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3"/>
    <p:sldId id="413" r:id="rId5"/>
    <p:sldId id="415" r:id="rId6"/>
    <p:sldId id="416" r:id="rId7"/>
    <p:sldId id="417" r:id="rId8"/>
    <p:sldId id="418" r:id="rId9"/>
    <p:sldId id="419" r:id="rId10"/>
    <p:sldId id="420" r:id="rId11"/>
    <p:sldId id="426" r:id="rId12"/>
    <p:sldId id="423" r:id="rId13"/>
    <p:sldId id="427" r:id="rId14"/>
    <p:sldId id="421" r:id="rId15"/>
    <p:sldId id="428" r:id="rId16"/>
    <p:sldId id="429" r:id="rId17"/>
    <p:sldId id="430" r:id="rId18"/>
    <p:sldId id="43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22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9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10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050655" cy="2513965"/>
          </a:xfrm>
        </p:spPr>
        <p:txBody>
          <a:bodyPr/>
          <a:p>
            <a:r>
              <a:rPr lang="zh-CN" altLang="zh-CN" sz="5400"/>
              <a:t>基于</a:t>
            </a:r>
            <a:r>
              <a:rPr lang="en-US" altLang="zh-CN" sz="5400"/>
              <a:t>RetinaNet</a:t>
            </a:r>
            <a:r>
              <a:rPr lang="zh-CN" altLang="en-US" sz="5400"/>
              <a:t>的人脸口罩检测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3560445"/>
            <a:ext cx="9799320" cy="2207260"/>
          </a:xfrm>
        </p:spPr>
        <p:txBody>
          <a:bodyPr/>
          <a:p>
            <a:r>
              <a:rPr lang="en-US" altLang="zh-CN" sz="3600"/>
              <a:t>Face Mask Detection with RetinaNet</a:t>
            </a:r>
            <a:endParaRPr lang="en-US" altLang="zh-CN" sz="3600"/>
          </a:p>
          <a:p>
            <a:r>
              <a:rPr lang="zh-CN" altLang="en-US" sz="3600"/>
              <a:t>傅仲强</a:t>
            </a:r>
            <a:endParaRPr lang="zh-CN" altLang="en-US" sz="3600"/>
          </a:p>
          <a:p>
            <a:r>
              <a:rPr lang="en-US" altLang="zh-CN" sz="3600"/>
              <a:t>2021.01.04</a:t>
            </a:r>
            <a:endParaRPr lang="en-US" altLang="zh-CN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Heads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4670" y="1490345"/>
            <a:ext cx="11042650" cy="5203825"/>
          </a:xfrm>
        </p:spPr>
        <p:txBody>
          <a:bodyPr>
            <a:normAutofit fontScale="80000"/>
          </a:bodyPr>
          <a:lstStyle/>
          <a:p>
            <a:r>
              <a:rPr lang="en-US" altLang="zh-CN" sz="2300" b="1" dirty="0"/>
              <a:t>Two Seperate heads</a:t>
            </a:r>
            <a:endParaRPr lang="en-US" altLang="zh-CN" sz="23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>
                <a:sym typeface="+mn-ea"/>
              </a:rPr>
              <a:t>    </a:t>
            </a:r>
            <a:r>
              <a:rPr lang="en-US" altLang="zh-CN">
                <a:sym typeface="+mn-ea"/>
              </a:rPr>
              <a:t>Classes classification heads</a:t>
            </a:r>
            <a:endParaRPr lang="en-US" altLang="zh-CN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>
                <a:sym typeface="+mn-ea"/>
              </a:rPr>
              <a:t>    </a:t>
            </a:r>
            <a:r>
              <a:rPr lang="en-US" altLang="zh-CN">
                <a:sym typeface="+mn-ea"/>
              </a:rPr>
              <a:t>Box regression heads</a:t>
            </a:r>
            <a:endParaRPr lang="en-US" altLang="zh-CN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    </a:t>
            </a:r>
            <a:r>
              <a:rPr lang="en-US" altLang="zh-CN" dirty="0"/>
              <a:t>No shared layers(weights) in heads</a:t>
            </a:r>
            <a:endParaRPr lang="en-US" altLang="zh-CN" b="1" dirty="0"/>
          </a:p>
          <a:p>
            <a:r>
              <a:rPr lang="en-US" altLang="zh-CN" sz="2300" b="1" dirty="0"/>
              <a:t>Fully conv. subnets</a:t>
            </a:r>
            <a:endParaRPr lang="en-US" altLang="zh-CN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    </a:t>
            </a:r>
            <a:r>
              <a:rPr lang="en-US" altLang="zh-CN" dirty="0"/>
              <a:t>4 conv. layers (3x3 conv.used here,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but 1x1 is also good)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1 output layer(matchs the dimension 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of anchor box labels)</a:t>
            </a:r>
            <a:endParaRPr lang="en-US" altLang="zh-CN" dirty="0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Heads shared among different  </a:t>
            </a:r>
            <a:endParaRPr lang="en-US" altLang="zh-CN" sz="2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2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stages feature maps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275" y="516890"/>
            <a:ext cx="3529330" cy="239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455" y="3515995"/>
            <a:ext cx="6562725" cy="27336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Heads(cont'd)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b="1">
                <a:sym typeface="+mn-ea"/>
              </a:rPr>
              <a:t>Classes classification heads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 5 stages feature maps, each outputs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(batch_size, H, W, classes_num* anchor_num)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totals (batch_size, 76725, </a:t>
            </a:r>
            <a:r>
              <a:rPr lang="en-US" altLang="zh-CN" sz="1400">
                <a:sym typeface="+mn-ea"/>
              </a:rPr>
              <a:t>classes_num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 dirty="0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>
                <a:sym typeface="+mn-ea"/>
              </a:rPr>
              <a:t>Box regression heads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</a:t>
            </a:r>
            <a:r>
              <a:rPr lang="en-US" altLang="zh-CN" sz="1400">
                <a:sym typeface="+mn-ea"/>
              </a:rPr>
              <a:t>5 stages feature maps, each outputs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(batch_size, H, W, 4* anchor_num)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totals (batch_size, 76725, 4)</a:t>
            </a:r>
            <a:endParaRPr lang="en-US" altLang="zh-CN" sz="140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Outputs concat.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(batch_size, 76725,classes_num+4)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35" y="1678305"/>
            <a:ext cx="6343650" cy="4835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Anchor box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spect ratios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[0.5, 1, 2.0]</a:t>
            </a:r>
            <a:endParaRPr lang="zh-CN" altLang="en-US" dirty="0"/>
          </a:p>
          <a:p>
            <a:r>
              <a:rPr lang="en-US" altLang="zh-CN" dirty="0"/>
              <a:t>Scales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[2**0, 2**1/3, 2**2/3]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5 stages feature maps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z="1400" dirty="0"/>
              <a:t>   p3 shape:[80,80], strides:8   </a:t>
            </a:r>
            <a:r>
              <a:rPr sz="1400" dirty="0"/>
              <a:t>（</a:t>
            </a:r>
            <a:r>
              <a:rPr lang="en-US" altLang="zh-CN" sz="1400" dirty="0"/>
              <a:t>batch_size, 80, 80, 9, 4</a:t>
            </a:r>
            <a:r>
              <a:rPr sz="1400" dirty="0"/>
              <a:t>）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</a:t>
            </a:r>
            <a:r>
              <a:rPr lang="en-US" altLang="zh-CN" sz="1400">
                <a:sym typeface="+mn-ea"/>
              </a:rPr>
              <a:t>p4 shape:[40,40], strides:16  </a:t>
            </a:r>
            <a:r>
              <a:rPr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batch_size, 40, 40, 9, 4</a:t>
            </a:r>
            <a:r>
              <a:rPr sz="1400">
                <a:sym typeface="+mn-ea"/>
              </a:rPr>
              <a:t>）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p5 shape:[20,20], strides:32  </a:t>
            </a:r>
            <a:r>
              <a:rPr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batch_size, 20, 20, 9, 4</a:t>
            </a:r>
            <a:r>
              <a:rPr sz="1400">
                <a:sym typeface="+mn-ea"/>
              </a:rPr>
              <a:t>）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p6 shape:[10,10], strides:64  </a:t>
            </a:r>
            <a:r>
              <a:rPr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batch_size, 10, 10, 9, 4</a:t>
            </a:r>
            <a:r>
              <a:rPr sz="1400">
                <a:sym typeface="+mn-ea"/>
              </a:rPr>
              <a:t>）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p7 shape: [5,5],   strides:128 </a:t>
            </a:r>
            <a:r>
              <a:rPr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batch_size, 5, 5, 9, 4</a:t>
            </a:r>
            <a:r>
              <a:rPr sz="1400">
                <a:sym typeface="+mn-ea"/>
              </a:rPr>
              <a:t>）</a:t>
            </a:r>
            <a:endParaRPr lang="en-US" altLang="zh-CN" sz="140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Totals 76725   (batch_size, 79725,4)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40" y="1490345"/>
            <a:ext cx="1952625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030" y="1480820"/>
            <a:ext cx="1809750" cy="1533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195" y="1499870"/>
            <a:ext cx="1762125" cy="1514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485" y="3676015"/>
            <a:ext cx="1895475" cy="1533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5170" y="3647440"/>
            <a:ext cx="1962150" cy="15621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Encode Anchor labels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600" b="1" dirty="0"/>
              <a:t>Computes IoU of anchor boxes and g.t. boxes</a:t>
            </a:r>
            <a:endParaRPr lang="en-US" altLang="zh-CN" sz="1600" b="1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400" dirty="0"/>
              <a:t>    iou_matrix  shape: (anchor_nums, gt_box_nums)</a:t>
            </a:r>
            <a:endParaRPr lang="en-US" altLang="zh-CN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400" dirty="0"/>
              <a:t>    pos. anchor(sample)  IoU &gt; 0.5  (box regression)</a:t>
            </a:r>
            <a:endParaRPr lang="en-US" altLang="zh-CN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400" dirty="0"/>
              <a:t>    neg. (sample) IoU &lt; 0.4</a:t>
            </a:r>
            <a:endParaRPr lang="en-US" altLang="zh-CN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400" dirty="0"/>
              <a:t>    ign.  0.4 &lt; IoU &lt; 0.5 (ign. both in cls. and reg.)</a:t>
            </a:r>
            <a:endParaRPr lang="en-US" altLang="zh-CN" sz="1400" dirty="0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Assigns each anchor for classification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pos. can assigns to f.g.(classes_id)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400">
                <a:sym typeface="+mn-ea"/>
              </a:rPr>
              <a:t>neg. anchor to b.g(-1), ign. to -2</a:t>
            </a:r>
            <a:endParaRPr lang="en-US" altLang="zh-CN" sz="1400">
              <a:sym typeface="+mn-ea"/>
            </a:endParaRPr>
          </a:p>
          <a:p>
            <a:pPr marL="228600" lvl="0" indent="-228600">
              <a:lnSpc>
                <a:spcPct val="110000"/>
              </a:lnSpc>
              <a:buFont typeface="Arial" panose="020B0604020202020204" pitchFamily="34" charset="0"/>
              <a:buChar char="●"/>
            </a:pPr>
            <a:r>
              <a:rPr lang="en-US" altLang="zh-CN" sz="1600" b="1">
                <a:sym typeface="+mn-ea"/>
              </a:rPr>
              <a:t>Assigns each anchor for regreesion</a:t>
            </a:r>
            <a:endParaRPr lang="en-US" altLang="zh-CN" sz="1600">
              <a:sym typeface="+mn-ea"/>
            </a:endParaRPr>
          </a:p>
          <a:p>
            <a:pPr marL="0" lv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   each anchor is encoded with the maximum </a:t>
            </a:r>
            <a:endParaRPr lang="en-US" altLang="zh-CN" sz="1600">
              <a:sym typeface="+mn-ea"/>
            </a:endParaRPr>
          </a:p>
          <a:p>
            <a:pPr marL="0" lv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   IoU of g.t.boxes</a:t>
            </a:r>
            <a:endParaRPr lang="en-US" altLang="zh-CN" sz="1600">
              <a:sym typeface="+mn-ea"/>
            </a:endParaRPr>
          </a:p>
          <a:p>
            <a:pPr marL="0" lv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in fact, only pos. is needed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all anchors is encoded in this code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020" y="4180205"/>
            <a:ext cx="6153150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95" y="1953260"/>
            <a:ext cx="5457825" cy="11049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Losses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b="1" dirty="0"/>
              <a:t>Losses imbalance (clf. or reg. </a:t>
            </a:r>
            <a:r>
              <a:rPr b="1" dirty="0"/>
              <a:t>、</a:t>
            </a:r>
            <a:r>
              <a:rPr lang="en-US" altLang="zh-CN" b="1" dirty="0"/>
              <a:t> cls.)</a:t>
            </a:r>
            <a:endParaRPr lang="en-US" altLang="zh-CN" b="1" dirty="0"/>
          </a:p>
          <a:p>
            <a:r>
              <a:rPr lang="en-US" altLang="zh-CN" b="1" dirty="0"/>
              <a:t>Classification loss(focal loss)</a:t>
            </a:r>
            <a:endParaRPr lang="en-US" altLang="zh-CN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/>
              <a:t>   most samples are b.g and easy(loss is small),but still</a:t>
            </a: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/>
              <a:t>   contribute large part of loss, </a:t>
            </a:r>
            <a:endParaRPr lang="en-US" altLang="zh-CN" sz="1400" dirty="0"/>
          </a:p>
          <a:p>
            <a:pPr marL="0" indent="0">
              <a:buNone/>
            </a:pPr>
            <a:r>
              <a:rPr sz="1400" dirty="0"/>
              <a:t>   </a:t>
            </a:r>
            <a:r>
              <a:rPr lang="en-US" altLang="zh-CN" sz="1400" dirty="0"/>
              <a:t>focus on non-easy b.g. samples</a:t>
            </a:r>
            <a:endParaRPr lang="en-US" altLang="zh-CN" sz="1400" dirty="0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 loss (smooth L1)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Only use pos. samples(IoU&gt;0.5)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Very few nums.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0" y="559435"/>
            <a:ext cx="4667250" cy="2619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615" y="3332480"/>
            <a:ext cx="5608320" cy="32759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单击此处添加正文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Concept is clean, but training is the art!</a:t>
            </a:r>
            <a:endParaRPr lang="en-US" altLang="zh-CN" sz="2800" b="1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948805" cy="5064125"/>
          </a:xfrm>
        </p:spPr>
        <p:txBody>
          <a:bodyPr/>
          <a:p>
            <a:r>
              <a:rPr lang="en-US" altLang="zh-CN"/>
              <a:t>Covid-19 </a:t>
            </a:r>
            <a:r>
              <a:t>一种由新型冠状病毒感染引起的急性呼吸道传染病，目前正在国外广泛流行 ，在国内仍有零星散发的个例。</a:t>
            </a:r>
            <a:r>
              <a:rPr>
                <a:sym typeface="+mn-ea"/>
              </a:rPr>
              <a:t>正确佩戴医用口罩，作为</a:t>
            </a:r>
            <a:r>
              <a:rPr>
                <a:sym typeface="+mn-ea"/>
              </a:rPr>
              <a:t>预防新冠病毒，降低病毒的传播与扩散的风险的</a:t>
            </a:r>
            <a:r>
              <a:rPr>
                <a:sym typeface="+mn-ea"/>
              </a:rPr>
              <a:t>最为简单有效的手段，也是国内各类场所防疫的必备要求。</a:t>
            </a:r>
            <a:endParaRPr>
              <a:sym typeface="+mn-ea"/>
            </a:endParaRPr>
          </a:p>
          <a:p>
            <a:r>
              <a:t>基于深度学习的计算机视觉检测技术，能够快速、有效的识别出口罩的佩戴。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0" y="1610995"/>
            <a:ext cx="4116070" cy="4568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altLang="zh-CN"/>
              <a:t>数据集</a:t>
            </a:r>
            <a:endParaRPr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人脸口罩数据集</a:t>
            </a:r>
            <a:endParaRPr lang="zh-CN" altLang="en-US" dirty="0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训练集 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6120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张图片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验证集 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1839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张图片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/>
              <a:t>类别：</a:t>
            </a:r>
            <a:endParaRPr lang="zh-CN" altLang="en-US" dirty="0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face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face_mask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标签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voc xml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0" y="711200"/>
            <a:ext cx="6436360" cy="4170045"/>
          </a:xfrm>
          <a:prstGeom prst="rect">
            <a:avLst/>
          </a:prstGeom>
        </p:spPr>
      </p:pic>
      <p:pic>
        <p:nvPicPr>
          <p:cNvPr id="5" name="图片 4" descr="WPS图片-修改尺寸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0" y="2496185"/>
            <a:ext cx="4625340" cy="33077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Data loader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dirty="0"/>
              <a:t>标注文件</a:t>
            </a:r>
            <a:r>
              <a:rPr lang="en-US" altLang="zh-CN" dirty="0"/>
              <a:t> </a:t>
            </a:r>
            <a:r>
              <a:rPr dirty="0"/>
              <a:t>转</a:t>
            </a:r>
            <a:r>
              <a:rPr lang="en-US" altLang="zh-CN" dirty="0"/>
              <a:t> txt</a:t>
            </a:r>
            <a:r>
              <a:rPr dirty="0"/>
              <a:t>标注文件</a:t>
            </a:r>
            <a:endParaRPr lang="en-US" altLang="zh-CN" dirty="0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标注文件的每个物体的对应框，转换为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      cls_id,x1/w,y1/h,x2/w,y2/h</a:t>
            </a:r>
            <a:endParaRPr lang="en-US" altLang="zh-CN" sz="1800"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800"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80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input pipe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from disk to cpu(gpu) memory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genarator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data in sequential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transformer(preprocessing)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3046095"/>
            <a:ext cx="5969000" cy="3629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05" y="1925955"/>
            <a:ext cx="6459855" cy="508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Preprocessing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dirty="0"/>
              <a:t>随机水平翻转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dirty="0"/>
              <a:t>图片缩放为</a:t>
            </a:r>
            <a:r>
              <a:rPr lang="en-US" altLang="zh-CN" dirty="0"/>
              <a:t>640x640, </a:t>
            </a:r>
            <a:r>
              <a:rPr dirty="0"/>
              <a:t>保留原图的</a:t>
            </a:r>
            <a:endParaRPr dirty="0"/>
          </a:p>
          <a:p>
            <a:pPr marL="0" indent="0">
              <a:buNone/>
            </a:pPr>
            <a:r>
              <a:rPr dirty="0"/>
              <a:t>   宽高比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365" y="1490345"/>
            <a:ext cx="6172200" cy="149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5" y="3915410"/>
            <a:ext cx="5419725" cy="2219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450" y="3443605"/>
            <a:ext cx="3228975" cy="3190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485" y="3458845"/>
            <a:ext cx="3208655" cy="316357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Data loader(cont'd)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11082020" cy="515239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b="1" dirty="0"/>
              <a:t>Data genarator</a:t>
            </a:r>
            <a:endParaRPr lang="en-US" altLang="zh-CN" b="1" dirty="0"/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     specifies how to load data in </a:t>
            </a:r>
            <a:endParaRPr lang="en-US" altLang="zh-CN" sz="1800">
              <a:sym typeface="+mn-ea"/>
            </a:endParaRP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     sequential</a:t>
            </a:r>
            <a:endParaRPr lang="en-US" altLang="zh-CN" sz="180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Dataset.from_generator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specifies data type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Dateset.padded_batch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specifies how to load data in batch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image: padding   0.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bbox:   padding 1e-8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cls_id:  padding   -1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Encoder Anchor box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images outputs:(batch_size,640,640,3)        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labels outputs:(batch_size,tolal_anchors,5)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635" y="1736725"/>
            <a:ext cx="6355715" cy="3384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21425" y="5424805"/>
            <a:ext cx="4842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sym typeface="+mn-ea"/>
              </a:rPr>
              <a:t>Maybe coding simple and clean, but tons of bugs!!!</a:t>
            </a:r>
            <a:endParaRPr lang="en-US" altLang="zh-CN" sz="2800" dirty="0">
              <a:solidFill>
                <a:srgbClr val="C00000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Model Architecture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Backbone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Resnet50(w/o classification head)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Downsampling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conv2-x strides 4 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No downsampling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conv3-x strides 8   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conv4-x strides 16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conv5-x strides 32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35" y="86995"/>
            <a:ext cx="3071495" cy="6683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4581525"/>
            <a:ext cx="1935480" cy="2041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290" y="4580890"/>
            <a:ext cx="1973580" cy="2042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630" y="4581525"/>
            <a:ext cx="1933575" cy="20415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FPN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95" y="1491615"/>
            <a:ext cx="11210925" cy="3036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73910" y="3100705"/>
            <a:ext cx="3704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c3 /8                              </a:t>
            </a:r>
            <a:endParaRPr lang="en-US" altLang="zh-CN"/>
          </a:p>
          <a:p>
            <a:r>
              <a:rPr lang="en-US" altLang="zh-CN"/>
              <a:t>                                    p3 /8 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858645" y="2523490"/>
            <a:ext cx="342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c4 /16                            </a:t>
            </a:r>
            <a:endParaRPr lang="en-US" altLang="zh-CN"/>
          </a:p>
          <a:p>
            <a:r>
              <a:rPr lang="en-US" altLang="zh-CN"/>
              <a:t>                                         p4 /16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71650" y="1978660"/>
            <a:ext cx="348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c5 /32                                </a:t>
            </a:r>
            <a:endParaRPr lang="en-US" altLang="zh-CN"/>
          </a:p>
          <a:p>
            <a:r>
              <a:rPr lang="en-US" altLang="zh-CN"/>
              <a:t>                                          p5 /32</a:t>
            </a:r>
            <a:endParaRPr lang="en-US" altLang="zh-CN"/>
          </a:p>
        </p:txBody>
      </p:sp>
      <p:sp>
        <p:nvSpPr>
          <p:cNvPr id="9" name="平行四边形 8"/>
          <p:cNvSpPr/>
          <p:nvPr/>
        </p:nvSpPr>
        <p:spPr>
          <a:xfrm>
            <a:off x="4624120" y="1326090"/>
            <a:ext cx="806558" cy="506273"/>
          </a:xfrm>
          <a:prstGeom prst="parallelogram">
            <a:avLst/>
          </a:prstGeom>
          <a:solidFill>
            <a:schemeClr val="bg2"/>
          </a:solidFill>
          <a:ln w="44450" cmpd="dbl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4929505" y="877570"/>
            <a:ext cx="407670" cy="254387"/>
          </a:xfrm>
          <a:prstGeom prst="parallelogram">
            <a:avLst/>
          </a:prstGeom>
          <a:solidFill>
            <a:schemeClr val="bg1"/>
          </a:solidFill>
          <a:ln w="41275" cmpd="dbl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893945" y="1534795"/>
            <a:ext cx="101600" cy="509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995545" y="1038860"/>
            <a:ext cx="101600" cy="509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27855" y="144780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p6 /64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050665" y="776605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p7 /128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45" y="819150"/>
            <a:ext cx="1114425" cy="371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520" y="1433830"/>
            <a:ext cx="1114425" cy="3714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4025" y="4647565"/>
            <a:ext cx="6075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Multi-scales feature map </a:t>
            </a:r>
            <a:r>
              <a:rPr lang="zh-CN" altLang="zh-CN"/>
              <a:t>、receptive field</a:t>
            </a:r>
            <a:endParaRPr lang="zh-CN" altLang="zh-CN"/>
          </a:p>
          <a:p>
            <a:pPr marL="0" lvl="0" indent="0" algn="l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Top-down pathway 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lateral connection</a:t>
            </a:r>
            <a:endParaRPr lang="en-US" altLang="zh-CN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Feature fusion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semantic</a:t>
            </a:r>
            <a:r>
              <a:rPr lang="zh-CN" altLang="en-US">
                <a:solidFill>
                  <a:schemeClr val="tx1"/>
                </a:solidFill>
              </a:rPr>
              <a:t>、locational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5 scales feature maps </a:t>
            </a:r>
            <a:r>
              <a:rPr lang="zh-CN" altLang="zh-CN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strides (8, 16, 32, 64, 128)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4647565"/>
            <a:ext cx="2419350" cy="14668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617085" y="3137535"/>
            <a:ext cx="495300" cy="2330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631690" y="3370580"/>
            <a:ext cx="1325245" cy="1354455"/>
          </a:xfrm>
          <a:prstGeom prst="line">
            <a:avLst/>
          </a:prstGeom>
          <a:ln w="12700" cmpd="sng">
            <a:solidFill>
              <a:schemeClr val="tx1">
                <a:alpha val="47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83175" y="3370580"/>
            <a:ext cx="3000375" cy="1354455"/>
          </a:xfrm>
          <a:prstGeom prst="line">
            <a:avLst/>
          </a:prstGeom>
          <a:ln w="12700" cmpd="sng">
            <a:solidFill>
              <a:schemeClr val="tx1">
                <a:alpha val="47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FPN(cont'd)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35" y="2190750"/>
            <a:ext cx="5513705" cy="1939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95" y="1755775"/>
            <a:ext cx="6238875" cy="492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330" y="1641475"/>
            <a:ext cx="4735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Backbone outputs 3 stages features maps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44285" y="4681855"/>
            <a:ext cx="3042920" cy="5314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7710" y="4681855"/>
            <a:ext cx="48501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lateral connection (1x1, 256)</a:t>
            </a: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Feature fusion (Upsampling, elements add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Outputs (3x3 conv</a:t>
            </a:r>
            <a:r>
              <a:rPr lang="en-US" altLang="zh-CN" dirty="0">
                <a:sym typeface="+mn-ea"/>
              </a:rPr>
              <a:t>, 5 scales feature maps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337300" y="5213350"/>
            <a:ext cx="3976370" cy="358775"/>
          </a:xfrm>
          <a:prstGeom prst="rect">
            <a:avLst/>
          </a:prstGeom>
          <a:noFill/>
          <a:ln>
            <a:solidFill>
              <a:srgbClr val="FFC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50635" y="5584190"/>
            <a:ext cx="3932555" cy="9175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3657</Words>
  <Application>WPS 演示</Application>
  <PresentationFormat>宽屏</PresentationFormat>
  <Paragraphs>184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基于RetinaNet的人脸口罩检测</vt:lpstr>
      <vt:lpstr>背景</vt:lpstr>
      <vt:lpstr>数据集</vt:lpstr>
      <vt:lpstr>Data loader</vt:lpstr>
      <vt:lpstr>Preprocessing</vt:lpstr>
      <vt:lpstr>Data loader(cont'd)</vt:lpstr>
      <vt:lpstr>Model Architecture</vt:lpstr>
      <vt:lpstr>FPN</vt:lpstr>
      <vt:lpstr>单击此处添加标题</vt:lpstr>
      <vt:lpstr>单击此处添加标题</vt:lpstr>
      <vt:lpstr>单击此处添加标题</vt:lpstr>
      <vt:lpstr>Anchor box</vt:lpstr>
      <vt:lpstr>单击此处添加标题</vt:lpstr>
      <vt:lpstr>单击此处添加标题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177</cp:revision>
  <dcterms:created xsi:type="dcterms:W3CDTF">2019-06-19T02:08:00Z</dcterms:created>
  <dcterms:modified xsi:type="dcterms:W3CDTF">2021-01-04T10:41:49Z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