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5" r:id="rId9"/>
    <p:sldId id="282" r:id="rId10"/>
    <p:sldId id="281" r:id="rId11"/>
    <p:sldId id="266" r:id="rId12"/>
    <p:sldId id="272" r:id="rId13"/>
    <p:sldId id="275" r:id="rId14"/>
    <p:sldId id="276" r:id="rId15"/>
    <p:sldId id="271" r:id="rId16"/>
    <p:sldId id="273" r:id="rId17"/>
    <p:sldId id="277" r:id="rId18"/>
    <p:sldId id="278" r:id="rId19"/>
    <p:sldId id="283" r:id="rId20"/>
    <p:sldId id="284" r:id="rId21"/>
    <p:sldId id="294" r:id="rId22"/>
    <p:sldId id="286" r:id="rId23"/>
    <p:sldId id="288" r:id="rId24"/>
    <p:sldId id="287" r:id="rId25"/>
    <p:sldId id="290" r:id="rId26"/>
    <p:sldId id="292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A37DCE-5074-4E8E-93BD-FE18927D4FDE}" type="datetimeFigureOut">
              <a:rPr lang="en-US" smtClean="0"/>
              <a:pPr/>
              <a:t>5/12/2007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4C6912-F518-456C-8948-A27749D39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A37DCE-5074-4E8E-93BD-FE18927D4FDE}" type="datetimeFigureOut">
              <a:rPr lang="en-US" smtClean="0"/>
              <a:pPr/>
              <a:t>5/12/2007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C6912-F518-456C-8948-A27749D39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A37DCE-5074-4E8E-93BD-FE18927D4FDE}" type="datetimeFigureOut">
              <a:rPr lang="en-US" smtClean="0"/>
              <a:pPr/>
              <a:t>5/12/2007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C6912-F518-456C-8948-A27749D39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A37DCE-5074-4E8E-93BD-FE18927D4FDE}" type="datetimeFigureOut">
              <a:rPr lang="en-US" smtClean="0"/>
              <a:pPr/>
              <a:t>5/12/2007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C6912-F518-456C-8948-A27749D396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A37DCE-5074-4E8E-93BD-FE18927D4FDE}" type="datetimeFigureOut">
              <a:rPr lang="en-US" smtClean="0"/>
              <a:pPr/>
              <a:t>5/12/2007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C6912-F518-456C-8948-A27749D396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A37DCE-5074-4E8E-93BD-FE18927D4FDE}" type="datetimeFigureOut">
              <a:rPr lang="en-US" smtClean="0"/>
              <a:pPr/>
              <a:t>5/12/2007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C6912-F518-456C-8948-A27749D396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A37DCE-5074-4E8E-93BD-FE18927D4FDE}" type="datetimeFigureOut">
              <a:rPr lang="en-US" smtClean="0"/>
              <a:pPr/>
              <a:t>5/12/2007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C6912-F518-456C-8948-A27749D39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A37DCE-5074-4E8E-93BD-FE18927D4FDE}" type="datetimeFigureOut">
              <a:rPr lang="en-US" smtClean="0"/>
              <a:pPr/>
              <a:t>5/12/2007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C6912-F518-456C-8948-A27749D396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A37DCE-5074-4E8E-93BD-FE18927D4FDE}" type="datetimeFigureOut">
              <a:rPr lang="en-US" smtClean="0"/>
              <a:pPr/>
              <a:t>5/12/2007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C6912-F518-456C-8948-A27749D39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4A37DCE-5074-4E8E-93BD-FE18927D4FDE}" type="datetimeFigureOut">
              <a:rPr lang="en-US" smtClean="0"/>
              <a:pPr/>
              <a:t>5/12/2007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4C6912-F518-456C-8948-A27749D39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A37DCE-5074-4E8E-93BD-FE18927D4FDE}" type="datetimeFigureOut">
              <a:rPr lang="en-US" smtClean="0"/>
              <a:pPr/>
              <a:t>5/12/2007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4C6912-F518-456C-8948-A27749D396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A37DCE-5074-4E8E-93BD-FE18927D4FDE}" type="datetimeFigureOut">
              <a:rPr lang="en-US" smtClean="0"/>
              <a:pPr/>
              <a:t>5/12/2007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4C6912-F518-456C-8948-A27749D396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witech@microsoft.com" TargetMode="External"/><Relationship Id="rId2" Type="http://schemas.openxmlformats.org/officeDocument/2006/relationships/hyperlink" Target="mailto:richardj@micro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switech@microsoft.co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Allocator Attack and Defense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Richard Johnson</a:t>
            </a:r>
          </a:p>
          <a:p>
            <a:r>
              <a:rPr lang="en-US" dirty="0" smtClean="0">
                <a:hlinkClick r:id="rId2"/>
              </a:rPr>
              <a:t>richardj@microsoft.com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switech@microsoft.com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PHKMalloc</a:t>
            </a:r>
            <a:endParaRPr lang="en-US" dirty="0" smtClean="0"/>
          </a:p>
          <a:p>
            <a:pPr lvl="1"/>
            <a:r>
              <a:rPr lang="en-US" dirty="0" smtClean="0"/>
              <a:t>2005 Yves </a:t>
            </a:r>
            <a:r>
              <a:rPr lang="en-US" dirty="0" err="1" smtClean="0"/>
              <a:t>Younan</a:t>
            </a:r>
            <a:r>
              <a:rPr lang="en-US" dirty="0" smtClean="0"/>
              <a:t> et al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OpenBSD</a:t>
            </a:r>
            <a:r>
              <a:rPr lang="en-US" dirty="0" smtClean="0"/>
              <a:t> </a:t>
            </a:r>
            <a:r>
              <a:rPr lang="en-US" dirty="0" err="1" smtClean="0"/>
              <a:t>Malloc</a:t>
            </a:r>
            <a:endParaRPr lang="en-US" dirty="0" smtClean="0"/>
          </a:p>
          <a:p>
            <a:pPr lvl="1"/>
            <a:r>
              <a:rPr lang="en-US" dirty="0" smtClean="0"/>
              <a:t>2006 Ben </a:t>
            </a:r>
            <a:r>
              <a:rPr lang="en-US" dirty="0" err="1" smtClean="0"/>
              <a:t>Hawkes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Security Research on </a:t>
            </a:r>
            <a:r>
              <a:rPr lang="en-US" sz="3200" dirty="0"/>
              <a:t>H</a:t>
            </a:r>
            <a:r>
              <a:rPr lang="en-US" sz="3200" dirty="0" smtClean="0"/>
              <a:t>eap </a:t>
            </a:r>
            <a:r>
              <a:rPr lang="en-US" sz="3200" dirty="0"/>
              <a:t>A</a:t>
            </a:r>
            <a:r>
              <a:rPr lang="en-US" sz="3200" dirty="0" smtClean="0"/>
              <a:t>llocators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mechanics: </a:t>
            </a:r>
          </a:p>
          <a:p>
            <a:pPr lvl="2"/>
            <a:r>
              <a:rPr lang="en-US" dirty="0" smtClean="0"/>
              <a:t>A region of memory is allocated to contain buffers</a:t>
            </a:r>
          </a:p>
          <a:p>
            <a:pPr lvl="2"/>
            <a:r>
              <a:rPr lang="en-US" dirty="0" smtClean="0"/>
              <a:t>An array of doubly linked lists tracking free buffers in multiples of a fixed size (usually 8) is created </a:t>
            </a:r>
          </a:p>
          <a:p>
            <a:pPr lvl="2"/>
            <a:r>
              <a:rPr lang="en-US" dirty="0" smtClean="0"/>
              <a:t>On allocation a free chunk is unlinked from the doubly linked list and the address is returned to the program</a:t>
            </a:r>
          </a:p>
          <a:p>
            <a:pPr lvl="2"/>
            <a:r>
              <a:rPr lang="en-US" dirty="0" smtClean="0"/>
              <a:t>On free, a 8 byte header is written to the beginning of a buffer and the chunk is added back to the list</a:t>
            </a:r>
          </a:p>
          <a:p>
            <a:pPr lvl="2"/>
            <a:r>
              <a:rPr lang="en-US" dirty="0" smtClean="0"/>
              <a:t>When two free buffers are adjacent they will be merged into one larger chunk of free memory </a:t>
            </a:r>
          </a:p>
          <a:p>
            <a:pPr lvl="2"/>
            <a:r>
              <a:rPr lang="en-US" dirty="0" err="1" smtClean="0"/>
              <a:t>Lookaside</a:t>
            </a:r>
            <a:r>
              <a:rPr lang="en-US" dirty="0" smtClean="0"/>
              <a:t> lists*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with inline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Attacks </a:t>
            </a:r>
          </a:p>
          <a:p>
            <a:pPr lvl="1"/>
            <a:r>
              <a:rPr lang="en-US" dirty="0" smtClean="0"/>
              <a:t>Unlink</a:t>
            </a:r>
          </a:p>
          <a:p>
            <a:pPr lvl="2"/>
            <a:r>
              <a:rPr lang="en-US" dirty="0" smtClean="0"/>
              <a:t>Free buffer is removed from doubly linked list with corrupted forward and backward pointers</a:t>
            </a:r>
          </a:p>
          <a:p>
            <a:pPr lvl="2"/>
            <a:r>
              <a:rPr lang="en-US" dirty="0" smtClean="0"/>
              <a:t>Attacker writes 4 bytes of controlled data to a controlled location</a:t>
            </a:r>
          </a:p>
          <a:p>
            <a:pPr lvl="1"/>
            <a:r>
              <a:rPr lang="en-US" dirty="0" smtClean="0"/>
              <a:t>Coalesce</a:t>
            </a:r>
          </a:p>
          <a:p>
            <a:pPr lvl="2"/>
            <a:r>
              <a:rPr lang="en-US" dirty="0" smtClean="0"/>
              <a:t>Manipulating the flag indicating whether the previous chunk is in use can be used with a fake chunk header to cause a 4 byte write to a controlled location </a:t>
            </a:r>
          </a:p>
          <a:p>
            <a:pPr lvl="1"/>
            <a:r>
              <a:rPr lang="en-US" dirty="0" err="1" smtClean="0"/>
              <a:t>Lookaside</a:t>
            </a:r>
            <a:r>
              <a:rPr lang="en-US" dirty="0" smtClean="0"/>
              <a:t> list</a:t>
            </a:r>
          </a:p>
          <a:p>
            <a:pPr lvl="2"/>
            <a:r>
              <a:rPr lang="en-US" dirty="0" smtClean="0"/>
              <a:t>The head of a </a:t>
            </a:r>
            <a:r>
              <a:rPr lang="en-US" dirty="0" err="1" smtClean="0"/>
              <a:t>lookaside</a:t>
            </a:r>
            <a:r>
              <a:rPr lang="en-US" dirty="0" smtClean="0"/>
              <a:t> list can be overwritten to later return a controlled address to the next allocation of that size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with inline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/>
          <a:lstStyle/>
          <a:p>
            <a:r>
              <a:rPr lang="en-US" sz="2600" dirty="0" smtClean="0"/>
              <a:t>Unlink Attack</a:t>
            </a:r>
          </a:p>
          <a:p>
            <a:pPr lvl="1">
              <a:lnSpc>
                <a:spcPct val="80000"/>
              </a:lnSpc>
            </a:pPr>
            <a:endParaRPr lang="en-US" sz="1700" dirty="0" smtClean="0"/>
          </a:p>
          <a:p>
            <a:pPr lvl="1">
              <a:lnSpc>
                <a:spcPct val="80000"/>
              </a:lnSpc>
            </a:pPr>
            <a:r>
              <a:rPr lang="en-US" sz="1800" dirty="0" smtClean="0"/>
              <a:t>Scenario: Heap-based buffer overflow allows for writing into adjacent free heap block</a:t>
            </a:r>
            <a:br>
              <a:rPr lang="en-US" sz="1800" dirty="0" smtClean="0"/>
            </a:br>
            <a:endParaRPr lang="en-US" sz="1800" dirty="0" smtClean="0"/>
          </a:p>
          <a:p>
            <a:pPr lvl="1">
              <a:lnSpc>
                <a:spcPct val="80000"/>
              </a:lnSpc>
            </a:pPr>
            <a:r>
              <a:rPr lang="en-GB" sz="1800" dirty="0" smtClean="0"/>
              <a:t>Attack: Overwrite FLINK and BLINK values and wait for next allocation</a:t>
            </a:r>
          </a:p>
          <a:p>
            <a:pPr lvl="1">
              <a:lnSpc>
                <a:spcPct val="80000"/>
              </a:lnSpc>
            </a:pPr>
            <a:endParaRPr lang="en-GB" sz="1800" dirty="0" smtClean="0"/>
          </a:p>
          <a:p>
            <a:pPr lvl="1">
              <a:lnSpc>
                <a:spcPct val="80000"/>
              </a:lnSpc>
            </a:pPr>
            <a:endParaRPr lang="en-GB" sz="1800" dirty="0" smtClean="0"/>
          </a:p>
          <a:p>
            <a:pPr lvl="1">
              <a:lnSpc>
                <a:spcPct val="80000"/>
              </a:lnSpc>
            </a:pPr>
            <a:endParaRPr lang="en-GB" sz="1800" dirty="0" smtClean="0"/>
          </a:p>
          <a:p>
            <a:pPr lvl="1">
              <a:lnSpc>
                <a:spcPct val="80000"/>
              </a:lnSpc>
            </a:pPr>
            <a:endParaRPr lang="en-GB" sz="1800" dirty="0" smtClean="0"/>
          </a:p>
          <a:p>
            <a:pPr lvl="1">
              <a:lnSpc>
                <a:spcPct val="80000"/>
              </a:lnSpc>
            </a:pPr>
            <a:endParaRPr lang="en-GB" sz="1800" dirty="0" smtClean="0"/>
          </a:p>
          <a:p>
            <a:pPr lvl="1">
              <a:lnSpc>
                <a:spcPct val="80000"/>
              </a:lnSpc>
            </a:pPr>
            <a:r>
              <a:rPr lang="en-GB" sz="1800" dirty="0" smtClean="0"/>
              <a:t>Result: Allows one or more 4-byte writes to controlled locations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with inline data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400800" y="1752600"/>
            <a:ext cx="2438400" cy="27432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 b="1" dirty="0">
                <a:latin typeface="Courier New" pitchFamily="49" charset="0"/>
              </a:rPr>
              <a:t>FREE HEAP BLOCK</a:t>
            </a:r>
            <a:r>
              <a:rPr lang="en-US" sz="1400" dirty="0">
                <a:latin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</a:rPr>
            </a:br>
            <a:r>
              <a:rPr lang="en-US" sz="1400" dirty="0">
                <a:latin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</a:rPr>
            </a:br>
            <a:r>
              <a:rPr lang="en-US" sz="1400" dirty="0">
                <a:latin typeface="Courier New" pitchFamily="49" charset="0"/>
              </a:rPr>
              <a:t>_HEAP_ENTRY</a:t>
            </a:r>
          </a:p>
          <a:p>
            <a:r>
              <a:rPr lang="en-US" sz="1400" dirty="0">
                <a:latin typeface="Courier New" pitchFamily="49" charset="0"/>
              </a:rPr>
              <a:t> +0x000 Size</a:t>
            </a:r>
          </a:p>
          <a:p>
            <a:r>
              <a:rPr lang="en-US" sz="1400" dirty="0">
                <a:latin typeface="Courier New" pitchFamily="49" charset="0"/>
              </a:rPr>
              <a:t> +0x002 </a:t>
            </a:r>
            <a:r>
              <a:rPr lang="en-US" sz="1400" dirty="0" err="1">
                <a:latin typeface="Courier New" pitchFamily="49" charset="0"/>
              </a:rPr>
              <a:t>PreviousSize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</a:rPr>
              <a:t> +0x004 </a:t>
            </a:r>
            <a:r>
              <a:rPr lang="en-US" sz="1400" dirty="0" err="1">
                <a:latin typeface="Courier New" pitchFamily="49" charset="0"/>
              </a:rPr>
              <a:t>SmallTagIndex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+0x005 Flags        </a:t>
            </a:r>
          </a:p>
          <a:p>
            <a:r>
              <a:rPr lang="en-US" sz="1400" dirty="0">
                <a:latin typeface="Courier New" pitchFamily="49" charset="0"/>
              </a:rPr>
              <a:t> +0x006 </a:t>
            </a:r>
            <a:r>
              <a:rPr lang="en-US" sz="1400" dirty="0" err="1">
                <a:latin typeface="Courier New" pitchFamily="49" charset="0"/>
              </a:rPr>
              <a:t>UnusedBytes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</a:rPr>
              <a:t> +0x007 </a:t>
            </a:r>
            <a:r>
              <a:rPr lang="en-US" sz="1400" dirty="0" err="1">
                <a:latin typeface="Courier New" pitchFamily="49" charset="0"/>
              </a:rPr>
              <a:t>SegmentIndex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_LIST_ENTRY</a:t>
            </a:r>
          </a:p>
          <a:p>
            <a:r>
              <a:rPr lang="en-US" sz="1400" dirty="0">
                <a:latin typeface="Courier New" pitchFamily="49" charset="0"/>
              </a:rPr>
              <a:t> +0x000 </a:t>
            </a:r>
            <a:r>
              <a:rPr lang="en-US" sz="1400" dirty="0" err="1">
                <a:latin typeface="Courier New" pitchFamily="49" charset="0"/>
              </a:rPr>
              <a:t>Flink</a:t>
            </a:r>
            <a:r>
              <a:rPr lang="en-US" sz="1400" dirty="0">
                <a:latin typeface="Courier New" pitchFamily="49" charset="0"/>
              </a:rPr>
              <a:t>    </a:t>
            </a:r>
          </a:p>
          <a:p>
            <a:r>
              <a:rPr lang="en-US" sz="1400" dirty="0">
                <a:latin typeface="Courier New" pitchFamily="49" charset="0"/>
              </a:rPr>
              <a:t> +0x004 Blink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19200" y="3657600"/>
            <a:ext cx="4495800" cy="73818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Courier New" pitchFamily="49" charset="0"/>
              </a:rPr>
              <a:t>mov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dword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ptr</a:t>
            </a:r>
            <a:r>
              <a:rPr lang="en-US" sz="1200" dirty="0">
                <a:latin typeface="Courier New" pitchFamily="49" charset="0"/>
              </a:rPr>
              <a:t> [</a:t>
            </a:r>
            <a:r>
              <a:rPr lang="en-US" sz="1200" dirty="0" err="1">
                <a:latin typeface="Courier New" pitchFamily="49" charset="0"/>
              </a:rPr>
              <a:t>ecx</a:t>
            </a:r>
            <a:r>
              <a:rPr lang="en-US" sz="1200" dirty="0">
                <a:latin typeface="Courier New" pitchFamily="49" charset="0"/>
              </a:rPr>
              <a:t>],</a:t>
            </a:r>
            <a:r>
              <a:rPr lang="en-US" sz="1200" dirty="0" err="1">
                <a:latin typeface="Courier New" pitchFamily="49" charset="0"/>
              </a:rPr>
              <a:t>eax</a:t>
            </a:r>
            <a:r>
              <a:rPr lang="en-US" sz="1200" dirty="0">
                <a:latin typeface="Courier New" pitchFamily="49" charset="0"/>
              </a:rPr>
              <a:t/>
            </a:r>
            <a:br>
              <a:rPr lang="en-US" sz="1200" dirty="0">
                <a:latin typeface="Courier New" pitchFamily="49" charset="0"/>
              </a:rPr>
            </a:br>
            <a:r>
              <a:rPr lang="en-US" sz="1200" dirty="0" err="1">
                <a:latin typeface="Courier New" pitchFamily="49" charset="0"/>
              </a:rPr>
              <a:t>mov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dword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ptr</a:t>
            </a:r>
            <a:r>
              <a:rPr lang="en-US" sz="1200" dirty="0">
                <a:latin typeface="Courier New" pitchFamily="49" charset="0"/>
              </a:rPr>
              <a:t> [eax+4],</a:t>
            </a:r>
            <a:r>
              <a:rPr lang="en-US" sz="1200" dirty="0" err="1">
                <a:latin typeface="Courier New" pitchFamily="49" charset="0"/>
              </a:rPr>
              <a:t>ecx</a:t>
            </a:r>
            <a:r>
              <a:rPr lang="en-US" sz="1200" dirty="0"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200" dirty="0">
                <a:latin typeface="Courier New" pitchFamily="49" charset="0"/>
              </a:rPr>
              <a:t>EAX = </a:t>
            </a:r>
            <a:r>
              <a:rPr lang="en-US" sz="1200" dirty="0" err="1">
                <a:latin typeface="Courier New" pitchFamily="49" charset="0"/>
              </a:rPr>
              <a:t>Flink</a:t>
            </a:r>
            <a:r>
              <a:rPr lang="en-US" sz="1200" dirty="0">
                <a:latin typeface="Courier New" pitchFamily="49" charset="0"/>
              </a:rPr>
              <a:t>, </a:t>
            </a:r>
            <a:r>
              <a:rPr lang="en-US" sz="1200" dirty="0" smtClean="0">
                <a:latin typeface="Courier New" pitchFamily="49" charset="0"/>
              </a:rPr>
              <a:t>ECX </a:t>
            </a:r>
            <a:r>
              <a:rPr lang="en-US" sz="1200" dirty="0">
                <a:latin typeface="Courier New" pitchFamily="49" charset="0"/>
              </a:rPr>
              <a:t>= Blink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/>
          <a:lstStyle/>
          <a:p>
            <a:r>
              <a:rPr lang="en-US" sz="2600" dirty="0" err="1" smtClean="0"/>
              <a:t>Lookaside</a:t>
            </a:r>
            <a:r>
              <a:rPr lang="en-US" sz="2600" dirty="0" smtClean="0"/>
              <a:t> Attack</a:t>
            </a:r>
          </a:p>
          <a:p>
            <a:pPr lvl="1">
              <a:lnSpc>
                <a:spcPct val="80000"/>
              </a:lnSpc>
            </a:pPr>
            <a:endParaRPr lang="en-US" sz="1700" dirty="0" smtClean="0"/>
          </a:p>
          <a:p>
            <a:pPr lvl="1">
              <a:lnSpc>
                <a:spcPct val="80000"/>
              </a:lnSpc>
            </a:pPr>
            <a:r>
              <a:rPr lang="en-US" sz="1800" dirty="0" smtClean="0"/>
              <a:t>Scenario: Heap-based buffer overflow allows for control of </a:t>
            </a:r>
            <a:r>
              <a:rPr lang="en-US" sz="1800" dirty="0" err="1" smtClean="0"/>
              <a:t>lookaside</a:t>
            </a:r>
            <a:r>
              <a:rPr lang="en-US" sz="1800" dirty="0" smtClean="0"/>
              <a:t> list management structure</a:t>
            </a:r>
            <a:br>
              <a:rPr lang="en-US" sz="1800" dirty="0" smtClean="0"/>
            </a:br>
            <a:endParaRPr lang="en-US" sz="1800" dirty="0" smtClean="0"/>
          </a:p>
          <a:p>
            <a:pPr lvl="1">
              <a:lnSpc>
                <a:spcPct val="80000"/>
              </a:lnSpc>
            </a:pPr>
            <a:r>
              <a:rPr lang="en-GB" sz="1800" dirty="0" smtClean="0"/>
              <a:t>Attack: </a:t>
            </a:r>
            <a:r>
              <a:rPr lang="en-US" sz="1800" dirty="0" smtClean="0"/>
              <a:t>First heap overwrite takes control of </a:t>
            </a:r>
            <a:r>
              <a:rPr lang="en-US" sz="1800" dirty="0" err="1" smtClean="0"/>
              <a:t>Flink</a:t>
            </a:r>
            <a:r>
              <a:rPr lang="en-US" sz="1800" dirty="0" smtClean="0"/>
              <a:t> value in a free chunk with a </a:t>
            </a:r>
            <a:r>
              <a:rPr lang="en-US" sz="1800" dirty="0" err="1" smtClean="0"/>
              <a:t>lookaside</a:t>
            </a:r>
            <a:r>
              <a:rPr lang="en-US" sz="1800" dirty="0" smtClean="0"/>
              <a:t> list entry</a:t>
            </a:r>
            <a:br>
              <a:rPr lang="en-US" sz="1800" dirty="0" smtClean="0"/>
            </a:br>
            <a:r>
              <a:rPr lang="en-US" sz="1800" dirty="0" smtClean="0"/>
              <a:t>Allocation of the corrupted chunk puts the corrupt </a:t>
            </a:r>
            <a:r>
              <a:rPr lang="en-US" sz="1800" dirty="0" err="1" smtClean="0"/>
              <a:t>Flink</a:t>
            </a:r>
            <a:r>
              <a:rPr lang="en-US" sz="1800" dirty="0" smtClean="0"/>
              <a:t> value into the </a:t>
            </a:r>
            <a:r>
              <a:rPr lang="en-US" sz="1800" dirty="0" err="1" smtClean="0"/>
              <a:t>lookaside</a:t>
            </a:r>
            <a:r>
              <a:rPr lang="en-US" sz="1800" dirty="0" smtClean="0"/>
              <a:t> list</a:t>
            </a:r>
            <a:br>
              <a:rPr lang="en-US" sz="1800" dirty="0" smtClean="0"/>
            </a:br>
            <a:r>
              <a:rPr lang="en-US" sz="1800" dirty="0" smtClean="0"/>
              <a:t>Next </a:t>
            </a:r>
            <a:r>
              <a:rPr lang="en-US" sz="1800" dirty="0" err="1" smtClean="0"/>
              <a:t>HeapAlloc</a:t>
            </a:r>
            <a:r>
              <a:rPr lang="en-US" sz="1800" dirty="0" smtClean="0"/>
              <a:t>() of the same sized chunk will return the corrupted pointer</a:t>
            </a:r>
          </a:p>
          <a:p>
            <a:pPr lvl="1">
              <a:lnSpc>
                <a:spcPct val="80000"/>
              </a:lnSpc>
            </a:pPr>
            <a:endParaRPr lang="en-GB" sz="1800" dirty="0" smtClean="0"/>
          </a:p>
          <a:p>
            <a:pPr lvl="1">
              <a:lnSpc>
                <a:spcPct val="80000"/>
              </a:lnSpc>
            </a:pPr>
            <a:r>
              <a:rPr lang="en-GB" sz="1800" dirty="0" smtClean="0"/>
              <a:t>Result: Returns corrupted pointer from the next allocation from the </a:t>
            </a:r>
            <a:r>
              <a:rPr lang="en-GB" sz="1800" dirty="0" err="1" smtClean="0"/>
              <a:t>lookaside</a:t>
            </a:r>
            <a:r>
              <a:rPr lang="en-GB" sz="1800" dirty="0" smtClean="0"/>
              <a:t> list which allows for arbitrary length overwrites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with inline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mechanics: </a:t>
            </a:r>
          </a:p>
          <a:p>
            <a:pPr lvl="2"/>
            <a:r>
              <a:rPr lang="en-US" dirty="0" smtClean="0"/>
              <a:t>Relies on and optimized for kernel provided virtual memory management system </a:t>
            </a:r>
          </a:p>
          <a:p>
            <a:pPr lvl="2"/>
            <a:r>
              <a:rPr lang="en-US" dirty="0" smtClean="0"/>
              <a:t>Heap manager tracks allocated pages, allocated chunks and free pages in a series of directories</a:t>
            </a:r>
          </a:p>
          <a:p>
            <a:pPr lvl="2"/>
            <a:r>
              <a:rPr lang="en-US" dirty="0" smtClean="0"/>
              <a:t>All chunks in a page are typically of the same size </a:t>
            </a:r>
          </a:p>
          <a:p>
            <a:pPr lvl="2"/>
            <a:r>
              <a:rPr lang="en-US" dirty="0" smtClean="0"/>
              <a:t>Adjacent free pages are coalesced </a:t>
            </a:r>
          </a:p>
          <a:p>
            <a:pPr lvl="2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without inline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Attacks</a:t>
            </a:r>
          </a:p>
          <a:p>
            <a:pPr lvl="1"/>
            <a:r>
              <a:rPr lang="en-US" dirty="0" smtClean="0"/>
              <a:t>free()</a:t>
            </a:r>
          </a:p>
          <a:p>
            <a:pPr lvl="2"/>
            <a:r>
              <a:rPr lang="en-US" dirty="0" smtClean="0"/>
              <a:t>Control of a pointer passed to free can be abused to free memory that contains one of the heap management structures. </a:t>
            </a:r>
          </a:p>
          <a:p>
            <a:pPr lvl="1"/>
            <a:r>
              <a:rPr lang="en-US" dirty="0" err="1" smtClean="0"/>
              <a:t>pginfo</a:t>
            </a:r>
            <a:r>
              <a:rPr lang="en-US" dirty="0" smtClean="0"/>
              <a:t> / </a:t>
            </a:r>
            <a:r>
              <a:rPr lang="en-US" dirty="0" err="1" smtClean="0"/>
              <a:t>pgfree</a:t>
            </a:r>
            <a:endParaRPr lang="en-US" dirty="0" smtClean="0"/>
          </a:p>
          <a:p>
            <a:pPr lvl="2"/>
            <a:r>
              <a:rPr lang="en-US" dirty="0" smtClean="0"/>
              <a:t>Manipulate the value returned by an allocation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without inline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free() attack</a:t>
            </a:r>
          </a:p>
          <a:p>
            <a:pPr lvl="1">
              <a:lnSpc>
                <a:spcPct val="80000"/>
              </a:lnSpc>
            </a:pPr>
            <a:endParaRPr lang="en-US" sz="1700" dirty="0" smtClean="0"/>
          </a:p>
          <a:p>
            <a:pPr lvl="1">
              <a:lnSpc>
                <a:spcPct val="80000"/>
              </a:lnSpc>
            </a:pPr>
            <a:r>
              <a:rPr lang="en-US" sz="1800" dirty="0" smtClean="0"/>
              <a:t>Scenario: Heap-based buffer overflow allows for control of pointers later passed to free()</a:t>
            </a:r>
            <a:br>
              <a:rPr lang="en-US" sz="1800" dirty="0" smtClean="0"/>
            </a:br>
            <a:endParaRPr lang="en-US" sz="1800" dirty="0" smtClean="0"/>
          </a:p>
          <a:p>
            <a:pPr lvl="1">
              <a:lnSpc>
                <a:spcPct val="80000"/>
              </a:lnSpc>
            </a:pPr>
            <a:r>
              <a:rPr lang="en-GB" sz="1800" dirty="0" smtClean="0"/>
              <a:t>Attack: Free pages with control structures on them </a:t>
            </a:r>
          </a:p>
          <a:p>
            <a:pPr lvl="1">
              <a:lnSpc>
                <a:spcPct val="80000"/>
              </a:lnSpc>
            </a:pPr>
            <a:endParaRPr lang="en-GB" sz="1800" dirty="0" smtClean="0"/>
          </a:p>
          <a:p>
            <a:pPr lvl="1">
              <a:lnSpc>
                <a:spcPct val="80000"/>
              </a:lnSpc>
            </a:pPr>
            <a:r>
              <a:rPr lang="en-US" sz="1800" dirty="0" smtClean="0"/>
              <a:t>Result: Later allocations will eventually return the page with the control structures and allow for further exploitation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without inline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/>
          </a:bodyPr>
          <a:lstStyle/>
          <a:p>
            <a:r>
              <a:rPr lang="en-US" sz="2600" dirty="0" err="1" smtClean="0"/>
              <a:t>pginfo</a:t>
            </a:r>
            <a:r>
              <a:rPr lang="en-US" sz="2600" dirty="0" smtClean="0"/>
              <a:t> </a:t>
            </a:r>
            <a:r>
              <a:rPr lang="en-US" sz="2600" dirty="0" smtClean="0"/>
              <a:t>attack</a:t>
            </a:r>
          </a:p>
          <a:p>
            <a:pPr lvl="1">
              <a:lnSpc>
                <a:spcPct val="80000"/>
              </a:lnSpc>
            </a:pPr>
            <a:endParaRPr lang="en-US" sz="1700" dirty="0" smtClean="0"/>
          </a:p>
          <a:p>
            <a:pPr lvl="1">
              <a:lnSpc>
                <a:spcPct val="80000"/>
              </a:lnSpc>
            </a:pPr>
            <a:r>
              <a:rPr lang="en-US" sz="1800" dirty="0" smtClean="0"/>
              <a:t>Scenario: Heap-based buffer overflow allows for control of the </a:t>
            </a:r>
            <a:r>
              <a:rPr lang="en-US" sz="1800" dirty="0" err="1" smtClean="0"/>
              <a:t>pginfo</a:t>
            </a:r>
            <a:r>
              <a:rPr lang="en-US" sz="1800" dirty="0" smtClean="0"/>
              <a:t> </a:t>
            </a:r>
            <a:r>
              <a:rPr lang="en-US" sz="1800" dirty="0" smtClean="0"/>
              <a:t>structure leading to arbitrary memory corruption</a:t>
            </a:r>
            <a:br>
              <a:rPr lang="en-US" sz="1800" dirty="0" smtClean="0"/>
            </a:br>
            <a:endParaRPr lang="en-US" sz="1800" dirty="0" smtClean="0"/>
          </a:p>
          <a:p>
            <a:pPr lvl="1">
              <a:lnSpc>
                <a:spcPct val="80000"/>
              </a:lnSpc>
            </a:pPr>
            <a:r>
              <a:rPr lang="en-GB" sz="1800" dirty="0" smtClean="0"/>
              <a:t>Attack: Heap overflow allows for modification of the </a:t>
            </a:r>
            <a:r>
              <a:rPr lang="en-GB" sz="1800" dirty="0" err="1" smtClean="0"/>
              <a:t>pginfo</a:t>
            </a:r>
            <a:r>
              <a:rPr lang="en-GB" sz="1800" dirty="0" smtClean="0"/>
              <a:t>-</a:t>
            </a:r>
            <a:r>
              <a:rPr lang="en-GB" sz="1800" dirty="0" smtClean="0"/>
              <a:t>&gt;free page pointer. </a:t>
            </a:r>
            <a:br>
              <a:rPr lang="en-GB" sz="1800" dirty="0" smtClean="0"/>
            </a:br>
            <a:r>
              <a:rPr lang="en-GB" sz="1800" dirty="0" smtClean="0"/>
              <a:t>Overwrite bits array to make pages seem free</a:t>
            </a:r>
            <a:endParaRPr lang="en-US" sz="1800" dirty="0" smtClean="0"/>
          </a:p>
          <a:p>
            <a:pPr lvl="1">
              <a:lnSpc>
                <a:spcPct val="80000"/>
              </a:lnSpc>
            </a:pPr>
            <a:endParaRPr lang="en-GB" sz="1800" dirty="0" smtClean="0"/>
          </a:p>
          <a:p>
            <a:pPr lvl="1">
              <a:lnSpc>
                <a:spcPct val="80000"/>
              </a:lnSpc>
            </a:pPr>
            <a:r>
              <a:rPr lang="en-US" sz="1800" dirty="0" smtClean="0"/>
              <a:t>Result: Allocation requests walk the </a:t>
            </a:r>
            <a:r>
              <a:rPr lang="en-US" sz="1800" dirty="0" err="1" smtClean="0"/>
              <a:t>structs</a:t>
            </a:r>
            <a:r>
              <a:rPr lang="en-US" sz="1800" dirty="0" smtClean="0"/>
              <a:t> to find the appropriate sized buffers so returning corrupted pointer allows for writes to arbitrary locations. 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 without inline data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400800" y="1752600"/>
            <a:ext cx="2438400" cy="24384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b="1" dirty="0" smtClean="0">
                <a:latin typeface="Courier New" pitchFamily="49" charset="0"/>
              </a:rPr>
              <a:t>PGFREE </a:t>
            </a:r>
          </a:p>
          <a:p>
            <a:endParaRPr lang="en-US" sz="1200" dirty="0" smtClean="0">
              <a:latin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</a:rPr>
              <a:t>struct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pgfree</a:t>
            </a:r>
            <a:r>
              <a:rPr lang="en-US" sz="1200" dirty="0" smtClean="0">
                <a:latin typeface="Courier New" pitchFamily="49" charset="0"/>
              </a:rPr>
              <a:t>  {</a:t>
            </a:r>
          </a:p>
          <a:p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struct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pgfree</a:t>
            </a:r>
            <a:r>
              <a:rPr lang="en-US" sz="1200" dirty="0" smtClean="0">
                <a:latin typeface="Courier New" pitchFamily="49" charset="0"/>
              </a:rPr>
              <a:t> *next; </a:t>
            </a:r>
          </a:p>
          <a:p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struct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pgfree</a:t>
            </a:r>
            <a:r>
              <a:rPr lang="en-US" sz="1200" dirty="0" smtClean="0">
                <a:latin typeface="Courier New" pitchFamily="49" charset="0"/>
              </a:rPr>
              <a:t> *</a:t>
            </a:r>
            <a:r>
              <a:rPr lang="en-US" sz="1200" dirty="0" err="1" smtClean="0">
                <a:latin typeface="Courier New" pitchFamily="49" charset="0"/>
              </a:rPr>
              <a:t>prev</a:t>
            </a:r>
            <a:r>
              <a:rPr lang="en-US" sz="1200" dirty="0" smtClean="0">
                <a:latin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</a:rPr>
              <a:t> // free pages </a:t>
            </a:r>
          </a:p>
          <a:p>
            <a:r>
              <a:rPr lang="en-US" sz="1200" dirty="0" smtClean="0">
                <a:latin typeface="Courier New" pitchFamily="49" charset="0"/>
              </a:rPr>
              <a:t> void          *page; </a:t>
            </a:r>
          </a:p>
          <a:p>
            <a:r>
              <a:rPr lang="en-US" sz="1200" dirty="0" smtClean="0">
                <a:latin typeface="Courier New" pitchFamily="49" charset="0"/>
              </a:rPr>
              <a:t> // base page dir</a:t>
            </a:r>
          </a:p>
          <a:p>
            <a:r>
              <a:rPr lang="en-US" sz="1200" dirty="0" smtClean="0">
                <a:latin typeface="Courier New" pitchFamily="49" charset="0"/>
              </a:rPr>
              <a:t> void          *</a:t>
            </a:r>
            <a:r>
              <a:rPr lang="en-US" sz="1200" dirty="0" err="1" smtClean="0">
                <a:latin typeface="Courier New" pitchFamily="49" charset="0"/>
              </a:rPr>
              <a:t>pdir</a:t>
            </a:r>
            <a:r>
              <a:rPr lang="en-US" sz="1200" dirty="0" smtClean="0">
                <a:latin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</a:rPr>
              <a:t> // bytes free </a:t>
            </a:r>
          </a:p>
          <a:p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size_t</a:t>
            </a:r>
            <a:r>
              <a:rPr lang="en-US" sz="1200" dirty="0" smtClean="0">
                <a:latin typeface="Courier New" pitchFamily="49" charset="0"/>
              </a:rPr>
              <a:t>         size; </a:t>
            </a:r>
          </a:p>
          <a:p>
            <a:r>
              <a:rPr lang="en-US" sz="1200" dirty="0" smtClean="0">
                <a:latin typeface="Courier New" pitchFamily="49" charset="0"/>
              </a:rPr>
              <a:t>};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00800" y="4419600"/>
            <a:ext cx="2438400" cy="22098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200" b="1" dirty="0" smtClean="0">
                <a:latin typeface="Courier New" pitchFamily="49" charset="0"/>
              </a:rPr>
              <a:t>PGINFO</a:t>
            </a:r>
            <a:endParaRPr lang="en-US" sz="1200" b="1" dirty="0" smtClean="0">
              <a:latin typeface="Courier New" pitchFamily="49" charset="0"/>
            </a:endParaRPr>
          </a:p>
          <a:p>
            <a:endParaRPr lang="en-US" sz="1200" dirty="0" smtClean="0">
              <a:latin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</a:rPr>
              <a:t>struct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pginfo</a:t>
            </a:r>
            <a:r>
              <a:rPr lang="en-US" sz="1200" dirty="0" smtClean="0">
                <a:latin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</a:rPr>
              <a:t>{</a:t>
            </a:r>
          </a:p>
          <a:p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struct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pginfo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*next; </a:t>
            </a:r>
          </a:p>
          <a:p>
            <a:r>
              <a:rPr lang="en-US" sz="1200" dirty="0" smtClean="0">
                <a:latin typeface="Courier New" pitchFamily="49" charset="0"/>
              </a:rPr>
              <a:t> void          </a:t>
            </a:r>
            <a:r>
              <a:rPr lang="en-US" sz="1200" dirty="0" smtClean="0">
                <a:latin typeface="Courier New" pitchFamily="49" charset="0"/>
              </a:rPr>
              <a:t>*page; </a:t>
            </a:r>
          </a:p>
          <a:p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ushort</a:t>
            </a:r>
            <a:r>
              <a:rPr lang="en-US" sz="1200" dirty="0" smtClean="0">
                <a:latin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</a:rPr>
              <a:t>size</a:t>
            </a:r>
            <a:r>
              <a:rPr lang="en-US" sz="1200" dirty="0" smtClean="0">
                <a:latin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ushort</a:t>
            </a:r>
            <a:r>
              <a:rPr lang="en-US" sz="1200" dirty="0" smtClean="0">
                <a:latin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</a:rPr>
              <a:t>shift;</a:t>
            </a:r>
            <a:endParaRPr lang="en-US" sz="1200" dirty="0" smtClean="0">
              <a:latin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ushort</a:t>
            </a:r>
            <a:r>
              <a:rPr lang="en-US" sz="1200" dirty="0" smtClean="0">
                <a:latin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</a:rPr>
              <a:t>free;</a:t>
            </a:r>
            <a:endParaRPr lang="en-US" sz="1200" dirty="0" smtClean="0">
              <a:latin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ushort</a:t>
            </a:r>
            <a:r>
              <a:rPr lang="en-US" sz="1200" dirty="0" smtClean="0">
                <a:latin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</a:rPr>
              <a:t>total;</a:t>
            </a:r>
            <a:endParaRPr lang="en-US" sz="1200" dirty="0" smtClean="0">
              <a:latin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</a:rPr>
              <a:t>uint</a:t>
            </a:r>
            <a:r>
              <a:rPr lang="en-US" sz="1200" dirty="0" smtClean="0">
                <a:latin typeface="Courier New" pitchFamily="49" charset="0"/>
              </a:rPr>
              <a:t>          bits[];</a:t>
            </a:r>
          </a:p>
          <a:p>
            <a:r>
              <a:rPr lang="en-US" sz="1200" dirty="0" smtClean="0">
                <a:latin typeface="Courier New" pitchFamily="49" charset="0"/>
              </a:rPr>
              <a:t>};</a:t>
            </a:r>
            <a:endParaRPr lang="en-US" sz="12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dlmalloc</a:t>
            </a:r>
            <a:endParaRPr lang="en-US" dirty="0" smtClean="0"/>
          </a:p>
          <a:p>
            <a:pPr lvl="1"/>
            <a:r>
              <a:rPr lang="en-US" dirty="0" err="1" smtClean="0"/>
              <a:t>glibc</a:t>
            </a:r>
            <a:r>
              <a:rPr lang="en-US" dirty="0" smtClean="0"/>
              <a:t> added safe unlinking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Windows Heap</a:t>
            </a:r>
          </a:p>
          <a:p>
            <a:pPr lvl="1"/>
            <a:r>
              <a:rPr lang="en-US" dirty="0" smtClean="0"/>
              <a:t>Safe unlinking</a:t>
            </a:r>
          </a:p>
          <a:p>
            <a:pPr lvl="1"/>
            <a:r>
              <a:rPr lang="en-US" dirty="0" smtClean="0"/>
              <a:t>Checksum for size and flags</a:t>
            </a:r>
          </a:p>
          <a:p>
            <a:pPr lvl="1"/>
            <a:r>
              <a:rPr lang="en-US" dirty="0" smtClean="0"/>
              <a:t>XOR size, flags, checksum, and </a:t>
            </a:r>
            <a:r>
              <a:rPr lang="en-US" dirty="0" err="1" smtClean="0"/>
              <a:t>prevsize</a:t>
            </a:r>
            <a:r>
              <a:rPr lang="en-US" dirty="0" smtClean="0"/>
              <a:t> fields</a:t>
            </a:r>
          </a:p>
          <a:p>
            <a:pPr lvl="1"/>
            <a:r>
              <a:rPr lang="en-US" dirty="0" err="1" smtClean="0"/>
              <a:t>Lookaside</a:t>
            </a:r>
            <a:r>
              <a:rPr lang="en-US" dirty="0" smtClean="0"/>
              <a:t> list replaced by LFH in Vista 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Heap Allocator Defense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memory manager is responsible for tracking a program’s dynamic data storage. </a:t>
            </a:r>
          </a:p>
          <a:p>
            <a:endParaRPr lang="en-US" dirty="0"/>
          </a:p>
          <a:p>
            <a:r>
              <a:rPr lang="en-US" dirty="0" smtClean="0"/>
              <a:t>Unlike stacks which work based upon a simple FIFO/LIFO concepts, heaps require management routines to track the location of free and allocated memory chunks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Memory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phkmalloc</a:t>
            </a:r>
            <a:endParaRPr lang="en-US" dirty="0" smtClean="0"/>
          </a:p>
          <a:p>
            <a:pPr lvl="1"/>
            <a:r>
              <a:rPr lang="en-US" dirty="0" smtClean="0"/>
              <a:t>Nada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OpenBSD</a:t>
            </a:r>
            <a:r>
              <a:rPr lang="en-US" dirty="0" smtClean="0"/>
              <a:t> </a:t>
            </a:r>
            <a:r>
              <a:rPr lang="en-US" dirty="0" err="1" smtClean="0"/>
              <a:t>malloc</a:t>
            </a:r>
            <a:endParaRPr lang="en-US" dirty="0" smtClean="0"/>
          </a:p>
          <a:p>
            <a:pPr lvl="1"/>
            <a:r>
              <a:rPr lang="en-US" dirty="0" smtClean="0"/>
              <a:t>Nada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System defenses such as ASLR and NX also apply but are not part of the heap manager’s architecture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Heap Allocator Defense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So what’s next?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	“The Month of Kernel Bugs is a serious wake-up call about the vulnerability of the most fundamental element of the operating system. Begin preparing now for more, and more damaging, attacks against the OS kernel.”</a:t>
            </a:r>
          </a:p>
          <a:p>
            <a:endParaRPr lang="en-US" i="1" dirty="0" smtClean="0"/>
          </a:p>
          <a:p>
            <a:pPr>
              <a:buNone/>
            </a:pPr>
            <a:r>
              <a:rPr lang="en-US" sz="1600" i="1" dirty="0" smtClean="0"/>
              <a:t>	Rich Mogul – Gartner Nov. 2006</a:t>
            </a:r>
            <a:br>
              <a:rPr lang="en-US" sz="1600" i="1" dirty="0" smtClean="0"/>
            </a:br>
            <a:r>
              <a:rPr lang="en-US" sz="1600" i="1" dirty="0" smtClean="0"/>
              <a:t>http://www.gartner.com/resources/144700/144700/learn_from_month_of_kernel_b_144700.pdf</a:t>
            </a:r>
            <a:endParaRPr lang="en-US" sz="16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Kernel Pool Manager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2005 </a:t>
            </a:r>
            <a:r>
              <a:rPr lang="en-US" dirty="0" err="1" smtClean="0"/>
              <a:t>SoBeIt</a:t>
            </a:r>
            <a:r>
              <a:rPr lang="en-US" dirty="0" smtClean="0"/>
              <a:t> “How to exploit Windows kernel memory pool”</a:t>
            </a:r>
          </a:p>
          <a:p>
            <a:endParaRPr lang="en-US" dirty="0" smtClean="0"/>
          </a:p>
          <a:p>
            <a:r>
              <a:rPr lang="en-US" dirty="0" smtClean="0"/>
              <a:t>Basic unlink() technique applies to the kernel pool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Kernel Pool Manager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600" dirty="0" smtClean="0"/>
              <a:t>Pools are managed by a pool descriptor, chunks are managed by a pool chunk header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dirty="0" err="1" smtClean="0">
                <a:latin typeface="Lucida Console" pitchFamily="49" charset="0"/>
              </a:rPr>
              <a:t>lkd</a:t>
            </a:r>
            <a:r>
              <a:rPr lang="en-US" sz="4000" dirty="0" smtClean="0">
                <a:latin typeface="Lucida Console" pitchFamily="49" charset="0"/>
              </a:rPr>
              <a:t>&gt; </a:t>
            </a:r>
            <a:r>
              <a:rPr lang="en-US" sz="4000" dirty="0" err="1" smtClean="0">
                <a:latin typeface="Lucida Console" pitchFamily="49" charset="0"/>
              </a:rPr>
              <a:t>dt</a:t>
            </a:r>
            <a:r>
              <a:rPr lang="en-US" sz="4000" dirty="0" smtClean="0">
                <a:latin typeface="Lucida Console" pitchFamily="49" charset="0"/>
              </a:rPr>
              <a:t> -v -r </a:t>
            </a:r>
            <a:r>
              <a:rPr lang="en-US" sz="4000" dirty="0" err="1" smtClean="0">
                <a:latin typeface="Lucida Console" pitchFamily="49" charset="0"/>
              </a:rPr>
              <a:t>nt!POOL_DESCRIPTOR</a:t>
            </a:r>
            <a:endParaRPr lang="en-US" sz="4000" dirty="0" smtClean="0">
              <a:latin typeface="Lucida Console" pitchFamily="49" charset="0"/>
            </a:endParaRPr>
          </a:p>
          <a:p>
            <a:pPr>
              <a:buNone/>
            </a:pPr>
            <a:r>
              <a:rPr lang="en-US" sz="4000" dirty="0" err="1" smtClean="0">
                <a:latin typeface="Lucida Console" pitchFamily="49" charset="0"/>
              </a:rPr>
              <a:t>struct</a:t>
            </a:r>
            <a:r>
              <a:rPr lang="en-US" sz="4000" dirty="0" smtClean="0">
                <a:latin typeface="Lucida Console" pitchFamily="49" charset="0"/>
              </a:rPr>
              <a:t> _POOL_DESCRIPTOR, 14 elements, 0x1034 bytes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+0x000 </a:t>
            </a:r>
            <a:r>
              <a:rPr lang="en-US" sz="4000" dirty="0" err="1" smtClean="0">
                <a:latin typeface="Lucida Console" pitchFamily="49" charset="0"/>
              </a:rPr>
              <a:t>PoolType</a:t>
            </a:r>
            <a:r>
              <a:rPr lang="en-US" sz="4000" dirty="0" smtClean="0">
                <a:latin typeface="Lucida Console" pitchFamily="49" charset="0"/>
              </a:rPr>
              <a:t>         : </a:t>
            </a:r>
            <a:r>
              <a:rPr lang="en-US" sz="4000" dirty="0" err="1" smtClean="0">
                <a:latin typeface="Lucida Console" pitchFamily="49" charset="0"/>
              </a:rPr>
              <a:t>Enum</a:t>
            </a:r>
            <a:r>
              <a:rPr lang="en-US" sz="4000" dirty="0" smtClean="0">
                <a:latin typeface="Lucida Console" pitchFamily="49" charset="0"/>
              </a:rPr>
              <a:t> _POOL_TYPE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+0x004 </a:t>
            </a:r>
            <a:r>
              <a:rPr lang="en-US" sz="4000" dirty="0" err="1" smtClean="0">
                <a:latin typeface="Lucida Console" pitchFamily="49" charset="0"/>
              </a:rPr>
              <a:t>PoolIndex</a:t>
            </a:r>
            <a:r>
              <a:rPr lang="en-US" sz="4000" dirty="0" smtClean="0">
                <a:latin typeface="Lucida Console" pitchFamily="49" charset="0"/>
              </a:rPr>
              <a:t>        : Uint4B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+0x008 </a:t>
            </a:r>
            <a:r>
              <a:rPr lang="en-US" sz="4000" dirty="0" err="1" smtClean="0">
                <a:latin typeface="Lucida Console" pitchFamily="49" charset="0"/>
              </a:rPr>
              <a:t>RunningAllocs</a:t>
            </a:r>
            <a:r>
              <a:rPr lang="en-US" sz="4000" dirty="0" smtClean="0">
                <a:latin typeface="Lucida Console" pitchFamily="49" charset="0"/>
              </a:rPr>
              <a:t>    : Int4B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+0x00c </a:t>
            </a:r>
            <a:r>
              <a:rPr lang="en-US" sz="4000" dirty="0" err="1" smtClean="0">
                <a:latin typeface="Lucida Console" pitchFamily="49" charset="0"/>
              </a:rPr>
              <a:t>RunningDeAllocs</a:t>
            </a:r>
            <a:r>
              <a:rPr lang="en-US" sz="4000" dirty="0" smtClean="0">
                <a:latin typeface="Lucida Console" pitchFamily="49" charset="0"/>
              </a:rPr>
              <a:t>  : Int4B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+0x010 </a:t>
            </a:r>
            <a:r>
              <a:rPr lang="en-US" sz="4000" dirty="0" err="1" smtClean="0">
                <a:latin typeface="Lucida Console" pitchFamily="49" charset="0"/>
              </a:rPr>
              <a:t>TotalPages</a:t>
            </a:r>
            <a:r>
              <a:rPr lang="en-US" sz="4000" dirty="0" smtClean="0">
                <a:latin typeface="Lucida Console" pitchFamily="49" charset="0"/>
              </a:rPr>
              <a:t>       : Int4B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+0x014 </a:t>
            </a:r>
            <a:r>
              <a:rPr lang="en-US" sz="4000" dirty="0" err="1" smtClean="0">
                <a:latin typeface="Lucida Console" pitchFamily="49" charset="0"/>
              </a:rPr>
              <a:t>TotalBigPages</a:t>
            </a:r>
            <a:r>
              <a:rPr lang="en-US" sz="4000" dirty="0" smtClean="0">
                <a:latin typeface="Lucida Console" pitchFamily="49" charset="0"/>
              </a:rPr>
              <a:t>    : Int4B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+0x018 Threshold        : Uint4B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+0x01c </a:t>
            </a:r>
            <a:r>
              <a:rPr lang="en-US" sz="4000" dirty="0" err="1" smtClean="0">
                <a:latin typeface="Lucida Console" pitchFamily="49" charset="0"/>
              </a:rPr>
              <a:t>LockAddress</a:t>
            </a:r>
            <a:r>
              <a:rPr lang="en-US" sz="4000" dirty="0" smtClean="0">
                <a:latin typeface="Lucida Console" pitchFamily="49" charset="0"/>
              </a:rPr>
              <a:t>      : Ptr32 to Void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+0x020 </a:t>
            </a:r>
            <a:r>
              <a:rPr lang="en-US" sz="4000" dirty="0" err="1" smtClean="0">
                <a:latin typeface="Lucida Console" pitchFamily="49" charset="0"/>
              </a:rPr>
              <a:t>PendingFrees</a:t>
            </a:r>
            <a:r>
              <a:rPr lang="en-US" sz="4000" dirty="0" smtClean="0">
                <a:latin typeface="Lucida Console" pitchFamily="49" charset="0"/>
              </a:rPr>
              <a:t>     : Ptr32 to Ptr32 to Void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+0x024 </a:t>
            </a:r>
            <a:r>
              <a:rPr lang="en-US" sz="4000" dirty="0" err="1" smtClean="0">
                <a:latin typeface="Lucida Console" pitchFamily="49" charset="0"/>
              </a:rPr>
              <a:t>ThreadsProcessingDeferrals</a:t>
            </a:r>
            <a:r>
              <a:rPr lang="en-US" sz="4000" dirty="0" smtClean="0">
                <a:latin typeface="Lucida Console" pitchFamily="49" charset="0"/>
              </a:rPr>
              <a:t> : Int4B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+0x028 </a:t>
            </a:r>
            <a:r>
              <a:rPr lang="en-US" sz="4000" dirty="0" err="1" smtClean="0">
                <a:latin typeface="Lucida Console" pitchFamily="49" charset="0"/>
              </a:rPr>
              <a:t>PendingFreeDepth</a:t>
            </a:r>
            <a:r>
              <a:rPr lang="en-US" sz="4000" dirty="0" smtClean="0">
                <a:latin typeface="Lucida Console" pitchFamily="49" charset="0"/>
              </a:rPr>
              <a:t> : Int4B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+0x02c </a:t>
            </a:r>
            <a:r>
              <a:rPr lang="en-US" sz="4000" dirty="0" err="1" smtClean="0">
                <a:latin typeface="Lucida Console" pitchFamily="49" charset="0"/>
              </a:rPr>
              <a:t>TotalBytes</a:t>
            </a:r>
            <a:r>
              <a:rPr lang="en-US" sz="4000" dirty="0" smtClean="0">
                <a:latin typeface="Lucida Console" pitchFamily="49" charset="0"/>
              </a:rPr>
              <a:t>       : Uint4B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+0x030 Spare0           : Uint4B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+0x034 </a:t>
            </a:r>
            <a:r>
              <a:rPr lang="en-US" sz="4000" dirty="0" err="1" smtClean="0">
                <a:latin typeface="Lucida Console" pitchFamily="49" charset="0"/>
              </a:rPr>
              <a:t>ListHeads</a:t>
            </a:r>
            <a:r>
              <a:rPr lang="en-US" sz="4000" dirty="0" smtClean="0">
                <a:latin typeface="Lucida Console" pitchFamily="49" charset="0"/>
              </a:rPr>
              <a:t>        : [512] </a:t>
            </a:r>
            <a:r>
              <a:rPr lang="en-US" sz="4000" dirty="0" err="1" smtClean="0">
                <a:latin typeface="Lucida Console" pitchFamily="49" charset="0"/>
              </a:rPr>
              <a:t>struct</a:t>
            </a:r>
            <a:r>
              <a:rPr lang="en-US" sz="4000" dirty="0" smtClean="0">
                <a:latin typeface="Lucida Console" pitchFamily="49" charset="0"/>
              </a:rPr>
              <a:t> _LIST_ENTRY, 2 elements, 0x8 bytes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   +0x000 </a:t>
            </a:r>
            <a:r>
              <a:rPr lang="en-US" sz="4000" dirty="0" err="1" smtClean="0">
                <a:latin typeface="Lucida Console" pitchFamily="49" charset="0"/>
              </a:rPr>
              <a:t>Flink</a:t>
            </a:r>
            <a:r>
              <a:rPr lang="en-US" sz="4000" dirty="0" smtClean="0">
                <a:latin typeface="Lucida Console" pitchFamily="49" charset="0"/>
              </a:rPr>
              <a:t>            : Ptr32 to </a:t>
            </a:r>
            <a:r>
              <a:rPr lang="en-US" sz="4000" dirty="0" err="1" smtClean="0">
                <a:latin typeface="Lucida Console" pitchFamily="49" charset="0"/>
              </a:rPr>
              <a:t>struct</a:t>
            </a:r>
            <a:r>
              <a:rPr lang="en-US" sz="4000" dirty="0" smtClean="0">
                <a:latin typeface="Lucida Console" pitchFamily="49" charset="0"/>
              </a:rPr>
              <a:t> _LIST_ENTRY, 2 elements, 0x8 bytes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      +0x000 </a:t>
            </a:r>
            <a:r>
              <a:rPr lang="en-US" sz="4000" dirty="0" err="1" smtClean="0">
                <a:latin typeface="Lucida Console" pitchFamily="49" charset="0"/>
              </a:rPr>
              <a:t>Flink</a:t>
            </a:r>
            <a:r>
              <a:rPr lang="en-US" sz="4000" dirty="0" smtClean="0">
                <a:latin typeface="Lucida Console" pitchFamily="49" charset="0"/>
              </a:rPr>
              <a:t>            : Ptr32 to </a:t>
            </a:r>
            <a:r>
              <a:rPr lang="en-US" sz="4000" dirty="0" err="1" smtClean="0">
                <a:latin typeface="Lucida Console" pitchFamily="49" charset="0"/>
              </a:rPr>
              <a:t>struct</a:t>
            </a:r>
            <a:r>
              <a:rPr lang="en-US" sz="4000" dirty="0" smtClean="0">
                <a:latin typeface="Lucida Console" pitchFamily="49" charset="0"/>
              </a:rPr>
              <a:t> _LIST_ENTRY, 2 elements, 0x8 bytes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      +0x004 Blink            : Ptr32 to </a:t>
            </a:r>
            <a:r>
              <a:rPr lang="en-US" sz="4000" dirty="0" err="1" smtClean="0">
                <a:latin typeface="Lucida Console" pitchFamily="49" charset="0"/>
              </a:rPr>
              <a:t>struct</a:t>
            </a:r>
            <a:r>
              <a:rPr lang="en-US" sz="4000" dirty="0" smtClean="0">
                <a:latin typeface="Lucida Console" pitchFamily="49" charset="0"/>
              </a:rPr>
              <a:t> _LIST_ENTRY, 2 elements, 0x8 bytes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   +0x004 Blink            : Ptr32 to </a:t>
            </a:r>
            <a:r>
              <a:rPr lang="en-US" sz="4000" dirty="0" err="1" smtClean="0">
                <a:latin typeface="Lucida Console" pitchFamily="49" charset="0"/>
              </a:rPr>
              <a:t>struct</a:t>
            </a:r>
            <a:r>
              <a:rPr lang="en-US" sz="4000" dirty="0" smtClean="0">
                <a:latin typeface="Lucida Console" pitchFamily="49" charset="0"/>
              </a:rPr>
              <a:t> _LIST_ENTRY, 2 elements, 0x8 bytes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      +0x000 </a:t>
            </a:r>
            <a:r>
              <a:rPr lang="en-US" sz="4000" dirty="0" err="1" smtClean="0">
                <a:latin typeface="Lucida Console" pitchFamily="49" charset="0"/>
              </a:rPr>
              <a:t>Flink</a:t>
            </a:r>
            <a:r>
              <a:rPr lang="en-US" sz="4000" dirty="0" smtClean="0">
                <a:latin typeface="Lucida Console" pitchFamily="49" charset="0"/>
              </a:rPr>
              <a:t>            : Ptr32 to </a:t>
            </a:r>
            <a:r>
              <a:rPr lang="en-US" sz="4000" dirty="0" err="1" smtClean="0">
                <a:latin typeface="Lucida Console" pitchFamily="49" charset="0"/>
              </a:rPr>
              <a:t>struct</a:t>
            </a:r>
            <a:r>
              <a:rPr lang="en-US" sz="4000" dirty="0" smtClean="0">
                <a:latin typeface="Lucida Console" pitchFamily="49" charset="0"/>
              </a:rPr>
              <a:t> _LIST_ENTRY, 2 elements, 0x8 bytes</a:t>
            </a:r>
          </a:p>
          <a:p>
            <a:pPr>
              <a:buNone/>
            </a:pPr>
            <a:r>
              <a:rPr lang="en-US" sz="4000" dirty="0" smtClean="0">
                <a:latin typeface="Lucida Console" pitchFamily="49" charset="0"/>
              </a:rPr>
              <a:t>         +0x004 Blink            : Ptr32 to </a:t>
            </a:r>
            <a:r>
              <a:rPr lang="en-US" sz="4000" dirty="0" err="1" smtClean="0">
                <a:latin typeface="Lucida Console" pitchFamily="49" charset="0"/>
              </a:rPr>
              <a:t>struct</a:t>
            </a:r>
            <a:r>
              <a:rPr lang="en-US" sz="4000" dirty="0" smtClean="0">
                <a:latin typeface="Lucida Console" pitchFamily="49" charset="0"/>
              </a:rPr>
              <a:t> _LIST_ENTRY, 2 elements, 0x8 bytes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Kernel Pool 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2177296"/>
            <a:ext cx="4114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Lucida Console" pitchFamily="49" charset="0"/>
              </a:rPr>
              <a:t>lkd</a:t>
            </a:r>
            <a:r>
              <a:rPr lang="en-US" sz="1000" dirty="0" smtClean="0">
                <a:latin typeface="Lucida Console" pitchFamily="49" charset="0"/>
              </a:rPr>
              <a:t>&gt; </a:t>
            </a:r>
            <a:r>
              <a:rPr lang="en-US" sz="1000" dirty="0" err="1" smtClean="0">
                <a:latin typeface="Lucida Console" pitchFamily="49" charset="0"/>
              </a:rPr>
              <a:t>dt</a:t>
            </a:r>
            <a:r>
              <a:rPr lang="en-US" sz="1000" dirty="0" smtClean="0">
                <a:latin typeface="Lucida Console" pitchFamily="49" charset="0"/>
              </a:rPr>
              <a:t> -v -r </a:t>
            </a:r>
            <a:r>
              <a:rPr lang="en-US" sz="1000" dirty="0" err="1" smtClean="0">
                <a:latin typeface="Lucida Console" pitchFamily="49" charset="0"/>
              </a:rPr>
              <a:t>nt!POOL_HEADER</a:t>
            </a:r>
            <a:endParaRPr lang="en-US" sz="1000" dirty="0" smtClean="0">
              <a:latin typeface="Lucida Console" pitchFamily="49" charset="0"/>
            </a:endParaRPr>
          </a:p>
          <a:p>
            <a:r>
              <a:rPr lang="en-US" sz="1000" dirty="0" err="1" smtClean="0">
                <a:latin typeface="Lucida Console" pitchFamily="49" charset="0"/>
              </a:rPr>
              <a:t>struct</a:t>
            </a:r>
            <a:r>
              <a:rPr lang="en-US" sz="1000" dirty="0" smtClean="0">
                <a:latin typeface="Lucida Console" pitchFamily="49" charset="0"/>
              </a:rPr>
              <a:t> _POOL_HEADER, 8 elements, 0x8 bytes</a:t>
            </a:r>
          </a:p>
          <a:p>
            <a:r>
              <a:rPr lang="en-US" sz="1000" dirty="0" smtClean="0">
                <a:latin typeface="Lucida Console" pitchFamily="49" charset="0"/>
              </a:rPr>
              <a:t>   +0x000 </a:t>
            </a:r>
            <a:r>
              <a:rPr lang="en-US" sz="1000" dirty="0" err="1" smtClean="0">
                <a:latin typeface="Lucida Console" pitchFamily="49" charset="0"/>
              </a:rPr>
              <a:t>PreviousSize</a:t>
            </a:r>
            <a:r>
              <a:rPr lang="en-US" sz="1000" dirty="0" smtClean="0">
                <a:latin typeface="Lucida Console" pitchFamily="49" charset="0"/>
              </a:rPr>
              <a:t>     : </a:t>
            </a:r>
            <a:r>
              <a:rPr lang="en-US" sz="1000" dirty="0" err="1" smtClean="0">
                <a:latin typeface="Lucida Console" pitchFamily="49" charset="0"/>
              </a:rPr>
              <a:t>Bitfield</a:t>
            </a:r>
            <a:r>
              <a:rPr lang="en-US" sz="1000" dirty="0" smtClean="0">
                <a:latin typeface="Lucida Console" pitchFamily="49" charset="0"/>
              </a:rPr>
              <a:t> Pos 0, 9 Bits</a:t>
            </a:r>
          </a:p>
          <a:p>
            <a:r>
              <a:rPr lang="en-US" sz="1000" dirty="0" smtClean="0">
                <a:latin typeface="Lucida Console" pitchFamily="49" charset="0"/>
              </a:rPr>
              <a:t>   +0x000 </a:t>
            </a:r>
            <a:r>
              <a:rPr lang="en-US" sz="1000" dirty="0" err="1" smtClean="0">
                <a:latin typeface="Lucida Console" pitchFamily="49" charset="0"/>
              </a:rPr>
              <a:t>PoolIndex</a:t>
            </a:r>
            <a:r>
              <a:rPr lang="en-US" sz="1000" dirty="0" smtClean="0">
                <a:latin typeface="Lucida Console" pitchFamily="49" charset="0"/>
              </a:rPr>
              <a:t>        : </a:t>
            </a:r>
            <a:r>
              <a:rPr lang="en-US" sz="1000" dirty="0" err="1" smtClean="0">
                <a:latin typeface="Lucida Console" pitchFamily="49" charset="0"/>
              </a:rPr>
              <a:t>Bitfield</a:t>
            </a:r>
            <a:r>
              <a:rPr lang="en-US" sz="1000" dirty="0" smtClean="0">
                <a:latin typeface="Lucida Console" pitchFamily="49" charset="0"/>
              </a:rPr>
              <a:t> Pos 9, 7 Bits</a:t>
            </a:r>
          </a:p>
          <a:p>
            <a:r>
              <a:rPr lang="en-US" sz="1000" dirty="0" smtClean="0">
                <a:latin typeface="Lucida Console" pitchFamily="49" charset="0"/>
              </a:rPr>
              <a:t>   +0x002 </a:t>
            </a:r>
            <a:r>
              <a:rPr lang="en-US" sz="1000" dirty="0" err="1" smtClean="0">
                <a:latin typeface="Lucida Console" pitchFamily="49" charset="0"/>
              </a:rPr>
              <a:t>BlockSize</a:t>
            </a:r>
            <a:r>
              <a:rPr lang="en-US" sz="1000" dirty="0" smtClean="0">
                <a:latin typeface="Lucida Console" pitchFamily="49" charset="0"/>
              </a:rPr>
              <a:t>        : </a:t>
            </a:r>
            <a:r>
              <a:rPr lang="en-US" sz="1000" dirty="0" err="1" smtClean="0">
                <a:latin typeface="Lucida Console" pitchFamily="49" charset="0"/>
              </a:rPr>
              <a:t>Bitfield</a:t>
            </a:r>
            <a:r>
              <a:rPr lang="en-US" sz="1000" dirty="0" smtClean="0">
                <a:latin typeface="Lucida Console" pitchFamily="49" charset="0"/>
              </a:rPr>
              <a:t> Pos 0, 9 Bits</a:t>
            </a:r>
          </a:p>
          <a:p>
            <a:r>
              <a:rPr lang="en-US" sz="1000" dirty="0" smtClean="0">
                <a:latin typeface="Lucida Console" pitchFamily="49" charset="0"/>
              </a:rPr>
              <a:t>   +0x002 </a:t>
            </a:r>
            <a:r>
              <a:rPr lang="en-US" sz="1000" dirty="0" err="1" smtClean="0">
                <a:latin typeface="Lucida Console" pitchFamily="49" charset="0"/>
              </a:rPr>
              <a:t>PoolType</a:t>
            </a:r>
            <a:r>
              <a:rPr lang="en-US" sz="1000" dirty="0" smtClean="0">
                <a:latin typeface="Lucida Console" pitchFamily="49" charset="0"/>
              </a:rPr>
              <a:t>         : </a:t>
            </a:r>
            <a:r>
              <a:rPr lang="en-US" sz="1000" dirty="0" err="1" smtClean="0">
                <a:latin typeface="Lucida Console" pitchFamily="49" charset="0"/>
              </a:rPr>
              <a:t>Bitfield</a:t>
            </a:r>
            <a:r>
              <a:rPr lang="en-US" sz="1000" dirty="0" smtClean="0">
                <a:latin typeface="Lucida Console" pitchFamily="49" charset="0"/>
              </a:rPr>
              <a:t> Pos 9, 7 Bits</a:t>
            </a:r>
          </a:p>
          <a:p>
            <a:r>
              <a:rPr lang="en-US" sz="1000" dirty="0" smtClean="0">
                <a:latin typeface="Lucida Console" pitchFamily="49" charset="0"/>
              </a:rPr>
              <a:t>   +0x000 Ulong1           : Uint4B</a:t>
            </a:r>
          </a:p>
          <a:p>
            <a:r>
              <a:rPr lang="en-US" sz="1000" dirty="0" smtClean="0">
                <a:latin typeface="Lucida Console" pitchFamily="49" charset="0"/>
              </a:rPr>
              <a:t>   +0x004 </a:t>
            </a:r>
            <a:r>
              <a:rPr lang="en-US" sz="1000" dirty="0" err="1" smtClean="0">
                <a:latin typeface="Lucida Console" pitchFamily="49" charset="0"/>
              </a:rPr>
              <a:t>PoolTag</a:t>
            </a:r>
            <a:r>
              <a:rPr lang="en-US" sz="1000" dirty="0" smtClean="0">
                <a:latin typeface="Lucida Console" pitchFamily="49" charset="0"/>
              </a:rPr>
              <a:t>          : Uint4B</a:t>
            </a:r>
          </a:p>
          <a:p>
            <a:r>
              <a:rPr lang="en-US" sz="1000" dirty="0" smtClean="0">
                <a:latin typeface="Lucida Console" pitchFamily="49" charset="0"/>
              </a:rPr>
              <a:t>   +0x004 </a:t>
            </a:r>
            <a:r>
              <a:rPr lang="en-US" sz="1000" dirty="0" err="1" smtClean="0">
                <a:latin typeface="Lucida Console" pitchFamily="49" charset="0"/>
              </a:rPr>
              <a:t>AllocatorBackTraceIndex</a:t>
            </a:r>
            <a:r>
              <a:rPr lang="en-US" sz="1000" dirty="0" smtClean="0">
                <a:latin typeface="Lucida Console" pitchFamily="49" charset="0"/>
              </a:rPr>
              <a:t> : Uint2B</a:t>
            </a:r>
          </a:p>
          <a:p>
            <a:r>
              <a:rPr lang="en-US" sz="1000" dirty="0" smtClean="0">
                <a:latin typeface="Lucida Console" pitchFamily="49" charset="0"/>
              </a:rPr>
              <a:t>   +0x006 </a:t>
            </a:r>
            <a:r>
              <a:rPr lang="en-US" sz="1000" dirty="0" err="1" smtClean="0">
                <a:latin typeface="Lucida Console" pitchFamily="49" charset="0"/>
              </a:rPr>
              <a:t>PoolTagHash</a:t>
            </a:r>
            <a:r>
              <a:rPr lang="en-US" sz="1000" dirty="0" smtClean="0">
                <a:latin typeface="Lucida Console" pitchFamily="49" charset="0"/>
              </a:rPr>
              <a:t>      : Uint2B</a:t>
            </a:r>
          </a:p>
          <a:p>
            <a:endParaRPr lang="en-US" sz="10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good news</a:t>
            </a:r>
          </a:p>
          <a:p>
            <a:pPr lvl="1"/>
            <a:r>
              <a:rPr lang="en-US" dirty="0" smtClean="0"/>
              <a:t>We’re active researching how to add appropriate mitigations to the kernel memory management code </a:t>
            </a:r>
          </a:p>
          <a:p>
            <a:endParaRPr lang="en-US" dirty="0" smtClean="0"/>
          </a:p>
          <a:p>
            <a:r>
              <a:rPr lang="en-US" dirty="0" smtClean="0"/>
              <a:t>The bad news</a:t>
            </a:r>
          </a:p>
          <a:p>
            <a:pPr lvl="1"/>
            <a:r>
              <a:rPr lang="en-US" dirty="0" smtClean="0"/>
              <a:t>Unlike user heaps, the kernel pool is globally managed</a:t>
            </a:r>
          </a:p>
          <a:p>
            <a:pPr lvl="1"/>
            <a:r>
              <a:rPr lang="en-US" dirty="0" smtClean="0"/>
              <a:t>There aren’t any free bytes to use for checksums and cookies </a:t>
            </a:r>
          </a:p>
          <a:p>
            <a:pPr lvl="1"/>
            <a:r>
              <a:rPr lang="en-US" dirty="0" smtClean="0"/>
              <a:t>Performance and compatibility concerns sometimes trump security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Kernel Pool Manager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help. Contact us at </a:t>
            </a:r>
            <a:r>
              <a:rPr lang="en-US" dirty="0" smtClean="0">
                <a:hlinkClick r:id="rId2"/>
              </a:rPr>
              <a:t>switech@microsoft.com</a:t>
            </a:r>
            <a:r>
              <a:rPr lang="en-US" dirty="0" smtClean="0"/>
              <a:t> if you are interested in this research and want your ideas heard!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Kernel Pool Manager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600" dirty="0" smtClean="0"/>
          </a:p>
          <a:p>
            <a:pPr algn="ctr">
              <a:buNone/>
            </a:pPr>
            <a:r>
              <a:rPr lang="en-US" sz="6600" dirty="0" smtClean="0"/>
              <a:t>Questions?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approaches to dynamic memory management have been developed? </a:t>
            </a:r>
          </a:p>
          <a:p>
            <a:endParaRPr lang="en-US" dirty="0" smtClean="0"/>
          </a:p>
          <a:p>
            <a:r>
              <a:rPr lang="en-US" dirty="0" smtClean="0"/>
              <a:t>What are the security profiles of memory managers used in mainstream OS’s today? </a:t>
            </a:r>
          </a:p>
          <a:p>
            <a:endParaRPr lang="en-US" dirty="0"/>
          </a:p>
          <a:p>
            <a:r>
              <a:rPr lang="en-US" dirty="0" smtClean="0"/>
              <a:t>What is the impact of security research on memory manager design?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Memory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we will consider the following OS’s and their memory allocators: 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Apple OS X</a:t>
            </a:r>
          </a:p>
          <a:p>
            <a:pPr lvl="1"/>
            <a:r>
              <a:rPr lang="en-US" dirty="0" err="1" smtClean="0"/>
              <a:t>OpenBSD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Memory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we will consider the following OS’s and their memory allocators: </a:t>
            </a:r>
          </a:p>
          <a:p>
            <a:pPr lvl="1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Windows Heap Manager</a:t>
            </a:r>
          </a:p>
          <a:p>
            <a:pPr lvl="2"/>
            <a:r>
              <a:rPr lang="en-US" dirty="0" err="1" smtClean="0"/>
              <a:t>Rockall</a:t>
            </a:r>
            <a:r>
              <a:rPr lang="en-US" dirty="0" smtClean="0"/>
              <a:t> Allocator</a:t>
            </a:r>
          </a:p>
          <a:p>
            <a:pPr lvl="1"/>
            <a:r>
              <a:rPr lang="en-US" dirty="0" smtClean="0"/>
              <a:t>Linux</a:t>
            </a:r>
          </a:p>
          <a:p>
            <a:pPr lvl="2"/>
            <a:r>
              <a:rPr lang="en-US" dirty="0" smtClean="0"/>
              <a:t>Doug Lea </a:t>
            </a:r>
            <a:r>
              <a:rPr lang="en-US" dirty="0" err="1" smtClean="0"/>
              <a:t>Malloc</a:t>
            </a:r>
            <a:endParaRPr lang="en-US" dirty="0" smtClean="0"/>
          </a:p>
          <a:p>
            <a:pPr lvl="1"/>
            <a:r>
              <a:rPr lang="en-US" dirty="0" smtClean="0"/>
              <a:t>Apple OS X</a:t>
            </a:r>
          </a:p>
          <a:p>
            <a:pPr lvl="2"/>
            <a:r>
              <a:rPr lang="en-US" dirty="0" err="1" smtClean="0"/>
              <a:t>Poul</a:t>
            </a:r>
            <a:r>
              <a:rPr lang="en-US" dirty="0" smtClean="0"/>
              <a:t>-Henning Kamp </a:t>
            </a:r>
            <a:r>
              <a:rPr lang="en-US" dirty="0" err="1" smtClean="0"/>
              <a:t>Malloc</a:t>
            </a:r>
            <a:endParaRPr lang="en-US" dirty="0" smtClean="0"/>
          </a:p>
          <a:p>
            <a:pPr lvl="1"/>
            <a:r>
              <a:rPr lang="en-US" dirty="0" err="1" smtClean="0"/>
              <a:t>OpenBSD</a:t>
            </a:r>
            <a:endParaRPr lang="en-US" dirty="0" smtClean="0"/>
          </a:p>
          <a:p>
            <a:pPr lvl="2"/>
            <a:r>
              <a:rPr lang="en-US" dirty="0" err="1" smtClean="0"/>
              <a:t>OpenBSD</a:t>
            </a:r>
            <a:r>
              <a:rPr lang="en-US" dirty="0" smtClean="0"/>
              <a:t> </a:t>
            </a:r>
            <a:r>
              <a:rPr lang="en-US" dirty="0" err="1" smtClean="0"/>
              <a:t>Malloc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Memory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primary difference between the memory managers is how they track free buffers</a:t>
            </a:r>
          </a:p>
          <a:p>
            <a:endParaRPr lang="en-US" dirty="0" smtClean="0"/>
          </a:p>
          <a:p>
            <a:r>
              <a:rPr lang="en-US" dirty="0" smtClean="0"/>
              <a:t>We will split them into systems that inline management data on each chunk and those that do not</a:t>
            </a:r>
          </a:p>
          <a:p>
            <a:endParaRPr lang="en-US" dirty="0"/>
          </a:p>
          <a:p>
            <a:r>
              <a:rPr lang="en-US" dirty="0" smtClean="0"/>
              <a:t>Management data </a:t>
            </a:r>
            <a:r>
              <a:rPr lang="en-US" dirty="0" err="1" smtClean="0"/>
              <a:t>inlined</a:t>
            </a:r>
            <a:r>
              <a:rPr lang="en-US" dirty="0" smtClean="0"/>
              <a:t> in the heap is susceptible to modification when a memory corruption occurs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Difference?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Heaps with </a:t>
            </a:r>
            <a:r>
              <a:rPr lang="en-US" dirty="0" err="1" smtClean="0"/>
              <a:t>inlined</a:t>
            </a:r>
            <a:r>
              <a:rPr lang="en-US" dirty="0" smtClean="0"/>
              <a:t> management </a:t>
            </a:r>
            <a:r>
              <a:rPr lang="en-US" dirty="0" err="1" smtClean="0"/>
              <a:t>structs</a:t>
            </a:r>
            <a:r>
              <a:rPr lang="en-US" dirty="0" smtClean="0"/>
              <a:t> expose user APIs that walk linked lists of buffers to locate the appropriate buffer</a:t>
            </a:r>
          </a:p>
          <a:p>
            <a:pPr lvl="1"/>
            <a:r>
              <a:rPr lang="en-US" dirty="0" smtClean="0"/>
              <a:t>Doug Lea</a:t>
            </a:r>
          </a:p>
          <a:p>
            <a:pPr lvl="1"/>
            <a:r>
              <a:rPr lang="en-US" dirty="0" smtClean="0"/>
              <a:t>Windows Heap Manager</a:t>
            </a:r>
          </a:p>
          <a:p>
            <a:pPr lvl="1"/>
            <a:endParaRPr lang="en-US" dirty="0"/>
          </a:p>
          <a:p>
            <a:r>
              <a:rPr lang="en-US" dirty="0" smtClean="0"/>
              <a:t>Heaps without </a:t>
            </a:r>
            <a:r>
              <a:rPr lang="en-US" dirty="0" err="1" smtClean="0"/>
              <a:t>inlined</a:t>
            </a:r>
            <a:r>
              <a:rPr lang="en-US" dirty="0" smtClean="0"/>
              <a:t> management data try to take advantage of kernel-supplied memory management APIs and utilize array indexing to locate buffers</a:t>
            </a:r>
          </a:p>
          <a:p>
            <a:pPr lvl="1"/>
            <a:r>
              <a:rPr lang="en-US" dirty="0" err="1" smtClean="0"/>
              <a:t>Poul</a:t>
            </a:r>
            <a:r>
              <a:rPr lang="en-US" dirty="0" smtClean="0"/>
              <a:t>-Henning Kamp</a:t>
            </a:r>
          </a:p>
          <a:p>
            <a:pPr lvl="1"/>
            <a:r>
              <a:rPr lang="en-US" dirty="0" err="1" smtClean="0"/>
              <a:t>OpenBSD</a:t>
            </a:r>
            <a:r>
              <a:rPr lang="en-US" dirty="0" smtClean="0"/>
              <a:t> </a:t>
            </a:r>
            <a:r>
              <a:rPr lang="en-US" dirty="0" err="1" smtClean="0"/>
              <a:t>Malloc</a:t>
            </a:r>
            <a:endParaRPr lang="en-US" dirty="0" smtClean="0"/>
          </a:p>
          <a:p>
            <a:pPr lvl="1"/>
            <a:r>
              <a:rPr lang="en-US" dirty="0" err="1" smtClean="0"/>
              <a:t>Rockall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Difference?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Offensive security researchers focus on adding reliability to exploitation methods or finding new ways to manipulate management routines to gain controllable memory corruption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Defensive security researchers aim to mitigate known attacks or (rarely) attempt new heap manager designs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Security Research on Heap Allocators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dlmalloc</a:t>
            </a:r>
            <a:endParaRPr lang="en-US" dirty="0" smtClean="0"/>
          </a:p>
          <a:p>
            <a:pPr lvl="1"/>
            <a:r>
              <a:rPr lang="en-US" dirty="0" smtClean="0"/>
              <a:t>2001 Michel "</a:t>
            </a:r>
            <a:r>
              <a:rPr lang="en-US" dirty="0" err="1" smtClean="0"/>
              <a:t>MaXX</a:t>
            </a:r>
            <a:r>
              <a:rPr lang="en-US" dirty="0" smtClean="0"/>
              <a:t>" </a:t>
            </a:r>
            <a:r>
              <a:rPr lang="en-US" dirty="0" err="1" smtClean="0"/>
              <a:t>Kaempf</a:t>
            </a:r>
            <a:r>
              <a:rPr lang="en-US" dirty="0" smtClean="0"/>
              <a:t> / Anonymous</a:t>
            </a:r>
          </a:p>
          <a:p>
            <a:pPr lvl="1"/>
            <a:r>
              <a:rPr lang="en-US" dirty="0" smtClean="0"/>
              <a:t>2005 Phantasmal Phantasmagoria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Windows Heap</a:t>
            </a:r>
          </a:p>
          <a:p>
            <a:pPr lvl="1"/>
            <a:r>
              <a:rPr lang="en-US" dirty="0" smtClean="0"/>
              <a:t>2002 David Litchfield </a:t>
            </a:r>
          </a:p>
          <a:p>
            <a:pPr lvl="1"/>
            <a:r>
              <a:rPr lang="en-US" dirty="0" smtClean="0"/>
              <a:t>2004 Matt Conover / </a:t>
            </a:r>
            <a:r>
              <a:rPr lang="en-US" dirty="0" err="1" smtClean="0"/>
              <a:t>Oded</a:t>
            </a:r>
            <a:r>
              <a:rPr lang="en-US" dirty="0" smtClean="0"/>
              <a:t> </a:t>
            </a:r>
            <a:r>
              <a:rPr lang="en-US" dirty="0" err="1" smtClean="0"/>
              <a:t>Horovitz</a:t>
            </a:r>
            <a:endParaRPr lang="en-US" dirty="0" smtClean="0"/>
          </a:p>
          <a:p>
            <a:pPr lvl="1"/>
            <a:r>
              <a:rPr lang="en-US" dirty="0" smtClean="0"/>
              <a:t>2005 </a:t>
            </a:r>
            <a:r>
              <a:rPr lang="en-US" dirty="0" err="1" smtClean="0"/>
              <a:t>SecurityPatrol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Security Research on Heap Allocators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248</TotalTime>
  <Words>1265</Words>
  <Application>Microsoft Office PowerPoint</Application>
  <PresentationFormat>On-screen Show (4:3)</PresentationFormat>
  <Paragraphs>239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Memory Allocator Attack and Defense</vt:lpstr>
      <vt:lpstr>Dynamic Memory Management</vt:lpstr>
      <vt:lpstr>Dynamic Memory Management</vt:lpstr>
      <vt:lpstr>Dynamic Memory Management</vt:lpstr>
      <vt:lpstr>Dynamic Memory Management</vt:lpstr>
      <vt:lpstr>What’s the Difference?</vt:lpstr>
      <vt:lpstr>What’s the Difference?</vt:lpstr>
      <vt:lpstr>Security Research on Heap Allocators</vt:lpstr>
      <vt:lpstr>Security Research on Heap Allocators</vt:lpstr>
      <vt:lpstr>Security Research on Heap Allocators</vt:lpstr>
      <vt:lpstr>Heaps with inline data</vt:lpstr>
      <vt:lpstr>Heaps with inline data</vt:lpstr>
      <vt:lpstr>Heaps with inline data</vt:lpstr>
      <vt:lpstr>Heaps with inline data</vt:lpstr>
      <vt:lpstr>Heaps without inline data</vt:lpstr>
      <vt:lpstr>Heaps without inline data</vt:lpstr>
      <vt:lpstr>Heaps without inline data</vt:lpstr>
      <vt:lpstr>Heaps without inline data</vt:lpstr>
      <vt:lpstr>Heap Allocator Defense</vt:lpstr>
      <vt:lpstr>Heap Allocator Defense</vt:lpstr>
      <vt:lpstr>Slide 21</vt:lpstr>
      <vt:lpstr>Windows Kernel Pool Manager</vt:lpstr>
      <vt:lpstr>Windows Kernel Pool Manager</vt:lpstr>
      <vt:lpstr>Windows Kernel Pool Manager</vt:lpstr>
      <vt:lpstr>Windows Kernel Pool Manager</vt:lpstr>
      <vt:lpstr>Windows Kernel Pool Manager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Allocator Attack and Defense</dc:title>
  <dc:creator>Richard Johnson</dc:creator>
  <cp:lastModifiedBy>Richard Johnson</cp:lastModifiedBy>
  <cp:revision>34</cp:revision>
  <dcterms:created xsi:type="dcterms:W3CDTF">2007-05-12T01:00:38Z</dcterms:created>
  <dcterms:modified xsi:type="dcterms:W3CDTF">2007-05-13T00:21:26Z</dcterms:modified>
</cp:coreProperties>
</file>