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9"/>
  </p:notesMasterIdLst>
  <p:sldIdLst>
    <p:sldId id="256" r:id="rId2"/>
    <p:sldId id="257" r:id="rId3"/>
    <p:sldId id="268" r:id="rId4"/>
    <p:sldId id="269" r:id="rId5"/>
    <p:sldId id="270" r:id="rId6"/>
    <p:sldId id="266" r:id="rId7"/>
    <p:sldId id="271" r:id="rId8"/>
    <p:sldId id="290" r:id="rId9"/>
    <p:sldId id="273" r:id="rId10"/>
    <p:sldId id="274" r:id="rId11"/>
    <p:sldId id="275" r:id="rId12"/>
    <p:sldId id="292" r:id="rId13"/>
    <p:sldId id="293" r:id="rId14"/>
    <p:sldId id="309" r:id="rId15"/>
    <p:sldId id="294" r:id="rId16"/>
    <p:sldId id="296" r:id="rId17"/>
    <p:sldId id="310" r:id="rId18"/>
    <p:sldId id="295" r:id="rId19"/>
    <p:sldId id="279" r:id="rId20"/>
    <p:sldId id="272" r:id="rId21"/>
    <p:sldId id="298" r:id="rId22"/>
    <p:sldId id="281" r:id="rId23"/>
    <p:sldId id="297" r:id="rId24"/>
    <p:sldId id="282" r:id="rId25"/>
    <p:sldId id="283" r:id="rId26"/>
    <p:sldId id="284" r:id="rId27"/>
    <p:sldId id="285" r:id="rId28"/>
    <p:sldId id="267" r:id="rId29"/>
    <p:sldId id="306" r:id="rId30"/>
    <p:sldId id="307" r:id="rId31"/>
    <p:sldId id="305" r:id="rId32"/>
    <p:sldId id="311" r:id="rId33"/>
    <p:sldId id="301" r:id="rId34"/>
    <p:sldId id="313" r:id="rId35"/>
    <p:sldId id="303" r:id="rId36"/>
    <p:sldId id="304" r:id="rId37"/>
    <p:sldId id="30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179" autoAdjust="0"/>
    <p:restoredTop sz="87765" autoAdjust="0"/>
  </p:normalViewPr>
  <p:slideViewPr>
    <p:cSldViewPr>
      <p:cViewPr>
        <p:scale>
          <a:sx n="100" d="100"/>
          <a:sy n="100" d="100"/>
        </p:scale>
        <p:origin x="-3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4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07330-B713-4616-BEDE-5BB2134CCB9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65A27-0363-4E2D-A024-088CFC4113E4}">
      <dgm:prSet/>
      <dgm:spPr/>
      <dgm:t>
        <a:bodyPr/>
        <a:lstStyle/>
        <a:p>
          <a:pPr rtl="0"/>
          <a:r>
            <a:rPr lang="en-US" dirty="0" smtClean="0"/>
            <a:t>Behavior </a:t>
          </a:r>
          <a:r>
            <a:rPr lang="en-US" dirty="0" smtClean="0"/>
            <a:t>Modeling</a:t>
          </a:r>
          <a:endParaRPr lang="en-US" dirty="0"/>
        </a:p>
      </dgm:t>
    </dgm:pt>
    <dgm:pt modelId="{746E72A8-6A2E-4E4D-8011-33396AA5FE07}" type="parTrans" cxnId="{2D72B207-7ADC-473A-B775-F20F1F89A201}">
      <dgm:prSet/>
      <dgm:spPr/>
      <dgm:t>
        <a:bodyPr/>
        <a:lstStyle/>
        <a:p>
          <a:endParaRPr lang="en-US"/>
        </a:p>
      </dgm:t>
    </dgm:pt>
    <dgm:pt modelId="{245EB291-D2C8-4459-9DDE-9D573C307ABF}" type="sibTrans" cxnId="{2D72B207-7ADC-473A-B775-F20F1F89A201}">
      <dgm:prSet/>
      <dgm:spPr/>
      <dgm:t>
        <a:bodyPr/>
        <a:lstStyle/>
        <a:p>
          <a:endParaRPr lang="en-US"/>
        </a:p>
      </dgm:t>
    </dgm:pt>
    <dgm:pt modelId="{E637E470-7C72-4EA8-8A6E-5BC4D30BC9F3}">
      <dgm:prSet/>
      <dgm:spPr/>
      <dgm:t>
        <a:bodyPr/>
        <a:lstStyle/>
        <a:p>
          <a:pPr rtl="0"/>
          <a:r>
            <a:rPr lang="en-US" dirty="0" smtClean="0"/>
            <a:t>Testing and Analysis</a:t>
          </a:r>
          <a:endParaRPr lang="en-US" dirty="0"/>
        </a:p>
      </dgm:t>
    </dgm:pt>
    <dgm:pt modelId="{0D8B8A00-2B1A-470A-B4ED-6A574822165D}" type="parTrans" cxnId="{5A7B8A66-F21E-4086-B35F-9CD8D15F4408}">
      <dgm:prSet/>
      <dgm:spPr/>
      <dgm:t>
        <a:bodyPr/>
        <a:lstStyle/>
        <a:p>
          <a:endParaRPr lang="en-US"/>
        </a:p>
      </dgm:t>
    </dgm:pt>
    <dgm:pt modelId="{BB94E4BC-197A-4A3D-9E86-5A48B45FF1C3}" type="sibTrans" cxnId="{5A7B8A66-F21E-4086-B35F-9CD8D15F4408}">
      <dgm:prSet/>
      <dgm:spPr/>
      <dgm:t>
        <a:bodyPr/>
        <a:lstStyle/>
        <a:p>
          <a:endParaRPr lang="en-US"/>
        </a:p>
      </dgm:t>
    </dgm:pt>
    <dgm:pt modelId="{804E70D8-4427-42D4-A2E7-C6EB9CBFF300}">
      <dgm:prSet/>
      <dgm:spPr/>
      <dgm:t>
        <a:bodyPr/>
        <a:lstStyle/>
        <a:p>
          <a:pPr rtl="0"/>
          <a:r>
            <a:rPr lang="en-US" dirty="0" smtClean="0"/>
            <a:t>Target Profiling</a:t>
          </a:r>
          <a:endParaRPr lang="en-US" dirty="0"/>
        </a:p>
      </dgm:t>
    </dgm:pt>
    <dgm:pt modelId="{13C140C8-34FB-47DF-800A-5A3D16CB0D27}" type="sibTrans" cxnId="{FB182040-53A1-4313-B573-DDD9D9196935}">
      <dgm:prSet/>
      <dgm:spPr/>
      <dgm:t>
        <a:bodyPr/>
        <a:lstStyle/>
        <a:p>
          <a:endParaRPr lang="en-US"/>
        </a:p>
      </dgm:t>
    </dgm:pt>
    <dgm:pt modelId="{BD14D71F-09B5-4301-A23D-5344F498D11F}" type="parTrans" cxnId="{FB182040-53A1-4313-B573-DDD9D9196935}">
      <dgm:prSet/>
      <dgm:spPr/>
      <dgm:t>
        <a:bodyPr/>
        <a:lstStyle/>
        <a:p>
          <a:endParaRPr lang="en-US"/>
        </a:p>
      </dgm:t>
    </dgm:pt>
    <dgm:pt modelId="{BD96A353-4136-4C43-9626-FA2FAA0FABE2}">
      <dgm:prSet/>
      <dgm:spPr/>
      <dgm:t>
        <a:bodyPr/>
        <a:lstStyle/>
        <a:p>
          <a:pPr rtl="0"/>
          <a:r>
            <a:rPr lang="en-US" dirty="0" smtClean="0"/>
            <a:t>Data Modeling</a:t>
          </a:r>
          <a:endParaRPr lang="en-US" dirty="0"/>
        </a:p>
      </dgm:t>
    </dgm:pt>
    <dgm:pt modelId="{1344B65A-00A8-4B35-9D04-52A55121090F}" type="sibTrans" cxnId="{C03AB87E-8E47-4756-B741-04FE254A4FB2}">
      <dgm:prSet/>
      <dgm:spPr/>
      <dgm:t>
        <a:bodyPr/>
        <a:lstStyle/>
        <a:p>
          <a:endParaRPr lang="en-US"/>
        </a:p>
      </dgm:t>
    </dgm:pt>
    <dgm:pt modelId="{0935EA6A-A653-4497-85A2-6FBA91C87351}" type="parTrans" cxnId="{C03AB87E-8E47-4756-B741-04FE254A4FB2}">
      <dgm:prSet/>
      <dgm:spPr/>
      <dgm:t>
        <a:bodyPr/>
        <a:lstStyle/>
        <a:p>
          <a:endParaRPr lang="en-US"/>
        </a:p>
      </dgm:t>
    </dgm:pt>
    <dgm:pt modelId="{DEC96E36-2616-4998-A3AB-48B01CD44B6B}" type="pres">
      <dgm:prSet presAssocID="{64207330-B713-4616-BEDE-5BB2134CC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4B94A-D208-443B-9D6E-7458031EBF6D}" type="pres">
      <dgm:prSet presAssocID="{64207330-B713-4616-BEDE-5BB2134CCB9E}" presName="cycle" presStyleCnt="0"/>
      <dgm:spPr/>
    </dgm:pt>
    <dgm:pt modelId="{5D1A39B3-3B26-427D-A4CF-FC5973438BE5}" type="pres">
      <dgm:prSet presAssocID="{804E70D8-4427-42D4-A2E7-C6EB9CBFF30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E7894-1255-41DA-88A4-12E9E92F0817}" type="pres">
      <dgm:prSet presAssocID="{13C140C8-34FB-47DF-800A-5A3D16CB0D2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D99789A-2197-4AC8-A181-E70CFE72EF74}" type="pres">
      <dgm:prSet presAssocID="{BD96A353-4136-4C43-9626-FA2FAA0FABE2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25A4-42BB-4966-81E5-127D51866251}" type="pres">
      <dgm:prSet presAssocID="{6BA65A27-0363-4E2D-A024-088CFC4113E4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D2C6D-358D-4864-B646-4E66E8009092}" type="pres">
      <dgm:prSet presAssocID="{E637E470-7C72-4EA8-8A6E-5BC4D30BC9F3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82040-53A1-4313-B573-DDD9D9196935}" srcId="{64207330-B713-4616-BEDE-5BB2134CCB9E}" destId="{804E70D8-4427-42D4-A2E7-C6EB9CBFF300}" srcOrd="0" destOrd="0" parTransId="{BD14D71F-09B5-4301-A23D-5344F498D11F}" sibTransId="{13C140C8-34FB-47DF-800A-5A3D16CB0D27}"/>
    <dgm:cxn modelId="{379BE235-DD25-46D1-8D8D-828B4A56130E}" type="presOf" srcId="{E637E470-7C72-4EA8-8A6E-5BC4D30BC9F3}" destId="{82FD2C6D-358D-4864-B646-4E66E8009092}" srcOrd="0" destOrd="0" presId="urn:microsoft.com/office/officeart/2005/8/layout/cycle3"/>
    <dgm:cxn modelId="{82E331BE-58A1-4646-BB1F-2D368BA15CD4}" type="presOf" srcId="{804E70D8-4427-42D4-A2E7-C6EB9CBFF300}" destId="{5D1A39B3-3B26-427D-A4CF-FC5973438BE5}" srcOrd="0" destOrd="0" presId="urn:microsoft.com/office/officeart/2005/8/layout/cycle3"/>
    <dgm:cxn modelId="{5A7B8A66-F21E-4086-B35F-9CD8D15F4408}" srcId="{64207330-B713-4616-BEDE-5BB2134CCB9E}" destId="{E637E470-7C72-4EA8-8A6E-5BC4D30BC9F3}" srcOrd="3" destOrd="0" parTransId="{0D8B8A00-2B1A-470A-B4ED-6A574822165D}" sibTransId="{BB94E4BC-197A-4A3D-9E86-5A48B45FF1C3}"/>
    <dgm:cxn modelId="{F9FB67C2-5F62-4BB8-BD9C-7B23EC65F6EA}" type="presOf" srcId="{64207330-B713-4616-BEDE-5BB2134CCB9E}" destId="{DEC96E36-2616-4998-A3AB-48B01CD44B6B}" srcOrd="0" destOrd="0" presId="urn:microsoft.com/office/officeart/2005/8/layout/cycle3"/>
    <dgm:cxn modelId="{C03AB87E-8E47-4756-B741-04FE254A4FB2}" srcId="{64207330-B713-4616-BEDE-5BB2134CCB9E}" destId="{BD96A353-4136-4C43-9626-FA2FAA0FABE2}" srcOrd="1" destOrd="0" parTransId="{0935EA6A-A653-4497-85A2-6FBA91C87351}" sibTransId="{1344B65A-00A8-4B35-9D04-52A55121090F}"/>
    <dgm:cxn modelId="{6A1EC6AE-058D-49E6-A08F-72A021FA7410}" type="presOf" srcId="{6BA65A27-0363-4E2D-A024-088CFC4113E4}" destId="{49C325A4-42BB-4966-81E5-127D51866251}" srcOrd="0" destOrd="0" presId="urn:microsoft.com/office/officeart/2005/8/layout/cycle3"/>
    <dgm:cxn modelId="{A818172F-EB39-4D89-8FC8-02835CCF8162}" type="presOf" srcId="{13C140C8-34FB-47DF-800A-5A3D16CB0D27}" destId="{37DE7894-1255-41DA-88A4-12E9E92F0817}" srcOrd="0" destOrd="0" presId="urn:microsoft.com/office/officeart/2005/8/layout/cycle3"/>
    <dgm:cxn modelId="{799C48BD-CAB8-45DB-928D-C3962B6C2CE9}" type="presOf" srcId="{BD96A353-4136-4C43-9626-FA2FAA0FABE2}" destId="{CD99789A-2197-4AC8-A181-E70CFE72EF74}" srcOrd="0" destOrd="0" presId="urn:microsoft.com/office/officeart/2005/8/layout/cycle3"/>
    <dgm:cxn modelId="{2D72B207-7ADC-473A-B775-F20F1F89A201}" srcId="{64207330-B713-4616-BEDE-5BB2134CCB9E}" destId="{6BA65A27-0363-4E2D-A024-088CFC4113E4}" srcOrd="2" destOrd="0" parTransId="{746E72A8-6A2E-4E4D-8011-33396AA5FE07}" sibTransId="{245EB291-D2C8-4459-9DDE-9D573C307ABF}"/>
    <dgm:cxn modelId="{CF198B02-18F8-4316-8E5F-1E19495901B8}" type="presParOf" srcId="{DEC96E36-2616-4998-A3AB-48B01CD44B6B}" destId="{2414B94A-D208-443B-9D6E-7458031EBF6D}" srcOrd="0" destOrd="0" presId="urn:microsoft.com/office/officeart/2005/8/layout/cycle3"/>
    <dgm:cxn modelId="{E6FC2474-3FD6-43CD-815B-4A092E9C2684}" type="presParOf" srcId="{2414B94A-D208-443B-9D6E-7458031EBF6D}" destId="{5D1A39B3-3B26-427D-A4CF-FC5973438BE5}" srcOrd="0" destOrd="0" presId="urn:microsoft.com/office/officeart/2005/8/layout/cycle3"/>
    <dgm:cxn modelId="{1F7E4D59-C1DF-4BA1-A2A6-92733F5E4FD6}" type="presParOf" srcId="{2414B94A-D208-443B-9D6E-7458031EBF6D}" destId="{37DE7894-1255-41DA-88A4-12E9E92F0817}" srcOrd="1" destOrd="0" presId="urn:microsoft.com/office/officeart/2005/8/layout/cycle3"/>
    <dgm:cxn modelId="{36D851E7-3CB6-4290-9B2E-728C6055ABBD}" type="presParOf" srcId="{2414B94A-D208-443B-9D6E-7458031EBF6D}" destId="{CD99789A-2197-4AC8-A181-E70CFE72EF74}" srcOrd="2" destOrd="0" presId="urn:microsoft.com/office/officeart/2005/8/layout/cycle3"/>
    <dgm:cxn modelId="{9E19409B-3438-45D6-A26A-0AF6AD9A8B9F}" type="presParOf" srcId="{2414B94A-D208-443B-9D6E-7458031EBF6D}" destId="{49C325A4-42BB-4966-81E5-127D51866251}" srcOrd="3" destOrd="0" presId="urn:microsoft.com/office/officeart/2005/8/layout/cycle3"/>
    <dgm:cxn modelId="{BA221687-6C18-44BE-878B-F00FEC1F77EE}" type="presParOf" srcId="{2414B94A-D208-443B-9D6E-7458031EBF6D}" destId="{82FD2C6D-358D-4864-B646-4E66E8009092}" srcOrd="4" destOrd="0" presId="urn:microsoft.com/office/officeart/2005/8/layout/cycle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207330-B713-4616-BEDE-5BB2134CCB9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65A27-0363-4E2D-A024-088CFC4113E4}">
      <dgm:prSet/>
      <dgm:spPr/>
      <dgm:t>
        <a:bodyPr/>
        <a:lstStyle/>
        <a:p>
          <a:pPr rtl="0"/>
          <a:r>
            <a:rPr lang="en-US" dirty="0" smtClean="0"/>
            <a:t>Behavior </a:t>
          </a:r>
          <a:r>
            <a:rPr lang="en-US" dirty="0" smtClean="0"/>
            <a:t>Modeling</a:t>
          </a:r>
          <a:endParaRPr lang="en-US" dirty="0"/>
        </a:p>
      </dgm:t>
    </dgm:pt>
    <dgm:pt modelId="{746E72A8-6A2E-4E4D-8011-33396AA5FE07}" type="parTrans" cxnId="{2D72B207-7ADC-473A-B775-F20F1F89A201}">
      <dgm:prSet/>
      <dgm:spPr/>
      <dgm:t>
        <a:bodyPr/>
        <a:lstStyle/>
        <a:p>
          <a:endParaRPr lang="en-US"/>
        </a:p>
      </dgm:t>
    </dgm:pt>
    <dgm:pt modelId="{245EB291-D2C8-4459-9DDE-9D573C307ABF}" type="sibTrans" cxnId="{2D72B207-7ADC-473A-B775-F20F1F89A201}">
      <dgm:prSet/>
      <dgm:spPr/>
      <dgm:t>
        <a:bodyPr/>
        <a:lstStyle/>
        <a:p>
          <a:endParaRPr lang="en-US"/>
        </a:p>
      </dgm:t>
    </dgm:pt>
    <dgm:pt modelId="{E637E470-7C72-4EA8-8A6E-5BC4D30BC9F3}">
      <dgm:prSet/>
      <dgm:spPr/>
      <dgm:t>
        <a:bodyPr/>
        <a:lstStyle/>
        <a:p>
          <a:pPr rtl="0"/>
          <a:r>
            <a:rPr lang="en-US" dirty="0" smtClean="0"/>
            <a:t>Testing and Analysis</a:t>
          </a:r>
          <a:endParaRPr lang="en-US" dirty="0"/>
        </a:p>
      </dgm:t>
    </dgm:pt>
    <dgm:pt modelId="{0D8B8A00-2B1A-470A-B4ED-6A574822165D}" type="parTrans" cxnId="{5A7B8A66-F21E-4086-B35F-9CD8D15F4408}">
      <dgm:prSet/>
      <dgm:spPr/>
      <dgm:t>
        <a:bodyPr/>
        <a:lstStyle/>
        <a:p>
          <a:endParaRPr lang="en-US"/>
        </a:p>
      </dgm:t>
    </dgm:pt>
    <dgm:pt modelId="{BB94E4BC-197A-4A3D-9E86-5A48B45FF1C3}" type="sibTrans" cxnId="{5A7B8A66-F21E-4086-B35F-9CD8D15F4408}">
      <dgm:prSet/>
      <dgm:spPr/>
      <dgm:t>
        <a:bodyPr/>
        <a:lstStyle/>
        <a:p>
          <a:endParaRPr lang="en-US"/>
        </a:p>
      </dgm:t>
    </dgm:pt>
    <dgm:pt modelId="{804E70D8-4427-42D4-A2E7-C6EB9CBFF300}">
      <dgm:prSet/>
      <dgm:spPr/>
      <dgm:t>
        <a:bodyPr/>
        <a:lstStyle/>
        <a:p>
          <a:pPr rtl="0"/>
          <a:r>
            <a:rPr lang="en-US" dirty="0" smtClean="0"/>
            <a:t>Target Profiling</a:t>
          </a:r>
          <a:endParaRPr lang="en-US" dirty="0"/>
        </a:p>
      </dgm:t>
    </dgm:pt>
    <dgm:pt modelId="{13C140C8-34FB-47DF-800A-5A3D16CB0D27}" type="sibTrans" cxnId="{FB182040-53A1-4313-B573-DDD9D9196935}">
      <dgm:prSet/>
      <dgm:spPr/>
      <dgm:t>
        <a:bodyPr/>
        <a:lstStyle/>
        <a:p>
          <a:endParaRPr lang="en-US"/>
        </a:p>
      </dgm:t>
    </dgm:pt>
    <dgm:pt modelId="{BD14D71F-09B5-4301-A23D-5344F498D11F}" type="parTrans" cxnId="{FB182040-53A1-4313-B573-DDD9D9196935}">
      <dgm:prSet/>
      <dgm:spPr/>
      <dgm:t>
        <a:bodyPr/>
        <a:lstStyle/>
        <a:p>
          <a:endParaRPr lang="en-US"/>
        </a:p>
      </dgm:t>
    </dgm:pt>
    <dgm:pt modelId="{BD96A353-4136-4C43-9626-FA2FAA0FABE2}">
      <dgm:prSet/>
      <dgm:spPr/>
      <dgm:t>
        <a:bodyPr/>
        <a:lstStyle/>
        <a:p>
          <a:pPr rtl="0"/>
          <a:r>
            <a:rPr lang="en-US" dirty="0" smtClean="0"/>
            <a:t>Data Modeling</a:t>
          </a:r>
          <a:endParaRPr lang="en-US" dirty="0"/>
        </a:p>
      </dgm:t>
    </dgm:pt>
    <dgm:pt modelId="{1344B65A-00A8-4B35-9D04-52A55121090F}" type="sibTrans" cxnId="{C03AB87E-8E47-4756-B741-04FE254A4FB2}">
      <dgm:prSet/>
      <dgm:spPr/>
      <dgm:t>
        <a:bodyPr/>
        <a:lstStyle/>
        <a:p>
          <a:endParaRPr lang="en-US"/>
        </a:p>
      </dgm:t>
    </dgm:pt>
    <dgm:pt modelId="{0935EA6A-A653-4497-85A2-6FBA91C87351}" type="parTrans" cxnId="{C03AB87E-8E47-4756-B741-04FE254A4FB2}">
      <dgm:prSet/>
      <dgm:spPr/>
      <dgm:t>
        <a:bodyPr/>
        <a:lstStyle/>
        <a:p>
          <a:endParaRPr lang="en-US"/>
        </a:p>
      </dgm:t>
    </dgm:pt>
    <dgm:pt modelId="{DEC96E36-2616-4998-A3AB-48B01CD44B6B}" type="pres">
      <dgm:prSet presAssocID="{64207330-B713-4616-BEDE-5BB2134CC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4B94A-D208-443B-9D6E-7458031EBF6D}" type="pres">
      <dgm:prSet presAssocID="{64207330-B713-4616-BEDE-5BB2134CCB9E}" presName="cycle" presStyleCnt="0"/>
      <dgm:spPr/>
    </dgm:pt>
    <dgm:pt modelId="{5D1A39B3-3B26-427D-A4CF-FC5973438BE5}" type="pres">
      <dgm:prSet presAssocID="{804E70D8-4427-42D4-A2E7-C6EB9CBFF30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E7894-1255-41DA-88A4-12E9E92F0817}" type="pres">
      <dgm:prSet presAssocID="{13C140C8-34FB-47DF-800A-5A3D16CB0D2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D99789A-2197-4AC8-A181-E70CFE72EF74}" type="pres">
      <dgm:prSet presAssocID="{BD96A353-4136-4C43-9626-FA2FAA0FABE2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25A4-42BB-4966-81E5-127D51866251}" type="pres">
      <dgm:prSet presAssocID="{6BA65A27-0363-4E2D-A024-088CFC4113E4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D2C6D-358D-4864-B646-4E66E8009092}" type="pres">
      <dgm:prSet presAssocID="{E637E470-7C72-4EA8-8A6E-5BC4D30BC9F3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82040-53A1-4313-B573-DDD9D9196935}" srcId="{64207330-B713-4616-BEDE-5BB2134CCB9E}" destId="{804E70D8-4427-42D4-A2E7-C6EB9CBFF300}" srcOrd="0" destOrd="0" parTransId="{BD14D71F-09B5-4301-A23D-5344F498D11F}" sibTransId="{13C140C8-34FB-47DF-800A-5A3D16CB0D27}"/>
    <dgm:cxn modelId="{B3664925-A9A9-4A74-9FD8-41B9C29F983D}" type="presOf" srcId="{6BA65A27-0363-4E2D-A024-088CFC4113E4}" destId="{49C325A4-42BB-4966-81E5-127D51866251}" srcOrd="0" destOrd="0" presId="urn:microsoft.com/office/officeart/2005/8/layout/cycle3"/>
    <dgm:cxn modelId="{5A7B8A66-F21E-4086-B35F-9CD8D15F4408}" srcId="{64207330-B713-4616-BEDE-5BB2134CCB9E}" destId="{E637E470-7C72-4EA8-8A6E-5BC4D30BC9F3}" srcOrd="3" destOrd="0" parTransId="{0D8B8A00-2B1A-470A-B4ED-6A574822165D}" sibTransId="{BB94E4BC-197A-4A3D-9E86-5A48B45FF1C3}"/>
    <dgm:cxn modelId="{13622150-608E-45F4-996D-652CE4321F7D}" type="presOf" srcId="{64207330-B713-4616-BEDE-5BB2134CCB9E}" destId="{DEC96E36-2616-4998-A3AB-48B01CD44B6B}" srcOrd="0" destOrd="0" presId="urn:microsoft.com/office/officeart/2005/8/layout/cycle3"/>
    <dgm:cxn modelId="{C03AB87E-8E47-4756-B741-04FE254A4FB2}" srcId="{64207330-B713-4616-BEDE-5BB2134CCB9E}" destId="{BD96A353-4136-4C43-9626-FA2FAA0FABE2}" srcOrd="1" destOrd="0" parTransId="{0935EA6A-A653-4497-85A2-6FBA91C87351}" sibTransId="{1344B65A-00A8-4B35-9D04-52A55121090F}"/>
    <dgm:cxn modelId="{0AD33046-4B39-4DF9-8091-E9668130653B}" type="presOf" srcId="{E637E470-7C72-4EA8-8A6E-5BC4D30BC9F3}" destId="{82FD2C6D-358D-4864-B646-4E66E8009092}" srcOrd="0" destOrd="0" presId="urn:microsoft.com/office/officeart/2005/8/layout/cycle3"/>
    <dgm:cxn modelId="{9AFFAFC0-3B27-4E3A-AAF3-5E8A8C233322}" type="presOf" srcId="{13C140C8-34FB-47DF-800A-5A3D16CB0D27}" destId="{37DE7894-1255-41DA-88A4-12E9E92F0817}" srcOrd="0" destOrd="0" presId="urn:microsoft.com/office/officeart/2005/8/layout/cycle3"/>
    <dgm:cxn modelId="{401627CF-52E4-4E28-A58E-71A3BCFDC6D0}" type="presOf" srcId="{804E70D8-4427-42D4-A2E7-C6EB9CBFF300}" destId="{5D1A39B3-3B26-427D-A4CF-FC5973438BE5}" srcOrd="0" destOrd="0" presId="urn:microsoft.com/office/officeart/2005/8/layout/cycle3"/>
    <dgm:cxn modelId="{0C1C283D-0A72-4C64-B03F-76B8418550FD}" type="presOf" srcId="{BD96A353-4136-4C43-9626-FA2FAA0FABE2}" destId="{CD99789A-2197-4AC8-A181-E70CFE72EF74}" srcOrd="0" destOrd="0" presId="urn:microsoft.com/office/officeart/2005/8/layout/cycle3"/>
    <dgm:cxn modelId="{2D72B207-7ADC-473A-B775-F20F1F89A201}" srcId="{64207330-B713-4616-BEDE-5BB2134CCB9E}" destId="{6BA65A27-0363-4E2D-A024-088CFC4113E4}" srcOrd="2" destOrd="0" parTransId="{746E72A8-6A2E-4E4D-8011-33396AA5FE07}" sibTransId="{245EB291-D2C8-4459-9DDE-9D573C307ABF}"/>
    <dgm:cxn modelId="{A709BA81-8E08-4840-9248-DF535C7E30C0}" type="presParOf" srcId="{DEC96E36-2616-4998-A3AB-48B01CD44B6B}" destId="{2414B94A-D208-443B-9D6E-7458031EBF6D}" srcOrd="0" destOrd="0" presId="urn:microsoft.com/office/officeart/2005/8/layout/cycle3"/>
    <dgm:cxn modelId="{0CCEBBF6-C201-48E3-8208-64F89B8F1511}" type="presParOf" srcId="{2414B94A-D208-443B-9D6E-7458031EBF6D}" destId="{5D1A39B3-3B26-427D-A4CF-FC5973438BE5}" srcOrd="0" destOrd="0" presId="urn:microsoft.com/office/officeart/2005/8/layout/cycle3"/>
    <dgm:cxn modelId="{C1101459-F40A-4773-BCC7-EC49CCAD0148}" type="presParOf" srcId="{2414B94A-D208-443B-9D6E-7458031EBF6D}" destId="{37DE7894-1255-41DA-88A4-12E9E92F0817}" srcOrd="1" destOrd="0" presId="urn:microsoft.com/office/officeart/2005/8/layout/cycle3"/>
    <dgm:cxn modelId="{F9FA9754-807E-49A6-901F-BFB37C398997}" type="presParOf" srcId="{2414B94A-D208-443B-9D6E-7458031EBF6D}" destId="{CD99789A-2197-4AC8-A181-E70CFE72EF74}" srcOrd="2" destOrd="0" presId="urn:microsoft.com/office/officeart/2005/8/layout/cycle3"/>
    <dgm:cxn modelId="{C045D755-A329-4E38-AB17-F98716C18571}" type="presParOf" srcId="{2414B94A-D208-443B-9D6E-7458031EBF6D}" destId="{49C325A4-42BB-4966-81E5-127D51866251}" srcOrd="3" destOrd="0" presId="urn:microsoft.com/office/officeart/2005/8/layout/cycle3"/>
    <dgm:cxn modelId="{8D339711-3B25-40FF-898B-C919C41EDDF8}" type="presParOf" srcId="{2414B94A-D208-443B-9D6E-7458031EBF6D}" destId="{82FD2C6D-358D-4864-B646-4E66E8009092}" srcOrd="4" destOrd="0" presId="urn:microsoft.com/office/officeart/2005/8/layout/cycle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07330-B713-4616-BEDE-5BB2134CCB9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65A27-0363-4E2D-A024-088CFC4113E4}">
      <dgm:prSet/>
      <dgm:spPr/>
      <dgm:t>
        <a:bodyPr/>
        <a:lstStyle/>
        <a:p>
          <a:pPr rtl="0"/>
          <a:r>
            <a:rPr lang="en-US" dirty="0" smtClean="0"/>
            <a:t>Behavior Modeling</a:t>
          </a:r>
          <a:endParaRPr lang="en-US" dirty="0"/>
        </a:p>
      </dgm:t>
    </dgm:pt>
    <dgm:pt modelId="{746E72A8-6A2E-4E4D-8011-33396AA5FE07}" type="parTrans" cxnId="{2D72B207-7ADC-473A-B775-F20F1F89A201}">
      <dgm:prSet/>
      <dgm:spPr/>
      <dgm:t>
        <a:bodyPr/>
        <a:lstStyle/>
        <a:p>
          <a:endParaRPr lang="en-US"/>
        </a:p>
      </dgm:t>
    </dgm:pt>
    <dgm:pt modelId="{245EB291-D2C8-4459-9DDE-9D573C307ABF}" type="sibTrans" cxnId="{2D72B207-7ADC-473A-B775-F20F1F89A201}">
      <dgm:prSet/>
      <dgm:spPr/>
      <dgm:t>
        <a:bodyPr/>
        <a:lstStyle/>
        <a:p>
          <a:endParaRPr lang="en-US"/>
        </a:p>
      </dgm:t>
    </dgm:pt>
    <dgm:pt modelId="{E637E470-7C72-4EA8-8A6E-5BC4D30BC9F3}">
      <dgm:prSet/>
      <dgm:spPr/>
      <dgm:t>
        <a:bodyPr/>
        <a:lstStyle/>
        <a:p>
          <a:pPr rtl="0"/>
          <a:r>
            <a:rPr lang="en-US" dirty="0" smtClean="0"/>
            <a:t>Testing and Analysis</a:t>
          </a:r>
          <a:endParaRPr lang="en-US" dirty="0"/>
        </a:p>
      </dgm:t>
    </dgm:pt>
    <dgm:pt modelId="{0D8B8A00-2B1A-470A-B4ED-6A574822165D}" type="parTrans" cxnId="{5A7B8A66-F21E-4086-B35F-9CD8D15F4408}">
      <dgm:prSet/>
      <dgm:spPr/>
      <dgm:t>
        <a:bodyPr/>
        <a:lstStyle/>
        <a:p>
          <a:endParaRPr lang="en-US"/>
        </a:p>
      </dgm:t>
    </dgm:pt>
    <dgm:pt modelId="{BB94E4BC-197A-4A3D-9E86-5A48B45FF1C3}" type="sibTrans" cxnId="{5A7B8A66-F21E-4086-B35F-9CD8D15F4408}">
      <dgm:prSet/>
      <dgm:spPr/>
      <dgm:t>
        <a:bodyPr/>
        <a:lstStyle/>
        <a:p>
          <a:endParaRPr lang="en-US"/>
        </a:p>
      </dgm:t>
    </dgm:pt>
    <dgm:pt modelId="{804E70D8-4427-42D4-A2E7-C6EB9CBFF300}">
      <dgm:prSet/>
      <dgm:spPr/>
      <dgm:t>
        <a:bodyPr/>
        <a:lstStyle/>
        <a:p>
          <a:pPr rtl="0"/>
          <a:r>
            <a:rPr lang="en-US" dirty="0" smtClean="0"/>
            <a:t>Target Profiling</a:t>
          </a:r>
          <a:endParaRPr lang="en-US" dirty="0"/>
        </a:p>
      </dgm:t>
    </dgm:pt>
    <dgm:pt modelId="{13C140C8-34FB-47DF-800A-5A3D16CB0D27}" type="sibTrans" cxnId="{FB182040-53A1-4313-B573-DDD9D9196935}">
      <dgm:prSet/>
      <dgm:spPr/>
      <dgm:t>
        <a:bodyPr/>
        <a:lstStyle/>
        <a:p>
          <a:endParaRPr lang="en-US"/>
        </a:p>
      </dgm:t>
    </dgm:pt>
    <dgm:pt modelId="{BD14D71F-09B5-4301-A23D-5344F498D11F}" type="parTrans" cxnId="{FB182040-53A1-4313-B573-DDD9D9196935}">
      <dgm:prSet/>
      <dgm:spPr/>
      <dgm:t>
        <a:bodyPr/>
        <a:lstStyle/>
        <a:p>
          <a:endParaRPr lang="en-US"/>
        </a:p>
      </dgm:t>
    </dgm:pt>
    <dgm:pt modelId="{BD96A353-4136-4C43-9626-FA2FAA0FABE2}">
      <dgm:prSet/>
      <dgm:spPr/>
      <dgm:t>
        <a:bodyPr/>
        <a:lstStyle/>
        <a:p>
          <a:pPr rtl="0"/>
          <a:r>
            <a:rPr lang="en-US" dirty="0" smtClean="0"/>
            <a:t>Data Modeling</a:t>
          </a:r>
          <a:endParaRPr lang="en-US" dirty="0"/>
        </a:p>
      </dgm:t>
    </dgm:pt>
    <dgm:pt modelId="{1344B65A-00A8-4B35-9D04-52A55121090F}" type="sibTrans" cxnId="{C03AB87E-8E47-4756-B741-04FE254A4FB2}">
      <dgm:prSet/>
      <dgm:spPr/>
      <dgm:t>
        <a:bodyPr/>
        <a:lstStyle/>
        <a:p>
          <a:endParaRPr lang="en-US"/>
        </a:p>
      </dgm:t>
    </dgm:pt>
    <dgm:pt modelId="{0935EA6A-A653-4497-85A2-6FBA91C87351}" type="parTrans" cxnId="{C03AB87E-8E47-4756-B741-04FE254A4FB2}">
      <dgm:prSet/>
      <dgm:spPr/>
      <dgm:t>
        <a:bodyPr/>
        <a:lstStyle/>
        <a:p>
          <a:endParaRPr lang="en-US"/>
        </a:p>
      </dgm:t>
    </dgm:pt>
    <dgm:pt modelId="{DEC96E36-2616-4998-A3AB-48B01CD44B6B}" type="pres">
      <dgm:prSet presAssocID="{64207330-B713-4616-BEDE-5BB2134CC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4B94A-D208-443B-9D6E-7458031EBF6D}" type="pres">
      <dgm:prSet presAssocID="{64207330-B713-4616-BEDE-5BB2134CCB9E}" presName="cycle" presStyleCnt="0"/>
      <dgm:spPr/>
    </dgm:pt>
    <dgm:pt modelId="{5D1A39B3-3B26-427D-A4CF-FC5973438BE5}" type="pres">
      <dgm:prSet presAssocID="{804E70D8-4427-42D4-A2E7-C6EB9CBFF30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E7894-1255-41DA-88A4-12E9E92F0817}" type="pres">
      <dgm:prSet presAssocID="{13C140C8-34FB-47DF-800A-5A3D16CB0D2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D99789A-2197-4AC8-A181-E70CFE72EF74}" type="pres">
      <dgm:prSet presAssocID="{BD96A353-4136-4C43-9626-FA2FAA0FABE2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25A4-42BB-4966-81E5-127D51866251}" type="pres">
      <dgm:prSet presAssocID="{6BA65A27-0363-4E2D-A024-088CFC4113E4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D2C6D-358D-4864-B646-4E66E8009092}" type="pres">
      <dgm:prSet presAssocID="{E637E470-7C72-4EA8-8A6E-5BC4D30BC9F3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82040-53A1-4313-B573-DDD9D9196935}" srcId="{64207330-B713-4616-BEDE-5BB2134CCB9E}" destId="{804E70D8-4427-42D4-A2E7-C6EB9CBFF300}" srcOrd="0" destOrd="0" parTransId="{BD14D71F-09B5-4301-A23D-5344F498D11F}" sibTransId="{13C140C8-34FB-47DF-800A-5A3D16CB0D27}"/>
    <dgm:cxn modelId="{C4F881A4-D655-4FA1-BF2F-819706321CAC}" type="presOf" srcId="{13C140C8-34FB-47DF-800A-5A3D16CB0D27}" destId="{37DE7894-1255-41DA-88A4-12E9E92F0817}" srcOrd="0" destOrd="0" presId="urn:microsoft.com/office/officeart/2005/8/layout/cycle3"/>
    <dgm:cxn modelId="{5A7B8A66-F21E-4086-B35F-9CD8D15F4408}" srcId="{64207330-B713-4616-BEDE-5BB2134CCB9E}" destId="{E637E470-7C72-4EA8-8A6E-5BC4D30BC9F3}" srcOrd="3" destOrd="0" parTransId="{0D8B8A00-2B1A-470A-B4ED-6A574822165D}" sibTransId="{BB94E4BC-197A-4A3D-9E86-5A48B45FF1C3}"/>
    <dgm:cxn modelId="{02043CDA-7D05-4355-B629-3882ACE514AF}" type="presOf" srcId="{64207330-B713-4616-BEDE-5BB2134CCB9E}" destId="{DEC96E36-2616-4998-A3AB-48B01CD44B6B}" srcOrd="0" destOrd="0" presId="urn:microsoft.com/office/officeart/2005/8/layout/cycle3"/>
    <dgm:cxn modelId="{91E56A80-3CF9-4960-B0AE-435F68497624}" type="presOf" srcId="{6BA65A27-0363-4E2D-A024-088CFC4113E4}" destId="{49C325A4-42BB-4966-81E5-127D51866251}" srcOrd="0" destOrd="0" presId="urn:microsoft.com/office/officeart/2005/8/layout/cycle3"/>
    <dgm:cxn modelId="{15A1B6B4-E00F-410D-9F72-D10147752823}" type="presOf" srcId="{BD96A353-4136-4C43-9626-FA2FAA0FABE2}" destId="{CD99789A-2197-4AC8-A181-E70CFE72EF74}" srcOrd="0" destOrd="0" presId="urn:microsoft.com/office/officeart/2005/8/layout/cycle3"/>
    <dgm:cxn modelId="{EEFCB56C-BAF8-4198-BEC7-F2A015850E3F}" type="presOf" srcId="{E637E470-7C72-4EA8-8A6E-5BC4D30BC9F3}" destId="{82FD2C6D-358D-4864-B646-4E66E8009092}" srcOrd="0" destOrd="0" presId="urn:microsoft.com/office/officeart/2005/8/layout/cycle3"/>
    <dgm:cxn modelId="{C03AB87E-8E47-4756-B741-04FE254A4FB2}" srcId="{64207330-B713-4616-BEDE-5BB2134CCB9E}" destId="{BD96A353-4136-4C43-9626-FA2FAA0FABE2}" srcOrd="1" destOrd="0" parTransId="{0935EA6A-A653-4497-85A2-6FBA91C87351}" sibTransId="{1344B65A-00A8-4B35-9D04-52A55121090F}"/>
    <dgm:cxn modelId="{2B794C75-DF7A-43D3-A8A8-4B9F3F511F4B}" type="presOf" srcId="{804E70D8-4427-42D4-A2E7-C6EB9CBFF300}" destId="{5D1A39B3-3B26-427D-A4CF-FC5973438BE5}" srcOrd="0" destOrd="0" presId="urn:microsoft.com/office/officeart/2005/8/layout/cycle3"/>
    <dgm:cxn modelId="{2D72B207-7ADC-473A-B775-F20F1F89A201}" srcId="{64207330-B713-4616-BEDE-5BB2134CCB9E}" destId="{6BA65A27-0363-4E2D-A024-088CFC4113E4}" srcOrd="2" destOrd="0" parTransId="{746E72A8-6A2E-4E4D-8011-33396AA5FE07}" sibTransId="{245EB291-D2C8-4459-9DDE-9D573C307ABF}"/>
    <dgm:cxn modelId="{E2C4EED1-5DD8-4534-BD26-0423E3CAC2CA}" type="presParOf" srcId="{DEC96E36-2616-4998-A3AB-48B01CD44B6B}" destId="{2414B94A-D208-443B-9D6E-7458031EBF6D}" srcOrd="0" destOrd="0" presId="urn:microsoft.com/office/officeart/2005/8/layout/cycle3"/>
    <dgm:cxn modelId="{9682CD7F-F697-4721-80CD-C35DD7397FE6}" type="presParOf" srcId="{2414B94A-D208-443B-9D6E-7458031EBF6D}" destId="{5D1A39B3-3B26-427D-A4CF-FC5973438BE5}" srcOrd="0" destOrd="0" presId="urn:microsoft.com/office/officeart/2005/8/layout/cycle3"/>
    <dgm:cxn modelId="{019F0FD7-DE03-44AD-A7D9-51D6D5C12C7C}" type="presParOf" srcId="{2414B94A-D208-443B-9D6E-7458031EBF6D}" destId="{37DE7894-1255-41DA-88A4-12E9E92F0817}" srcOrd="1" destOrd="0" presId="urn:microsoft.com/office/officeart/2005/8/layout/cycle3"/>
    <dgm:cxn modelId="{C857C9D6-96CD-4C76-9468-3CFB936BCB47}" type="presParOf" srcId="{2414B94A-D208-443B-9D6E-7458031EBF6D}" destId="{CD99789A-2197-4AC8-A181-E70CFE72EF74}" srcOrd="2" destOrd="0" presId="urn:microsoft.com/office/officeart/2005/8/layout/cycle3"/>
    <dgm:cxn modelId="{E6C470B8-5103-40E7-9A18-6CF8902980D5}" type="presParOf" srcId="{2414B94A-D208-443B-9D6E-7458031EBF6D}" destId="{49C325A4-42BB-4966-81E5-127D51866251}" srcOrd="3" destOrd="0" presId="urn:microsoft.com/office/officeart/2005/8/layout/cycle3"/>
    <dgm:cxn modelId="{C06AEB23-1234-4F82-B73B-C4C60EBA89A1}" type="presParOf" srcId="{2414B94A-D208-443B-9D6E-7458031EBF6D}" destId="{82FD2C6D-358D-4864-B646-4E66E8009092}" srcOrd="4" destOrd="0" presId="urn:microsoft.com/office/officeart/2005/8/layout/cycle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207330-B713-4616-BEDE-5BB2134CCB9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65A27-0363-4E2D-A024-088CFC4113E4}">
      <dgm:prSet/>
      <dgm:spPr/>
      <dgm:t>
        <a:bodyPr/>
        <a:lstStyle/>
        <a:p>
          <a:pPr rtl="0"/>
          <a:r>
            <a:rPr lang="en-US" dirty="0" smtClean="0"/>
            <a:t>Behavior Modeling</a:t>
          </a:r>
          <a:endParaRPr lang="en-US" dirty="0"/>
        </a:p>
      </dgm:t>
    </dgm:pt>
    <dgm:pt modelId="{746E72A8-6A2E-4E4D-8011-33396AA5FE07}" type="parTrans" cxnId="{2D72B207-7ADC-473A-B775-F20F1F89A201}">
      <dgm:prSet/>
      <dgm:spPr/>
      <dgm:t>
        <a:bodyPr/>
        <a:lstStyle/>
        <a:p>
          <a:endParaRPr lang="en-US"/>
        </a:p>
      </dgm:t>
    </dgm:pt>
    <dgm:pt modelId="{245EB291-D2C8-4459-9DDE-9D573C307ABF}" type="sibTrans" cxnId="{2D72B207-7ADC-473A-B775-F20F1F89A201}">
      <dgm:prSet/>
      <dgm:spPr/>
      <dgm:t>
        <a:bodyPr/>
        <a:lstStyle/>
        <a:p>
          <a:endParaRPr lang="en-US"/>
        </a:p>
      </dgm:t>
    </dgm:pt>
    <dgm:pt modelId="{E637E470-7C72-4EA8-8A6E-5BC4D30BC9F3}">
      <dgm:prSet/>
      <dgm:spPr/>
      <dgm:t>
        <a:bodyPr/>
        <a:lstStyle/>
        <a:p>
          <a:pPr rtl="0"/>
          <a:r>
            <a:rPr lang="en-US" dirty="0" smtClean="0"/>
            <a:t>Testing and Analysis</a:t>
          </a:r>
          <a:endParaRPr lang="en-US" dirty="0"/>
        </a:p>
      </dgm:t>
    </dgm:pt>
    <dgm:pt modelId="{0D8B8A00-2B1A-470A-B4ED-6A574822165D}" type="parTrans" cxnId="{5A7B8A66-F21E-4086-B35F-9CD8D15F4408}">
      <dgm:prSet/>
      <dgm:spPr/>
      <dgm:t>
        <a:bodyPr/>
        <a:lstStyle/>
        <a:p>
          <a:endParaRPr lang="en-US"/>
        </a:p>
      </dgm:t>
    </dgm:pt>
    <dgm:pt modelId="{BB94E4BC-197A-4A3D-9E86-5A48B45FF1C3}" type="sibTrans" cxnId="{5A7B8A66-F21E-4086-B35F-9CD8D15F4408}">
      <dgm:prSet/>
      <dgm:spPr/>
      <dgm:t>
        <a:bodyPr/>
        <a:lstStyle/>
        <a:p>
          <a:endParaRPr lang="en-US"/>
        </a:p>
      </dgm:t>
    </dgm:pt>
    <dgm:pt modelId="{804E70D8-4427-42D4-A2E7-C6EB9CBFF300}">
      <dgm:prSet/>
      <dgm:spPr/>
      <dgm:t>
        <a:bodyPr/>
        <a:lstStyle/>
        <a:p>
          <a:pPr rtl="0"/>
          <a:r>
            <a:rPr lang="en-US" dirty="0" smtClean="0"/>
            <a:t>Target Profiling</a:t>
          </a:r>
          <a:endParaRPr lang="en-US" dirty="0"/>
        </a:p>
      </dgm:t>
    </dgm:pt>
    <dgm:pt modelId="{13C140C8-34FB-47DF-800A-5A3D16CB0D27}" type="sibTrans" cxnId="{FB182040-53A1-4313-B573-DDD9D9196935}">
      <dgm:prSet/>
      <dgm:spPr/>
      <dgm:t>
        <a:bodyPr/>
        <a:lstStyle/>
        <a:p>
          <a:endParaRPr lang="en-US"/>
        </a:p>
      </dgm:t>
    </dgm:pt>
    <dgm:pt modelId="{BD14D71F-09B5-4301-A23D-5344F498D11F}" type="parTrans" cxnId="{FB182040-53A1-4313-B573-DDD9D9196935}">
      <dgm:prSet/>
      <dgm:spPr/>
      <dgm:t>
        <a:bodyPr/>
        <a:lstStyle/>
        <a:p>
          <a:endParaRPr lang="en-US"/>
        </a:p>
      </dgm:t>
    </dgm:pt>
    <dgm:pt modelId="{BD96A353-4136-4C43-9626-FA2FAA0FABE2}">
      <dgm:prSet/>
      <dgm:spPr/>
      <dgm:t>
        <a:bodyPr/>
        <a:lstStyle/>
        <a:p>
          <a:pPr rtl="0"/>
          <a:r>
            <a:rPr lang="en-US" dirty="0" smtClean="0"/>
            <a:t>Data Modeling</a:t>
          </a:r>
          <a:endParaRPr lang="en-US" dirty="0"/>
        </a:p>
      </dgm:t>
    </dgm:pt>
    <dgm:pt modelId="{1344B65A-00A8-4B35-9D04-52A55121090F}" type="sibTrans" cxnId="{C03AB87E-8E47-4756-B741-04FE254A4FB2}">
      <dgm:prSet/>
      <dgm:spPr/>
      <dgm:t>
        <a:bodyPr/>
        <a:lstStyle/>
        <a:p>
          <a:endParaRPr lang="en-US"/>
        </a:p>
      </dgm:t>
    </dgm:pt>
    <dgm:pt modelId="{0935EA6A-A653-4497-85A2-6FBA91C87351}" type="parTrans" cxnId="{C03AB87E-8E47-4756-B741-04FE254A4FB2}">
      <dgm:prSet/>
      <dgm:spPr/>
      <dgm:t>
        <a:bodyPr/>
        <a:lstStyle/>
        <a:p>
          <a:endParaRPr lang="en-US"/>
        </a:p>
      </dgm:t>
    </dgm:pt>
    <dgm:pt modelId="{DEC96E36-2616-4998-A3AB-48B01CD44B6B}" type="pres">
      <dgm:prSet presAssocID="{64207330-B713-4616-BEDE-5BB2134CC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4B94A-D208-443B-9D6E-7458031EBF6D}" type="pres">
      <dgm:prSet presAssocID="{64207330-B713-4616-BEDE-5BB2134CCB9E}" presName="cycle" presStyleCnt="0"/>
      <dgm:spPr/>
    </dgm:pt>
    <dgm:pt modelId="{5D1A39B3-3B26-427D-A4CF-FC5973438BE5}" type="pres">
      <dgm:prSet presAssocID="{804E70D8-4427-42D4-A2E7-C6EB9CBFF30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E7894-1255-41DA-88A4-12E9E92F0817}" type="pres">
      <dgm:prSet presAssocID="{13C140C8-34FB-47DF-800A-5A3D16CB0D2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D99789A-2197-4AC8-A181-E70CFE72EF74}" type="pres">
      <dgm:prSet presAssocID="{BD96A353-4136-4C43-9626-FA2FAA0FABE2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25A4-42BB-4966-81E5-127D51866251}" type="pres">
      <dgm:prSet presAssocID="{6BA65A27-0363-4E2D-A024-088CFC4113E4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D2C6D-358D-4864-B646-4E66E8009092}" type="pres">
      <dgm:prSet presAssocID="{E637E470-7C72-4EA8-8A6E-5BC4D30BC9F3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82040-53A1-4313-B573-DDD9D9196935}" srcId="{64207330-B713-4616-BEDE-5BB2134CCB9E}" destId="{804E70D8-4427-42D4-A2E7-C6EB9CBFF300}" srcOrd="0" destOrd="0" parTransId="{BD14D71F-09B5-4301-A23D-5344F498D11F}" sibTransId="{13C140C8-34FB-47DF-800A-5A3D16CB0D27}"/>
    <dgm:cxn modelId="{05B0E423-1BCC-4DCA-91B2-D95DBBDCCFBB}" type="presOf" srcId="{E637E470-7C72-4EA8-8A6E-5BC4D30BC9F3}" destId="{82FD2C6D-358D-4864-B646-4E66E8009092}" srcOrd="0" destOrd="0" presId="urn:microsoft.com/office/officeart/2005/8/layout/cycle3"/>
    <dgm:cxn modelId="{F06BC865-9A99-4080-927A-7590DE44047F}" type="presOf" srcId="{804E70D8-4427-42D4-A2E7-C6EB9CBFF300}" destId="{5D1A39B3-3B26-427D-A4CF-FC5973438BE5}" srcOrd="0" destOrd="0" presId="urn:microsoft.com/office/officeart/2005/8/layout/cycle3"/>
    <dgm:cxn modelId="{5A7B8A66-F21E-4086-B35F-9CD8D15F4408}" srcId="{64207330-B713-4616-BEDE-5BB2134CCB9E}" destId="{E637E470-7C72-4EA8-8A6E-5BC4D30BC9F3}" srcOrd="3" destOrd="0" parTransId="{0D8B8A00-2B1A-470A-B4ED-6A574822165D}" sibTransId="{BB94E4BC-197A-4A3D-9E86-5A48B45FF1C3}"/>
    <dgm:cxn modelId="{2E67A453-14BF-44A4-9490-B09C8D3E28AF}" type="presOf" srcId="{64207330-B713-4616-BEDE-5BB2134CCB9E}" destId="{DEC96E36-2616-4998-A3AB-48B01CD44B6B}" srcOrd="0" destOrd="0" presId="urn:microsoft.com/office/officeart/2005/8/layout/cycle3"/>
    <dgm:cxn modelId="{FCB88A23-542A-45C1-9D66-108B98F6B7DD}" type="presOf" srcId="{6BA65A27-0363-4E2D-A024-088CFC4113E4}" destId="{49C325A4-42BB-4966-81E5-127D51866251}" srcOrd="0" destOrd="0" presId="urn:microsoft.com/office/officeart/2005/8/layout/cycle3"/>
    <dgm:cxn modelId="{C03AB87E-8E47-4756-B741-04FE254A4FB2}" srcId="{64207330-B713-4616-BEDE-5BB2134CCB9E}" destId="{BD96A353-4136-4C43-9626-FA2FAA0FABE2}" srcOrd="1" destOrd="0" parTransId="{0935EA6A-A653-4497-85A2-6FBA91C87351}" sibTransId="{1344B65A-00A8-4B35-9D04-52A55121090F}"/>
    <dgm:cxn modelId="{98FCFF4C-AC3A-4592-BBEC-9218ED219052}" type="presOf" srcId="{BD96A353-4136-4C43-9626-FA2FAA0FABE2}" destId="{CD99789A-2197-4AC8-A181-E70CFE72EF74}" srcOrd="0" destOrd="0" presId="urn:microsoft.com/office/officeart/2005/8/layout/cycle3"/>
    <dgm:cxn modelId="{A3407183-4A21-4505-8F7D-B23C73FBCC82}" type="presOf" srcId="{13C140C8-34FB-47DF-800A-5A3D16CB0D27}" destId="{37DE7894-1255-41DA-88A4-12E9E92F0817}" srcOrd="0" destOrd="0" presId="urn:microsoft.com/office/officeart/2005/8/layout/cycle3"/>
    <dgm:cxn modelId="{2D72B207-7ADC-473A-B775-F20F1F89A201}" srcId="{64207330-B713-4616-BEDE-5BB2134CCB9E}" destId="{6BA65A27-0363-4E2D-A024-088CFC4113E4}" srcOrd="2" destOrd="0" parTransId="{746E72A8-6A2E-4E4D-8011-33396AA5FE07}" sibTransId="{245EB291-D2C8-4459-9DDE-9D573C307ABF}"/>
    <dgm:cxn modelId="{365502AE-AF9C-4F8D-9F79-D15C86C7F31B}" type="presParOf" srcId="{DEC96E36-2616-4998-A3AB-48B01CD44B6B}" destId="{2414B94A-D208-443B-9D6E-7458031EBF6D}" srcOrd="0" destOrd="0" presId="urn:microsoft.com/office/officeart/2005/8/layout/cycle3"/>
    <dgm:cxn modelId="{EA83946B-4ACB-470B-96C2-C250F300C135}" type="presParOf" srcId="{2414B94A-D208-443B-9D6E-7458031EBF6D}" destId="{5D1A39B3-3B26-427D-A4CF-FC5973438BE5}" srcOrd="0" destOrd="0" presId="urn:microsoft.com/office/officeart/2005/8/layout/cycle3"/>
    <dgm:cxn modelId="{1F08595B-4605-43D7-A0C3-BD45808F3C9A}" type="presParOf" srcId="{2414B94A-D208-443B-9D6E-7458031EBF6D}" destId="{37DE7894-1255-41DA-88A4-12E9E92F0817}" srcOrd="1" destOrd="0" presId="urn:microsoft.com/office/officeart/2005/8/layout/cycle3"/>
    <dgm:cxn modelId="{F9073BD6-C24F-42EC-83EB-911500AE1C60}" type="presParOf" srcId="{2414B94A-D208-443B-9D6E-7458031EBF6D}" destId="{CD99789A-2197-4AC8-A181-E70CFE72EF74}" srcOrd="2" destOrd="0" presId="urn:microsoft.com/office/officeart/2005/8/layout/cycle3"/>
    <dgm:cxn modelId="{1FE1397F-E648-46DE-8254-9647883AC824}" type="presParOf" srcId="{2414B94A-D208-443B-9D6E-7458031EBF6D}" destId="{49C325A4-42BB-4966-81E5-127D51866251}" srcOrd="3" destOrd="0" presId="urn:microsoft.com/office/officeart/2005/8/layout/cycle3"/>
    <dgm:cxn modelId="{95427919-1756-4045-8A41-D40A857FD31A}" type="presParOf" srcId="{2414B94A-D208-443B-9D6E-7458031EBF6D}" destId="{82FD2C6D-358D-4864-B646-4E66E8009092}" srcOrd="4" destOrd="0" presId="urn:microsoft.com/office/officeart/2005/8/layout/cycle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207330-B713-4616-BEDE-5BB2134CCB9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A65A27-0363-4E2D-A024-088CFC4113E4}">
      <dgm:prSet/>
      <dgm:spPr/>
      <dgm:t>
        <a:bodyPr/>
        <a:lstStyle/>
        <a:p>
          <a:pPr rtl="0"/>
          <a:r>
            <a:rPr lang="en-US" dirty="0" smtClean="0"/>
            <a:t>Behavior </a:t>
          </a:r>
          <a:r>
            <a:rPr lang="en-US" dirty="0" smtClean="0"/>
            <a:t>Modeling</a:t>
          </a:r>
          <a:endParaRPr lang="en-US" dirty="0"/>
        </a:p>
      </dgm:t>
    </dgm:pt>
    <dgm:pt modelId="{746E72A8-6A2E-4E4D-8011-33396AA5FE07}" type="parTrans" cxnId="{2D72B207-7ADC-473A-B775-F20F1F89A201}">
      <dgm:prSet/>
      <dgm:spPr/>
      <dgm:t>
        <a:bodyPr/>
        <a:lstStyle/>
        <a:p>
          <a:endParaRPr lang="en-US"/>
        </a:p>
      </dgm:t>
    </dgm:pt>
    <dgm:pt modelId="{245EB291-D2C8-4459-9DDE-9D573C307ABF}" type="sibTrans" cxnId="{2D72B207-7ADC-473A-B775-F20F1F89A201}">
      <dgm:prSet/>
      <dgm:spPr/>
      <dgm:t>
        <a:bodyPr/>
        <a:lstStyle/>
        <a:p>
          <a:endParaRPr lang="en-US"/>
        </a:p>
      </dgm:t>
    </dgm:pt>
    <dgm:pt modelId="{E637E470-7C72-4EA8-8A6E-5BC4D30BC9F3}">
      <dgm:prSet/>
      <dgm:spPr/>
      <dgm:t>
        <a:bodyPr/>
        <a:lstStyle/>
        <a:p>
          <a:pPr rtl="0"/>
          <a:r>
            <a:rPr lang="en-US" dirty="0" smtClean="0"/>
            <a:t>Testing and Analysis</a:t>
          </a:r>
          <a:endParaRPr lang="en-US" dirty="0"/>
        </a:p>
      </dgm:t>
    </dgm:pt>
    <dgm:pt modelId="{0D8B8A00-2B1A-470A-B4ED-6A574822165D}" type="parTrans" cxnId="{5A7B8A66-F21E-4086-B35F-9CD8D15F4408}">
      <dgm:prSet/>
      <dgm:spPr/>
      <dgm:t>
        <a:bodyPr/>
        <a:lstStyle/>
        <a:p>
          <a:endParaRPr lang="en-US"/>
        </a:p>
      </dgm:t>
    </dgm:pt>
    <dgm:pt modelId="{BB94E4BC-197A-4A3D-9E86-5A48B45FF1C3}" type="sibTrans" cxnId="{5A7B8A66-F21E-4086-B35F-9CD8D15F4408}">
      <dgm:prSet/>
      <dgm:spPr/>
      <dgm:t>
        <a:bodyPr/>
        <a:lstStyle/>
        <a:p>
          <a:endParaRPr lang="en-US"/>
        </a:p>
      </dgm:t>
    </dgm:pt>
    <dgm:pt modelId="{804E70D8-4427-42D4-A2E7-C6EB9CBFF300}">
      <dgm:prSet/>
      <dgm:spPr/>
      <dgm:t>
        <a:bodyPr/>
        <a:lstStyle/>
        <a:p>
          <a:pPr rtl="0"/>
          <a:r>
            <a:rPr lang="en-US" dirty="0" smtClean="0"/>
            <a:t>Target Profiling</a:t>
          </a:r>
          <a:endParaRPr lang="en-US" dirty="0"/>
        </a:p>
      </dgm:t>
    </dgm:pt>
    <dgm:pt modelId="{13C140C8-34FB-47DF-800A-5A3D16CB0D27}" type="sibTrans" cxnId="{FB182040-53A1-4313-B573-DDD9D9196935}">
      <dgm:prSet/>
      <dgm:spPr/>
      <dgm:t>
        <a:bodyPr/>
        <a:lstStyle/>
        <a:p>
          <a:endParaRPr lang="en-US"/>
        </a:p>
      </dgm:t>
    </dgm:pt>
    <dgm:pt modelId="{BD14D71F-09B5-4301-A23D-5344F498D11F}" type="parTrans" cxnId="{FB182040-53A1-4313-B573-DDD9D9196935}">
      <dgm:prSet/>
      <dgm:spPr/>
      <dgm:t>
        <a:bodyPr/>
        <a:lstStyle/>
        <a:p>
          <a:endParaRPr lang="en-US"/>
        </a:p>
      </dgm:t>
    </dgm:pt>
    <dgm:pt modelId="{BD96A353-4136-4C43-9626-FA2FAA0FABE2}">
      <dgm:prSet/>
      <dgm:spPr/>
      <dgm:t>
        <a:bodyPr/>
        <a:lstStyle/>
        <a:p>
          <a:pPr rtl="0"/>
          <a:r>
            <a:rPr lang="en-US" dirty="0" smtClean="0"/>
            <a:t>Data Modeling</a:t>
          </a:r>
          <a:endParaRPr lang="en-US" dirty="0"/>
        </a:p>
      </dgm:t>
    </dgm:pt>
    <dgm:pt modelId="{1344B65A-00A8-4B35-9D04-52A55121090F}" type="sibTrans" cxnId="{C03AB87E-8E47-4756-B741-04FE254A4FB2}">
      <dgm:prSet/>
      <dgm:spPr/>
      <dgm:t>
        <a:bodyPr/>
        <a:lstStyle/>
        <a:p>
          <a:endParaRPr lang="en-US"/>
        </a:p>
      </dgm:t>
    </dgm:pt>
    <dgm:pt modelId="{0935EA6A-A653-4497-85A2-6FBA91C87351}" type="parTrans" cxnId="{C03AB87E-8E47-4756-B741-04FE254A4FB2}">
      <dgm:prSet/>
      <dgm:spPr/>
      <dgm:t>
        <a:bodyPr/>
        <a:lstStyle/>
        <a:p>
          <a:endParaRPr lang="en-US"/>
        </a:p>
      </dgm:t>
    </dgm:pt>
    <dgm:pt modelId="{DEC96E36-2616-4998-A3AB-48B01CD44B6B}" type="pres">
      <dgm:prSet presAssocID="{64207330-B713-4616-BEDE-5BB2134CCB9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14B94A-D208-443B-9D6E-7458031EBF6D}" type="pres">
      <dgm:prSet presAssocID="{64207330-B713-4616-BEDE-5BB2134CCB9E}" presName="cycle" presStyleCnt="0"/>
      <dgm:spPr/>
    </dgm:pt>
    <dgm:pt modelId="{5D1A39B3-3B26-427D-A4CF-FC5973438BE5}" type="pres">
      <dgm:prSet presAssocID="{804E70D8-4427-42D4-A2E7-C6EB9CBFF300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DE7894-1255-41DA-88A4-12E9E92F0817}" type="pres">
      <dgm:prSet presAssocID="{13C140C8-34FB-47DF-800A-5A3D16CB0D2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CD99789A-2197-4AC8-A181-E70CFE72EF74}" type="pres">
      <dgm:prSet presAssocID="{BD96A353-4136-4C43-9626-FA2FAA0FABE2}" presName="nodeFollowingNode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325A4-42BB-4966-81E5-127D51866251}" type="pres">
      <dgm:prSet presAssocID="{6BA65A27-0363-4E2D-A024-088CFC4113E4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D2C6D-358D-4864-B646-4E66E8009092}" type="pres">
      <dgm:prSet presAssocID="{E637E470-7C72-4EA8-8A6E-5BC4D30BC9F3}" presName="nodeFollowingNode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182040-53A1-4313-B573-DDD9D9196935}" srcId="{64207330-B713-4616-BEDE-5BB2134CCB9E}" destId="{804E70D8-4427-42D4-A2E7-C6EB9CBFF300}" srcOrd="0" destOrd="0" parTransId="{BD14D71F-09B5-4301-A23D-5344F498D11F}" sibTransId="{13C140C8-34FB-47DF-800A-5A3D16CB0D27}"/>
    <dgm:cxn modelId="{37769BB9-6CA7-4DDD-85AA-75322E98FE37}" type="presOf" srcId="{13C140C8-34FB-47DF-800A-5A3D16CB0D27}" destId="{37DE7894-1255-41DA-88A4-12E9E92F0817}" srcOrd="0" destOrd="0" presId="urn:microsoft.com/office/officeart/2005/8/layout/cycle3"/>
    <dgm:cxn modelId="{CCCB8473-D35E-4574-920F-5F0D7AD3CBC1}" type="presOf" srcId="{E637E470-7C72-4EA8-8A6E-5BC4D30BC9F3}" destId="{82FD2C6D-358D-4864-B646-4E66E8009092}" srcOrd="0" destOrd="0" presId="urn:microsoft.com/office/officeart/2005/8/layout/cycle3"/>
    <dgm:cxn modelId="{80B4A081-DAC8-41CB-9A85-F2AE6F2E33BC}" type="presOf" srcId="{6BA65A27-0363-4E2D-A024-088CFC4113E4}" destId="{49C325A4-42BB-4966-81E5-127D51866251}" srcOrd="0" destOrd="0" presId="urn:microsoft.com/office/officeart/2005/8/layout/cycle3"/>
    <dgm:cxn modelId="{5A7B8A66-F21E-4086-B35F-9CD8D15F4408}" srcId="{64207330-B713-4616-BEDE-5BB2134CCB9E}" destId="{E637E470-7C72-4EA8-8A6E-5BC4D30BC9F3}" srcOrd="3" destOrd="0" parTransId="{0D8B8A00-2B1A-470A-B4ED-6A574822165D}" sibTransId="{BB94E4BC-197A-4A3D-9E86-5A48B45FF1C3}"/>
    <dgm:cxn modelId="{85D9D668-482F-4B14-92B1-C983FAEA8BDF}" type="presOf" srcId="{BD96A353-4136-4C43-9626-FA2FAA0FABE2}" destId="{CD99789A-2197-4AC8-A181-E70CFE72EF74}" srcOrd="0" destOrd="0" presId="urn:microsoft.com/office/officeart/2005/8/layout/cycle3"/>
    <dgm:cxn modelId="{C03AB87E-8E47-4756-B741-04FE254A4FB2}" srcId="{64207330-B713-4616-BEDE-5BB2134CCB9E}" destId="{BD96A353-4136-4C43-9626-FA2FAA0FABE2}" srcOrd="1" destOrd="0" parTransId="{0935EA6A-A653-4497-85A2-6FBA91C87351}" sibTransId="{1344B65A-00A8-4B35-9D04-52A55121090F}"/>
    <dgm:cxn modelId="{1B2EED8C-1540-4A8F-9DA3-F1B5D100A998}" type="presOf" srcId="{64207330-B713-4616-BEDE-5BB2134CCB9E}" destId="{DEC96E36-2616-4998-A3AB-48B01CD44B6B}" srcOrd="0" destOrd="0" presId="urn:microsoft.com/office/officeart/2005/8/layout/cycle3"/>
    <dgm:cxn modelId="{7206176B-120B-449C-BEEF-973D5472CAAE}" type="presOf" srcId="{804E70D8-4427-42D4-A2E7-C6EB9CBFF300}" destId="{5D1A39B3-3B26-427D-A4CF-FC5973438BE5}" srcOrd="0" destOrd="0" presId="urn:microsoft.com/office/officeart/2005/8/layout/cycle3"/>
    <dgm:cxn modelId="{2D72B207-7ADC-473A-B775-F20F1F89A201}" srcId="{64207330-B713-4616-BEDE-5BB2134CCB9E}" destId="{6BA65A27-0363-4E2D-A024-088CFC4113E4}" srcOrd="2" destOrd="0" parTransId="{746E72A8-6A2E-4E4D-8011-33396AA5FE07}" sibTransId="{245EB291-D2C8-4459-9DDE-9D573C307ABF}"/>
    <dgm:cxn modelId="{8332167C-CB9D-443B-8011-8CB398DCE73A}" type="presParOf" srcId="{DEC96E36-2616-4998-A3AB-48B01CD44B6B}" destId="{2414B94A-D208-443B-9D6E-7458031EBF6D}" srcOrd="0" destOrd="0" presId="urn:microsoft.com/office/officeart/2005/8/layout/cycle3"/>
    <dgm:cxn modelId="{BF649FF6-1226-432D-AA83-C834138444D1}" type="presParOf" srcId="{2414B94A-D208-443B-9D6E-7458031EBF6D}" destId="{5D1A39B3-3B26-427D-A4CF-FC5973438BE5}" srcOrd="0" destOrd="0" presId="urn:microsoft.com/office/officeart/2005/8/layout/cycle3"/>
    <dgm:cxn modelId="{1F5F94B5-6F55-4891-BC0F-F3A1B4AF5BD9}" type="presParOf" srcId="{2414B94A-D208-443B-9D6E-7458031EBF6D}" destId="{37DE7894-1255-41DA-88A4-12E9E92F0817}" srcOrd="1" destOrd="0" presId="urn:microsoft.com/office/officeart/2005/8/layout/cycle3"/>
    <dgm:cxn modelId="{313D4676-9878-4218-9B82-5E2FF047E6C7}" type="presParOf" srcId="{2414B94A-D208-443B-9D6E-7458031EBF6D}" destId="{CD99789A-2197-4AC8-A181-E70CFE72EF74}" srcOrd="2" destOrd="0" presId="urn:microsoft.com/office/officeart/2005/8/layout/cycle3"/>
    <dgm:cxn modelId="{8AB98344-778A-42D6-A4AC-D2CEE3D547B7}" type="presParOf" srcId="{2414B94A-D208-443B-9D6E-7458031EBF6D}" destId="{49C325A4-42BB-4966-81E5-127D51866251}" srcOrd="3" destOrd="0" presId="urn:microsoft.com/office/officeart/2005/8/layout/cycle3"/>
    <dgm:cxn modelId="{4F711A16-E6C4-43FC-B5F1-6AADC4323A47}" type="presParOf" srcId="{2414B94A-D208-443B-9D6E-7458031EBF6D}" destId="{82FD2C6D-358D-4864-B646-4E66E8009092}" srcOrd="4" destOrd="0" presId="urn:microsoft.com/office/officeart/2005/8/layout/cycle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B828-825B-4274-B758-D7C80A7CAE70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0FCB-8184-47DA-A14B-87ED40965F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40FCB-8184-47DA-A14B-87ED40965F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40FCB-8184-47DA-A14B-87ED40965F6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6E1DDA4-A9BA-4090-BB43-669A6981FE61}" type="datetimeFigureOut">
              <a:rPr lang="en-US" smtClean="0"/>
              <a:pPr/>
              <a:t>8/2/2007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58885BF-566D-4572-89F3-480435912D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00800"/>
            <a:ext cx="6400800" cy="381000"/>
          </a:xfrm>
        </p:spPr>
        <p:txBody>
          <a:bodyPr>
            <a:normAutofit/>
          </a:bodyPr>
          <a:lstStyle/>
          <a:p>
            <a:r>
              <a:rPr lang="en-US" dirty="0" smtClean="0"/>
              <a:t>Richard Johnson | switech@microsoft.com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1814" y="0"/>
            <a:ext cx="30121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Fuzzing</a:t>
            </a:r>
            <a:r>
              <a:rPr lang="en-US" dirty="0" smtClean="0"/>
              <a:t> interfaces with unstructured inputs will yield limited results</a:t>
            </a:r>
          </a:p>
          <a:p>
            <a:endParaRPr lang="en-US" dirty="0" smtClean="0"/>
          </a:p>
          <a:p>
            <a:r>
              <a:rPr lang="en-US" dirty="0" smtClean="0"/>
              <a:t>Structured inputs allow for more effective traversal of program states </a:t>
            </a:r>
          </a:p>
          <a:p>
            <a:endParaRPr lang="en-US" dirty="0" smtClean="0"/>
          </a:p>
          <a:p>
            <a:r>
              <a:rPr lang="en-US" dirty="0" smtClean="0"/>
              <a:t>This is where the art of </a:t>
            </a:r>
            <a:r>
              <a:rPr lang="en-US" dirty="0" err="1" smtClean="0"/>
              <a:t>fuzzing</a:t>
            </a:r>
            <a:r>
              <a:rPr lang="en-US" dirty="0" smtClean="0"/>
              <a:t> begins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be the Smart,</a:t>
            </a:r>
            <a:r>
              <a:rPr lang="en-US" baseline="0" dirty="0" smtClean="0"/>
              <a:t> I’ll be the Fuzz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SPIKE, </a:t>
            </a:r>
            <a:r>
              <a:rPr lang="en-US" sz="2400" dirty="0" smtClean="0"/>
              <a:t>Dave </a:t>
            </a:r>
            <a:r>
              <a:rPr lang="en-US" sz="2400" dirty="0" err="1" smtClean="0"/>
              <a:t>Aitel</a:t>
            </a:r>
            <a:r>
              <a:rPr lang="en-US" sz="2400" dirty="0" smtClean="0"/>
              <a:t>, 2002</a:t>
            </a:r>
          </a:p>
          <a:p>
            <a:pPr lvl="1"/>
            <a:r>
              <a:rPr lang="en-US" dirty="0" smtClean="0"/>
              <a:t>C language API for data generation and rapid network client development</a:t>
            </a:r>
          </a:p>
          <a:p>
            <a:pPr lvl="1"/>
            <a:r>
              <a:rPr lang="en-US" dirty="0" smtClean="0"/>
              <a:t>Structured data dynamically defined as blocks</a:t>
            </a:r>
          </a:p>
          <a:p>
            <a:pPr lvl="1"/>
            <a:r>
              <a:rPr lang="en-US" dirty="0" smtClean="0"/>
              <a:t>Relation model for size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Peach </a:t>
            </a:r>
            <a:r>
              <a:rPr lang="en-US" dirty="0" err="1" smtClean="0"/>
              <a:t>Fuzzer</a:t>
            </a:r>
            <a:r>
              <a:rPr lang="en-US" dirty="0" smtClean="0"/>
              <a:t> Framework,</a:t>
            </a:r>
            <a:r>
              <a:rPr lang="en-US" sz="2400" dirty="0" smtClean="0"/>
              <a:t> Michael </a:t>
            </a:r>
            <a:r>
              <a:rPr lang="en-US" sz="2400" dirty="0" err="1" smtClean="0"/>
              <a:t>Eddington</a:t>
            </a:r>
            <a:r>
              <a:rPr lang="en-US" sz="2400" dirty="0" smtClean="0"/>
              <a:t>, 2004</a:t>
            </a:r>
            <a:endParaRPr lang="en-US" dirty="0" smtClean="0"/>
          </a:p>
          <a:p>
            <a:pPr lvl="1"/>
            <a:r>
              <a:rPr lang="en-US" dirty="0" smtClean="0"/>
              <a:t>Object oriented python API </a:t>
            </a:r>
          </a:p>
          <a:p>
            <a:pPr lvl="1"/>
            <a:r>
              <a:rPr lang="en-US" dirty="0" smtClean="0"/>
              <a:t>Improved block based analysis with an abstracted </a:t>
            </a:r>
            <a:r>
              <a:rPr lang="en-US" dirty="0" err="1" smtClean="0"/>
              <a:t>fuzzing</a:t>
            </a:r>
            <a:r>
              <a:rPr lang="en-US" dirty="0" smtClean="0"/>
              <a:t>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be the Smart,</a:t>
            </a:r>
            <a:r>
              <a:rPr lang="en-US" baseline="0" dirty="0" smtClean="0"/>
              <a:t> I’ll be the Fuzz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Peach </a:t>
            </a:r>
            <a:r>
              <a:rPr lang="en-US" dirty="0" err="1" smtClean="0"/>
              <a:t>Fuzzer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Generators</a:t>
            </a:r>
          </a:p>
          <a:p>
            <a:pPr lvl="2"/>
            <a:r>
              <a:rPr lang="en-US" dirty="0" smtClean="0"/>
              <a:t>Primitive or complex block data generators</a:t>
            </a:r>
          </a:p>
          <a:p>
            <a:pPr lvl="1"/>
            <a:r>
              <a:rPr lang="en-US" dirty="0" smtClean="0"/>
              <a:t>Transformers</a:t>
            </a:r>
          </a:p>
          <a:p>
            <a:pPr lvl="2"/>
            <a:r>
              <a:rPr lang="en-US" dirty="0" smtClean="0"/>
              <a:t>Static encoders or decoders associated with a generator</a:t>
            </a:r>
          </a:p>
          <a:p>
            <a:pPr lvl="1"/>
            <a:r>
              <a:rPr lang="en-US" dirty="0" smtClean="0"/>
              <a:t>Protocols</a:t>
            </a:r>
          </a:p>
          <a:p>
            <a:pPr lvl="2"/>
            <a:r>
              <a:rPr lang="en-US" dirty="0" smtClean="0"/>
              <a:t>State logic is implemented using generators</a:t>
            </a:r>
          </a:p>
          <a:p>
            <a:pPr lvl="1"/>
            <a:r>
              <a:rPr lang="en-US" dirty="0" smtClean="0"/>
              <a:t>Publishers</a:t>
            </a:r>
          </a:p>
          <a:p>
            <a:pPr lvl="2"/>
            <a:r>
              <a:rPr lang="en-US" dirty="0" smtClean="0"/>
              <a:t>Provide a transport for the target protocol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3733800" cy="462560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PROTOS</a:t>
            </a:r>
            <a:r>
              <a:rPr lang="en-US" dirty="0" smtClean="0"/>
              <a:t>, 2002</a:t>
            </a:r>
            <a:br>
              <a:rPr lang="en-US" dirty="0" smtClean="0"/>
            </a:br>
            <a:r>
              <a:rPr lang="en-US" sz="1400" dirty="0" smtClean="0"/>
              <a:t>Functional </a:t>
            </a:r>
            <a:r>
              <a:rPr lang="en-US" sz="1400" dirty="0" err="1" smtClean="0"/>
              <a:t>fuzzing</a:t>
            </a:r>
            <a:r>
              <a:rPr lang="en-US" sz="1400" dirty="0" smtClean="0"/>
              <a:t> using behavior models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590801"/>
            <a:ext cx="3429000" cy="37337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i="1" dirty="0" smtClean="0"/>
              <a:t>	Master Specification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BNF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notation utilized to describe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interaction models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 models</a:t>
            </a: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endParaRPr kumimoji="0" lang="en-US" sz="1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 </a:t>
            </a: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Performs 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master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 to derive a Mini-Simulation model</a:t>
            </a: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 Rules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the model to execution environment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045732"/>
            <a:ext cx="4838700" cy="425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0" y="1676400"/>
            <a:ext cx="483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PROTOS Mini-Simulation Concept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200" y="6324600"/>
            <a:ext cx="5029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“A Functional Method for Assessing Protocol Implementation Security”, </a:t>
            </a:r>
            <a:r>
              <a:rPr lang="en-US" sz="1050" dirty="0" err="1" smtClean="0"/>
              <a:t>Rauli</a:t>
            </a:r>
            <a:r>
              <a:rPr lang="en-US" sz="1050" dirty="0" smtClean="0"/>
              <a:t>  </a:t>
            </a:r>
            <a:r>
              <a:rPr lang="en-US" sz="1050" dirty="0" err="1" smtClean="0"/>
              <a:t>Kaksonen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Entity Modeling</a:t>
            </a:r>
          </a:p>
          <a:p>
            <a:pPr lvl="1"/>
            <a:r>
              <a:rPr lang="en-US" dirty="0" smtClean="0"/>
              <a:t>Describes internal behavior of an entity</a:t>
            </a:r>
          </a:p>
          <a:p>
            <a:pPr lvl="1"/>
            <a:r>
              <a:rPr lang="en-US" dirty="0" smtClean="0"/>
              <a:t>Standards</a:t>
            </a:r>
          </a:p>
          <a:p>
            <a:pPr lvl="2"/>
            <a:r>
              <a:rPr lang="en-US" dirty="0" smtClean="0"/>
              <a:t>Specification and Description Language (SDL)</a:t>
            </a:r>
          </a:p>
          <a:p>
            <a:pPr lvl="2"/>
            <a:r>
              <a:rPr lang="en-US" dirty="0" smtClean="0"/>
              <a:t>Unified Modeling Language (UML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Interaction Modeling</a:t>
            </a:r>
          </a:p>
          <a:p>
            <a:pPr lvl="1"/>
            <a:r>
              <a:rPr lang="en-US" dirty="0" smtClean="0"/>
              <a:t>Describes behavior between two entities</a:t>
            </a:r>
          </a:p>
          <a:p>
            <a:pPr lvl="1"/>
            <a:r>
              <a:rPr lang="en-US" dirty="0" smtClean="0"/>
              <a:t>Standards</a:t>
            </a:r>
          </a:p>
          <a:p>
            <a:pPr lvl="2"/>
            <a:r>
              <a:rPr lang="en-US" dirty="0" smtClean="0"/>
              <a:t>Unified Modeling Language (UML)</a:t>
            </a:r>
          </a:p>
          <a:p>
            <a:pPr lvl="2"/>
            <a:r>
              <a:rPr lang="en-US" dirty="0" smtClean="0"/>
              <a:t>Tree and Tabular Combined Notation (TTCN)</a:t>
            </a:r>
          </a:p>
          <a:p>
            <a:pPr lvl="2"/>
            <a:r>
              <a:rPr lang="en-US" dirty="0" smtClean="0"/>
              <a:t>Message Sequence Chart (MSC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Syntax Modeling</a:t>
            </a:r>
          </a:p>
          <a:p>
            <a:pPr lvl="1"/>
            <a:r>
              <a:rPr lang="en-US" dirty="0" smtClean="0"/>
              <a:t>Describes the structure of data exchanged by entities</a:t>
            </a:r>
          </a:p>
          <a:p>
            <a:pPr lvl="1"/>
            <a:r>
              <a:rPr lang="en-US" dirty="0" smtClean="0"/>
              <a:t>Standards</a:t>
            </a:r>
          </a:p>
          <a:p>
            <a:pPr lvl="2"/>
            <a:r>
              <a:rPr lang="en-US" dirty="0" smtClean="0"/>
              <a:t>Abstract Syntax Notation One (ASN.1)</a:t>
            </a:r>
          </a:p>
          <a:p>
            <a:pPr lvl="2"/>
            <a:r>
              <a:rPr lang="en-US" dirty="0" smtClean="0"/>
              <a:t>Extensible Markup Language (XML)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Modeling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28800"/>
            <a:ext cx="5372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1459468"/>
            <a:ext cx="534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PROTOS Mini-Simulation Behavior Grammar (TFTP)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42560" y="3505200"/>
            <a:ext cx="5296640" cy="32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429000" y="3200400"/>
            <a:ext cx="482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PROTOS Mini-Simulation Behavior Tree (TFTP)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447801"/>
            <a:ext cx="3429000" cy="373379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1600" i="1" dirty="0" smtClean="0"/>
          </a:p>
          <a:p>
            <a:pPr marL="274320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i="1" dirty="0" smtClean="0"/>
              <a:t>	Backus-Naur Form (BNF)</a:t>
            </a:r>
            <a:endParaRPr kumimoji="0" lang="en-US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Flexible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context-free grammar extension to regular expressions</a:t>
            </a: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lang="en-US" sz="1400" baseline="0" dirty="0" smtClean="0"/>
              <a:t>Lacking</a:t>
            </a:r>
            <a:r>
              <a:rPr lang="en-US" sz="1400" dirty="0" smtClean="0"/>
              <a:t> standard notation</a:t>
            </a: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endParaRPr kumimoji="0" lang="en-US" sz="14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</a:pPr>
            <a:r>
              <a:rPr kumimoji="0" lang="en-US" sz="16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 Grammar</a:t>
            </a:r>
            <a:endParaRPr kumimoji="0" lang="en-US" sz="1400" b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lang="en-US" sz="1400" baseline="0" dirty="0" smtClean="0"/>
              <a:t>Attribute grammar using </a:t>
            </a:r>
            <a:r>
              <a:rPr lang="en-US" sz="1400" dirty="0" smtClean="0"/>
              <a:t>modified </a:t>
            </a:r>
            <a:r>
              <a:rPr lang="en-US" sz="1400" baseline="0" dirty="0" smtClean="0"/>
              <a:t>BNF notation</a:t>
            </a: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lang="en-US" sz="1400" dirty="0" smtClean="0"/>
              <a:t>Tree-based </a:t>
            </a:r>
            <a:r>
              <a:rPr lang="en-US" sz="1400" i="1" dirty="0" smtClean="0"/>
              <a:t>Data Productions</a:t>
            </a:r>
            <a:endParaRPr lang="en-US" sz="1400" i="1" baseline="0" dirty="0" smtClean="0"/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r>
              <a:rPr lang="en-US" sz="1400" i="1" dirty="0" smtClean="0"/>
              <a:t>Tags</a:t>
            </a:r>
            <a:r>
              <a:rPr lang="en-US" sz="1400" dirty="0" smtClean="0"/>
              <a:t> represent callbacks such as </a:t>
            </a:r>
            <a:r>
              <a:rPr lang="en-US" sz="1400" i="1" dirty="0" smtClean="0"/>
              <a:t>input triggers</a:t>
            </a:r>
          </a:p>
          <a:p>
            <a:pPr marL="539496" lvl="1" indent="-228600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</a:pPr>
            <a:endParaRPr lang="en-US" sz="1400" i="1" baseline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Modeling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459468"/>
            <a:ext cx="511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PROTOS Mini-Simulation Syntax Grammar (TFTP)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828800"/>
            <a:ext cx="53721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447800"/>
            <a:ext cx="3505200" cy="5105400"/>
          </a:xfrm>
        </p:spPr>
        <p:txBody>
          <a:bodyPr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1600" i="1" dirty="0" smtClean="0"/>
          </a:p>
          <a:p>
            <a:pPr marL="274320" indent="-274320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sz="1600" i="1" dirty="0" smtClean="0"/>
              <a:t>	Syntax Grammar</a:t>
            </a:r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dirty="0" smtClean="0"/>
              <a:t>Also uses modified BNF</a:t>
            </a:r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dirty="0" smtClean="0"/>
              <a:t>Tree-based </a:t>
            </a:r>
            <a:r>
              <a:rPr lang="en-US" sz="1400" i="1" dirty="0" smtClean="0"/>
              <a:t>Type Productions</a:t>
            </a:r>
          </a:p>
          <a:p>
            <a:pPr marL="539496" lvl="1" indent="-228600">
              <a:buClr>
                <a:schemeClr val="accent3"/>
              </a:buClr>
              <a:buNone/>
            </a:pPr>
            <a:endParaRPr lang="en-US" sz="1400" dirty="0" smtClean="0"/>
          </a:p>
          <a:p>
            <a:pPr marL="539496" lvl="1" indent="-228600">
              <a:buClr>
                <a:schemeClr val="accent3"/>
              </a:buClr>
              <a:buNone/>
            </a:pPr>
            <a:r>
              <a:rPr lang="en-US" sz="1600" i="1" dirty="0" smtClean="0"/>
              <a:t>Evaluation</a:t>
            </a:r>
            <a:endParaRPr lang="en-US" sz="1400" dirty="0" smtClean="0"/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dirty="0" smtClean="0"/>
              <a:t>Transforms input grammar to output grammar </a:t>
            </a:r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dirty="0" smtClean="0"/>
              <a:t>Engine traverses input tree, executing </a:t>
            </a:r>
            <a:r>
              <a:rPr lang="en-US" sz="1400" i="1" dirty="0" smtClean="0"/>
              <a:t>rules </a:t>
            </a:r>
            <a:r>
              <a:rPr lang="en-US" sz="1400" dirty="0" smtClean="0"/>
              <a:t>on </a:t>
            </a:r>
            <a:r>
              <a:rPr lang="en-US" sz="1400" dirty="0" err="1" smtClean="0"/>
              <a:t>subtrees</a:t>
            </a:r>
            <a:endParaRPr lang="en-US" sz="1400" dirty="0" smtClean="0"/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i="1" dirty="0" smtClean="0"/>
              <a:t>Semantic Rules </a:t>
            </a:r>
            <a:r>
              <a:rPr lang="en-US" sz="1400" dirty="0" smtClean="0"/>
              <a:t>evaluate data </a:t>
            </a:r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i="1" dirty="0" smtClean="0"/>
              <a:t>Communication Rules </a:t>
            </a:r>
            <a:r>
              <a:rPr lang="en-US" sz="1400" dirty="0" smtClean="0"/>
              <a:t>implement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Traversal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459468"/>
            <a:ext cx="48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PROTOS Mini-Simulation Path Representation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447800"/>
            <a:ext cx="3505200" cy="5105400"/>
          </a:xfrm>
        </p:spPr>
        <p:txBody>
          <a:bodyPr>
            <a:normAutofit/>
          </a:bodyPr>
          <a:lstStyle/>
          <a:p>
            <a:pPr marL="539496" lvl="1" indent="-228600">
              <a:buClr>
                <a:schemeClr val="accent3"/>
              </a:buClr>
              <a:buNone/>
            </a:pPr>
            <a:endParaRPr lang="en-US" sz="1600" i="1" dirty="0" smtClean="0"/>
          </a:p>
          <a:p>
            <a:pPr marL="539496" lvl="1" indent="-228600">
              <a:buClr>
                <a:schemeClr val="accent3"/>
              </a:buClr>
              <a:buNone/>
            </a:pPr>
            <a:r>
              <a:rPr lang="en-US" sz="1600" i="1" dirty="0" smtClean="0"/>
              <a:t>Path </a:t>
            </a:r>
            <a:r>
              <a:rPr lang="en-US" sz="1600" i="1" dirty="0" smtClean="0"/>
              <a:t>Finding</a:t>
            </a:r>
            <a:endParaRPr lang="en-US" sz="1400" dirty="0" smtClean="0"/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dirty="0" smtClean="0"/>
              <a:t>Paths are used to access elements of the grammar</a:t>
            </a:r>
          </a:p>
          <a:p>
            <a:pPr marL="539496" lvl="1" indent="-228600">
              <a:buClr>
                <a:schemeClr val="accent3"/>
              </a:buClr>
              <a:buFont typeface="Arial"/>
              <a:buChar char="▪"/>
            </a:pPr>
            <a:r>
              <a:rPr lang="en-US" sz="1400" dirty="0" smtClean="0"/>
              <a:t>Masks </a:t>
            </a:r>
            <a:r>
              <a:rPr lang="en-US" sz="1400" dirty="0" smtClean="0"/>
              <a:t>can be used </a:t>
            </a:r>
            <a:r>
              <a:rPr lang="en-US" sz="1400" dirty="0" smtClean="0"/>
              <a:t>as an optimized </a:t>
            </a:r>
            <a:r>
              <a:rPr lang="en-US" sz="1400" dirty="0" smtClean="0"/>
              <a:t>path representation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05200" y="1828800"/>
            <a:ext cx="5029200" cy="3657600"/>
            <a:chOff x="2438400" y="2971800"/>
            <a:chExt cx="5029200" cy="3657600"/>
          </a:xfrm>
        </p:grpSpPr>
        <p:sp>
          <p:nvSpPr>
            <p:cNvPr id="9" name="Rectangle 8"/>
            <p:cNvSpPr/>
            <p:nvPr/>
          </p:nvSpPr>
          <p:spPr>
            <a:xfrm>
              <a:off x="2438400" y="2971800"/>
              <a:ext cx="5029200" cy="3657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14600" y="3048000"/>
              <a:ext cx="4876800" cy="3533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" name="TextBox 11"/>
          <p:cNvSpPr txBox="1"/>
          <p:nvPr/>
        </p:nvSpPr>
        <p:spPr>
          <a:xfrm>
            <a:off x="3410396" y="5498068"/>
            <a:ext cx="5197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&lt;transfer&gt;.0.&lt;read transfer&gt;.1.&lt;reads&gt;.1.!down.&lt;LAST-BLOCK&gt;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Whiteboxing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Scalable, Automated, Graph </a:t>
            </a:r>
            <a:r>
              <a:rPr lang="en-US" sz="2800" dirty="0" err="1" smtClean="0"/>
              <a:t>Executution</a:t>
            </a:r>
            <a:r>
              <a:rPr lang="en-US" sz="2800" dirty="0" smtClean="0"/>
              <a:t> (SAGE)</a:t>
            </a:r>
            <a:br>
              <a:rPr lang="en-US" sz="2800" dirty="0" smtClean="0"/>
            </a:br>
            <a:r>
              <a:rPr lang="en-US" sz="1800" dirty="0" smtClean="0"/>
              <a:t>“Automated </a:t>
            </a:r>
            <a:r>
              <a:rPr lang="en-US" sz="1800" dirty="0" err="1" smtClean="0"/>
              <a:t>Whitebox</a:t>
            </a:r>
            <a:r>
              <a:rPr lang="en-US" sz="1800" dirty="0" smtClean="0"/>
              <a:t> Fuzz Testing”, </a:t>
            </a:r>
            <a:r>
              <a:rPr lang="en-US" sz="1800" dirty="0" err="1" smtClean="0"/>
              <a:t>Godefroid</a:t>
            </a:r>
            <a:r>
              <a:rPr lang="en-US" sz="1800" dirty="0" smtClean="0"/>
              <a:t>, Levin, Molnar 2006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181600" y="2667000"/>
            <a:ext cx="3657600" cy="1752600"/>
          </a:xfrm>
          <a:prstGeom prst="rect">
            <a:avLst/>
          </a:prstGeom>
          <a:ln w="127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void top(char input[4])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cnt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= 0;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if (input[0] == ‘b’)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cnt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if (input[1] == ‘a’)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cnt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if (input[2] == ‘d’)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cnt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if (input[3] == ‘!’)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cnt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if (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cnt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&gt;= 3) abort();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448175"/>
            <a:ext cx="35909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7"/>
          <p:cNvSpPr txBox="1">
            <a:spLocks/>
          </p:cNvSpPr>
          <p:nvPr/>
        </p:nvSpPr>
        <p:spPr>
          <a:xfrm>
            <a:off x="685800" y="2667000"/>
            <a:ext cx="3505200" cy="38862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r>
              <a:rPr lang="en-US" sz="1400" dirty="0" smtClean="0"/>
              <a:t>Runtime state of a recorded session is stored for analysis</a:t>
            </a:r>
          </a:p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endParaRPr lang="en-US" sz="1400" dirty="0" smtClean="0"/>
          </a:p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r>
              <a:rPr lang="en-US" sz="1400" dirty="0" smtClean="0"/>
              <a:t>Symbolic execution gathers input constraints from conditional statements</a:t>
            </a:r>
          </a:p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endParaRPr lang="en-US" sz="1400" dirty="0" smtClean="0"/>
          </a:p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r>
              <a:rPr lang="en-US" sz="1400" dirty="0" smtClean="0"/>
              <a:t>Solution given by known-good input data is negated and solved again </a:t>
            </a:r>
          </a:p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r>
              <a:rPr lang="en-US" sz="1400" i="1" dirty="0" smtClean="0"/>
              <a:t>Generational </a:t>
            </a:r>
            <a:r>
              <a:rPr lang="en-US" sz="1400" dirty="0" err="1" smtClean="0"/>
              <a:t>vs</a:t>
            </a:r>
            <a:r>
              <a:rPr lang="en-US" sz="1400" dirty="0" smtClean="0"/>
              <a:t> </a:t>
            </a:r>
            <a:r>
              <a:rPr lang="en-US" sz="1400" i="1" dirty="0" smtClean="0"/>
              <a:t>Depth-First Search </a:t>
            </a:r>
            <a:r>
              <a:rPr lang="en-US" sz="1400" dirty="0" smtClean="0"/>
              <a:t>(DFS) algorithms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9496" marR="0" lvl="1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0000"/>
              <a:buFont typeface="Arial"/>
              <a:buChar char="▪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Existing behavior model research is not being utilized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Current technology not fit for production use </a:t>
            </a:r>
          </a:p>
          <a:p>
            <a:pPr lvl="1"/>
            <a:r>
              <a:rPr lang="en-US" dirty="0" smtClean="0"/>
              <a:t>Manual processes introduce inconsistent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Unification</a:t>
            </a:r>
          </a:p>
          <a:p>
            <a:pPr lvl="1"/>
            <a:r>
              <a:rPr lang="en-US" dirty="0" smtClean="0"/>
              <a:t>Commonalities in desired functionality have not been assessed</a:t>
            </a:r>
          </a:p>
          <a:p>
            <a:pPr lvl="1"/>
            <a:r>
              <a:rPr lang="en-US" dirty="0" smtClean="0"/>
              <a:t>Lack of a common platform prevents useful integration of existing research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The Business of </a:t>
            </a:r>
            <a:r>
              <a:rPr lang="en-US" dirty="0" err="1" smtClean="0"/>
              <a:t>Fuzzing</a:t>
            </a:r>
            <a:endParaRPr lang="en-US" dirty="0" smtClean="0"/>
          </a:p>
          <a:p>
            <a:pPr lvl="1"/>
            <a:r>
              <a:rPr lang="en-US" dirty="0" err="1" smtClean="0"/>
              <a:t>Fuzzing</a:t>
            </a:r>
            <a:r>
              <a:rPr lang="en-US" dirty="0" smtClean="0"/>
              <a:t> Technology</a:t>
            </a:r>
          </a:p>
          <a:p>
            <a:pPr lvl="1"/>
            <a:r>
              <a:rPr lang="en-US" dirty="0" smtClean="0"/>
              <a:t>Architecting a Framework</a:t>
            </a:r>
          </a:p>
          <a:p>
            <a:pPr lvl="1"/>
            <a:r>
              <a:rPr lang="en-US" dirty="0" err="1" smtClean="0"/>
              <a:t>Bennu</a:t>
            </a:r>
            <a:r>
              <a:rPr lang="en-US" dirty="0" smtClean="0"/>
              <a:t> Concept Tool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Architecting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Fuzzing</a:t>
            </a:r>
            <a:r>
              <a:rPr lang="en-US" baseline="0" dirty="0" smtClean="0"/>
              <a:t>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00800"/>
            <a:ext cx="6400800" cy="3810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 smtClean="0"/>
              <a:t>Fuzzer</a:t>
            </a:r>
            <a:r>
              <a:rPr lang="en-US" i="1" dirty="0" smtClean="0"/>
              <a:t> Engines </a:t>
            </a:r>
            <a:r>
              <a:rPr lang="en-US" dirty="0" smtClean="0"/>
              <a:t>can be classified by features: </a:t>
            </a:r>
          </a:p>
          <a:p>
            <a:pPr lvl="1"/>
            <a:r>
              <a:rPr lang="en-US" dirty="0" smtClean="0"/>
              <a:t>Input Generation</a:t>
            </a:r>
          </a:p>
          <a:p>
            <a:pPr lvl="2"/>
            <a:r>
              <a:rPr lang="en-US" dirty="0" smtClean="0"/>
              <a:t>Random or Mutation or Static </a:t>
            </a:r>
          </a:p>
          <a:p>
            <a:pPr lvl="1"/>
            <a:r>
              <a:rPr lang="en-US" dirty="0" smtClean="0"/>
              <a:t>Data Model</a:t>
            </a:r>
          </a:p>
          <a:p>
            <a:pPr lvl="2"/>
            <a:r>
              <a:rPr lang="en-US" dirty="0" smtClean="0"/>
              <a:t>Unstructured or Structured </a:t>
            </a:r>
          </a:p>
          <a:p>
            <a:pPr lvl="1"/>
            <a:r>
              <a:rPr lang="en-US" dirty="0" smtClean="0"/>
              <a:t>Behavior </a:t>
            </a:r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Stateless or </a:t>
            </a:r>
            <a:r>
              <a:rPr lang="en-US" dirty="0" err="1" smtClean="0"/>
              <a:t>Stateful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desired platform should support the creation of both simple and complex </a:t>
            </a:r>
            <a:r>
              <a:rPr lang="en-US" dirty="0" err="1" smtClean="0"/>
              <a:t>fuzzers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</a:t>
            </a:r>
            <a:r>
              <a:rPr lang="en-US" baseline="0" dirty="0" smtClean="0"/>
              <a:t> About Input</a:t>
            </a:r>
            <a:r>
              <a:rPr lang="en-US" dirty="0" smtClean="0"/>
              <a:t> </a:t>
            </a:r>
            <a:r>
              <a:rPr lang="en-US" baseline="0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Reproducibility is crucial</a:t>
            </a:r>
          </a:p>
          <a:p>
            <a:endParaRPr lang="en-US" dirty="0" smtClean="0"/>
          </a:p>
          <a:p>
            <a:r>
              <a:rPr lang="en-US" dirty="0" smtClean="0"/>
              <a:t>Multiple passes of data generation is ideal to target known classes of bugs first</a:t>
            </a:r>
          </a:p>
          <a:p>
            <a:endParaRPr lang="en-US" dirty="0" smtClean="0"/>
          </a:p>
          <a:p>
            <a:r>
              <a:rPr lang="en-US" dirty="0" err="1" smtClean="0"/>
              <a:t>Fuzzers</a:t>
            </a:r>
            <a:r>
              <a:rPr lang="en-US" dirty="0" smtClean="0"/>
              <a:t> should be able to run for an infinite time but cover the critical space quickly</a:t>
            </a:r>
          </a:p>
          <a:p>
            <a:endParaRPr lang="en-US" dirty="0" smtClean="0"/>
          </a:p>
          <a:p>
            <a:r>
              <a:rPr lang="en-US" dirty="0" smtClean="0"/>
              <a:t>Extended model for generation sequencing would be ideal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 Development Phases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Profiling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Manual Analysis</a:t>
            </a:r>
          </a:p>
          <a:p>
            <a:pPr lvl="1"/>
            <a:r>
              <a:rPr lang="en-US" dirty="0" smtClean="0"/>
              <a:t>Protocol Specifications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Type and Symbolic Debug information</a:t>
            </a:r>
          </a:p>
          <a:p>
            <a:pPr lvl="1"/>
            <a:r>
              <a:rPr lang="en-US" dirty="0" smtClean="0"/>
              <a:t>Execution Flow Graphs</a:t>
            </a:r>
          </a:p>
          <a:p>
            <a:pPr lvl="1"/>
            <a:r>
              <a:rPr lang="en-US" dirty="0" smtClean="0"/>
              <a:t>Data Flow Graphs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Dynamic Instrumentation</a:t>
            </a:r>
          </a:p>
          <a:p>
            <a:pPr lvl="1"/>
            <a:r>
              <a:rPr lang="en-US" dirty="0" smtClean="0"/>
              <a:t>Interface discovery</a:t>
            </a:r>
          </a:p>
          <a:p>
            <a:pPr lvl="1"/>
            <a:r>
              <a:rPr lang="en-US" dirty="0" smtClean="0"/>
              <a:t>Indirect execution and data flow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Sample input data</a:t>
            </a:r>
          </a:p>
          <a:p>
            <a:pPr lvl="1"/>
            <a:r>
              <a:rPr lang="en-US" dirty="0" smtClean="0"/>
              <a:t>File harvesting</a:t>
            </a:r>
          </a:p>
          <a:p>
            <a:pPr lvl="1"/>
            <a:r>
              <a:rPr lang="en-US" dirty="0" smtClean="0"/>
              <a:t>Traffic Analysis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627534" y="76200"/>
          <a:ext cx="2440266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Notation for behavior modeling should be abstract enough to represent both data and behavior</a:t>
            </a:r>
          </a:p>
          <a:p>
            <a:endParaRPr lang="en-US" dirty="0" smtClean="0"/>
          </a:p>
          <a:p>
            <a:r>
              <a:rPr lang="en-US" dirty="0" smtClean="0"/>
              <a:t>ASN.1 is cumbersome and not human readable, and cannot model behavior.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PROTOS’s modified </a:t>
            </a:r>
            <a:r>
              <a:rPr lang="en-US" dirty="0" smtClean="0"/>
              <a:t>BNF grammar </a:t>
            </a:r>
            <a:r>
              <a:rPr lang="en-US" dirty="0" smtClean="0"/>
              <a:t>looks highly capable </a:t>
            </a:r>
          </a:p>
          <a:p>
            <a:endParaRPr lang="en-US" dirty="0" smtClean="0"/>
          </a:p>
          <a:p>
            <a:r>
              <a:rPr lang="en-US" dirty="0" smtClean="0"/>
              <a:t>XML serialization is widely supported making it a good option</a:t>
            </a:r>
          </a:p>
          <a:p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627534" y="76200"/>
          <a:ext cx="2440266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PROTOS interaction model is robust and useful</a:t>
            </a:r>
          </a:p>
          <a:p>
            <a:endParaRPr lang="en-US" dirty="0" smtClean="0"/>
          </a:p>
          <a:p>
            <a:r>
              <a:rPr lang="en-US" dirty="0" smtClean="0"/>
              <a:t>New research is on-going in using XML to represent state models</a:t>
            </a:r>
          </a:p>
          <a:p>
            <a:pPr lvl="1"/>
            <a:r>
              <a:rPr lang="en-US" dirty="0" smtClean="0"/>
              <a:t>“XML Graphs in Program Analysis”, Anders </a:t>
            </a:r>
            <a:r>
              <a:rPr lang="en-US" dirty="0" err="1" smtClean="0"/>
              <a:t>Møller</a:t>
            </a:r>
            <a:r>
              <a:rPr lang="en-US" dirty="0" smtClean="0"/>
              <a:t>, et al</a:t>
            </a:r>
          </a:p>
          <a:p>
            <a:pPr lvl="1"/>
            <a:r>
              <a:rPr lang="en-US" dirty="0" smtClean="0"/>
              <a:t>GXL Schema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627534" y="76200"/>
          <a:ext cx="2440266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Instrumentation</a:t>
            </a:r>
          </a:p>
          <a:p>
            <a:pPr lvl="1"/>
            <a:r>
              <a:rPr lang="en-US" dirty="0" smtClean="0"/>
              <a:t>Debugger Engine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Callbacks and Exception Handling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 Analysis</a:t>
            </a:r>
          </a:p>
          <a:p>
            <a:pPr lvl="1"/>
            <a:r>
              <a:rPr lang="en-US" dirty="0" smtClean="0"/>
              <a:t>Analysis using standard debugging Tools</a:t>
            </a:r>
          </a:p>
          <a:p>
            <a:pPr lvl="1"/>
            <a:r>
              <a:rPr lang="en-US" dirty="0" smtClean="0"/>
              <a:t>Visualization for manual analysis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6627534" y="76200"/>
          <a:ext cx="2440266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90651"/>
            <a:ext cx="4572000" cy="2133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Bennu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Concept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3657600" cy="381000"/>
          </a:xfrm>
        </p:spPr>
        <p:txBody>
          <a:bodyPr>
            <a:normAutofit/>
          </a:bodyPr>
          <a:lstStyle/>
          <a:p>
            <a:r>
              <a:rPr lang="en-US" sz="105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http://www.globalegyptianmuseum.org/detail.aspx?id=13824</a:t>
            </a:r>
          </a:p>
        </p:txBody>
      </p:sp>
      <p:pic>
        <p:nvPicPr>
          <p:cNvPr id="1026" name="Picture 2" descr="0182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76349"/>
            <a:ext cx="3810000" cy="3676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Bennu</a:t>
            </a:r>
            <a:r>
              <a:rPr lang="en-US" baseline="0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Identify and use the best research concepts available for fuzz testing</a:t>
            </a:r>
          </a:p>
          <a:p>
            <a:endParaRPr lang="en-US" dirty="0" smtClean="0"/>
          </a:p>
          <a:p>
            <a:r>
              <a:rPr lang="en-US" dirty="0" smtClean="0"/>
              <a:t>Flexible &amp; Reusable</a:t>
            </a:r>
          </a:p>
          <a:p>
            <a:pPr lvl="1"/>
            <a:r>
              <a:rPr lang="en-US" dirty="0" smtClean="0"/>
              <a:t>Framework should be able to be used to create any of the types of </a:t>
            </a:r>
            <a:r>
              <a:rPr lang="en-US" dirty="0" err="1" smtClean="0"/>
              <a:t>fuzzers</a:t>
            </a:r>
            <a:r>
              <a:rPr lang="en-US" dirty="0" smtClean="0"/>
              <a:t> in common use today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fuzzers</a:t>
            </a:r>
            <a:r>
              <a:rPr lang="en-US" dirty="0" smtClean="0"/>
              <a:t> should have access to previous 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Intelligent</a:t>
            </a:r>
          </a:p>
          <a:p>
            <a:pPr lvl="1"/>
            <a:r>
              <a:rPr lang="en-US" dirty="0" smtClean="0"/>
              <a:t>Use profiling information when present</a:t>
            </a:r>
          </a:p>
          <a:p>
            <a:pPr lvl="1"/>
            <a:r>
              <a:rPr lang="en-US" dirty="0" smtClean="0"/>
              <a:t>Do not </a:t>
            </a:r>
            <a:r>
              <a:rPr lang="en-US" i="1" dirty="0" smtClean="0"/>
              <a:t>require</a:t>
            </a:r>
            <a:r>
              <a:rPr lang="en-US" dirty="0" smtClean="0"/>
              <a:t> any special information to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Fuzzing</a:t>
            </a:r>
            <a:r>
              <a:rPr lang="en-US" dirty="0" smtClean="0"/>
              <a:t> As We Know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Fuzzing</a:t>
            </a:r>
            <a:r>
              <a:rPr lang="en-US" dirty="0" smtClean="0"/>
              <a:t> is a method of software testing</a:t>
            </a:r>
          </a:p>
          <a:p>
            <a:endParaRPr lang="en-US" dirty="0" smtClean="0"/>
          </a:p>
          <a:p>
            <a:r>
              <a:rPr lang="en-US" dirty="0" smtClean="0"/>
              <a:t>A high volume of </a:t>
            </a:r>
            <a:r>
              <a:rPr lang="en-US" i="1" dirty="0" smtClean="0"/>
              <a:t>exceptional</a:t>
            </a:r>
            <a:r>
              <a:rPr lang="en-US" dirty="0" smtClean="0"/>
              <a:t> </a:t>
            </a:r>
            <a:r>
              <a:rPr lang="en-US" i="1" dirty="0" smtClean="0"/>
              <a:t>data </a:t>
            </a:r>
            <a:r>
              <a:rPr lang="en-US" dirty="0" smtClean="0"/>
              <a:t>is sent to various interfaces of a target to locate faulty program logic</a:t>
            </a:r>
          </a:p>
          <a:p>
            <a:endParaRPr lang="en-US" i="1" dirty="0" smtClean="0"/>
          </a:p>
          <a:p>
            <a:r>
              <a:rPr lang="en-US" dirty="0" smtClean="0"/>
              <a:t>Simple in concept, complex in practice</a:t>
            </a:r>
          </a:p>
          <a:p>
            <a:pPr lvl="1"/>
            <a:r>
              <a:rPr lang="en-US" dirty="0" smtClean="0"/>
              <a:t>Hundreds of </a:t>
            </a:r>
            <a:r>
              <a:rPr lang="en-US" dirty="0" err="1" smtClean="0"/>
              <a:t>fuzzers</a:t>
            </a:r>
            <a:r>
              <a:rPr lang="en-US" dirty="0" smtClean="0"/>
              <a:t> have been written</a:t>
            </a:r>
          </a:p>
          <a:p>
            <a:endParaRPr lang="en-US" dirty="0" smtClean="0"/>
          </a:p>
          <a:p>
            <a:r>
              <a:rPr lang="en-US" dirty="0" err="1" smtClean="0"/>
              <a:t>Fuzzing</a:t>
            </a:r>
            <a:r>
              <a:rPr lang="en-US" dirty="0" smtClean="0"/>
              <a:t> has held up in practical testing</a:t>
            </a:r>
          </a:p>
          <a:p>
            <a:pPr lvl="1"/>
            <a:r>
              <a:rPr lang="en-US" dirty="0" smtClean="0"/>
              <a:t>Many thousands of bugs have been identified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Bennu</a:t>
            </a:r>
            <a:r>
              <a:rPr lang="en-US" baseline="0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Approachable</a:t>
            </a:r>
          </a:p>
          <a:p>
            <a:pPr lvl="1"/>
            <a:r>
              <a:rPr lang="en-US" dirty="0" smtClean="0"/>
              <a:t>Users should not need to write much code or understand how internal models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Customizable</a:t>
            </a:r>
          </a:p>
          <a:p>
            <a:pPr lvl="1"/>
            <a:r>
              <a:rPr lang="en-US" dirty="0" smtClean="0"/>
              <a:t>Target Profiling and Testing Analysis should be pluggable </a:t>
            </a:r>
          </a:p>
          <a:p>
            <a:endParaRPr lang="en-US" dirty="0" smtClean="0"/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Distributed testing should be possible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Assisted Target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4343400" cy="4625609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Static analysis engine powered by Phoenix*</a:t>
            </a:r>
          </a:p>
          <a:p>
            <a:pPr lvl="2"/>
            <a:r>
              <a:rPr lang="en-US" sz="1400" dirty="0" smtClean="0"/>
              <a:t>Symbols</a:t>
            </a:r>
          </a:p>
          <a:p>
            <a:pPr lvl="2"/>
            <a:r>
              <a:rPr lang="en-US" sz="1400" dirty="0" smtClean="0"/>
              <a:t>Types </a:t>
            </a:r>
          </a:p>
          <a:p>
            <a:pPr lvl="2"/>
            <a:r>
              <a:rPr lang="en-US" sz="1400" dirty="0" smtClean="0"/>
              <a:t>Imports </a:t>
            </a:r>
          </a:p>
          <a:p>
            <a:pPr lvl="2"/>
            <a:r>
              <a:rPr lang="en-US" sz="1400" dirty="0" smtClean="0"/>
              <a:t>Control Flow </a:t>
            </a:r>
          </a:p>
          <a:p>
            <a:pPr lvl="2"/>
            <a:r>
              <a:rPr lang="en-US" sz="1400" dirty="0" smtClean="0"/>
              <a:t>Data Flow</a:t>
            </a:r>
          </a:p>
          <a:p>
            <a:pPr lvl="3"/>
            <a:endParaRPr lang="en-US" sz="1400" dirty="0" smtClean="0"/>
          </a:p>
          <a:p>
            <a:pPr lvl="1"/>
            <a:r>
              <a:rPr lang="en-US" sz="1600" dirty="0" smtClean="0"/>
              <a:t>Dynamic analysis engine powered by Microsoft Debug Engine (dbgeng.dll)</a:t>
            </a:r>
          </a:p>
          <a:p>
            <a:endParaRPr lang="en-US" sz="2400" dirty="0" smtClean="0"/>
          </a:p>
          <a:p>
            <a:pPr lvl="1"/>
            <a:r>
              <a:rPr lang="en-US" sz="1600" dirty="0" smtClean="0"/>
              <a:t>Run-time compiled Target Analyzers written in C# perform analysis functions with the static and dynamic engines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76400"/>
            <a:ext cx="33718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743200"/>
            <a:ext cx="46767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Assisted Target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4267200" cy="4625609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Static analysis engine powered by Phoenix*</a:t>
            </a:r>
          </a:p>
          <a:p>
            <a:pPr lvl="2"/>
            <a:r>
              <a:rPr lang="en-US" sz="1400" dirty="0" smtClean="0"/>
              <a:t>Symbols</a:t>
            </a:r>
          </a:p>
          <a:p>
            <a:pPr lvl="2"/>
            <a:r>
              <a:rPr lang="en-US" sz="1400" dirty="0" smtClean="0"/>
              <a:t>Types </a:t>
            </a:r>
          </a:p>
          <a:p>
            <a:pPr lvl="2"/>
            <a:r>
              <a:rPr lang="en-US" sz="1400" dirty="0" smtClean="0"/>
              <a:t>Imports </a:t>
            </a:r>
          </a:p>
          <a:p>
            <a:pPr lvl="2"/>
            <a:r>
              <a:rPr lang="en-US" sz="1400" dirty="0" smtClean="0"/>
              <a:t>Control Flow </a:t>
            </a:r>
          </a:p>
          <a:p>
            <a:pPr lvl="2"/>
            <a:r>
              <a:rPr lang="en-US" sz="1400" dirty="0" smtClean="0"/>
              <a:t>Data Flow</a:t>
            </a:r>
          </a:p>
          <a:p>
            <a:pPr lvl="3"/>
            <a:endParaRPr lang="en-US" sz="1400" dirty="0" smtClean="0"/>
          </a:p>
          <a:p>
            <a:pPr lvl="1"/>
            <a:r>
              <a:rPr lang="en-US" sz="1600" dirty="0" smtClean="0"/>
              <a:t>Dynamic analysis engine powered by Microsoft Debug Engine (dbgeng.dll)</a:t>
            </a:r>
          </a:p>
          <a:p>
            <a:endParaRPr lang="en-US" sz="2400" dirty="0" smtClean="0"/>
          </a:p>
          <a:p>
            <a:pPr lvl="1"/>
            <a:r>
              <a:rPr lang="en-US" sz="1600" dirty="0" smtClean="0"/>
              <a:t>Run-time compiled Target Analyzers written in C# perform analysis functions with the static and dynamic engines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15000" y="1905000"/>
            <a:ext cx="1524000" cy="1066800"/>
            <a:chOff x="4572000" y="4343400"/>
            <a:chExt cx="1524000" cy="1066800"/>
          </a:xfrm>
        </p:grpSpPr>
        <p:sp>
          <p:nvSpPr>
            <p:cNvPr id="7" name="Rectangle 6"/>
            <p:cNvSpPr/>
            <p:nvPr/>
          </p:nvSpPr>
          <p:spPr>
            <a:xfrm>
              <a:off x="4572000" y="4495800"/>
              <a:ext cx="1524000" cy="9144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4343400"/>
              <a:ext cx="152400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Assisted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3886200" cy="4625609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XML Data Model </a:t>
            </a:r>
          </a:p>
          <a:p>
            <a:pPr lvl="2"/>
            <a:r>
              <a:rPr lang="en-US" sz="1400" dirty="0" smtClean="0"/>
              <a:t>Structured template definitions</a:t>
            </a:r>
          </a:p>
          <a:p>
            <a:pPr lvl="2"/>
            <a:r>
              <a:rPr lang="en-US" sz="1400" dirty="0" smtClean="0"/>
              <a:t>Type specification</a:t>
            </a:r>
          </a:p>
          <a:p>
            <a:pPr lvl="2"/>
            <a:r>
              <a:rPr lang="en-US" sz="1400" dirty="0" smtClean="0"/>
              <a:t>Extended relationship model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Developed in cooperation with Mike </a:t>
            </a:r>
            <a:r>
              <a:rPr lang="en-US" sz="1600" dirty="0" err="1" smtClean="0"/>
              <a:t>Eddington</a:t>
            </a:r>
            <a:r>
              <a:rPr lang="en-US" sz="1600" dirty="0" smtClean="0"/>
              <a:t>, supported by Peach 2.0</a:t>
            </a:r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76400"/>
            <a:ext cx="33718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Assisted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3886200" cy="4625609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XML Data Model </a:t>
            </a:r>
          </a:p>
          <a:p>
            <a:pPr lvl="2"/>
            <a:r>
              <a:rPr lang="en-US" sz="1400" dirty="0" smtClean="0"/>
              <a:t>Structured template definitions</a:t>
            </a:r>
          </a:p>
          <a:p>
            <a:pPr lvl="2"/>
            <a:r>
              <a:rPr lang="en-US" sz="1400" dirty="0" smtClean="0"/>
              <a:t>Type specification</a:t>
            </a:r>
          </a:p>
          <a:p>
            <a:pPr lvl="2"/>
            <a:r>
              <a:rPr lang="en-US" sz="1400" dirty="0" smtClean="0"/>
              <a:t>Extended relationship model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Developed in cooperation with Mike </a:t>
            </a:r>
            <a:r>
              <a:rPr lang="en-US" sz="1600" dirty="0" err="1" smtClean="0"/>
              <a:t>Eddington</a:t>
            </a:r>
            <a:r>
              <a:rPr lang="en-US" sz="1600" dirty="0" smtClean="0"/>
              <a:t>, supported by Peach 2.0</a:t>
            </a:r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76400"/>
            <a:ext cx="33718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41563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1" y="1828802"/>
            <a:ext cx="5257800" cy="411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Assisted </a:t>
            </a:r>
            <a:r>
              <a:rPr lang="en-US" dirty="0" smtClean="0"/>
              <a:t>Behavior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3581400" cy="4625609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XML Model</a:t>
            </a:r>
          </a:p>
          <a:p>
            <a:pPr lvl="1"/>
            <a:r>
              <a:rPr lang="en-US" sz="1600" dirty="0" smtClean="0"/>
              <a:t>Evaluations use callbacks</a:t>
            </a:r>
          </a:p>
          <a:p>
            <a:pPr lvl="1"/>
            <a:r>
              <a:rPr lang="en-US" sz="1600" dirty="0" smtClean="0"/>
              <a:t>State model abstraction currently being developed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Developed in cooperation with Mike </a:t>
            </a:r>
            <a:r>
              <a:rPr lang="en-US" sz="1600" dirty="0" err="1" smtClean="0"/>
              <a:t>Eddington</a:t>
            </a:r>
            <a:r>
              <a:rPr lang="en-US" sz="1600" dirty="0" smtClean="0"/>
              <a:t>, supported by Peach 2.0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16305" y="3688414"/>
            <a:ext cx="6426759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 rtlCol="0">
            <a:spAutoFit/>
          </a:bodyPr>
          <a:lstStyle/>
          <a:p>
            <a:r>
              <a:rPr lang="en-US" sz="4800" dirty="0" smtClean="0"/>
              <a:t>UNDER</a:t>
            </a:r>
            <a:r>
              <a:rPr lang="en-US" sz="4000" dirty="0" smtClean="0"/>
              <a:t> </a:t>
            </a:r>
            <a:r>
              <a:rPr lang="en-US" sz="4800" dirty="0" smtClean="0"/>
              <a:t>DEVELOPMENT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3429000" cy="4625609"/>
          </a:xfrm>
        </p:spPr>
        <p:txBody>
          <a:bodyPr>
            <a:normAutofit/>
          </a:bodyPr>
          <a:lstStyle/>
          <a:p>
            <a:pPr lvl="1"/>
            <a:r>
              <a:rPr lang="en-US" sz="1600" dirty="0" smtClean="0"/>
              <a:t>Tests executed by Peach 2.0 running on an embedded Python  engine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Exception handling and post-run analysis using the Dynamic Analysis Engine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Quickly inspect </a:t>
            </a:r>
            <a:r>
              <a:rPr lang="en-US" sz="1600" dirty="0" err="1" smtClean="0"/>
              <a:t>minidump</a:t>
            </a:r>
            <a:r>
              <a:rPr lang="en-US" sz="1600" dirty="0" smtClean="0"/>
              <a:t> contents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View visited code blocks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Register callbacks for automated post-run analysis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828800"/>
            <a:ext cx="5317269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Fuzzing</a:t>
            </a:r>
            <a:r>
              <a:rPr lang="en-US" dirty="0" smtClean="0"/>
              <a:t> is an increasingly powerful approach to software security</a:t>
            </a:r>
          </a:p>
          <a:p>
            <a:endParaRPr lang="en-US" dirty="0" smtClean="0"/>
          </a:p>
          <a:p>
            <a:r>
              <a:rPr lang="en-US" dirty="0" smtClean="0"/>
              <a:t>Available support libraries are sufficiently robust to build complex analysis </a:t>
            </a:r>
            <a:r>
              <a:rPr lang="en-US" dirty="0" smtClean="0"/>
              <a:t>frameworks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Academic research has revealed technology possibilities that have yet to be fully realized</a:t>
            </a:r>
          </a:p>
          <a:p>
            <a:endParaRPr lang="en-US" dirty="0" smtClean="0"/>
          </a:p>
          <a:p>
            <a:r>
              <a:rPr lang="en-US" dirty="0" smtClean="0"/>
              <a:t>Automating the abstraction of behavior models provide an ideal area of research for security engineers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 Business Perspective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48200" y="1981200"/>
            <a:ext cx="4038600" cy="2743200"/>
            <a:chOff x="4419600" y="2743200"/>
            <a:chExt cx="4038600" cy="27432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419600" y="2743200"/>
              <a:ext cx="4038600" cy="2720609"/>
            </a:xfrm>
            <a:prstGeom prst="rect">
              <a:avLst/>
            </a:prstGeom>
          </p:spPr>
          <p:txBody>
            <a:bodyPr vert="horz" lIns="54864" tIns="91440" rtlCol="0">
              <a:normAutofit/>
            </a:bodyPr>
            <a:lstStyle/>
            <a:p>
              <a:pPr marL="438912" marR="0" lvl="0" indent="-32004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Fuzzers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are </a:t>
              </a: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very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cheap and </a:t>
              </a: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very </a:t>
              </a: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effective</a:t>
              </a: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!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3124200"/>
              <a:ext cx="3733800" cy="2362200"/>
            </a:xfrm>
            <a:prstGeom prst="rect">
              <a:avLst/>
            </a:prstGeom>
            <a:ln w="19050" cmpd="dbl">
              <a:solidFill>
                <a:schemeClr val="accent1"/>
              </a:solidFill>
              <a:prstDash val="soli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3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rgbClr val="0070C0"/>
                  </a:solidFill>
                </a:rPr>
                <a:t>Fuzzers</a:t>
              </a:r>
              <a:r>
                <a:rPr lang="en-US" b="1" dirty="0" smtClean="0">
                  <a:solidFill>
                    <a:srgbClr val="0070C0"/>
                  </a:solidFill>
                </a:rPr>
                <a:t> are responsible for 70% of the bugs Microsoft patched in 2006</a:t>
              </a:r>
            </a:p>
            <a:p>
              <a:endParaRPr lang="en-US" b="1" dirty="0" smtClean="0">
                <a:solidFill>
                  <a:srgbClr val="0070C0"/>
                </a:solidFill>
              </a:endParaRPr>
            </a:p>
            <a:p>
              <a:r>
                <a:rPr lang="en-US" b="1" dirty="0" err="1" smtClean="0">
                  <a:solidFill>
                    <a:srgbClr val="0070C0"/>
                  </a:solidFill>
                </a:rPr>
                <a:t>Fuzzers</a:t>
              </a:r>
              <a:r>
                <a:rPr lang="en-US" b="1" dirty="0" smtClean="0">
                  <a:solidFill>
                    <a:srgbClr val="0070C0"/>
                  </a:solidFill>
                </a:rPr>
                <a:t> are responsible for the majority of the “month of” bugs</a:t>
              </a:r>
            </a:p>
            <a:p>
              <a:endParaRPr lang="en-US" b="1" dirty="0" smtClean="0">
                <a:solidFill>
                  <a:srgbClr val="0070C0"/>
                </a:solidFill>
              </a:endParaRPr>
            </a:p>
            <a:p>
              <a:r>
                <a:rPr lang="en-US" b="1" dirty="0" err="1" smtClean="0">
                  <a:solidFill>
                    <a:srgbClr val="0070C0"/>
                  </a:solidFill>
                </a:rPr>
                <a:t>Fuzzers</a:t>
              </a:r>
              <a:r>
                <a:rPr lang="en-US" b="1" dirty="0" smtClean="0">
                  <a:solidFill>
                    <a:srgbClr val="0070C0"/>
                  </a:solidFill>
                </a:rPr>
                <a:t> are responsible for the IFRAME bug, the .printer bug, etc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927591"/>
            <a:ext cx="3886200" cy="4625609"/>
          </a:xfrm>
          <a:prstGeom prst="rect">
            <a:avLst/>
          </a:prstGeom>
        </p:spPr>
        <p:txBody>
          <a:bodyPr vert="horz" lIns="54864" tIns="91440" rtlCol="0">
            <a:normAutofit fontScale="70000" lnSpcReduction="20000"/>
          </a:bodyPr>
          <a:lstStyle/>
          <a:p>
            <a:r>
              <a:rPr lang="en-US" sz="3200" dirty="0" smtClean="0"/>
              <a:t>Identifying flaws in software is critical to the reliability and security of our information systems</a:t>
            </a:r>
          </a:p>
          <a:p>
            <a:endParaRPr lang="en-US" sz="3200" dirty="0" smtClean="0"/>
          </a:p>
          <a:p>
            <a:r>
              <a:rPr lang="en-US" sz="3200" dirty="0" smtClean="0"/>
              <a:t>Security critical bugs are very expensive to fix in deployed products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Fuzzers</a:t>
            </a:r>
            <a:r>
              <a:rPr lang="en-US" sz="3200" dirty="0" smtClean="0"/>
              <a:t> produce repeatable results useful for regression testing</a:t>
            </a:r>
          </a:p>
          <a:p>
            <a:endParaRPr lang="en-US" sz="3200" dirty="0" smtClean="0"/>
          </a:p>
          <a:p>
            <a:r>
              <a:rPr lang="en-US" sz="3200" dirty="0" smtClean="0"/>
              <a:t>Fuzz testing </a:t>
            </a:r>
            <a:r>
              <a:rPr lang="en-US" sz="3200" dirty="0" smtClean="0"/>
              <a:t>is part of the SDL best practices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800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Manual Data Flow Analysis </a:t>
            </a:r>
          </a:p>
          <a:p>
            <a:pPr lvl="1"/>
            <a:r>
              <a:rPr lang="en-US" dirty="0" smtClean="0"/>
              <a:t>Can be performed on any form of code</a:t>
            </a:r>
          </a:p>
          <a:p>
            <a:pPr lvl="1"/>
            <a:r>
              <a:rPr lang="en-US" dirty="0" smtClean="0"/>
              <a:t>Produces an undefined number of bugs</a:t>
            </a:r>
          </a:p>
          <a:p>
            <a:pPr lvl="1"/>
            <a:r>
              <a:rPr lang="en-US" dirty="0" smtClean="0"/>
              <a:t>Manual efforts are not repeatable or scalable</a:t>
            </a:r>
          </a:p>
          <a:p>
            <a:pPr lvl="1"/>
            <a:r>
              <a:rPr lang="en-US" dirty="0" smtClean="0"/>
              <a:t>Very expensive and limited source of engineers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Static Data Flow Analysis </a:t>
            </a:r>
          </a:p>
          <a:p>
            <a:pPr lvl="1"/>
            <a:r>
              <a:rPr lang="en-US" dirty="0" smtClean="0"/>
              <a:t>Can target classes of bugs</a:t>
            </a:r>
          </a:p>
          <a:p>
            <a:pPr lvl="1"/>
            <a:r>
              <a:rPr lang="en-US" dirty="0" smtClean="0"/>
              <a:t>Automated and repeatable</a:t>
            </a:r>
          </a:p>
          <a:p>
            <a:pPr lvl="1"/>
            <a:r>
              <a:rPr lang="en-US" dirty="0" smtClean="0"/>
              <a:t>High false positive rate</a:t>
            </a:r>
          </a:p>
          <a:p>
            <a:pPr lvl="1"/>
            <a:r>
              <a:rPr lang="en-US" dirty="0" smtClean="0"/>
              <a:t>Lacking effective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Data Flow Analysis </a:t>
            </a:r>
          </a:p>
          <a:p>
            <a:pPr lvl="1"/>
            <a:r>
              <a:rPr lang="en-US" dirty="0" smtClean="0"/>
              <a:t>Can target classes of bugs</a:t>
            </a:r>
          </a:p>
          <a:p>
            <a:pPr lvl="1"/>
            <a:r>
              <a:rPr lang="en-US" dirty="0" smtClean="0"/>
              <a:t>Automated and repeatable</a:t>
            </a:r>
          </a:p>
          <a:p>
            <a:pPr lvl="1"/>
            <a:r>
              <a:rPr lang="en-US" dirty="0" smtClean="0"/>
              <a:t>Solves some problems with static analysis</a:t>
            </a:r>
          </a:p>
          <a:p>
            <a:pPr lvl="1"/>
            <a:r>
              <a:rPr lang="en-US" dirty="0" smtClean="0"/>
              <a:t>Lacking effective algorithms*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3276600" cy="3429000"/>
          </a:xfrm>
          <a:prstGeom prst="rect">
            <a:avLst/>
          </a:prstGeom>
          <a:ln w="127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main (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argc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, char **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</a:rPr>
              <a:t>argv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FOO_STRUCT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foo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...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foo.val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strdup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</a:rPr>
              <a:t>argv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[1]);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</a:rPr>
              <a:t>foo.sz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=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strlen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(foo.val);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...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vuln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(&amp;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foo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void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vuln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(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struct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*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</a:rPr>
              <a:t>foo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char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buf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[STATIC_SIZE];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...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   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strncpy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onsolas" pitchFamily="49" charset="0"/>
              </a:rPr>
              <a:t>buf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foo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-&gt;</a:t>
            </a:r>
            <a:r>
              <a:rPr lang="en-US" sz="1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val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, 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</a:rPr>
              <a:t>foo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</a:rPr>
              <a:t>-&gt;</a:t>
            </a:r>
            <a:r>
              <a:rPr lang="en-US" sz="1200" b="1" dirty="0" err="1" smtClean="0">
                <a:solidFill>
                  <a:srgbClr val="FF0000"/>
                </a:solidFill>
                <a:latin typeface="Consolas" pitchFamily="49" charset="0"/>
              </a:rPr>
              <a:t>sz</a:t>
            </a:r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tx1"/>
              </a:solidFill>
              <a:latin typeface="Consolas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Fuzzing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400800"/>
            <a:ext cx="6400800" cy="3810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Public</a:t>
            </a:r>
            <a:r>
              <a:rPr lang="en-US" baseline="0" dirty="0" smtClean="0"/>
              <a:t> Offering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343400"/>
          </a:xfrm>
        </p:spPr>
        <p:txBody>
          <a:bodyPr numCol="2">
            <a:noAutofit/>
          </a:bodyPr>
          <a:lstStyle/>
          <a:p>
            <a:r>
              <a:rPr lang="en-US" sz="2000" dirty="0" smtClean="0"/>
              <a:t>Barton Miller, et al “An Empirical Study of the Reliability of UNIX Utilities”, 1990</a:t>
            </a:r>
          </a:p>
          <a:p>
            <a:endParaRPr lang="en-US" sz="2000" dirty="0" smtClean="0"/>
          </a:p>
          <a:p>
            <a:r>
              <a:rPr lang="en-US" sz="2000" dirty="0" smtClean="0"/>
              <a:t>Introduced “fuzz”, the first </a:t>
            </a:r>
            <a:br>
              <a:rPr lang="en-US" sz="2000" dirty="0" smtClean="0"/>
            </a:br>
            <a:r>
              <a:rPr lang="en-US" sz="2000" dirty="0" smtClean="0"/>
              <a:t>dumb </a:t>
            </a:r>
            <a:r>
              <a:rPr lang="en-US" sz="2000" dirty="0" err="1" smtClean="0"/>
              <a:t>fuzzer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Fuzzed with unstructured, random data</a:t>
            </a:r>
          </a:p>
          <a:p>
            <a:endParaRPr lang="en-US" sz="2000" dirty="0" smtClean="0"/>
          </a:p>
          <a:p>
            <a:r>
              <a:rPr lang="en-US" sz="2000" dirty="0" smtClean="0"/>
              <a:t>Targeted command line argument parsing on 90 console utilities in 7 UNIX varieties</a:t>
            </a:r>
          </a:p>
          <a:p>
            <a:r>
              <a:rPr lang="en-US" sz="2000" dirty="0" smtClean="0"/>
              <a:t>Results: 25% – 33% of the utilities tested crashed, depending on the version of UNIX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62400" y="3429000"/>
            <a:ext cx="5715000" cy="2057400"/>
            <a:chOff x="3200400" y="3886200"/>
            <a:chExt cx="5715000" cy="2057400"/>
          </a:xfrm>
        </p:grpSpPr>
        <p:sp>
          <p:nvSpPr>
            <p:cNvPr id="5" name="Rectangle 4"/>
            <p:cNvSpPr/>
            <p:nvPr/>
          </p:nvSpPr>
          <p:spPr>
            <a:xfrm>
              <a:off x="3886200" y="3886200"/>
              <a:ext cx="4114800" cy="160020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3200400" y="3984991"/>
              <a:ext cx="5715000" cy="1958609"/>
            </a:xfrm>
            <a:prstGeom prst="rect">
              <a:avLst/>
            </a:prstGeom>
          </p:spPr>
          <p:txBody>
            <a:bodyPr vert="horz" lIns="54864" tIns="91440" numCol="1" rtlCol="0">
              <a:normAutofit/>
            </a:bodyPr>
            <a:lstStyle/>
            <a:p>
              <a:pPr marL="996696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“Our approach is not a substitute for a formal</a:t>
              </a:r>
            </a:p>
            <a:p>
              <a:pPr marL="996696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verification or testing procedures, but rather an</a:t>
              </a:r>
            </a:p>
            <a:p>
              <a:pPr marL="996696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inexpensive mechanism to identify bugs and</a:t>
              </a:r>
            </a:p>
            <a:p>
              <a:pPr marL="996696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increase overall system reliability.”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Public</a:t>
            </a:r>
            <a:r>
              <a:rPr lang="en-US" baseline="0" dirty="0" smtClean="0"/>
              <a:t> Offering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153400" cy="2415809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 smtClean="0"/>
              <a:t>Miller tried again in 1995 with improvements</a:t>
            </a:r>
          </a:p>
          <a:p>
            <a:pPr lvl="1"/>
            <a:r>
              <a:rPr lang="en-US" dirty="0" smtClean="0"/>
              <a:t>X Windows clients</a:t>
            </a:r>
          </a:p>
          <a:p>
            <a:pPr lvl="1"/>
            <a:r>
              <a:rPr lang="en-US" dirty="0" smtClean="0"/>
              <a:t>Network ports</a:t>
            </a:r>
          </a:p>
          <a:p>
            <a:pPr lvl="1"/>
            <a:r>
              <a:rPr lang="en-US" dirty="0" smtClean="0"/>
              <a:t>Memory exhaustion 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Crashed as many as 40% of the console utilities and 25% X windows clients</a:t>
            </a:r>
          </a:p>
          <a:p>
            <a:endParaRPr lang="en-US" dirty="0" smtClean="0"/>
          </a:p>
          <a:p>
            <a:r>
              <a:rPr lang="en-US" dirty="0" smtClean="0"/>
              <a:t>None of the network facing code faulted</a:t>
            </a:r>
          </a:p>
          <a:p>
            <a:endParaRPr lang="en-US" baseline="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95400" y="4495800"/>
            <a:ext cx="6324600" cy="1579603"/>
            <a:chOff x="1295400" y="4343400"/>
            <a:chExt cx="6324600" cy="1579603"/>
          </a:xfrm>
        </p:grpSpPr>
        <p:sp>
          <p:nvSpPr>
            <p:cNvPr id="5" name="Rectangle 4"/>
            <p:cNvSpPr/>
            <p:nvPr/>
          </p:nvSpPr>
          <p:spPr>
            <a:xfrm>
              <a:off x="1295400" y="4343400"/>
              <a:ext cx="6324600" cy="1371600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1600" y="4445675"/>
              <a:ext cx="6172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“Our 1995 study surprised us ... the continued prevalence of bugs in the basic UNIX utilities seems a bit disturbing. The simplicity of performing random testing and its demonstrated effectiveness would seem to be irresistible to corporate testing groups.”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Valuable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Miller, inspired by the storm, used random input data</a:t>
            </a:r>
          </a:p>
          <a:p>
            <a:endParaRPr lang="en-US" dirty="0" smtClean="0"/>
          </a:p>
          <a:p>
            <a:r>
              <a:rPr lang="en-US" i="1" dirty="0" smtClean="0"/>
              <a:t>Mutation</a:t>
            </a:r>
            <a:r>
              <a:rPr lang="en-US" dirty="0" smtClean="0"/>
              <a:t> based input performs transformations on existing protocol data</a:t>
            </a:r>
          </a:p>
          <a:p>
            <a:endParaRPr lang="en-US" i="1" dirty="0" smtClean="0"/>
          </a:p>
          <a:p>
            <a:r>
              <a:rPr lang="en-US" dirty="0" smtClean="0"/>
              <a:t>Static</a:t>
            </a:r>
            <a:r>
              <a:rPr lang="en-US" i="1" dirty="0" smtClean="0"/>
              <a:t> </a:t>
            </a:r>
            <a:r>
              <a:rPr lang="en-US" dirty="0" smtClean="0"/>
              <a:t>lists of values are used to target common implementation defects and known classes of bugs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2553</TotalTime>
  <Words>1570</Words>
  <Application>Microsoft Office PowerPoint</Application>
  <PresentationFormat>On-screen Show (4:3)</PresentationFormat>
  <Paragraphs>385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Module</vt:lpstr>
      <vt:lpstr>Logical Fuzzing</vt:lpstr>
      <vt:lpstr>Welcome</vt:lpstr>
      <vt:lpstr>Fuzzing As We Know It</vt:lpstr>
      <vt:lpstr>From a Business Perspective</vt:lpstr>
      <vt:lpstr>Comparing Methodologies</vt:lpstr>
      <vt:lpstr>Fuzzing Technology</vt:lpstr>
      <vt:lpstr>Initial Public Offering</vt:lpstr>
      <vt:lpstr>Initial Public Offering</vt:lpstr>
      <vt:lpstr>Valuable Input</vt:lpstr>
      <vt:lpstr>Smarter Fuzzing</vt:lpstr>
      <vt:lpstr>You be the Smart, I’ll be the Fuzz</vt:lpstr>
      <vt:lpstr>You be the Smart, I’ll be the Fuzz</vt:lpstr>
      <vt:lpstr>Meanwhile in Academia</vt:lpstr>
      <vt:lpstr>Meanwhile in Academia</vt:lpstr>
      <vt:lpstr>Behavior Modeling</vt:lpstr>
      <vt:lpstr>Syntax Modeling</vt:lpstr>
      <vt:lpstr>State Traversal</vt:lpstr>
      <vt:lpstr>Dynamic Whiteboxing</vt:lpstr>
      <vt:lpstr>What’s Missing?</vt:lpstr>
      <vt:lpstr>Architecting a Fuzzing Framework</vt:lpstr>
      <vt:lpstr>Fuzzer Engines</vt:lpstr>
      <vt:lpstr>A Note About Input Generation</vt:lpstr>
      <vt:lpstr>Fuzzer Development Phases</vt:lpstr>
      <vt:lpstr>Target Profiling</vt:lpstr>
      <vt:lpstr>Data Modeling</vt:lpstr>
      <vt:lpstr>Behavior Modeling</vt:lpstr>
      <vt:lpstr>Testing and Analysis</vt:lpstr>
      <vt:lpstr>Bennu:  A Concept Tool</vt:lpstr>
      <vt:lpstr>Bennu Goals</vt:lpstr>
      <vt:lpstr>Bennu Goals</vt:lpstr>
      <vt:lpstr>Assisted Target Profiling</vt:lpstr>
      <vt:lpstr>Assisted Target Profiling</vt:lpstr>
      <vt:lpstr>Assisted Data Modeling</vt:lpstr>
      <vt:lpstr>Assisted Data Modeling</vt:lpstr>
      <vt:lpstr>Assisted Behavior Modeling</vt:lpstr>
      <vt:lpstr>Automated Testing and Analysis</vt:lpstr>
      <vt:lpstr>Conclusions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Fuzzing</dc:title>
  <dc:creator>richardj</dc:creator>
  <cp:lastModifiedBy>richardj</cp:lastModifiedBy>
  <cp:revision>180</cp:revision>
  <dcterms:created xsi:type="dcterms:W3CDTF">2007-07-20T20:30:07Z</dcterms:created>
  <dcterms:modified xsi:type="dcterms:W3CDTF">2007-08-03T04:00:04Z</dcterms:modified>
</cp:coreProperties>
</file>