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58" r:id="rId5"/>
    <p:sldId id="259" r:id="rId6"/>
    <p:sldId id="260" r:id="rId7"/>
    <p:sldId id="266" r:id="rId8"/>
    <p:sldId id="261" r:id="rId9"/>
    <p:sldId id="262" r:id="rId10"/>
    <p:sldId id="264" r:id="rId11"/>
    <p:sldId id="272" r:id="rId12"/>
    <p:sldId id="308" r:id="rId13"/>
    <p:sldId id="307" r:id="rId14"/>
    <p:sldId id="279" r:id="rId15"/>
    <p:sldId id="281" r:id="rId16"/>
    <p:sldId id="282" r:id="rId17"/>
    <p:sldId id="293" r:id="rId18"/>
    <p:sldId id="292" r:id="rId19"/>
    <p:sldId id="294" r:id="rId20"/>
    <p:sldId id="274" r:id="rId21"/>
    <p:sldId id="296" r:id="rId22"/>
    <p:sldId id="297" r:id="rId23"/>
    <p:sldId id="295" r:id="rId24"/>
    <p:sldId id="287" r:id="rId25"/>
    <p:sldId id="305" r:id="rId26"/>
    <p:sldId id="306" r:id="rId27"/>
    <p:sldId id="300" r:id="rId28"/>
    <p:sldId id="301" r:id="rId29"/>
    <p:sldId id="302" r:id="rId30"/>
    <p:sldId id="290" r:id="rId31"/>
    <p:sldId id="304" r:id="rId32"/>
    <p:sldId id="303" r:id="rId33"/>
    <p:sldId id="310" r:id="rId34"/>
    <p:sldId id="309" r:id="rId35"/>
    <p:sldId id="311" r:id="rId36"/>
    <p:sldId id="31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60" autoAdjust="0"/>
    <p:restoredTop sz="94660"/>
  </p:normalViewPr>
  <p:slideViewPr>
    <p:cSldViewPr>
      <p:cViewPr varScale="1">
        <p:scale>
          <a:sx n="108" d="100"/>
          <a:sy n="108" d="100"/>
        </p:scale>
        <p:origin x="-2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72C-84F1-4BA0-B050-E31C229BE104}" type="datetimeFigureOut">
              <a:rPr lang="en-US" smtClean="0"/>
              <a:pPr/>
              <a:t>10/22/2007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3AD-AF24-496C-85D3-D9410E4AD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72C-84F1-4BA0-B050-E31C229BE104}" type="datetimeFigureOut">
              <a:rPr lang="en-US" smtClean="0"/>
              <a:pPr/>
              <a:t>10/22/2007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3AD-AF24-496C-85D3-D9410E4AD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72C-84F1-4BA0-B050-E31C229BE104}" type="datetimeFigureOut">
              <a:rPr lang="en-US" smtClean="0"/>
              <a:pPr/>
              <a:t>10/22/2007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3AD-AF24-496C-85D3-D9410E4AD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72C-84F1-4BA0-B050-E31C229BE104}" type="datetimeFigureOut">
              <a:rPr lang="en-US" smtClean="0"/>
              <a:pPr/>
              <a:t>10/22/2007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3AD-AF24-496C-85D3-D9410E4AD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72C-84F1-4BA0-B050-E31C229BE104}" type="datetimeFigureOut">
              <a:rPr lang="en-US" smtClean="0"/>
              <a:pPr/>
              <a:t>10/22/2007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3AD-AF24-496C-85D3-D9410E4AD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72C-84F1-4BA0-B050-E31C229BE104}" type="datetimeFigureOut">
              <a:rPr lang="en-US" smtClean="0"/>
              <a:pPr/>
              <a:t>10/22/2007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3AD-AF24-496C-85D3-D9410E4AD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72C-84F1-4BA0-B050-E31C229BE104}" type="datetimeFigureOut">
              <a:rPr lang="en-US" smtClean="0"/>
              <a:pPr/>
              <a:t>10/22/2007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3AD-AF24-496C-85D3-D9410E4AD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72C-84F1-4BA0-B050-E31C229BE104}" type="datetimeFigureOut">
              <a:rPr lang="en-US" smtClean="0"/>
              <a:pPr/>
              <a:t>10/22/2007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3AD-AF24-496C-85D3-D9410E4AD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72C-84F1-4BA0-B050-E31C229BE104}" type="datetimeFigureOut">
              <a:rPr lang="en-US" smtClean="0"/>
              <a:pPr/>
              <a:t>10/22/2007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3AD-AF24-496C-85D3-D9410E4AD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72C-84F1-4BA0-B050-E31C229BE104}" type="datetimeFigureOut">
              <a:rPr lang="en-US" smtClean="0"/>
              <a:pPr/>
              <a:t>10/22/2007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3AD-AF24-496C-85D3-D9410E4AD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72C-84F1-4BA0-B050-E31C229BE104}" type="datetimeFigureOut">
              <a:rPr lang="en-US" smtClean="0"/>
              <a:pPr/>
              <a:t>10/22/2007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3AD-AF24-496C-85D3-D9410E4AD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C72C-84F1-4BA0-B050-E31C229BE104}" type="datetimeFigureOut">
              <a:rPr lang="en-US" smtClean="0"/>
              <a:pPr/>
              <a:t>10/22/2007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E3AD-AF24-496C-85D3-D9410E4AD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en.wikipedia.org/wiki/Image:SSA_example1.1.p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en.wikipedia.org/wiki/Image:SSA_example1.1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en.wikipedia.org/wiki/Image:SSA_example1.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en.wikipedia.org/wiki/Image:SSA_example1.3.png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orosft.com/phoeni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AutoHacking</a:t>
            </a:r>
            <a:r>
              <a:rPr lang="en-US" dirty="0" smtClean="0"/>
              <a:t> with Phoenix Enabled Data Flow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http://research.microsoft.com/projects/phoenix/images/phx-logo-1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62200" y="6477000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Richard Johnson | switech@microsoft.com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Phoenix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Programs, Assemblies, Modules, Functions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Primitives, Symbolic </a:t>
            </a:r>
          </a:p>
          <a:p>
            <a:r>
              <a:rPr lang="en-US" dirty="0" smtClean="0"/>
              <a:t>Symbols</a:t>
            </a:r>
          </a:p>
          <a:p>
            <a:pPr lvl="1"/>
            <a:r>
              <a:rPr lang="en-US" dirty="0" smtClean="0"/>
              <a:t>Static, Dynamic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Intermediate Representation</a:t>
            </a:r>
          </a:p>
          <a:p>
            <a:pPr lvl="1"/>
            <a:r>
              <a:rPr lang="en-US" dirty="0" smtClean="0"/>
              <a:t>Primary abstraction of program semantics</a:t>
            </a:r>
          </a:p>
          <a:p>
            <a:pPr lvl="1"/>
            <a:r>
              <a:rPr lang="en-US" dirty="0" smtClean="0"/>
              <a:t>Composed of Instructions</a:t>
            </a:r>
            <a:r>
              <a:rPr lang="en-US" i="1" dirty="0" smtClean="0"/>
              <a:t> </a:t>
            </a:r>
            <a:r>
              <a:rPr lang="en-US" dirty="0" smtClean="0"/>
              <a:t>and Operands</a:t>
            </a:r>
          </a:p>
          <a:p>
            <a:pPr lvl="1"/>
            <a:r>
              <a:rPr lang="en-US" dirty="0" smtClean="0"/>
              <a:t>Three distinct levels of abstraction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Phoenix Intermediate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High-level IR (HIR)</a:t>
            </a:r>
          </a:p>
          <a:p>
            <a:pPr lvl="1"/>
            <a:r>
              <a:rPr lang="en-US" sz="2000" dirty="0" smtClean="0"/>
              <a:t>Architecture Independent</a:t>
            </a:r>
          </a:p>
          <a:p>
            <a:pPr lvl="1"/>
            <a:r>
              <a:rPr lang="en-US" sz="2000" dirty="0" smtClean="0"/>
              <a:t>Abstract instructions represent runtime indirection</a:t>
            </a:r>
          </a:p>
          <a:p>
            <a:pPr lvl="1"/>
            <a:r>
              <a:rPr lang="en-US" sz="2000" dirty="0" smtClean="0"/>
              <a:t>Operands refer to logical resources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3725" y="3733800"/>
            <a:ext cx="163036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egoe UI" pitchFamily="34" charset="0"/>
              </a:rPr>
              <a:t>More Abstract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3770312"/>
            <a:ext cx="151606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egoe UI" pitchFamily="34" charset="0"/>
              </a:rPr>
              <a:t>Less Abstract</a:t>
            </a: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09600" y="4456112"/>
            <a:ext cx="7620000" cy="598488"/>
            <a:chOff x="1536" y="1584"/>
            <a:chExt cx="3600" cy="377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536" y="1584"/>
              <a:ext cx="3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788" y="1728"/>
              <a:ext cx="34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Segoe UI" pitchFamily="34" charset="0"/>
                </a:rPr>
                <a:t>HIR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616" y="1728"/>
              <a:ext cx="37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egoe UI" pitchFamily="34" charset="0"/>
                </a:rPr>
                <a:t>MIR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516" y="1728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Segoe UI" pitchFamily="34" charset="0"/>
                </a:rPr>
                <a:t>LIR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380" y="1728"/>
              <a:ext cx="31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Segoe UI" pitchFamily="34" charset="0"/>
                </a:rPr>
                <a:t>EIR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920" y="158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784" y="158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12" y="158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1219200" y="5370512"/>
            <a:ext cx="6324600" cy="827088"/>
            <a:chOff x="960" y="2112"/>
            <a:chExt cx="3984" cy="521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008" y="2256"/>
              <a:ext cx="39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960" y="254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824" y="2112"/>
              <a:ext cx="715" cy="23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" pitchFamily="34" charset="0"/>
                </a:rPr>
                <a:t>Lowering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312" y="2400"/>
              <a:ext cx="586" cy="23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" pitchFamily="34" charset="0"/>
                </a:rPr>
                <a:t>Raising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Phoenix Intermediate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Mid-level IR (MIR)</a:t>
            </a:r>
          </a:p>
          <a:p>
            <a:pPr lvl="1"/>
            <a:r>
              <a:rPr lang="en-US" sz="2000" dirty="0" smtClean="0"/>
              <a:t>Architecture Independent</a:t>
            </a:r>
          </a:p>
          <a:p>
            <a:pPr lvl="1"/>
            <a:r>
              <a:rPr lang="en-US" sz="2000" dirty="0" smtClean="0"/>
              <a:t>Runtime logic explicitly defined</a:t>
            </a:r>
          </a:p>
          <a:p>
            <a:pPr lvl="1"/>
            <a:r>
              <a:rPr lang="en-US" sz="2000" dirty="0" smtClean="0"/>
              <a:t>Operands still refer to logical resources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3725" y="3733800"/>
            <a:ext cx="163036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egoe UI" pitchFamily="34" charset="0"/>
              </a:rPr>
              <a:t>More Abstract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3770312"/>
            <a:ext cx="151606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egoe UI" pitchFamily="34" charset="0"/>
              </a:rPr>
              <a:t>Less Abstract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09600" y="4456112"/>
            <a:ext cx="7620000" cy="598488"/>
            <a:chOff x="1536" y="1584"/>
            <a:chExt cx="3600" cy="377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536" y="1584"/>
              <a:ext cx="3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788" y="1728"/>
              <a:ext cx="34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Segoe UI" pitchFamily="34" charset="0"/>
                </a:rPr>
                <a:t>HIR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616" y="1728"/>
              <a:ext cx="37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egoe UI" pitchFamily="34" charset="0"/>
                </a:rPr>
                <a:t>MIR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516" y="1728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Segoe UI" pitchFamily="34" charset="0"/>
                </a:rPr>
                <a:t>LIR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380" y="1728"/>
              <a:ext cx="31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Segoe UI" pitchFamily="34" charset="0"/>
                </a:rPr>
                <a:t>EIR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920" y="158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784" y="158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12" y="158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219200" y="5370512"/>
            <a:ext cx="6324600" cy="827088"/>
            <a:chOff x="960" y="2112"/>
            <a:chExt cx="3984" cy="521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008" y="2256"/>
              <a:ext cx="39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960" y="254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824" y="2112"/>
              <a:ext cx="715" cy="23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" pitchFamily="34" charset="0"/>
                </a:rPr>
                <a:t>Lowering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312" y="2400"/>
              <a:ext cx="586" cy="23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" pitchFamily="34" charset="0"/>
                </a:rPr>
                <a:t>Raising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Phoenix Intermediate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Low-level IR (LIR)</a:t>
            </a:r>
          </a:p>
          <a:p>
            <a:pPr lvl="1"/>
            <a:r>
              <a:rPr lang="en-US" sz="2000" dirty="0" smtClean="0"/>
              <a:t>Architecture dependent</a:t>
            </a:r>
          </a:p>
          <a:p>
            <a:pPr lvl="1"/>
            <a:r>
              <a:rPr lang="en-US" sz="2000" dirty="0" smtClean="0"/>
              <a:t>Control flow explicit</a:t>
            </a:r>
          </a:p>
          <a:p>
            <a:pPr lvl="1"/>
            <a:r>
              <a:rPr lang="en-US" sz="2000" dirty="0" smtClean="0"/>
              <a:t>Operands refer to logical or physical resources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3725" y="3733800"/>
            <a:ext cx="163036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egoe UI" pitchFamily="34" charset="0"/>
              </a:rPr>
              <a:t>More Abstract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3770312"/>
            <a:ext cx="151606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egoe UI" pitchFamily="34" charset="0"/>
              </a:rPr>
              <a:t>Less Abstract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09600" y="4456112"/>
            <a:ext cx="7620000" cy="598488"/>
            <a:chOff x="1536" y="1584"/>
            <a:chExt cx="3600" cy="377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536" y="1584"/>
              <a:ext cx="3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788" y="1728"/>
              <a:ext cx="34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Segoe UI" pitchFamily="34" charset="0"/>
                </a:rPr>
                <a:t>HIR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616" y="1728"/>
              <a:ext cx="37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egoe UI" pitchFamily="34" charset="0"/>
                </a:rPr>
                <a:t>MIR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516" y="1728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Segoe UI" pitchFamily="34" charset="0"/>
                </a:rPr>
                <a:t>LIR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380" y="1728"/>
              <a:ext cx="31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Segoe UI" pitchFamily="34" charset="0"/>
                </a:rPr>
                <a:t>EIR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920" y="158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784" y="158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12" y="158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219200" y="5370512"/>
            <a:ext cx="6324600" cy="827088"/>
            <a:chOff x="960" y="2112"/>
            <a:chExt cx="3984" cy="521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008" y="2256"/>
              <a:ext cx="39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960" y="254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824" y="2112"/>
              <a:ext cx="715" cy="23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" pitchFamily="34" charset="0"/>
                </a:rPr>
                <a:t>Lowering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312" y="2400"/>
              <a:ext cx="586" cy="23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" pitchFamily="34" charset="0"/>
                </a:rPr>
                <a:t>Raising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Phoenix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Code or Data object</a:t>
            </a:r>
          </a:p>
          <a:p>
            <a:r>
              <a:rPr lang="en-US" sz="2600" dirty="0" smtClean="0"/>
              <a:t>Source and Destination Operands</a:t>
            </a:r>
          </a:p>
          <a:p>
            <a:r>
              <a:rPr lang="en-US" sz="2600" dirty="0" smtClean="0"/>
              <a:t>Annotation Operands</a:t>
            </a:r>
          </a:p>
          <a:p>
            <a:endParaRPr lang="en-US" sz="2400" dirty="0" smtClean="0"/>
          </a:p>
          <a:p>
            <a:r>
              <a:rPr lang="en-US" sz="2200" dirty="0" smtClean="0"/>
              <a:t>Types</a:t>
            </a:r>
          </a:p>
          <a:p>
            <a:pPr lvl="1"/>
            <a:r>
              <a:rPr lang="en-US" sz="2000" dirty="0" smtClean="0"/>
              <a:t>Label</a:t>
            </a:r>
          </a:p>
          <a:p>
            <a:pPr lvl="1"/>
            <a:r>
              <a:rPr lang="en-US" sz="2000" dirty="0" smtClean="0"/>
              <a:t>Value</a:t>
            </a:r>
          </a:p>
          <a:p>
            <a:pPr lvl="1"/>
            <a:r>
              <a:rPr lang="en-US" sz="2000" dirty="0" smtClean="0"/>
              <a:t>Compare</a:t>
            </a:r>
          </a:p>
          <a:p>
            <a:pPr lvl="1"/>
            <a:r>
              <a:rPr lang="en-US" sz="2000" dirty="0" smtClean="0"/>
              <a:t>Branch</a:t>
            </a:r>
          </a:p>
          <a:p>
            <a:pPr lvl="1"/>
            <a:r>
              <a:rPr lang="en-US" sz="2000" dirty="0" smtClean="0"/>
              <a:t>Call</a:t>
            </a:r>
          </a:p>
          <a:p>
            <a:pPr lvl="1">
              <a:buNone/>
            </a:pPr>
            <a:r>
              <a:rPr lang="en-US" sz="2000" dirty="0" smtClean="0"/>
              <a:t> </a:t>
            </a:r>
            <a:endParaRPr lang="en-US" sz="19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95800" y="3617655"/>
            <a:ext cx="41148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$L1: (references=0)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{*</a:t>
            </a:r>
            <a:r>
              <a:rPr lang="en-US" sz="1000" dirty="0" err="1" smtClean="0">
                <a:latin typeface="Consolas" pitchFamily="49" charset="0"/>
              </a:rPr>
              <a:t>StaticTag</a:t>
            </a:r>
            <a:r>
              <a:rPr lang="en-US" sz="1000" dirty="0" smtClean="0">
                <a:latin typeface="Consolas" pitchFamily="49" charset="0"/>
              </a:rPr>
              <a:t>}, {*</a:t>
            </a:r>
            <a:r>
              <a:rPr lang="en-US" sz="1000" dirty="0" err="1" smtClean="0">
                <a:latin typeface="Consolas" pitchFamily="49" charset="0"/>
              </a:rPr>
              <a:t>NotAliasedTag</a:t>
            </a:r>
            <a:r>
              <a:rPr lang="en-US" sz="1000" dirty="0" smtClean="0">
                <a:latin typeface="Consolas" pitchFamily="49" charset="0"/>
              </a:rPr>
              <a:t>} = START </a:t>
            </a:r>
            <a:r>
              <a:rPr lang="en-US" sz="1000" dirty="0" err="1" smtClean="0">
                <a:latin typeface="Consolas" pitchFamily="49" charset="0"/>
              </a:rPr>
              <a:t>WriteData</a:t>
            </a:r>
            <a:r>
              <a:rPr lang="en-US" sz="1000" dirty="0" smtClean="0">
                <a:latin typeface="Consolas" pitchFamily="49" charset="0"/>
              </a:rPr>
              <a:t>(T)</a:t>
            </a:r>
          </a:p>
          <a:p>
            <a:pPr>
              <a:buFont typeface="Arial" charset="0"/>
              <a:buNone/>
            </a:pPr>
            <a:r>
              <a:rPr lang="en-US" sz="1000" dirty="0" err="1" smtClean="0">
                <a:latin typeface="Consolas" pitchFamily="49" charset="0"/>
              </a:rPr>
              <a:t>WriteData</a:t>
            </a:r>
            <a:r>
              <a:rPr lang="en-US" sz="1000" dirty="0" smtClean="0">
                <a:latin typeface="Consolas" pitchFamily="49" charset="0"/>
              </a:rPr>
              <a:t>: (references=1)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                    ENTERFUNCTION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Local0, {ESP}     = push EBP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EBP               = </a:t>
            </a:r>
            <a:r>
              <a:rPr lang="en-US" sz="1000" dirty="0" err="1" smtClean="0">
                <a:latin typeface="Consolas" pitchFamily="49" charset="0"/>
              </a:rPr>
              <a:t>mov</a:t>
            </a:r>
            <a:r>
              <a:rPr lang="en-US" sz="1000" dirty="0" smtClean="0">
                <a:latin typeface="Consolas" pitchFamily="49" charset="0"/>
              </a:rPr>
              <a:t> ESP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tv144-            = </a:t>
            </a:r>
            <a:r>
              <a:rPr lang="en-US" sz="1000" dirty="0" err="1" smtClean="0">
                <a:latin typeface="Consolas" pitchFamily="49" charset="0"/>
              </a:rPr>
              <a:t>mov</a:t>
            </a:r>
            <a:r>
              <a:rPr lang="en-US" sz="1000" dirty="0" smtClean="0">
                <a:latin typeface="Consolas" pitchFamily="49" charset="0"/>
              </a:rPr>
              <a:t> 4112(0x00001010)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{ESP}             = call _</a:t>
            </a:r>
            <a:r>
              <a:rPr lang="en-US" sz="1000" dirty="0" err="1" smtClean="0">
                <a:latin typeface="Consolas" pitchFamily="49" charset="0"/>
              </a:rPr>
              <a:t>chkstk</a:t>
            </a:r>
            <a:r>
              <a:rPr lang="en-US" sz="1000" dirty="0" smtClean="0">
                <a:latin typeface="Consolas" pitchFamily="49" charset="0"/>
              </a:rPr>
              <a:t>, {ESP}</a:t>
            </a:r>
          </a:p>
          <a:p>
            <a:pPr>
              <a:buFont typeface="Arial" charset="0"/>
              <a:buNone/>
            </a:pPr>
            <a:endParaRPr lang="en-US" sz="1000" dirty="0" smtClean="0">
              <a:latin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offset            = </a:t>
            </a:r>
            <a:r>
              <a:rPr lang="en-US" sz="1000" dirty="0" err="1" smtClean="0">
                <a:latin typeface="Consolas" pitchFamily="49" charset="0"/>
              </a:rPr>
              <a:t>mov</a:t>
            </a:r>
            <a:r>
              <a:rPr lang="en-US" sz="1000" dirty="0" smtClean="0">
                <a:latin typeface="Consolas" pitchFamily="49" charset="0"/>
              </a:rPr>
              <a:t> 8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tv144-, {ESP}     = call </a:t>
            </a:r>
            <a:r>
              <a:rPr lang="en-US" sz="1000" dirty="0" err="1" smtClean="0">
                <a:latin typeface="Consolas" pitchFamily="49" charset="0"/>
              </a:rPr>
              <a:t>CreateHeader</a:t>
            </a:r>
            <a:r>
              <a:rPr lang="en-US" sz="1000" dirty="0" smtClean="0">
                <a:latin typeface="Consolas" pitchFamily="49" charset="0"/>
              </a:rPr>
              <a:t>, {ESP}</a:t>
            </a:r>
          </a:p>
          <a:p>
            <a:pPr>
              <a:buFont typeface="Arial" charset="0"/>
              <a:buNone/>
            </a:pPr>
            <a:endParaRPr lang="en-US" sz="1000" dirty="0" smtClean="0">
              <a:latin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header            = </a:t>
            </a:r>
            <a:r>
              <a:rPr lang="en-US" sz="1000" dirty="0" err="1" smtClean="0">
                <a:latin typeface="Consolas" pitchFamily="49" charset="0"/>
              </a:rPr>
              <a:t>mov</a:t>
            </a:r>
            <a:r>
              <a:rPr lang="en-US" sz="1000" dirty="0" smtClean="0">
                <a:latin typeface="Consolas" pitchFamily="49" charset="0"/>
              </a:rPr>
              <a:t> tv144-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$Stack+32928, {ESP} = push 8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$Stack+32960, {ESP} = push header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tv144-            = lea &amp;</a:t>
            </a:r>
            <a:r>
              <a:rPr lang="en-US" sz="1000" dirty="0" err="1" smtClean="0">
                <a:latin typeface="Consolas" pitchFamily="49" charset="0"/>
              </a:rPr>
              <a:t>buf</a:t>
            </a:r>
            <a:r>
              <a:rPr lang="en-US" sz="1000" dirty="0" smtClean="0">
                <a:latin typeface="Consolas" pitchFamily="49" charset="0"/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1875472"/>
            <a:ext cx="4114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$L1: (references=0)                               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{*</a:t>
            </a:r>
            <a:r>
              <a:rPr lang="en-US" sz="1000" dirty="0" err="1" smtClean="0">
                <a:latin typeface="Consolas" pitchFamily="49" charset="0"/>
              </a:rPr>
              <a:t>StaticTag</a:t>
            </a:r>
            <a:r>
              <a:rPr lang="en-US" sz="1000" dirty="0" smtClean="0">
                <a:latin typeface="Consolas" pitchFamily="49" charset="0"/>
              </a:rPr>
              <a:t>}, {*</a:t>
            </a:r>
            <a:r>
              <a:rPr lang="en-US" sz="1000" dirty="0" err="1" smtClean="0">
                <a:latin typeface="Consolas" pitchFamily="49" charset="0"/>
              </a:rPr>
              <a:t>NotAliasedTag</a:t>
            </a:r>
            <a:r>
              <a:rPr lang="en-US" sz="1000" dirty="0" smtClean="0">
                <a:latin typeface="Consolas" pitchFamily="49" charset="0"/>
              </a:rPr>
              <a:t>} = START _main(T)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_main: (references=1)                             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_</a:t>
            </a:r>
            <a:r>
              <a:rPr lang="en-US" sz="1000" dirty="0" err="1" smtClean="0">
                <a:latin typeface="Consolas" pitchFamily="49" charset="0"/>
              </a:rPr>
              <a:t>argc</a:t>
            </a:r>
            <a:r>
              <a:rPr lang="en-US" sz="1000" dirty="0" smtClean="0">
                <a:latin typeface="Consolas" pitchFamily="49" charset="0"/>
              </a:rPr>
              <a:t>, _</a:t>
            </a:r>
            <a:r>
              <a:rPr lang="en-US" sz="1000" dirty="0" err="1" smtClean="0">
                <a:latin typeface="Consolas" pitchFamily="49" charset="0"/>
              </a:rPr>
              <a:t>argv</a:t>
            </a:r>
            <a:r>
              <a:rPr lang="en-US" sz="1000" dirty="0" smtClean="0">
                <a:latin typeface="Consolas" pitchFamily="49" charset="0"/>
              </a:rPr>
              <a:t>   = ENTERFUNCTION              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t273           = COMPARE(GT) _</a:t>
            </a:r>
            <a:r>
              <a:rPr lang="en-US" sz="1000" dirty="0" err="1" smtClean="0">
                <a:latin typeface="Consolas" pitchFamily="49" charset="0"/>
              </a:rPr>
              <a:t>argc</a:t>
            </a:r>
            <a:r>
              <a:rPr lang="en-US" sz="1000" dirty="0" smtClean="0">
                <a:latin typeface="Consolas" pitchFamily="49" charset="0"/>
              </a:rPr>
              <a:t>, 1       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               CONDITIONALBRANCH(True) t273, $L7, $L6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$L7: (references=1)                               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_message       = ASSIGN &amp;$SG3745            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                 GOTO $L8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335280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Low-level IR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1600200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High-level IR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Phoenix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Instruction arguments</a:t>
            </a:r>
          </a:p>
          <a:p>
            <a:r>
              <a:rPr lang="en-US" sz="2600" dirty="0" smtClean="0"/>
              <a:t>Temporary Variables</a:t>
            </a:r>
          </a:p>
          <a:p>
            <a:r>
              <a:rPr lang="en-US" sz="2600" dirty="0" smtClean="0"/>
              <a:t>Alias Tags</a:t>
            </a:r>
          </a:p>
          <a:p>
            <a:r>
              <a:rPr lang="en-US" sz="2600" dirty="0" smtClean="0"/>
              <a:t>Alias Operands</a:t>
            </a:r>
          </a:p>
          <a:p>
            <a:endParaRPr lang="en-US" sz="2400" dirty="0" smtClean="0"/>
          </a:p>
          <a:p>
            <a:r>
              <a:rPr lang="en-US" sz="2200" dirty="0" smtClean="0"/>
              <a:t>Types</a:t>
            </a:r>
          </a:p>
          <a:p>
            <a:pPr lvl="1"/>
            <a:r>
              <a:rPr lang="en-US" sz="1900" dirty="0" smtClean="0"/>
              <a:t>Memory</a:t>
            </a:r>
          </a:p>
          <a:p>
            <a:pPr lvl="1"/>
            <a:r>
              <a:rPr lang="en-US" sz="1900" dirty="0" smtClean="0"/>
              <a:t>Constants</a:t>
            </a:r>
          </a:p>
          <a:p>
            <a:pPr lvl="1"/>
            <a:r>
              <a:rPr lang="en-US" sz="1900" dirty="0" smtClean="0"/>
              <a:t>Variables</a:t>
            </a:r>
          </a:p>
          <a:p>
            <a:pPr lvl="1"/>
            <a:r>
              <a:rPr lang="en-US" sz="1900" dirty="0" smtClean="0"/>
              <a:t>Functions</a:t>
            </a:r>
          </a:p>
          <a:p>
            <a:pPr lvl="1"/>
            <a:r>
              <a:rPr lang="en-US" sz="1900" dirty="0" smtClean="0"/>
              <a:t>Labels</a:t>
            </a:r>
          </a:p>
          <a:p>
            <a:pPr lvl="1"/>
            <a:r>
              <a:rPr lang="en-US" sz="1900" dirty="0" smtClean="0"/>
              <a:t>Alias 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3617655"/>
            <a:ext cx="41148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$L1: (references=0)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{*</a:t>
            </a:r>
            <a:r>
              <a:rPr lang="en-US" sz="1000" dirty="0" err="1" smtClean="0">
                <a:latin typeface="Consolas" pitchFamily="49" charset="0"/>
              </a:rPr>
              <a:t>StaticTag</a:t>
            </a:r>
            <a:r>
              <a:rPr lang="en-US" sz="1000" dirty="0" smtClean="0">
                <a:latin typeface="Consolas" pitchFamily="49" charset="0"/>
              </a:rPr>
              <a:t>}, {*</a:t>
            </a:r>
            <a:r>
              <a:rPr lang="en-US" sz="1000" dirty="0" err="1" smtClean="0">
                <a:latin typeface="Consolas" pitchFamily="49" charset="0"/>
              </a:rPr>
              <a:t>NotAliasedTag</a:t>
            </a:r>
            <a:r>
              <a:rPr lang="en-US" sz="1000" dirty="0" smtClean="0">
                <a:latin typeface="Consolas" pitchFamily="49" charset="0"/>
              </a:rPr>
              <a:t>} = START </a:t>
            </a:r>
            <a:r>
              <a:rPr lang="en-US" sz="1000" dirty="0" err="1" smtClean="0">
                <a:latin typeface="Consolas" pitchFamily="49" charset="0"/>
              </a:rPr>
              <a:t>WriteData</a:t>
            </a:r>
            <a:r>
              <a:rPr lang="en-US" sz="1000" dirty="0" smtClean="0">
                <a:latin typeface="Consolas" pitchFamily="49" charset="0"/>
              </a:rPr>
              <a:t>(T)</a:t>
            </a:r>
          </a:p>
          <a:p>
            <a:pPr>
              <a:buFont typeface="Arial" charset="0"/>
              <a:buNone/>
            </a:pPr>
            <a:r>
              <a:rPr lang="en-US" sz="1000" dirty="0" err="1" smtClean="0">
                <a:latin typeface="Consolas" pitchFamily="49" charset="0"/>
              </a:rPr>
              <a:t>WriteData</a:t>
            </a:r>
            <a:r>
              <a:rPr lang="en-US" sz="1000" dirty="0" smtClean="0">
                <a:latin typeface="Consolas" pitchFamily="49" charset="0"/>
              </a:rPr>
              <a:t>: (references=1)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                    ENTERFUNCTION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Local0, {ESP}     = push EBP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EBP               = </a:t>
            </a:r>
            <a:r>
              <a:rPr lang="en-US" sz="1000" dirty="0" err="1" smtClean="0">
                <a:latin typeface="Consolas" pitchFamily="49" charset="0"/>
              </a:rPr>
              <a:t>mov</a:t>
            </a:r>
            <a:r>
              <a:rPr lang="en-US" sz="1000" dirty="0" smtClean="0">
                <a:latin typeface="Consolas" pitchFamily="49" charset="0"/>
              </a:rPr>
              <a:t> ESP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tv144-            = </a:t>
            </a:r>
            <a:r>
              <a:rPr lang="en-US" sz="1000" dirty="0" err="1" smtClean="0">
                <a:latin typeface="Consolas" pitchFamily="49" charset="0"/>
              </a:rPr>
              <a:t>mov</a:t>
            </a:r>
            <a:r>
              <a:rPr lang="en-US" sz="1000" dirty="0" smtClean="0">
                <a:latin typeface="Consolas" pitchFamily="49" charset="0"/>
              </a:rPr>
              <a:t> 4112(0x00001010)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{ESP}             = call _</a:t>
            </a:r>
            <a:r>
              <a:rPr lang="en-US" sz="1000" dirty="0" err="1" smtClean="0">
                <a:latin typeface="Consolas" pitchFamily="49" charset="0"/>
              </a:rPr>
              <a:t>chkstk</a:t>
            </a:r>
            <a:r>
              <a:rPr lang="en-US" sz="1000" dirty="0" smtClean="0">
                <a:latin typeface="Consolas" pitchFamily="49" charset="0"/>
              </a:rPr>
              <a:t>, {ESP}</a:t>
            </a:r>
          </a:p>
          <a:p>
            <a:pPr>
              <a:buFont typeface="Arial" charset="0"/>
              <a:buNone/>
            </a:pPr>
            <a:endParaRPr lang="en-US" sz="1000" dirty="0" smtClean="0">
              <a:latin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offset            = </a:t>
            </a:r>
            <a:r>
              <a:rPr lang="en-US" sz="1000" dirty="0" err="1" smtClean="0">
                <a:latin typeface="Consolas" pitchFamily="49" charset="0"/>
              </a:rPr>
              <a:t>mov</a:t>
            </a:r>
            <a:r>
              <a:rPr lang="en-US" sz="1000" dirty="0" smtClean="0">
                <a:latin typeface="Consolas" pitchFamily="49" charset="0"/>
              </a:rPr>
              <a:t> 8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tv144-, {ESP}     = call </a:t>
            </a:r>
            <a:r>
              <a:rPr lang="en-US" sz="1000" dirty="0" err="1" smtClean="0">
                <a:latin typeface="Consolas" pitchFamily="49" charset="0"/>
              </a:rPr>
              <a:t>CreateHeader</a:t>
            </a:r>
            <a:r>
              <a:rPr lang="en-US" sz="1000" dirty="0" smtClean="0">
                <a:latin typeface="Consolas" pitchFamily="49" charset="0"/>
              </a:rPr>
              <a:t>, {ESP}</a:t>
            </a:r>
          </a:p>
          <a:p>
            <a:pPr>
              <a:buFont typeface="Arial" charset="0"/>
              <a:buNone/>
            </a:pPr>
            <a:endParaRPr lang="en-US" sz="1000" dirty="0" smtClean="0">
              <a:latin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header            = </a:t>
            </a:r>
            <a:r>
              <a:rPr lang="en-US" sz="1000" dirty="0" err="1" smtClean="0">
                <a:latin typeface="Consolas" pitchFamily="49" charset="0"/>
              </a:rPr>
              <a:t>mov</a:t>
            </a:r>
            <a:r>
              <a:rPr lang="en-US" sz="1000" dirty="0" smtClean="0">
                <a:latin typeface="Consolas" pitchFamily="49" charset="0"/>
              </a:rPr>
              <a:t> tv144-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$Stack+32928, {ESP} = push 8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$Stack+32960, {ESP} = push header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tv144-            = lea &amp;</a:t>
            </a:r>
            <a:r>
              <a:rPr lang="en-US" sz="1000" dirty="0" err="1" smtClean="0">
                <a:latin typeface="Consolas" pitchFamily="49" charset="0"/>
              </a:rPr>
              <a:t>buf</a:t>
            </a:r>
            <a:r>
              <a:rPr lang="en-US" sz="1000" dirty="0" smtClean="0">
                <a:latin typeface="Consolas" pitchFamily="49" charset="0"/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1875472"/>
            <a:ext cx="4114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$L1: (references=0)                               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{*</a:t>
            </a:r>
            <a:r>
              <a:rPr lang="en-US" sz="1000" dirty="0" err="1" smtClean="0">
                <a:latin typeface="Consolas" pitchFamily="49" charset="0"/>
              </a:rPr>
              <a:t>StaticTag</a:t>
            </a:r>
            <a:r>
              <a:rPr lang="en-US" sz="1000" dirty="0" smtClean="0">
                <a:latin typeface="Consolas" pitchFamily="49" charset="0"/>
              </a:rPr>
              <a:t>}, {*</a:t>
            </a:r>
            <a:r>
              <a:rPr lang="en-US" sz="1000" dirty="0" err="1" smtClean="0">
                <a:latin typeface="Consolas" pitchFamily="49" charset="0"/>
              </a:rPr>
              <a:t>NotAliasedTag</a:t>
            </a:r>
            <a:r>
              <a:rPr lang="en-US" sz="1000" dirty="0" smtClean="0">
                <a:latin typeface="Consolas" pitchFamily="49" charset="0"/>
              </a:rPr>
              <a:t>} = START _main(T)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_main: (references=1)                             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_</a:t>
            </a:r>
            <a:r>
              <a:rPr lang="en-US" sz="1000" dirty="0" err="1" smtClean="0">
                <a:latin typeface="Consolas" pitchFamily="49" charset="0"/>
              </a:rPr>
              <a:t>argc</a:t>
            </a:r>
            <a:r>
              <a:rPr lang="en-US" sz="1000" dirty="0" smtClean="0">
                <a:latin typeface="Consolas" pitchFamily="49" charset="0"/>
              </a:rPr>
              <a:t>, _</a:t>
            </a:r>
            <a:r>
              <a:rPr lang="en-US" sz="1000" dirty="0" err="1" smtClean="0">
                <a:latin typeface="Consolas" pitchFamily="49" charset="0"/>
              </a:rPr>
              <a:t>argv</a:t>
            </a:r>
            <a:r>
              <a:rPr lang="en-US" sz="1000" dirty="0" smtClean="0">
                <a:latin typeface="Consolas" pitchFamily="49" charset="0"/>
              </a:rPr>
              <a:t>   = ENTERFUNCTION              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t273           = COMPARE(GT) _</a:t>
            </a:r>
            <a:r>
              <a:rPr lang="en-US" sz="1000" dirty="0" err="1" smtClean="0">
                <a:latin typeface="Consolas" pitchFamily="49" charset="0"/>
              </a:rPr>
              <a:t>argc</a:t>
            </a:r>
            <a:r>
              <a:rPr lang="en-US" sz="1000" dirty="0" smtClean="0">
                <a:latin typeface="Consolas" pitchFamily="49" charset="0"/>
              </a:rPr>
              <a:t>, 1       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               CONDITIONALBRANCH(True) t273, $L7, $L6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$L7: (references=1)                               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_message       = ASSIGN &amp;$SG3745                              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latin typeface="Consolas" pitchFamily="49" charset="0"/>
              </a:rPr>
              <a:t>                    GOTO $L8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335280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Low-level IR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1600200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High-level IR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Phoenix Alias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Alias System provides a memory model for static program analysis </a:t>
            </a:r>
          </a:p>
          <a:p>
            <a:endParaRPr lang="en-US" dirty="0" smtClean="0"/>
          </a:p>
          <a:p>
            <a:r>
              <a:rPr lang="en-US" dirty="0" smtClean="0"/>
              <a:t>Aliases abstract memory and register use by assigning tags to discrete locations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Alias Operands added to represent implicit effects of an instruction on memory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67094" y="5257800"/>
            <a:ext cx="37289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sz="1400" dirty="0" smtClean="0">
                <a:latin typeface="Lucida Console" pitchFamily="49" charset="0"/>
              </a:rPr>
              <a:t>[ESP], </a:t>
            </a:r>
            <a:r>
              <a:rPr lang="en-US" sz="1400" dirty="0" smtClean="0">
                <a:solidFill>
                  <a:srgbClr val="00B050"/>
                </a:solidFill>
                <a:latin typeface="Lucida Console" pitchFamily="49" charset="0"/>
              </a:rPr>
              <a:t>{ESP} </a:t>
            </a:r>
            <a:r>
              <a:rPr lang="en-US" sz="1400" dirty="0" smtClean="0">
                <a:latin typeface="Lucida Console" pitchFamily="49" charset="0"/>
              </a:rPr>
              <a:t>= push _message[EBP]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Call Graph is a visual representation of call relationships between functions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667000"/>
            <a:ext cx="81915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Traditional call graph generation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r>
              <a:rPr lang="en-US" dirty="0" smtClean="0"/>
              <a:t>Phoenix includes a Call Graph Package that provides module or program level function relationships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Graphs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44196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</a:rPr>
              <a:t>foreach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(Function in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</a:rPr>
              <a:t>ModuleFunctions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</a:rPr>
              <a:t>foreach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</a:rPr>
              <a:t>CallInstruction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in Instructions)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    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</a:rPr>
              <a:t>AddCallEdge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(Function,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</a:rPr>
              <a:t>CallTarget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))</a:t>
            </a: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590800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Collect all call edges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2895600"/>
            <a:ext cx="3048000" cy="12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</a:rPr>
              <a:t>foreach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(Edge in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</a:rPr>
              <a:t>CallEdges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  if(Target == Function)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    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</a:rPr>
              <a:t>EdgesTo.Add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(Edge)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  if(Source == Function)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    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</a:rPr>
              <a:t>EdgesFrom.Add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(Edge)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2590800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Find edges for Function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Control Flow Graph are visual representations of branch relationships between basic blocks</a:t>
            </a:r>
          </a:p>
          <a:p>
            <a:endParaRPr lang="en-US" dirty="0" smtClean="0"/>
          </a:p>
          <a:p>
            <a:r>
              <a:rPr lang="en-US" dirty="0" smtClean="0"/>
              <a:t>Phoenix provides a Control Flow Graph package that specifies edge types, node types, node dominance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3050" y="1228725"/>
            <a:ext cx="32575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Phoenix 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Fundamentals</a:t>
            </a:r>
          </a:p>
          <a:p>
            <a:endParaRPr lang="en-US" dirty="0" smtClean="0"/>
          </a:p>
          <a:p>
            <a:r>
              <a:rPr lang="en-US" dirty="0" smtClean="0"/>
              <a:t>Program Analysis</a:t>
            </a:r>
          </a:p>
          <a:p>
            <a:pPr lvl="1"/>
            <a:r>
              <a:rPr lang="en-US" dirty="0" smtClean="0"/>
              <a:t>Call Flow </a:t>
            </a:r>
          </a:p>
          <a:p>
            <a:pPr lvl="1"/>
            <a:r>
              <a:rPr lang="en-US" dirty="0" smtClean="0"/>
              <a:t>Control Flow</a:t>
            </a:r>
          </a:p>
          <a:p>
            <a:pPr lvl="1"/>
            <a:r>
              <a:rPr lang="en-US" dirty="0" smtClean="0"/>
              <a:t>Data Flow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Applied Program Analysis</a:t>
            </a:r>
          </a:p>
          <a:p>
            <a:pPr lvl="1"/>
            <a:r>
              <a:rPr lang="en-US" dirty="0" smtClean="0"/>
              <a:t>API Path Validation</a:t>
            </a:r>
          </a:p>
          <a:p>
            <a:pPr lvl="1"/>
            <a:r>
              <a:rPr lang="en-US" dirty="0" smtClean="0"/>
              <a:t>Integer Overflow Detection</a:t>
            </a:r>
          </a:p>
          <a:p>
            <a:pPr lvl="1"/>
            <a:r>
              <a:rPr lang="en-US" dirty="0" smtClean="0"/>
              <a:t>Syntax Model Inference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</a:p>
          <a:p>
            <a:pPr lvl="1"/>
            <a:r>
              <a:rPr lang="en-US" dirty="0" smtClean="0"/>
              <a:t>Visit nodes following edges as deep as possible before returning to the next edge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333750"/>
            <a:ext cx="31242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</a:p>
          <a:p>
            <a:pPr lvl="1"/>
            <a:r>
              <a:rPr lang="en-US" dirty="0" smtClean="0"/>
              <a:t>Visit nodes following edges as deep as possible before returning to the next edge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3352800"/>
            <a:ext cx="30956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</a:p>
          <a:p>
            <a:pPr lvl="1"/>
            <a:r>
              <a:rPr lang="en-US" dirty="0" smtClean="0"/>
              <a:t>Visit nodes following edges as deep as possible before returning to the next edge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3352800"/>
            <a:ext cx="30956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38600" y="3352800"/>
            <a:ext cx="4800600" cy="2514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 Outputs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Spanning Tree (DAG)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Preordered Vertices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err="1" smtClean="0"/>
              <a:t>Postordered</a:t>
            </a:r>
            <a:r>
              <a:rPr lang="en-US" sz="2000" dirty="0" smtClean="0"/>
              <a:t> Vertices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Reverse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Postorder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Reaching Definition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assignment </a:t>
            </a:r>
            <a:r>
              <a:rPr lang="en-US" sz="2400" dirty="0" smtClean="0">
                <a:latin typeface="Lucida Calligraphy" pitchFamily="66" charset="0"/>
              </a:rPr>
              <a:t>[x := a]</a:t>
            </a:r>
            <a:r>
              <a:rPr lang="en-US" sz="2400" baseline="30000" dirty="0" smtClean="0">
                <a:latin typeface="Lucida Calligraphy" pitchFamily="66" charset="0"/>
              </a:rPr>
              <a:t>l</a:t>
            </a:r>
            <a:r>
              <a:rPr lang="en-US" dirty="0" smtClean="0"/>
              <a:t> may reach a code location if there is an execution of the program where </a:t>
            </a:r>
            <a:r>
              <a:rPr lang="en-US" sz="2400" dirty="0" smtClean="0">
                <a:latin typeface="Lucida Calligraphy" pitchFamily="66" charset="0"/>
              </a:rPr>
              <a:t>x</a:t>
            </a:r>
            <a:r>
              <a:rPr lang="en-US" dirty="0" smtClean="0"/>
              <a:t> was last assigned at </a:t>
            </a:r>
            <a:r>
              <a:rPr lang="en-US" sz="2400" dirty="0" smtClean="0">
                <a:latin typeface="Lucida Calligraphy" pitchFamily="66" charset="0"/>
              </a:rPr>
              <a:t>l</a:t>
            </a:r>
            <a:r>
              <a:rPr lang="en-US" dirty="0" smtClean="0"/>
              <a:t> when the code location is reached</a:t>
            </a:r>
          </a:p>
          <a:p>
            <a:endParaRPr lang="en-US" dirty="0" smtClean="0"/>
          </a:p>
          <a:p>
            <a:r>
              <a:rPr lang="en-US" dirty="0" smtClean="0"/>
              <a:t>An assignment reaches the entry of a block if it reaches the exit of any of the blocks that precede it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Reaching Definition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590800"/>
            <a:ext cx="31242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x = 5;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y = 1;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while (x &gt; 1)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   y = x * y;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   --x;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Reaching Definition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590800"/>
            <a:ext cx="31242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x = 5;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y = 1;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while (x &gt; 1)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   y = x * y;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   --x;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43"/>
          <p:cNvGrpSpPr/>
          <p:nvPr/>
        </p:nvGrpSpPr>
        <p:grpSpPr>
          <a:xfrm>
            <a:off x="5486400" y="2209800"/>
            <a:ext cx="2971800" cy="2743200"/>
            <a:chOff x="1828800" y="3352800"/>
            <a:chExt cx="2971800" cy="2743200"/>
          </a:xfrm>
        </p:grpSpPr>
        <p:sp>
          <p:nvSpPr>
            <p:cNvPr id="5" name="Rectangle 4"/>
            <p:cNvSpPr/>
            <p:nvPr/>
          </p:nvSpPr>
          <p:spPr>
            <a:xfrm>
              <a:off x="2743200" y="3352800"/>
              <a:ext cx="9906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</a:rPr>
                <a:t>[x = 5]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Consolas" pitchFamily="49" charset="0"/>
                </a:rPr>
                <a:t>1</a:t>
              </a:r>
              <a:endParaRPr lang="en-US" sz="1400" dirty="0" smtClean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5791200"/>
              <a:ext cx="7620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</a:rPr>
                <a:t>[--x]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Consolas" pitchFamily="49" charset="0"/>
                </a:rPr>
                <a:t>5</a:t>
              </a:r>
              <a:endParaRPr lang="en-US" sz="1400" dirty="0" smtClean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5181600"/>
              <a:ext cx="13716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</a:rPr>
                <a:t>[y = x * y]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Consolas" pitchFamily="49" charset="0"/>
                </a:rPr>
                <a:t>4</a:t>
              </a:r>
              <a:endParaRPr lang="en-US" sz="1400" dirty="0" smtClean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4572000"/>
              <a:ext cx="9906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</a:rPr>
                <a:t>[x &gt; 1]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Consolas" pitchFamily="49" charset="0"/>
                </a:rPr>
                <a:t>3</a:t>
              </a:r>
              <a:endParaRPr lang="en-US" sz="1400" dirty="0" smtClean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200" y="3962400"/>
              <a:ext cx="9906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</a:rPr>
                <a:t>[y = 1]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Consolas" pitchFamily="49" charset="0"/>
                </a:rPr>
                <a:t>2</a:t>
              </a:r>
              <a:endParaRPr lang="en-US" sz="1400" dirty="0" smtClean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3048794" y="3809206"/>
              <a:ext cx="304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3048794" y="4418806"/>
              <a:ext cx="304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3048794" y="5028406"/>
              <a:ext cx="304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3048794" y="5638006"/>
              <a:ext cx="304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/>
            <p:nvPr/>
          </p:nvCxnSpPr>
          <p:spPr>
            <a:xfrm>
              <a:off x="1828800" y="4419600"/>
              <a:ext cx="1104900" cy="15240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16200000" flipH="1">
              <a:off x="1676400" y="4572000"/>
              <a:ext cx="1676400" cy="1371600"/>
            </a:xfrm>
            <a:prstGeom prst="bentConnector3">
              <a:avLst>
                <a:gd name="adj1" fmla="val 11346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8" idx="3"/>
            </p:cNvCxnSpPr>
            <p:nvPr/>
          </p:nvCxnSpPr>
          <p:spPr>
            <a:xfrm>
              <a:off x="3733800" y="4724400"/>
              <a:ext cx="1066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4267200" y="3352800"/>
            <a:ext cx="8382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Reaching Definition Analysis</a:t>
            </a:r>
            <a:endParaRPr lang="en-US" dirty="0"/>
          </a:p>
        </p:txBody>
      </p:sp>
      <p:grpSp>
        <p:nvGrpSpPr>
          <p:cNvPr id="3" name="Group 43"/>
          <p:cNvGrpSpPr/>
          <p:nvPr/>
        </p:nvGrpSpPr>
        <p:grpSpPr>
          <a:xfrm>
            <a:off x="5486400" y="2209800"/>
            <a:ext cx="2971800" cy="2743200"/>
            <a:chOff x="1828800" y="3352800"/>
            <a:chExt cx="2971800" cy="2743200"/>
          </a:xfrm>
        </p:grpSpPr>
        <p:sp>
          <p:nvSpPr>
            <p:cNvPr id="5" name="Rectangle 4"/>
            <p:cNvSpPr/>
            <p:nvPr/>
          </p:nvSpPr>
          <p:spPr>
            <a:xfrm>
              <a:off x="2743200" y="3352800"/>
              <a:ext cx="9906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</a:rPr>
                <a:t>[x = 5]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Consolas" pitchFamily="49" charset="0"/>
                </a:rPr>
                <a:t>1</a:t>
              </a:r>
              <a:endParaRPr lang="en-US" sz="1400" dirty="0" smtClean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5791200"/>
              <a:ext cx="7620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</a:rPr>
                <a:t>[--x]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Consolas" pitchFamily="49" charset="0"/>
                </a:rPr>
                <a:t>5</a:t>
              </a:r>
              <a:endParaRPr lang="en-US" sz="1400" dirty="0" smtClean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5181600"/>
              <a:ext cx="13716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</a:rPr>
                <a:t>[y = x * y]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Consolas" pitchFamily="49" charset="0"/>
                </a:rPr>
                <a:t>4</a:t>
              </a:r>
              <a:endParaRPr lang="en-US" sz="1400" dirty="0" smtClean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4572000"/>
              <a:ext cx="9906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</a:rPr>
                <a:t>[x &gt; 1]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Consolas" pitchFamily="49" charset="0"/>
                </a:rPr>
                <a:t>3</a:t>
              </a:r>
              <a:endParaRPr lang="en-US" sz="1400" dirty="0" smtClean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200" y="3962400"/>
              <a:ext cx="9906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</a:rPr>
                <a:t>[y = 1]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Consolas" pitchFamily="49" charset="0"/>
                </a:rPr>
                <a:t>2</a:t>
              </a:r>
              <a:endParaRPr lang="en-US" sz="1400" dirty="0" smtClean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3048794" y="3809206"/>
              <a:ext cx="304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3048794" y="4418806"/>
              <a:ext cx="304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3048794" y="5028406"/>
              <a:ext cx="304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3048794" y="5638006"/>
              <a:ext cx="304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/>
            <p:nvPr/>
          </p:nvCxnSpPr>
          <p:spPr>
            <a:xfrm>
              <a:off x="1828800" y="4419600"/>
              <a:ext cx="1104900" cy="15240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16200000" flipH="1">
              <a:off x="1676400" y="4572000"/>
              <a:ext cx="1676400" cy="1371600"/>
            </a:xfrm>
            <a:prstGeom prst="bentConnector3">
              <a:avLst>
                <a:gd name="adj1" fmla="val 11346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8" idx="3"/>
            </p:cNvCxnSpPr>
            <p:nvPr/>
          </p:nvCxnSpPr>
          <p:spPr>
            <a:xfrm>
              <a:off x="3733800" y="4724400"/>
              <a:ext cx="1066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2"/>
          <p:cNvGrpSpPr/>
          <p:nvPr/>
        </p:nvGrpSpPr>
        <p:grpSpPr>
          <a:xfrm>
            <a:off x="838200" y="2256472"/>
            <a:ext cx="4492686" cy="1858328"/>
            <a:chOff x="536514" y="1295400"/>
            <a:chExt cx="4492686" cy="1858328"/>
          </a:xfrm>
        </p:grpSpPr>
        <p:sp>
          <p:nvSpPr>
            <p:cNvPr id="18" name="TextBox 17"/>
            <p:cNvSpPr txBox="1"/>
            <p:nvPr/>
          </p:nvSpPr>
          <p:spPr>
            <a:xfrm>
              <a:off x="536514" y="1676400"/>
              <a:ext cx="301686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</a:p>
            <a:p>
              <a:r>
                <a:rPr lang="en-US" dirty="0" smtClean="0"/>
                <a:t>2</a:t>
              </a:r>
            </a:p>
            <a:p>
              <a:r>
                <a:rPr lang="en-US" dirty="0" smtClean="0"/>
                <a:t>3</a:t>
              </a:r>
            </a:p>
            <a:p>
              <a:r>
                <a:rPr lang="en-US" dirty="0" smtClean="0"/>
                <a:t>4</a:t>
              </a:r>
            </a:p>
            <a:p>
              <a:r>
                <a:rPr lang="en-US" dirty="0" smtClean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200" y="1676400"/>
              <a:ext cx="230774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(x, ?), (y, ?)</a:t>
              </a:r>
            </a:p>
            <a:p>
              <a:pPr>
                <a:buNone/>
              </a:pPr>
              <a:r>
                <a:rPr lang="en-US" dirty="0" smtClean="0"/>
                <a:t>(x, 1), (y, ?)</a:t>
              </a:r>
            </a:p>
            <a:p>
              <a:pPr>
                <a:buNone/>
              </a:pPr>
              <a:r>
                <a:rPr lang="en-US" dirty="0" smtClean="0"/>
                <a:t>(x, 1), (x, 5), (y, 2)</a:t>
              </a:r>
            </a:p>
            <a:p>
              <a:pPr>
                <a:buNone/>
              </a:pPr>
              <a:r>
                <a:rPr lang="en-US" dirty="0" smtClean="0"/>
                <a:t>(x, 1), (x, 5) (y, 2), (y, 4)</a:t>
              </a:r>
            </a:p>
            <a:p>
              <a:pPr>
                <a:buNone/>
              </a:pPr>
              <a:r>
                <a:rPr lang="en-US" dirty="0" smtClean="0"/>
                <a:t>(x, 1), (x, 5), (y, 4)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54559" y="1676400"/>
              <a:ext cx="1874641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(x, 1), (y, ?)</a:t>
              </a:r>
            </a:p>
            <a:p>
              <a:pPr>
                <a:buNone/>
              </a:pPr>
              <a:r>
                <a:rPr lang="en-US" dirty="0" smtClean="0"/>
                <a:t>(x, 1), (y, 2)</a:t>
              </a:r>
            </a:p>
            <a:p>
              <a:pPr>
                <a:buNone/>
              </a:pPr>
              <a:r>
                <a:rPr lang="en-US" dirty="0" smtClean="0"/>
                <a:t>(x, 1), (x, 5), (y, 2)</a:t>
              </a:r>
            </a:p>
            <a:p>
              <a:pPr>
                <a:buNone/>
              </a:pPr>
              <a:r>
                <a:rPr lang="en-US" dirty="0" smtClean="0"/>
                <a:t>(x, 1), (x, 5) (y, 4)</a:t>
              </a:r>
            </a:p>
            <a:p>
              <a:pPr>
                <a:buNone/>
              </a:pPr>
              <a:r>
                <a:rPr lang="en-US" dirty="0" smtClean="0"/>
                <a:t>(x, 5), (y, 4)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8200" y="1295400"/>
              <a:ext cx="7819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err="1" smtClean="0"/>
                <a:t>RD</a:t>
              </a:r>
              <a:r>
                <a:rPr lang="en-US" baseline="-25000" dirty="0" err="1" smtClean="0"/>
                <a:t>entry</a:t>
              </a:r>
              <a:endParaRPr lang="en-US" baseline="-25000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64860" y="1295400"/>
              <a:ext cx="680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err="1" smtClean="0"/>
                <a:t>RD</a:t>
              </a:r>
              <a:r>
                <a:rPr lang="en-US" baseline="-25000" dirty="0" err="1" smtClean="0"/>
                <a:t>exit</a:t>
              </a:r>
              <a:endParaRPr lang="en-US" baseline="-25000" dirty="0" smtClean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Static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Intermediate form used by several compilers in which every variable is assigned only once </a:t>
            </a:r>
          </a:p>
        </p:txBody>
      </p:sp>
      <p:sp>
        <p:nvSpPr>
          <p:cNvPr id="15362" name="AutoShape 2" descr="An example control flow graph, before conversion to SSA">
            <a:hlinkClick r:id="rId2" tooltip="An example control flow graph, before conversion to SSA"/>
          </p:cNvPr>
          <p:cNvSpPr>
            <a:spLocks noChangeAspect="1" noChangeArrowheads="1"/>
          </p:cNvSpPr>
          <p:nvPr/>
        </p:nvSpPr>
        <p:spPr bwMode="auto">
          <a:xfrm>
            <a:off x="4572000" y="-1233488"/>
            <a:ext cx="1905000" cy="2762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257549"/>
            <a:ext cx="1905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Static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Use-definition relationships explicit</a:t>
            </a:r>
          </a:p>
          <a:p>
            <a:pPr lvl="1"/>
            <a:r>
              <a:rPr lang="en-US" dirty="0" smtClean="0"/>
              <a:t>Each use reached by only one definition</a:t>
            </a:r>
          </a:p>
          <a:p>
            <a:pPr lvl="1"/>
            <a:r>
              <a:rPr lang="en-US" dirty="0" smtClean="0"/>
              <a:t>Each definition dominates all uses</a:t>
            </a:r>
          </a:p>
        </p:txBody>
      </p:sp>
      <p:sp>
        <p:nvSpPr>
          <p:cNvPr id="15362" name="AutoShape 2" descr="An example control flow graph, before conversion to SSA">
            <a:hlinkClick r:id="rId2" tooltip="An example control flow graph, before conversion to SSA"/>
          </p:cNvPr>
          <p:cNvSpPr>
            <a:spLocks noChangeAspect="1" noChangeArrowheads="1"/>
          </p:cNvSpPr>
          <p:nvPr/>
        </p:nvSpPr>
        <p:spPr bwMode="auto">
          <a:xfrm>
            <a:off x="4572000" y="-1233488"/>
            <a:ext cx="1905000" cy="2762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257549"/>
            <a:ext cx="1905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257549"/>
            <a:ext cx="1905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Static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</a:t>
            </a:r>
            <a:r>
              <a:rPr lang="el-GR" dirty="0" smtClean="0"/>
              <a:t>Φ</a:t>
            </a:r>
            <a:r>
              <a:rPr lang="en-US" dirty="0" smtClean="0"/>
              <a:t> (Phi) instructions are added to the beginning of blocks to represent joins of different versions of the same variable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5362" name="AutoShape 2" descr="An example control flow graph, before conversion to SSA">
            <a:hlinkClick r:id="rId2" tooltip="An example control flow graph, before conversion to SSA"/>
          </p:cNvPr>
          <p:cNvSpPr>
            <a:spLocks noChangeAspect="1" noChangeArrowheads="1"/>
          </p:cNvSpPr>
          <p:nvPr/>
        </p:nvSpPr>
        <p:spPr bwMode="auto">
          <a:xfrm>
            <a:off x="4572000" y="-1233488"/>
            <a:ext cx="1905000" cy="2762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257549"/>
            <a:ext cx="1905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257549"/>
            <a:ext cx="1905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An example control flow graph, fully converted to SSA">
            <a:hlinkClick r:id="rId5" tooltip="An example control flow graph, fully converted to SSA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3257549"/>
            <a:ext cx="1905000" cy="2838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Phoenix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 for </a:t>
            </a:r>
            <a:r>
              <a:rPr lang="en-US" dirty="0"/>
              <a:t>building compilers and program analysis tools </a:t>
            </a:r>
          </a:p>
          <a:p>
            <a:endParaRPr lang="en-US" dirty="0" smtClean="0"/>
          </a:p>
          <a:p>
            <a:r>
              <a:rPr lang="en-US" dirty="0"/>
              <a:t>Collaborative project between the Microsoft Research, Visual C++, and .NET Common Language Runtime groups at Microsoft </a:t>
            </a:r>
          </a:p>
          <a:p>
            <a:endParaRPr lang="en-US" dirty="0" smtClean="0"/>
          </a:p>
          <a:p>
            <a:r>
              <a:rPr lang="en-US" dirty="0"/>
              <a:t>Foundation for the next generation of Microsoft development tools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09787" y="3023235"/>
          <a:ext cx="4924425" cy="811530"/>
        </p:xfrm>
        <a:graphic>
          <a:graphicData uri="http://schemas.openxmlformats.org/drawingml/2006/table">
            <a:tbl>
              <a:tblPr/>
              <a:tblGrid>
                <a:gridCol w="208280"/>
                <a:gridCol w="4716145"/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7625" marR="47625" marT="28575" marB="1428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Reaching definitions allow the construction of a context-free data flow graph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3200400"/>
            <a:ext cx="76390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to SSA form allows the simple construction of a contextual data flow graph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2609850"/>
            <a:ext cx="80391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Applied Data 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Path Validation</a:t>
            </a:r>
          </a:p>
          <a:p>
            <a:pPr lvl="1"/>
            <a:r>
              <a:rPr lang="en-US" dirty="0" smtClean="0"/>
              <a:t>Determine whether there is a code path from data input function to a function using the data that does not flow through a sanitizing function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Method</a:t>
            </a:r>
          </a:p>
          <a:p>
            <a:pPr lvl="2"/>
            <a:r>
              <a:rPr lang="en-US" dirty="0" smtClean="0"/>
              <a:t>Create an array of bit vectors to hold each path to each function</a:t>
            </a:r>
          </a:p>
          <a:p>
            <a:pPr lvl="2"/>
            <a:r>
              <a:rPr lang="en-US" dirty="0" smtClean="0"/>
              <a:t>Propagate inherited bit vectors by performing a union on the two bit vectors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Real world use – SQL Injection prevention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Applied Data 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Syntax Model Inference</a:t>
            </a:r>
          </a:p>
          <a:p>
            <a:pPr lvl="1"/>
            <a:r>
              <a:rPr lang="en-US" dirty="0" smtClean="0"/>
              <a:t>Determine the type layout of every abstract structure that reaches a specified function call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Method</a:t>
            </a:r>
          </a:p>
          <a:p>
            <a:pPr lvl="2"/>
            <a:r>
              <a:rPr lang="en-US" dirty="0" smtClean="0"/>
              <a:t>Calculate call graph for target function</a:t>
            </a:r>
          </a:p>
          <a:p>
            <a:pPr lvl="2"/>
            <a:r>
              <a:rPr lang="en-US" dirty="0" smtClean="0"/>
              <a:t>Gather Reaching Definition data for all functions in graph</a:t>
            </a:r>
          </a:p>
          <a:p>
            <a:pPr lvl="2"/>
            <a:r>
              <a:rPr lang="en-US" dirty="0" smtClean="0"/>
              <a:t>Record type for each definition in each function</a:t>
            </a:r>
          </a:p>
          <a:p>
            <a:pPr lvl="2"/>
            <a:r>
              <a:rPr lang="en-US" dirty="0" smtClean="0"/>
              <a:t>Walk unique call graph paths backwards collecting type flow information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Real world use – generate </a:t>
            </a:r>
            <a:r>
              <a:rPr lang="en-US" dirty="0" err="1" smtClean="0"/>
              <a:t>fuzzer</a:t>
            </a:r>
            <a:r>
              <a:rPr lang="en-US" dirty="0" smtClean="0"/>
              <a:t> definitions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Applied Data 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Integer Overflow Detection</a:t>
            </a:r>
          </a:p>
          <a:p>
            <a:pPr lvl="1"/>
            <a:r>
              <a:rPr lang="en-US" dirty="0" smtClean="0"/>
              <a:t>Given a call to an allocation function, determine whether the input size could have wrapped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Method</a:t>
            </a:r>
          </a:p>
          <a:p>
            <a:pPr lvl="2"/>
            <a:r>
              <a:rPr lang="en-US" dirty="0" smtClean="0"/>
              <a:t>Trace data input to memory allocation functions backward</a:t>
            </a:r>
            <a:endParaRPr lang="en-US" dirty="0"/>
          </a:p>
          <a:p>
            <a:pPr lvl="2"/>
            <a:r>
              <a:rPr lang="en-US" dirty="0" smtClean="0"/>
              <a:t>Determine if the value is generated </a:t>
            </a:r>
            <a:r>
              <a:rPr lang="en-US" dirty="0" smtClean="0"/>
              <a:t>in with potentially user controlled data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Real world use – detect bugs!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Phoenix is amazingly powerful and extensible. It will change how academic compiler research is done on the Windows platform</a:t>
            </a:r>
          </a:p>
          <a:p>
            <a:endParaRPr lang="en-US" dirty="0" smtClean="0"/>
          </a:p>
          <a:p>
            <a:r>
              <a:rPr lang="en-US" dirty="0" smtClean="0"/>
              <a:t>The security industry has a lot to learn from the academic archives of the last 30 years. Read Dawson </a:t>
            </a:r>
            <a:r>
              <a:rPr lang="en-US" dirty="0" err="1" smtClean="0"/>
              <a:t>Engler</a:t>
            </a:r>
            <a:r>
              <a:rPr lang="en-US" dirty="0" smtClean="0"/>
              <a:t>, David Wagner, </a:t>
            </a:r>
            <a:r>
              <a:rPr lang="en-US" dirty="0" err="1" smtClean="0"/>
              <a:t>Cousot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Improved programming processes and advances in static analysis is and will continue to improve software security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Involved!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phoenix</a:t>
            </a:r>
          </a:p>
          <a:p>
            <a:pPr lvl="1"/>
            <a:r>
              <a:rPr lang="en-US" dirty="0" smtClean="0">
                <a:hlinkClick r:id="rId2"/>
              </a:rPr>
              <a:t>http://research.micorosft.com/phoenix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Participate in online phoenix forums</a:t>
            </a:r>
          </a:p>
          <a:p>
            <a:endParaRPr lang="en-US" dirty="0" smtClean="0"/>
          </a:p>
          <a:p>
            <a:r>
              <a:rPr lang="en-US" dirty="0" smtClean="0"/>
              <a:t>Contact us at switech@microsoft.com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Phoenix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Inputs are converted to an intermediate representation (IR)</a:t>
            </a:r>
          </a:p>
          <a:p>
            <a:endParaRPr lang="en-US" dirty="0" smtClean="0"/>
          </a:p>
          <a:p>
            <a:r>
              <a:rPr lang="en-US" dirty="0" smtClean="0"/>
              <a:t>Phoenix API allows compiler plug-ins or standalone tools to add or hook phases of IR creation</a:t>
            </a:r>
            <a:endParaRPr lang="en-US" dirty="0"/>
          </a:p>
        </p:txBody>
      </p:sp>
      <p:pic>
        <p:nvPicPr>
          <p:cNvPr id="1026" name="Picture 2" descr="conceptual overview of the Phoenix platfo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75" y="1600200"/>
            <a:ext cx="4162425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Phoenix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Phases process IR to provide abstractions such as call graphs, flow graphs, region graphs, single static assignment (SSA) annotations</a:t>
            </a:r>
            <a:endParaRPr lang="en-US" dirty="0"/>
          </a:p>
        </p:txBody>
      </p:sp>
      <p:pic>
        <p:nvPicPr>
          <p:cNvPr id="1028" name="Picture 4" descr="Phoenix Architecture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600201"/>
            <a:ext cx="3995368" cy="4495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Phoenix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6" descr="phoenix architecture diagram (api)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599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Phoenix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 development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Retargeting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Binary Instrumentation</a:t>
            </a:r>
          </a:p>
          <a:p>
            <a:pPr lvl="1"/>
            <a:r>
              <a:rPr lang="en-US" dirty="0" smtClean="0"/>
              <a:t>Profiling/Code coverage</a:t>
            </a:r>
          </a:p>
          <a:p>
            <a:pPr lvl="1"/>
            <a:r>
              <a:rPr lang="en-US" dirty="0" smtClean="0"/>
              <a:t>Binary protection/obfuscation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Program Analysis</a:t>
            </a:r>
          </a:p>
          <a:p>
            <a:pPr lvl="1"/>
            <a:r>
              <a:rPr lang="en-US" dirty="0" smtClean="0"/>
              <a:t>Model inference</a:t>
            </a:r>
          </a:p>
          <a:p>
            <a:pPr lvl="1"/>
            <a:r>
              <a:rPr lang="en-US" dirty="0" smtClean="0"/>
              <a:t>Vulnerability detection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Phoenix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targets manually or via plug-ins</a:t>
            </a:r>
          </a:p>
          <a:p>
            <a:r>
              <a:rPr lang="en-US" dirty="0" smtClean="0"/>
              <a:t>Use phase lists or raise binaries manually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7848600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nsolas" pitchFamily="49" charset="0"/>
              </a:rPr>
              <a:t>PEModuleUnit</a:t>
            </a:r>
            <a:r>
              <a:rPr lang="en-US" sz="1200" dirty="0">
                <a:latin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</a:rPr>
              <a:t>module </a:t>
            </a:r>
            <a:r>
              <a:rPr lang="en-US" sz="1200" dirty="0">
                <a:latin typeface="Consolas" pitchFamily="49" charset="0"/>
              </a:rPr>
              <a:t>= null;</a:t>
            </a:r>
          </a:p>
          <a:p>
            <a:endParaRPr lang="en-US" sz="1200" dirty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module </a:t>
            </a:r>
            <a:r>
              <a:rPr lang="en-US" sz="1200" dirty="0">
                <a:latin typeface="Consolas" pitchFamily="49" charset="0"/>
              </a:rPr>
              <a:t>= </a:t>
            </a:r>
            <a:r>
              <a:rPr lang="en-US" sz="1200" dirty="0" err="1">
                <a:latin typeface="Consolas" pitchFamily="49" charset="0"/>
              </a:rPr>
              <a:t>PEModuleUnit.Open</a:t>
            </a:r>
            <a:r>
              <a:rPr lang="en-US" sz="1200" dirty="0">
                <a:latin typeface="Consolas" pitchFamily="49" charset="0"/>
              </a:rPr>
              <a:t>(path);</a:t>
            </a:r>
          </a:p>
          <a:p>
            <a:r>
              <a:rPr lang="en-US" sz="1200" dirty="0" err="1" smtClean="0">
                <a:latin typeface="Consolas" pitchFamily="49" charset="0"/>
              </a:rPr>
              <a:t>module.LoadPdb</a:t>
            </a:r>
            <a:r>
              <a:rPr lang="en-US" sz="1200" dirty="0">
                <a:latin typeface="Consolas" pitchFamily="49" charset="0"/>
              </a:rPr>
              <a:t>();</a:t>
            </a:r>
          </a:p>
          <a:p>
            <a:r>
              <a:rPr lang="en-US" sz="1200" dirty="0" err="1" smtClean="0">
                <a:latin typeface="Consolas" pitchFamily="49" charset="0"/>
              </a:rPr>
              <a:t>module.LoadGlobalSymbols</a:t>
            </a:r>
            <a:r>
              <a:rPr lang="en-US" sz="1200" dirty="0">
                <a:latin typeface="Consolas" pitchFamily="49" charset="0"/>
              </a:rPr>
              <a:t>();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err="1" smtClean="0">
                <a:latin typeface="Consolas" pitchFamily="49" charset="0"/>
              </a:rPr>
              <a:t>Phx.Symbols.Table</a:t>
            </a:r>
            <a:r>
              <a:rPr lang="en-US" sz="1200" dirty="0" smtClean="0">
                <a:latin typeface="Consolas" pitchFamily="49" charset="0"/>
              </a:rPr>
              <a:t> table = </a:t>
            </a:r>
            <a:r>
              <a:rPr lang="en-US" sz="1200" dirty="0" err="1" smtClean="0">
                <a:latin typeface="Consolas" pitchFamily="49" charset="0"/>
              </a:rPr>
              <a:t>module.SymbolTable</a:t>
            </a:r>
            <a:r>
              <a:rPr lang="en-US" sz="1200" dirty="0" smtClean="0">
                <a:latin typeface="Consolas" pitchFamily="49" charset="0"/>
              </a:rPr>
              <a:t>;            </a:t>
            </a:r>
          </a:p>
          <a:p>
            <a:r>
              <a:rPr lang="en-US" sz="1200" dirty="0" err="1" smtClean="0">
                <a:latin typeface="Consolas" pitchFamily="49" charset="0"/>
              </a:rPr>
              <a:t>Phx.Symbols.LocalIdMap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</a:rPr>
              <a:t>localMap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table.LocalIdMap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err="1" smtClean="0">
                <a:latin typeface="Consolas" pitchFamily="49" charset="0"/>
              </a:rPr>
              <a:t>Phx.Collections.IdToSymbolMap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</a:rPr>
              <a:t>symbolMap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localMap.InternalMap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err="1" smtClean="0">
                <a:latin typeface="Consolas" pitchFamily="49" charset="0"/>
              </a:rPr>
              <a:t>Phx.Collections.IdToSymbolMap.Iterator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</a:rPr>
              <a:t>iterator</a:t>
            </a:r>
            <a:r>
              <a:rPr lang="en-US" sz="1200" dirty="0" smtClean="0">
                <a:latin typeface="Consolas" pitchFamily="49" charset="0"/>
              </a:rPr>
              <a:t> = </a:t>
            </a:r>
          </a:p>
          <a:p>
            <a:r>
              <a:rPr lang="en-US" sz="1200" dirty="0" smtClean="0">
                <a:latin typeface="Consolas" pitchFamily="49" charset="0"/>
              </a:rPr>
              <a:t>	new </a:t>
            </a:r>
            <a:r>
              <a:rPr lang="en-US" sz="1200" dirty="0" err="1" smtClean="0">
                <a:latin typeface="Consolas" pitchFamily="49" charset="0"/>
              </a:rPr>
              <a:t>Phx.Collections.IdToSymbolMap.Iterator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symbolMap</a:t>
            </a:r>
            <a:r>
              <a:rPr lang="en-US" sz="1200" dirty="0" smtClean="0">
                <a:latin typeface="Consolas" pitchFamily="49" charset="0"/>
              </a:rPr>
              <a:t>);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while (</a:t>
            </a:r>
            <a:r>
              <a:rPr lang="en-US" sz="1200" dirty="0" err="1" smtClean="0">
                <a:latin typeface="Consolas" pitchFamily="49" charset="0"/>
              </a:rPr>
              <a:t>iterator.MoveNext</a:t>
            </a:r>
            <a:r>
              <a:rPr lang="en-US" sz="1200" dirty="0" smtClean="0">
                <a:latin typeface="Consolas" pitchFamily="49" charset="0"/>
              </a:rPr>
              <a:t>())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if (</a:t>
            </a:r>
            <a:r>
              <a:rPr lang="en-US" sz="1200" dirty="0" err="1" smtClean="0">
                <a:latin typeface="Consolas" pitchFamily="49" charset="0"/>
              </a:rPr>
              <a:t>iterator.CurrentValue.IsFunctionSymbol</a:t>
            </a:r>
            <a:r>
              <a:rPr lang="en-US" sz="1200" dirty="0" smtClean="0">
                <a:latin typeface="Consolas" pitchFamily="49" charset="0"/>
              </a:rPr>
              <a:t>) </a:t>
            </a:r>
          </a:p>
          <a:p>
            <a:r>
              <a:rPr lang="en-US" sz="1200" dirty="0" smtClean="0">
                <a:latin typeface="Consolas" pitchFamily="49" charset="0"/>
              </a:rPr>
              <a:t>  {</a:t>
            </a:r>
          </a:p>
          <a:p>
            <a:r>
              <a:rPr lang="en-US" sz="1200" dirty="0" smtClean="0">
                <a:latin typeface="Consolas" pitchFamily="49" charset="0"/>
              </a:rPr>
              <a:t>    </a:t>
            </a:r>
            <a:r>
              <a:rPr lang="en-US" sz="1200" dirty="0" err="1" smtClean="0">
                <a:latin typeface="Consolas" pitchFamily="49" charset="0"/>
              </a:rPr>
              <a:t>FunctionSymbol</a:t>
            </a:r>
            <a:r>
              <a:rPr lang="en-US" sz="1200" dirty="0" smtClean="0">
                <a:latin typeface="Consolas" pitchFamily="49" charset="0"/>
              </a:rPr>
              <a:t> function =  </a:t>
            </a:r>
            <a:r>
              <a:rPr lang="en-US" sz="1200" dirty="0" err="1" smtClean="0">
                <a:latin typeface="Consolas" pitchFamily="49" charset="0"/>
              </a:rPr>
              <a:t>iterator.CurrentValue.AsFunctionSymbol</a:t>
            </a:r>
            <a:r>
              <a:rPr lang="en-US" sz="1200" dirty="0" smtClean="0">
                <a:latin typeface="Consolas" pitchFamily="49" charset="0"/>
              </a:rPr>
              <a:t>;</a:t>
            </a:r>
            <a:endParaRPr 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Phoenix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targets manually or via plug-ins</a:t>
            </a:r>
          </a:p>
          <a:p>
            <a:r>
              <a:rPr lang="en-US" dirty="0" smtClean="0"/>
              <a:t>Use phase lists or raise binaries manually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4038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</a:t>
            </a:r>
            <a:r>
              <a:rPr lang="en-US" sz="1200" dirty="0" err="1" smtClean="0">
                <a:latin typeface="Consolas" pitchFamily="49" charset="0"/>
              </a:rPr>
              <a:t>PlugIn</a:t>
            </a:r>
            <a:r>
              <a:rPr lang="en-US" sz="1200" dirty="0" smtClean="0">
                <a:latin typeface="Consolas" pitchFamily="49" charset="0"/>
              </a:rPr>
              <a:t> : </a:t>
            </a:r>
            <a:r>
              <a:rPr lang="en-US" sz="1200" dirty="0" err="1" smtClean="0">
                <a:latin typeface="Consolas" pitchFamily="49" charset="0"/>
              </a:rPr>
              <a:t>Phx.PlugIn</a:t>
            </a:r>
            <a:r>
              <a:rPr lang="en-US" sz="1200" dirty="0" smtClean="0">
                <a:latin typeface="Consolas" pitchFamily="49" charset="0"/>
              </a:rPr>
              <a:t> {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public override void </a:t>
            </a:r>
            <a:r>
              <a:rPr lang="en-US" sz="1200" b="1" dirty="0" err="1" smtClean="0">
                <a:latin typeface="Consolas" pitchFamily="49" charset="0"/>
              </a:rPr>
              <a:t>BuildPhases</a:t>
            </a:r>
            <a:r>
              <a:rPr lang="en-US" sz="1200" b="1" dirty="0" smtClean="0">
                <a:latin typeface="Consolas" pitchFamily="49" charset="0"/>
              </a:rPr>
              <a:t> </a:t>
            </a:r>
          </a:p>
          <a:p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Phx.Phases.PhaseConfiguration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</a:rPr>
              <a:t>config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</a:rPr>
              <a:t>Phx.Phases.Phase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</a:rPr>
              <a:t>funcNamesPhase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</a:rPr>
              <a:t>funcNamesPhase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Phase.New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config</a:t>
            </a:r>
            <a:r>
              <a:rPr lang="en-US" sz="1200" dirty="0" smtClean="0">
                <a:latin typeface="Consolas" pitchFamily="49" charset="0"/>
              </a:rPr>
              <a:t>);</a:t>
            </a:r>
          </a:p>
          <a:p>
            <a:r>
              <a:rPr lang="en-US" sz="1200" dirty="0" smtClean="0">
                <a:latin typeface="Consolas" pitchFamily="49" charset="0"/>
              </a:rPr>
              <a:t> </a:t>
            </a:r>
          </a:p>
          <a:p>
            <a:r>
              <a:rPr lang="en-US" sz="1200" dirty="0">
                <a:latin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</a:rPr>
              <a:t>Phx.Phases.Phase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</a:rPr>
              <a:t>encodingPhase</a:t>
            </a:r>
            <a:r>
              <a:rPr lang="en-US" sz="1200" dirty="0" smtClean="0">
                <a:latin typeface="Consolas" pitchFamily="49" charset="0"/>
              </a:rPr>
              <a:t> = </a:t>
            </a:r>
          </a:p>
          <a:p>
            <a:r>
              <a:rPr lang="en-US" sz="1200" dirty="0">
                <a:latin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</a:rPr>
              <a:t>    </a:t>
            </a:r>
            <a:r>
              <a:rPr lang="en-US" sz="1200" dirty="0" err="1" smtClean="0">
                <a:latin typeface="Consolas" pitchFamily="49" charset="0"/>
              </a:rPr>
              <a:t>config.PhaseList.FindByName</a:t>
            </a:r>
            <a:r>
              <a:rPr lang="en-US" sz="1200" dirty="0" smtClean="0">
                <a:latin typeface="Consolas" pitchFamily="49" charset="0"/>
              </a:rPr>
              <a:t>("Encoding");</a:t>
            </a:r>
          </a:p>
          <a:p>
            <a:r>
              <a:rPr lang="en-US" sz="1200" dirty="0" smtClean="0">
                <a:latin typeface="Consolas" pitchFamily="49" charset="0"/>
              </a:rPr>
              <a:t>  </a:t>
            </a:r>
          </a:p>
          <a:p>
            <a:r>
              <a:rPr lang="en-US" sz="1200" dirty="0">
                <a:latin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</a:rPr>
              <a:t>encodingPhase.InsertBefore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funcNamesPhase</a:t>
            </a:r>
            <a:r>
              <a:rPr lang="en-US" sz="1200" dirty="0" smtClean="0">
                <a:latin typeface="Consolas" pitchFamily="49" charset="0"/>
              </a:rPr>
              <a:t>);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public override </a:t>
            </a:r>
            <a:r>
              <a:rPr lang="en-US" sz="1200" dirty="0" err="1" smtClean="0">
                <a:latin typeface="Consolas" pitchFamily="49" charset="0"/>
              </a:rPr>
              <a:t>System.String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</a:rPr>
              <a:t>NameString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get { return "</a:t>
            </a:r>
            <a:r>
              <a:rPr lang="en-US" sz="1200" dirty="0" err="1" smtClean="0">
                <a:latin typeface="Consolas" pitchFamily="49" charset="0"/>
              </a:rPr>
              <a:t>FuncNames</a:t>
            </a:r>
            <a:r>
              <a:rPr lang="en-US" sz="1200" dirty="0" smtClean="0">
                <a:latin typeface="Consolas" pitchFamily="49" charset="0"/>
              </a:rPr>
              <a:t>";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2743200"/>
            <a:ext cx="37338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Phase : </a:t>
            </a:r>
            <a:r>
              <a:rPr lang="en-US" sz="1200" dirty="0" err="1" smtClean="0">
                <a:latin typeface="Consolas" pitchFamily="49" charset="0"/>
              </a:rPr>
              <a:t>Phx.Phases.Phase</a:t>
            </a:r>
            <a:r>
              <a:rPr lang="en-US" sz="1200" dirty="0">
                <a:latin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public static </a:t>
            </a:r>
            <a:r>
              <a:rPr lang="en-US" sz="1200" dirty="0" err="1" smtClean="0">
                <a:latin typeface="Consolas" pitchFamily="49" charset="0"/>
              </a:rPr>
              <a:t>Phx.Phases.Phase</a:t>
            </a:r>
            <a:r>
              <a:rPr lang="en-US" sz="1200" dirty="0" smtClean="0">
                <a:latin typeface="Consolas" pitchFamily="49" charset="0"/>
              </a:rPr>
              <a:t> </a:t>
            </a:r>
          </a:p>
          <a:p>
            <a:r>
              <a:rPr lang="en-US" sz="1200" b="1" dirty="0" smtClean="0">
                <a:latin typeface="Consolas" pitchFamily="49" charset="0"/>
              </a:rPr>
              <a:t>New</a:t>
            </a:r>
            <a:r>
              <a:rPr lang="en-US" sz="1200" dirty="0" smtClean="0">
                <a:latin typeface="Consolas" pitchFamily="49" charset="0"/>
              </a:rPr>
              <a:t> (</a:t>
            </a:r>
            <a:r>
              <a:rPr lang="en-US" sz="1200" dirty="0" err="1" smtClean="0">
                <a:latin typeface="Consolas" pitchFamily="49" charset="0"/>
              </a:rPr>
              <a:t>Phx.Phases.PhaseConfiguration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</a:rPr>
              <a:t>config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Phase </a:t>
            </a:r>
            <a:r>
              <a:rPr lang="en-US" sz="1200" dirty="0" err="1" smtClean="0">
                <a:latin typeface="Consolas" pitchFamily="49" charset="0"/>
              </a:rPr>
              <a:t>phase</a:t>
            </a:r>
            <a:r>
              <a:rPr lang="en-US" sz="1200" dirty="0" smtClean="0">
                <a:latin typeface="Consolas" pitchFamily="49" charset="0"/>
              </a:rPr>
              <a:t> = new Phase();</a:t>
            </a:r>
          </a:p>
          <a:p>
            <a:r>
              <a:rPr lang="en-US" sz="1200" dirty="0" smtClean="0">
                <a:latin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</a:rPr>
              <a:t>phase.Initialize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config</a:t>
            </a:r>
            <a:r>
              <a:rPr lang="en-US" sz="1200" dirty="0" smtClean="0">
                <a:latin typeface="Consolas" pitchFamily="49" charset="0"/>
              </a:rPr>
              <a:t>, "</a:t>
            </a:r>
            <a:r>
              <a:rPr lang="en-US" sz="1200" dirty="0" err="1" smtClean="0">
                <a:latin typeface="Consolas" pitchFamily="49" charset="0"/>
              </a:rPr>
              <a:t>FuncNames</a:t>
            </a:r>
            <a:r>
              <a:rPr lang="en-US" sz="1200" dirty="0" smtClean="0">
                <a:latin typeface="Consolas" pitchFamily="49" charset="0"/>
              </a:rPr>
              <a:t>");</a:t>
            </a:r>
          </a:p>
          <a:p>
            <a:r>
              <a:rPr lang="en-US" sz="1200" dirty="0" smtClean="0">
                <a:latin typeface="Consolas" pitchFamily="49" charset="0"/>
              </a:rPr>
              <a:t>  return phase;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protected override void </a:t>
            </a:r>
          </a:p>
          <a:p>
            <a:r>
              <a:rPr lang="en-US" sz="1200" b="1" dirty="0" smtClean="0">
                <a:latin typeface="Consolas" pitchFamily="49" charset="0"/>
              </a:rPr>
              <a:t>Execute</a:t>
            </a:r>
            <a:r>
              <a:rPr lang="en-US" sz="1200" dirty="0" smtClean="0">
                <a:latin typeface="Consolas" pitchFamily="49" charset="0"/>
              </a:rPr>
              <a:t> (</a:t>
            </a:r>
            <a:r>
              <a:rPr lang="en-US" sz="1200" dirty="0" err="1" smtClean="0">
                <a:latin typeface="Consolas" pitchFamily="49" charset="0"/>
              </a:rPr>
              <a:t>Phx.Unit</a:t>
            </a:r>
            <a:r>
              <a:rPr lang="en-US" sz="1200" dirty="0" smtClean="0">
                <a:latin typeface="Consolas" pitchFamily="49" charset="0"/>
              </a:rPr>
              <a:t> unit)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if (!</a:t>
            </a:r>
            <a:r>
              <a:rPr lang="en-US" sz="1200" dirty="0" err="1" smtClean="0">
                <a:latin typeface="Consolas" pitchFamily="49" charset="0"/>
              </a:rPr>
              <a:t>unit.IsFunctionUnit</a:t>
            </a:r>
            <a:r>
              <a:rPr lang="en-US" sz="1200" dirty="0" smtClean="0">
                <a:latin typeface="Consolas" pitchFamily="49" charset="0"/>
              </a:rPr>
              <a:t>) return;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</a:t>
            </a:r>
            <a:r>
              <a:rPr lang="en-US" sz="1200" dirty="0" err="1" smtClean="0">
                <a:latin typeface="Consolas" pitchFamily="49" charset="0"/>
              </a:rPr>
              <a:t>Phx.FunctionUnit</a:t>
            </a:r>
            <a:r>
              <a:rPr lang="en-US" sz="1200" dirty="0" smtClean="0">
                <a:latin typeface="Consolas" pitchFamily="49" charset="0"/>
              </a:rPr>
              <a:t> function = </a:t>
            </a:r>
          </a:p>
          <a:p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</a:rPr>
              <a:t>unit.AsFunctionUnit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</a:t>
            </a:r>
            <a:endParaRPr 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8799</TotalTime>
  <Words>1706</Words>
  <Application>Microsoft Office PowerPoint</Application>
  <PresentationFormat>On-screen Show (4:3)</PresentationFormat>
  <Paragraphs>378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AutoHacking with Phoenix Enabled Data Flow Analysis</vt:lpstr>
      <vt:lpstr>Topics</vt:lpstr>
      <vt:lpstr>Introducing Phoenix</vt:lpstr>
      <vt:lpstr>Phoenix Architecture</vt:lpstr>
      <vt:lpstr>Phoenix Architecture</vt:lpstr>
      <vt:lpstr>Phoenix Architecture</vt:lpstr>
      <vt:lpstr>Phoenix Applications</vt:lpstr>
      <vt:lpstr>Using Phoenix</vt:lpstr>
      <vt:lpstr>Using Phoenix</vt:lpstr>
      <vt:lpstr>Using Phoenix</vt:lpstr>
      <vt:lpstr>Phoenix Intermediate Representation</vt:lpstr>
      <vt:lpstr>Phoenix Intermediate Representation</vt:lpstr>
      <vt:lpstr>Phoenix Intermediate Representation</vt:lpstr>
      <vt:lpstr>Phoenix Instructions</vt:lpstr>
      <vt:lpstr>Phoenix Operands</vt:lpstr>
      <vt:lpstr>Phoenix Alias Package</vt:lpstr>
      <vt:lpstr>Call Graphs</vt:lpstr>
      <vt:lpstr>Call Graphs</vt:lpstr>
      <vt:lpstr>Control Flow Graphs</vt:lpstr>
      <vt:lpstr>Graph Traversal</vt:lpstr>
      <vt:lpstr>Graph Traversal</vt:lpstr>
      <vt:lpstr>Graph Traversal</vt:lpstr>
      <vt:lpstr>Reaching Definition Analysis</vt:lpstr>
      <vt:lpstr>Reaching Definition Analysis</vt:lpstr>
      <vt:lpstr>Reaching Definition Analysis</vt:lpstr>
      <vt:lpstr>Reaching Definition Analysis</vt:lpstr>
      <vt:lpstr>Single Static Assignment</vt:lpstr>
      <vt:lpstr>Single Static Assignment</vt:lpstr>
      <vt:lpstr>Single Static Assignment</vt:lpstr>
      <vt:lpstr>Data Flow Graphs</vt:lpstr>
      <vt:lpstr>Data Flow Graphs</vt:lpstr>
      <vt:lpstr>Applied Data Flow Analysis</vt:lpstr>
      <vt:lpstr>Applied Data Flow Analysis</vt:lpstr>
      <vt:lpstr>Applied Data Flow Analysis</vt:lpstr>
      <vt:lpstr>Final Thoughts</vt:lpstr>
      <vt:lpstr>Get Involved!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AutoHacking with Phoenix Enabled Data Flow Analysis</dc:title>
  <dc:creator>richardj</dc:creator>
  <cp:lastModifiedBy>richardj</cp:lastModifiedBy>
  <cp:revision>19</cp:revision>
  <dcterms:created xsi:type="dcterms:W3CDTF">2007-10-11T23:03:10Z</dcterms:created>
  <dcterms:modified xsi:type="dcterms:W3CDTF">2007-10-23T01:38:50Z</dcterms:modified>
</cp:coreProperties>
</file>