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73" r:id="rId4"/>
    <p:sldId id="270" r:id="rId5"/>
    <p:sldId id="272" r:id="rId6"/>
    <p:sldId id="271" r:id="rId7"/>
    <p:sldId id="265" r:id="rId8"/>
    <p:sldId id="269" r:id="rId9"/>
    <p:sldId id="277" r:id="rId10"/>
    <p:sldId id="274" r:id="rId11"/>
    <p:sldId id="258" r:id="rId12"/>
    <p:sldId id="278" r:id="rId13"/>
    <p:sldId id="280" r:id="rId14"/>
    <p:sldId id="283" r:id="rId15"/>
    <p:sldId id="281" r:id="rId16"/>
    <p:sldId id="282" r:id="rId17"/>
    <p:sldId id="28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3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3449B-3D4C-4E66-8956-5B5E51D794E8}" type="datetimeFigureOut">
              <a:rPr lang="en-US" smtClean="0"/>
              <a:pPr/>
              <a:t>4/19/2008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8564B-84D5-4405-AA4B-9E4E3BEFDD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8564B-84D5-4405-AA4B-9E4E3BEFDD7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94B7-8399-48F1-B5D0-B8AA91BDAB08}" type="datetimeFigureOut">
              <a:rPr lang="en-US" smtClean="0"/>
              <a:pPr/>
              <a:t>4/19/2008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8DBC-CEAE-4B99-AD95-856B71DD06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94B7-8399-48F1-B5D0-B8AA91BDAB08}" type="datetimeFigureOut">
              <a:rPr lang="en-US" smtClean="0"/>
              <a:pPr/>
              <a:t>4/19/2008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8DBC-CEAE-4B99-AD95-856B71DD06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94B7-8399-48F1-B5D0-B8AA91BDAB08}" type="datetimeFigureOut">
              <a:rPr lang="en-US" smtClean="0"/>
              <a:pPr/>
              <a:t>4/19/2008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8DBC-CEAE-4B99-AD95-856B71DD06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94B7-8399-48F1-B5D0-B8AA91BDAB08}" type="datetimeFigureOut">
              <a:rPr lang="en-US" smtClean="0"/>
              <a:pPr/>
              <a:t>4/19/2008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8DBC-CEAE-4B99-AD95-856B71DD06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94B7-8399-48F1-B5D0-B8AA91BDAB08}" type="datetimeFigureOut">
              <a:rPr lang="en-US" smtClean="0"/>
              <a:pPr/>
              <a:t>4/19/2008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8DBC-CEAE-4B99-AD95-856B71DD06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94B7-8399-48F1-B5D0-B8AA91BDAB08}" type="datetimeFigureOut">
              <a:rPr lang="en-US" smtClean="0"/>
              <a:pPr/>
              <a:t>4/19/2008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8DBC-CEAE-4B99-AD95-856B71DD06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94B7-8399-48F1-B5D0-B8AA91BDAB08}" type="datetimeFigureOut">
              <a:rPr lang="en-US" smtClean="0"/>
              <a:pPr/>
              <a:t>4/19/2008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8DBC-CEAE-4B99-AD95-856B71DD06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94B7-8399-48F1-B5D0-B8AA91BDAB08}" type="datetimeFigureOut">
              <a:rPr lang="en-US" smtClean="0"/>
              <a:pPr/>
              <a:t>4/19/2008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8DBC-CEAE-4B99-AD95-856B71DD06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94B7-8399-48F1-B5D0-B8AA91BDAB08}" type="datetimeFigureOut">
              <a:rPr lang="en-US" smtClean="0"/>
              <a:pPr/>
              <a:t>4/19/2008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8DBC-CEAE-4B99-AD95-856B71DD06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94B7-8399-48F1-B5D0-B8AA91BDAB08}" type="datetimeFigureOut">
              <a:rPr lang="en-US" smtClean="0"/>
              <a:pPr/>
              <a:t>4/19/2008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8DBC-CEAE-4B99-AD95-856B71DD06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94B7-8399-48F1-B5D0-B8AA91BDAB08}" type="datetimeFigureOut">
              <a:rPr lang="en-US" smtClean="0"/>
              <a:pPr/>
              <a:t>4/19/2008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8DBC-CEAE-4B99-AD95-856B71DD06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194B7-8399-48F1-B5D0-B8AA91BDAB08}" type="datetimeFigureOut">
              <a:rPr lang="en-US" smtClean="0"/>
              <a:pPr/>
              <a:t>4/19/2008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B8DBC-CEAE-4B99-AD95-856B71DD06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Fast n Furious Transforms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Fourier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Any optimized implementation of the DFT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Example: Cooley-Turkey</a:t>
            </a:r>
          </a:p>
          <a:p>
            <a:pPr lvl="1"/>
            <a:r>
              <a:rPr lang="en-US" dirty="0" smtClean="0"/>
              <a:t>Recursively breaks down DFT into smaller DFTs</a:t>
            </a:r>
          </a:p>
          <a:p>
            <a:pPr lvl="1"/>
            <a:r>
              <a:rPr lang="en-US" dirty="0" smtClean="0"/>
              <a:t>Number of samples must be factorable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6048" y="2667000"/>
            <a:ext cx="3066352" cy="10156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DFT complexity: O(N) ²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FFT complexity:  O(N log 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encode arbitrary data as a waveform?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in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Sine wave: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Direct encoding: </a:t>
            </a:r>
          </a:p>
          <a:p>
            <a:pPr lvl="1"/>
            <a:r>
              <a:rPr lang="en-US" dirty="0" smtClean="0"/>
              <a:t>Each basis wave can carry one piece of information</a:t>
            </a:r>
          </a:p>
          <a:p>
            <a:pPr lvl="1"/>
            <a:r>
              <a:rPr lang="en-US" dirty="0" smtClean="0"/>
              <a:t>Complex waves carry multiple bits of information in a specific order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90600" y="2209800"/>
            <a:ext cx="6248400" cy="1130723"/>
            <a:chOff x="914400" y="2268244"/>
            <a:chExt cx="6248400" cy="1130723"/>
          </a:xfrm>
        </p:grpSpPr>
        <p:sp>
          <p:nvSpPr>
            <p:cNvPr id="8" name="Rectangle 7"/>
            <p:cNvSpPr/>
            <p:nvPr/>
          </p:nvSpPr>
          <p:spPr>
            <a:xfrm>
              <a:off x="914400" y="2268244"/>
              <a:ext cx="5486400" cy="1066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90600" y="2752636"/>
              <a:ext cx="617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Consolas" pitchFamily="49" charset="0"/>
                </a:rPr>
                <a:t>double theta = (2.0 * </a:t>
              </a:r>
              <a:r>
                <a:rPr lang="en-US" sz="1200" dirty="0" err="1" smtClean="0">
                  <a:latin typeface="Consolas" pitchFamily="49" charset="0"/>
                </a:rPr>
                <a:t>Math.PI</a:t>
              </a:r>
              <a:r>
                <a:rPr lang="en-US" sz="1200" dirty="0" smtClean="0">
                  <a:latin typeface="Consolas" pitchFamily="49" charset="0"/>
                </a:rPr>
                <a:t>) * (_frequency / _</a:t>
              </a:r>
              <a:r>
                <a:rPr lang="en-US" sz="1200" dirty="0" err="1" smtClean="0">
                  <a:latin typeface="Consolas" pitchFamily="49" charset="0"/>
                </a:rPr>
                <a:t>samplingRate</a:t>
              </a:r>
              <a:r>
                <a:rPr lang="en-US" sz="1200" dirty="0" smtClean="0">
                  <a:latin typeface="Consolas" pitchFamily="49" charset="0"/>
                </a:rPr>
                <a:t>); </a:t>
              </a:r>
            </a:p>
            <a:p>
              <a:r>
                <a:rPr lang="en-US" sz="1200" dirty="0" smtClean="0">
                  <a:latin typeface="Consolas" pitchFamily="49" charset="0"/>
                </a:rPr>
                <a:t>values[</a:t>
              </a:r>
              <a:r>
                <a:rPr lang="en-US" sz="1200" dirty="0" err="1" smtClean="0">
                  <a:latin typeface="Consolas" pitchFamily="49" charset="0"/>
                </a:rPr>
                <a:t>i</a:t>
              </a:r>
              <a:r>
                <a:rPr lang="en-US" sz="1200" dirty="0" smtClean="0">
                  <a:latin typeface="Consolas" pitchFamily="49" charset="0"/>
                </a:rPr>
                <a:t>] = _amplitude * </a:t>
              </a:r>
              <a:r>
                <a:rPr lang="en-US" sz="1200" dirty="0" err="1" smtClean="0">
                  <a:latin typeface="Consolas" pitchFamily="49" charset="0"/>
                </a:rPr>
                <a:t>Math.Sin</a:t>
              </a:r>
              <a:r>
                <a:rPr lang="en-US" sz="1200" dirty="0" smtClean="0">
                  <a:latin typeface="Consolas" pitchFamily="49" charset="0"/>
                </a:rPr>
                <a:t>(theta * </a:t>
              </a:r>
              <a:r>
                <a:rPr lang="en-US" sz="1200" dirty="0" err="1" smtClean="0">
                  <a:latin typeface="Consolas" pitchFamily="49" charset="0"/>
                </a:rPr>
                <a:t>i</a:t>
              </a:r>
              <a:r>
                <a:rPr lang="en-US" sz="1200" dirty="0" smtClean="0">
                  <a:latin typeface="Consolas" pitchFamily="49" charset="0"/>
                </a:rPr>
                <a:t> + phase);</a:t>
              </a:r>
            </a:p>
            <a:p>
              <a:endParaRPr lang="en-US" sz="1200" dirty="0">
                <a:latin typeface="Consolas" pitchFamily="49" charset="0"/>
              </a:endParaRP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6800" y="2438400"/>
              <a:ext cx="1704975" cy="190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Polymorphism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981200"/>
            <a:ext cx="71532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495800" y="1676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shikata_ga_nai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1676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alpha_mixed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Polymorphism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95800" y="1676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shikata_ga_nai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1676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call4_dword_xor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981200"/>
            <a:ext cx="7162800" cy="354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Windowing the data allows us to find pure signals...</a:t>
            </a:r>
          </a:p>
          <a:p>
            <a:pPr lvl="1"/>
            <a:r>
              <a:rPr lang="en-US" dirty="0" smtClean="0"/>
              <a:t>Full packet visualization will not transmit much information</a:t>
            </a:r>
          </a:p>
          <a:p>
            <a:pPr lvl="1"/>
            <a:r>
              <a:rPr lang="en-US" dirty="0" smtClean="0"/>
              <a:t>Enumerations and type fields become immediately apparent!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all the 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is a proof of concept that may be expanded</a:t>
            </a:r>
          </a:p>
          <a:p>
            <a:endParaRPr lang="en-US" dirty="0" smtClean="0"/>
          </a:p>
          <a:p>
            <a:r>
              <a:rPr lang="en-US" dirty="0" smtClean="0"/>
              <a:t>Encoding </a:t>
            </a:r>
            <a:r>
              <a:rPr lang="en-US" dirty="0" smtClean="0"/>
              <a:t>properties as waves allows magnitude to represent reoccurrence of patterns</a:t>
            </a:r>
          </a:p>
          <a:p>
            <a:endParaRPr lang="en-US" dirty="0" smtClean="0"/>
          </a:p>
          <a:p>
            <a:r>
              <a:rPr lang="en-US" dirty="0" smtClean="0"/>
              <a:t>Different attributes such as amplitude can be utilized to represent distance from a target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info:</a:t>
            </a:r>
          </a:p>
          <a:p>
            <a:pPr lvl="1"/>
            <a:r>
              <a:rPr lang="en-US" dirty="0" smtClean="0"/>
              <a:t>IIT CS Lectures on You Tube</a:t>
            </a:r>
          </a:p>
          <a:p>
            <a:pPr lvl="1"/>
            <a:r>
              <a:rPr lang="en-US" smtClean="0"/>
              <a:t>http://rjohnson.uninformed.org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my Journey</a:t>
            </a:r>
            <a:endParaRPr lang="en-US" dirty="0"/>
          </a:p>
        </p:txBody>
      </p:sp>
      <p:pic>
        <p:nvPicPr>
          <p:cNvPr id="9" name="Picture 8" descr="shred_logo_smal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33" y="2133600"/>
            <a:ext cx="3068067" cy="3078362"/>
          </a:xfrm>
          <a:prstGeom prst="rect">
            <a:avLst/>
          </a:prstGeom>
          <a:ln w="25400">
            <a:solidFill>
              <a:schemeClr val="tx2">
                <a:lumMod val="75000"/>
              </a:schemeClr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571777" y="5105400"/>
            <a:ext cx="3103579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Pitch Detection</a:t>
            </a:r>
          </a:p>
        </p:txBody>
      </p:sp>
      <p:pic>
        <p:nvPicPr>
          <p:cNvPr id="10" name="Picture 9" descr="DFT_al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3025" y="1905893"/>
            <a:ext cx="4323353" cy="1700068"/>
          </a:xfrm>
          <a:prstGeom prst="rect">
            <a:avLst/>
          </a:prstGeom>
          <a:ln w="25400" cap="sq">
            <a:solidFill>
              <a:schemeClr val="tx2">
                <a:lumMod val="75000"/>
              </a:schemeClr>
            </a:solidFill>
            <a:miter lim="800000"/>
          </a:ln>
        </p:spPr>
      </p:pic>
      <p:sp>
        <p:nvSpPr>
          <p:cNvPr id="15" name="TextBox 14"/>
          <p:cNvSpPr txBox="1"/>
          <p:nvPr/>
        </p:nvSpPr>
        <p:spPr>
          <a:xfrm>
            <a:off x="4105922" y="3602641"/>
            <a:ext cx="4352278" cy="307777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Fourier Transform</a:t>
            </a:r>
          </a:p>
        </p:txBody>
      </p:sp>
      <p:pic>
        <p:nvPicPr>
          <p:cNvPr id="12" name="Picture 11" descr="poor_polymorphis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4143402"/>
            <a:ext cx="2237509" cy="1406856"/>
          </a:xfrm>
          <a:prstGeom prst="rect">
            <a:avLst/>
          </a:prstGeom>
          <a:ln w="25400">
            <a:solidFill>
              <a:schemeClr val="tx2">
                <a:lumMod val="75000"/>
              </a:schemeClr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4105922" y="5525392"/>
            <a:ext cx="2268244" cy="307777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Signal Visualization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3927" y="4143402"/>
            <a:ext cx="1974273" cy="1382196"/>
          </a:xfrm>
          <a:prstGeom prst="rect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Consolas" pitchFamily="49" charset="0"/>
              </a:rPr>
              <a:t>struct</a:t>
            </a:r>
            <a:r>
              <a:rPr lang="en-US" sz="1200" dirty="0" smtClean="0">
                <a:latin typeface="Consolas" pitchFamily="49" charset="0"/>
              </a:rPr>
              <a:t> _unknown </a:t>
            </a:r>
          </a:p>
          <a:p>
            <a:r>
              <a:rPr lang="en-US" sz="1200" dirty="0" smtClean="0">
                <a:latin typeface="Consolas" pitchFamily="49" charset="0"/>
              </a:rPr>
              <a:t>{</a:t>
            </a:r>
          </a:p>
          <a:p>
            <a:r>
              <a:rPr lang="en-US" sz="1200" dirty="0" smtClean="0">
                <a:latin typeface="Consolas" pitchFamily="49" charset="0"/>
              </a:rPr>
              <a:t>   byte </a:t>
            </a:r>
            <a:r>
              <a:rPr lang="en-US" sz="1200" dirty="0" err="1" smtClean="0">
                <a:latin typeface="Consolas" pitchFamily="49" charset="0"/>
              </a:rPr>
              <a:t>typeField</a:t>
            </a:r>
            <a:r>
              <a:rPr lang="en-US" sz="1200" dirty="0" smtClean="0">
                <a:latin typeface="Consolas" pitchFamily="49" charset="0"/>
              </a:rPr>
              <a:t>;</a:t>
            </a:r>
          </a:p>
          <a:p>
            <a:r>
              <a:rPr lang="en-US" sz="1200" dirty="0" smtClean="0">
                <a:latin typeface="Consolas" pitchFamily="49" charset="0"/>
              </a:rPr>
              <a:t>   short </a:t>
            </a:r>
            <a:r>
              <a:rPr lang="en-US" sz="1200" dirty="0" err="1" smtClean="0">
                <a:latin typeface="Consolas" pitchFamily="49" charset="0"/>
              </a:rPr>
              <a:t>lenField</a:t>
            </a:r>
            <a:r>
              <a:rPr lang="en-US" sz="1200" dirty="0" smtClean="0">
                <a:latin typeface="Consolas" pitchFamily="49" charset="0"/>
              </a:rPr>
              <a:t>;</a:t>
            </a:r>
          </a:p>
          <a:p>
            <a:r>
              <a:rPr lang="en-US" sz="1200" dirty="0" smtClean="0">
                <a:latin typeface="Consolas" pitchFamily="49" charset="0"/>
              </a:rPr>
              <a:t>   char[] </a:t>
            </a:r>
            <a:r>
              <a:rPr lang="en-US" sz="1200" dirty="0" err="1" smtClean="0">
                <a:latin typeface="Consolas" pitchFamily="49" charset="0"/>
              </a:rPr>
              <a:t>dataField</a:t>
            </a:r>
            <a:r>
              <a:rPr lang="en-US" sz="1200" dirty="0" smtClean="0">
                <a:latin typeface="Consolas" pitchFamily="49" charset="0"/>
              </a:rPr>
              <a:t>; </a:t>
            </a:r>
          </a:p>
          <a:p>
            <a:r>
              <a:rPr lang="en-US" sz="1200" dirty="0" smtClean="0">
                <a:latin typeface="Consolas" pitchFamily="49" charset="0"/>
              </a:rPr>
              <a:t>}</a:t>
            </a:r>
          </a:p>
          <a:p>
            <a:endParaRPr lang="en-US" sz="1200" dirty="0" smtClean="0">
              <a:latin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3927" y="5525392"/>
            <a:ext cx="1974273" cy="307777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Protocol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SHRED is a proof of concept music education software tool </a:t>
            </a:r>
          </a:p>
        </p:txBody>
      </p:sp>
      <p:pic>
        <p:nvPicPr>
          <p:cNvPr id="6" name="Picture 5" descr="shred_ga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2362200"/>
            <a:ext cx="4876800" cy="37690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SHRED is the first software of its kind that it uses real-time signal processing to analyze a live performance</a:t>
            </a:r>
          </a:p>
          <a:p>
            <a:endParaRPr lang="en-US" dirty="0" smtClean="0"/>
          </a:p>
          <a:p>
            <a:r>
              <a:rPr lang="en-US" dirty="0" smtClean="0"/>
              <a:t>Use real musical instruments or voice as an input device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SHRED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SHRED parses standard tablature file formats to obtain fret board finger positions</a:t>
            </a:r>
          </a:p>
          <a:p>
            <a:endParaRPr lang="en-US" dirty="0" smtClean="0"/>
          </a:p>
          <a:p>
            <a:r>
              <a:rPr lang="en-US" dirty="0" smtClean="0"/>
              <a:t>Chords are synthesized internally to determine the chord’s pitch</a:t>
            </a:r>
          </a:p>
          <a:p>
            <a:endParaRPr lang="en-US" dirty="0" smtClean="0"/>
          </a:p>
          <a:p>
            <a:r>
              <a:rPr lang="en-US" dirty="0" smtClean="0"/>
              <a:t>Microphone audio is processed real-time to determine the player’s accuracy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Fourier Analysis is a technique for decomposing compound signals into their component waveforms. </a:t>
            </a:r>
          </a:p>
          <a:p>
            <a:endParaRPr lang="en-US" dirty="0" smtClean="0"/>
          </a:p>
        </p:txBody>
      </p:sp>
      <p:pic>
        <p:nvPicPr>
          <p:cNvPr id="6" name="Picture 5" descr="complex_wav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3810000"/>
            <a:ext cx="3486150" cy="1162050"/>
          </a:xfrm>
          <a:prstGeom prst="rect">
            <a:avLst/>
          </a:prstGeom>
        </p:spPr>
      </p:pic>
      <p:pic>
        <p:nvPicPr>
          <p:cNvPr id="7" name="Picture 6" descr="sine_wave44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3962400"/>
            <a:ext cx="2572109" cy="857370"/>
          </a:xfrm>
          <a:prstGeom prst="rect">
            <a:avLst/>
          </a:prstGeom>
        </p:spPr>
      </p:pic>
      <p:pic>
        <p:nvPicPr>
          <p:cNvPr id="8" name="Picture 7" descr="sine_wave80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2971800"/>
            <a:ext cx="2572109" cy="857370"/>
          </a:xfrm>
          <a:prstGeom prst="rect">
            <a:avLst/>
          </a:prstGeom>
        </p:spPr>
      </p:pic>
      <p:pic>
        <p:nvPicPr>
          <p:cNvPr id="9" name="Picture 8" descr="sine_wave30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600" y="4953000"/>
            <a:ext cx="2581635" cy="847843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6" idx="3"/>
            <a:endCxn id="7" idx="1"/>
          </p:cNvCxnSpPr>
          <p:nvPr/>
        </p:nvCxnSpPr>
        <p:spPr>
          <a:xfrm>
            <a:off x="4343400" y="4391025"/>
            <a:ext cx="838200" cy="6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9" idx="1"/>
          </p:cNvCxnSpPr>
          <p:nvPr/>
        </p:nvCxnSpPr>
        <p:spPr>
          <a:xfrm>
            <a:off x="4343400" y="4391025"/>
            <a:ext cx="838200" cy="985897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8" idx="1"/>
          </p:cNvCxnSpPr>
          <p:nvPr/>
        </p:nvCxnSpPr>
        <p:spPr>
          <a:xfrm flipV="1">
            <a:off x="4343400" y="3400485"/>
            <a:ext cx="838200" cy="99054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Samples of waves captured over a period of time can be converted into their frequency spectrum via a Fourier Transform. </a:t>
            </a:r>
          </a:p>
          <a:p>
            <a:endParaRPr lang="en-US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295650"/>
            <a:ext cx="6561137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Fourier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Fourier Transform attempts to detect the presence of a frequency by multiplying the original wave with the basis wave function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914400" y="3348038"/>
            <a:ext cx="7315200" cy="297656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N 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input.Length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ComplexF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[] output = new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ComplexF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[N];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double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sinWave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cosWave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for 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k = 0; k &lt; N; k++)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sinWave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= </a:t>
            </a:r>
            <a:r>
              <a:rPr kumimoji="0" lang="en-US" sz="1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cosWave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=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for 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n = 0; n &lt; N; n++)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cosWave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+= input[n].Re *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Math.Cos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(-2 *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Math.PI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* k * n / N);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sinWave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+= input[n].Re *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Math.Sin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(-2 *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Math.PI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* k * n / N);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onsolas" pitchFamily="49" charset="0"/>
                <a:cs typeface="Arial" pitchFamily="34" charset="0"/>
              </a:rPr>
              <a:t>   // Magnitude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output[k] = 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ComplexF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)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Math.Sqrt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Math.Pow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cosWave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, 2) + </a:t>
            </a:r>
            <a:r>
              <a:rPr lang="en-US" sz="1200" dirty="0" err="1" smtClean="0">
                <a:latin typeface="Consolas" pitchFamily="49" charset="0"/>
                <a:cs typeface="Arial" pitchFamily="34" charset="0"/>
              </a:rPr>
              <a:t>Math.Pow</a:t>
            </a:r>
            <a:r>
              <a:rPr lang="en-US" sz="1200" dirty="0" smtClean="0">
                <a:latin typeface="Consolas" pitchFamily="49" charset="0"/>
                <a:cs typeface="Arial" pitchFamily="34" charset="0"/>
              </a:rPr>
              <a:t>(</a:t>
            </a:r>
            <a:r>
              <a:rPr lang="en-US" sz="1200" dirty="0" err="1" smtClean="0">
                <a:latin typeface="Consolas" pitchFamily="49" charset="0"/>
                <a:cs typeface="Arial" pitchFamily="34" charset="0"/>
              </a:rPr>
              <a:t>sinWave</a:t>
            </a:r>
            <a:r>
              <a:rPr lang="en-US" sz="1200" dirty="0" smtClean="0">
                <a:latin typeface="Consolas" pitchFamily="49" charset="0"/>
                <a:cs typeface="Arial" pitchFamily="34" charset="0"/>
              </a:rPr>
              <a:t>,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2));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  <p:pic>
        <p:nvPicPr>
          <p:cNvPr id="7" name="Picture 6" descr="DFT_al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844" y="3365794"/>
            <a:ext cx="3810000" cy="1498203"/>
          </a:xfrm>
          <a:prstGeom prst="rect">
            <a:avLst/>
          </a:prstGeom>
          <a:ln w="25400" cap="sq">
            <a:solidFill>
              <a:schemeClr val="tx2"/>
            </a:solidFill>
            <a:miter lim="800000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Fourier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sum of the products from the multiplied wave represents the magnitude or overall presence of the basis wave.</a:t>
            </a:r>
          </a:p>
          <a:p>
            <a:endParaRPr lang="en-US" dirty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914400" y="3348038"/>
            <a:ext cx="7315200" cy="297656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N 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input.Length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ComplexF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[] output = new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ComplexF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[N];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double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sinWave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cosWave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for 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k = 0; k &lt; N; k++)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sinWave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= </a:t>
            </a:r>
            <a:r>
              <a:rPr kumimoji="0" lang="en-US" sz="1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cosWave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=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for 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n = 0; n &lt; N; n++)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cosWave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+= input[n].Re *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Math.Cos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(-2 *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Math.PI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* k * n / N);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sinWave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+= input[n].Re *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Math.Sin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(-2 *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Math.PI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* k * n / N);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onsolas" pitchFamily="49" charset="0"/>
                <a:cs typeface="Arial" pitchFamily="34" charset="0"/>
              </a:rPr>
              <a:t>   // Magnitude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output[k] = 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ComplexF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)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Math.Sqrt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Math.Pow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cosWave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, 2) +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Math.Pow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sinWave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, 2));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  <p:pic>
        <p:nvPicPr>
          <p:cNvPr id="7" name="Picture 6" descr="DFT_al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844" y="3365794"/>
            <a:ext cx="3810000" cy="1498203"/>
          </a:xfrm>
          <a:prstGeom prst="rect">
            <a:avLst/>
          </a:prstGeom>
          <a:ln w="25400" cap="sq">
            <a:solidFill>
              <a:schemeClr val="tx2"/>
            </a:solidFill>
            <a:miter lim="800000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2556</TotalTime>
  <Words>616</Words>
  <Application>Microsoft Office PowerPoint</Application>
  <PresentationFormat>On-screen Show (4:3)</PresentationFormat>
  <Paragraphs>106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Fast n Furious Transforms</vt:lpstr>
      <vt:lpstr>Welcome to my Journey</vt:lpstr>
      <vt:lpstr>SHRED</vt:lpstr>
      <vt:lpstr>SHRED</vt:lpstr>
      <vt:lpstr>How SHRED Works</vt:lpstr>
      <vt:lpstr>Fourier Analysis</vt:lpstr>
      <vt:lpstr>Fourier Transform</vt:lpstr>
      <vt:lpstr>Discrete Fourier Transform</vt:lpstr>
      <vt:lpstr>Discrete Fourier Transform</vt:lpstr>
      <vt:lpstr>Fast Fourier Transform</vt:lpstr>
      <vt:lpstr>Question!</vt:lpstr>
      <vt:lpstr>Noise in the Data</vt:lpstr>
      <vt:lpstr>Visualizing Polymorphism</vt:lpstr>
      <vt:lpstr>Visualizing Polymorphism</vt:lpstr>
      <vt:lpstr>Tuning In</vt:lpstr>
      <vt:lpstr>Why all the Noise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n Furious Transforms</dc:title>
  <dc:creator>richardj</dc:creator>
  <cp:lastModifiedBy>richardj</cp:lastModifiedBy>
  <cp:revision>261</cp:revision>
  <dcterms:created xsi:type="dcterms:W3CDTF">2008-03-28T00:53:31Z</dcterms:created>
  <dcterms:modified xsi:type="dcterms:W3CDTF">2008-04-19T20:14:53Z</dcterms:modified>
</cp:coreProperties>
</file>