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75" r:id="rId3"/>
    <p:sldId id="272" r:id="rId4"/>
    <p:sldId id="274" r:id="rId5"/>
    <p:sldId id="294" r:id="rId6"/>
    <p:sldId id="295" r:id="rId7"/>
    <p:sldId id="296" r:id="rId8"/>
    <p:sldId id="308" r:id="rId9"/>
    <p:sldId id="259" r:id="rId10"/>
    <p:sldId id="262" r:id="rId11"/>
    <p:sldId id="288" r:id="rId12"/>
    <p:sldId id="289" r:id="rId13"/>
    <p:sldId id="329" r:id="rId14"/>
    <p:sldId id="304" r:id="rId15"/>
    <p:sldId id="312" r:id="rId16"/>
    <p:sldId id="305" r:id="rId17"/>
    <p:sldId id="310" r:id="rId18"/>
    <p:sldId id="315" r:id="rId19"/>
    <p:sldId id="281" r:id="rId20"/>
    <p:sldId id="317" r:id="rId21"/>
    <p:sldId id="318" r:id="rId22"/>
    <p:sldId id="331" r:id="rId23"/>
    <p:sldId id="335" r:id="rId24"/>
    <p:sldId id="334" r:id="rId25"/>
    <p:sldId id="332" r:id="rId26"/>
    <p:sldId id="333" r:id="rId27"/>
    <p:sldId id="325" r:id="rId28"/>
    <p:sldId id="336" r:id="rId29"/>
    <p:sldId id="337" r:id="rId30"/>
    <p:sldId id="339" r:id="rId31"/>
    <p:sldId id="327" r:id="rId32"/>
    <p:sldId id="286" r:id="rId33"/>
    <p:sldId id="322" r:id="rId34"/>
    <p:sldId id="319" r:id="rId35"/>
    <p:sldId id="323" r:id="rId36"/>
    <p:sldId id="324" r:id="rId37"/>
    <p:sldId id="33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 autoAdjust="0"/>
    <p:restoredTop sz="86353" autoAdjust="0"/>
  </p:normalViewPr>
  <p:slideViewPr>
    <p:cSldViewPr>
      <p:cViewPr varScale="1">
        <p:scale>
          <a:sx n="98" d="100"/>
          <a:sy n="98" d="100"/>
        </p:scale>
        <p:origin x="-4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CDAAFC-9EAB-4498-9060-D417AE4E6681}" type="datetimeFigureOut">
              <a:rPr lang="en-US" smtClean="0"/>
              <a:pPr/>
              <a:t>10/16/2008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E212D8-0F32-4A40-B810-5077A0195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wiscienc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lum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  <a:noFill/>
          <a:ln w="12700">
            <a:noFill/>
          </a:ln>
        </p:spPr>
        <p:txBody>
          <a:bodyPr>
            <a:noAutofit/>
            <a:scene3d>
              <a:camera prst="orthographicFront"/>
              <a:lightRig rig="threePt" dir="t">
                <a:rot lat="0" lon="0" rev="0"/>
              </a:lightRig>
            </a:scene3d>
            <a:sp3d prstMaterial="metal">
              <a:bevelT w="0" h="0"/>
              <a:bevelB w="0" h="0" prst="artDeco"/>
              <a:extrusionClr>
                <a:schemeClr val="accent1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8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Visualizing</a:t>
            </a:r>
            <a:r>
              <a:rPr lang="en-US" sz="54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 </a:t>
            </a:r>
            <a:br>
              <a:rPr lang="en-US" sz="54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</a:br>
            <a:r>
              <a:rPr lang="en-US" sz="54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Software Security</a:t>
            </a:r>
            <a:endParaRPr lang="en-US" sz="54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6248400"/>
            <a:ext cx="29718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 Johnson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richardj@microsoft.com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Software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Connectivity</a:t>
            </a:r>
          </a:p>
          <a:p>
            <a:pPr lvl="1"/>
            <a:r>
              <a:rPr lang="en-US" dirty="0" smtClean="0"/>
              <a:t>Execution &amp; Data Flow</a:t>
            </a:r>
          </a:p>
          <a:p>
            <a:pPr lvl="1"/>
            <a:r>
              <a:rPr lang="en-US" dirty="0" smtClean="0"/>
              <a:t>Class Hierarchies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 Machine Models</a:t>
            </a:r>
          </a:p>
          <a:p>
            <a:pPr lvl="1"/>
            <a:r>
              <a:rPr lang="en-US" dirty="0" smtClean="0"/>
              <a:t>Memory profile</a:t>
            </a:r>
          </a:p>
          <a:p>
            <a:pPr lvl="1"/>
            <a:r>
              <a:rPr lang="en-US" dirty="0" smtClean="0"/>
              <a:t>Algorithm Complexity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Revision History</a:t>
            </a:r>
          </a:p>
          <a:p>
            <a:pPr lvl="1"/>
            <a:r>
              <a:rPr lang="en-US" dirty="0" smtClean="0"/>
              <a:t>Age and authorship</a:t>
            </a:r>
          </a:p>
          <a:p>
            <a:pPr lvl="1"/>
            <a:r>
              <a:rPr lang="en-US" dirty="0" smtClean="0"/>
              <a:t>Milestones in quality assurance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Software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Execution tracing</a:t>
            </a:r>
          </a:p>
          <a:p>
            <a:pPr lvl="1"/>
            <a:r>
              <a:rPr lang="en-US" dirty="0" smtClean="0"/>
              <a:t>Code coverage</a:t>
            </a:r>
          </a:p>
          <a:p>
            <a:pPr lvl="1"/>
            <a:r>
              <a:rPr lang="en-US" dirty="0" smtClean="0"/>
              <a:t>Indirect relationships</a:t>
            </a:r>
          </a:p>
          <a:p>
            <a:pPr lvl="1"/>
            <a:r>
              <a:rPr lang="en-US" dirty="0" smtClean="0"/>
              <a:t>Dynamic dependencies</a:t>
            </a:r>
          </a:p>
          <a:p>
            <a:endParaRPr lang="en-US" dirty="0" smtClean="0"/>
          </a:p>
          <a:p>
            <a:r>
              <a:rPr lang="en-US" dirty="0" smtClean="0"/>
              <a:t>Memory tracing</a:t>
            </a:r>
          </a:p>
          <a:p>
            <a:pPr lvl="1"/>
            <a:r>
              <a:rPr lang="en-US" dirty="0" smtClean="0"/>
              <a:t>Heap management patterns</a:t>
            </a:r>
          </a:p>
          <a:p>
            <a:pPr lvl="1"/>
            <a:r>
              <a:rPr lang="en-US" dirty="0" smtClean="0"/>
              <a:t>Object instances</a:t>
            </a:r>
          </a:p>
          <a:p>
            <a:pPr lvl="1"/>
            <a:r>
              <a:rPr lang="en-US" dirty="0" smtClean="0"/>
              <a:t>Taint propagation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0386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Attack Surface Area</a:t>
            </a:r>
          </a:p>
          <a:p>
            <a:pPr lvl="1"/>
            <a:r>
              <a:rPr lang="en-US" sz="2400" dirty="0" smtClean="0"/>
              <a:t>Dataflow entry points</a:t>
            </a:r>
          </a:p>
          <a:p>
            <a:pPr lvl="1"/>
            <a:r>
              <a:rPr lang="en-US" sz="2400" dirty="0" smtClean="0"/>
              <a:t>Privilege boundaries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Implementation Flaws</a:t>
            </a:r>
          </a:p>
          <a:p>
            <a:pPr lvl="1"/>
            <a:r>
              <a:rPr lang="en-US" sz="2400" dirty="0" smtClean="0"/>
              <a:t>Arithmetic flaws</a:t>
            </a:r>
          </a:p>
          <a:p>
            <a:pPr lvl="1"/>
            <a:r>
              <a:rPr lang="en-US" sz="2400" dirty="0" smtClean="0"/>
              <a:t>Comparison flaws</a:t>
            </a:r>
          </a:p>
          <a:p>
            <a:pPr lvl="1"/>
            <a:r>
              <a:rPr lang="en-US" sz="2400" dirty="0" smtClean="0"/>
              <a:t>Unchecked user 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75191"/>
            <a:ext cx="4876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Exploitability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 environment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 security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Reachability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800" dirty="0" smtClean="0"/>
              <a:t>H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2400" dirty="0" smtClean="0"/>
              <a:t>Code age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2400" dirty="0" smtClean="0"/>
              <a:t>Author credibility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Layout</a:t>
            </a:r>
          </a:p>
          <a:p>
            <a:pPr lvl="1"/>
            <a:r>
              <a:rPr lang="en-US" sz="2400" dirty="0" smtClean="0"/>
              <a:t>Layered by order of connectedness</a:t>
            </a:r>
          </a:p>
          <a:p>
            <a:pPr lvl="1"/>
            <a:r>
              <a:rPr lang="en-US" sz="2400" dirty="0" smtClean="0"/>
              <a:t>Not for highly connected graphs</a:t>
            </a:r>
          </a:p>
          <a:p>
            <a:pPr lvl="1"/>
            <a:endParaRPr lang="en-US" sz="24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76400"/>
            <a:ext cx="2176462" cy="49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5086350" cy="239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933825" y="1781175"/>
            <a:ext cx="34861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Circular</a:t>
            </a:r>
          </a:p>
          <a:p>
            <a:pPr lvl="1"/>
            <a:r>
              <a:rPr lang="en-US" sz="2400" dirty="0" smtClean="0"/>
              <a:t>Nodes aligned on circles</a:t>
            </a:r>
          </a:p>
          <a:p>
            <a:pPr lvl="1"/>
            <a:r>
              <a:rPr lang="en-US" sz="2400" baseline="0" dirty="0" smtClean="0"/>
              <a:t>Clustering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5715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Orthogonal</a:t>
            </a:r>
          </a:p>
          <a:p>
            <a:pPr lvl="1"/>
            <a:r>
              <a:rPr lang="en-US" sz="2400" dirty="0" smtClean="0"/>
              <a:t>Edges aligned on axes</a:t>
            </a:r>
          </a:p>
          <a:p>
            <a:pPr lvl="1"/>
            <a:r>
              <a:rPr lang="en-US" sz="2400" baseline="0" dirty="0" smtClean="0"/>
              <a:t>Clustering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5715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dirty="0" smtClean="0"/>
              <a:t>Force Directed</a:t>
            </a:r>
          </a:p>
          <a:p>
            <a:pPr lvl="1" rtl="0" eaLnBrk="1" latinLnBrk="0" hangingPunct="1"/>
            <a:r>
              <a:rPr lang="en-US" sz="2400" dirty="0" smtClean="0"/>
              <a:t>Spring, Magnetic,</a:t>
            </a:r>
            <a:r>
              <a:rPr lang="en-US" sz="2400" baseline="0" dirty="0" smtClean="0"/>
              <a:t> and Gravitational force</a:t>
            </a:r>
          </a:p>
          <a:p>
            <a:pPr lvl="1" rtl="0" eaLnBrk="1" latinLnBrk="0" hangingPunct="1"/>
            <a:r>
              <a:rPr lang="en-US" sz="2400" dirty="0" smtClean="0"/>
              <a:t>Packing</a:t>
            </a:r>
          </a:p>
          <a:p>
            <a:pPr lvl="1" rtl="0" eaLnBrk="1" latinLnBrk="0" hangingPunct="1"/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0" y="1828800"/>
            <a:ext cx="5257800" cy="4619625"/>
            <a:chOff x="3657600" y="1828800"/>
            <a:chExt cx="5257800" cy="4619625"/>
          </a:xfrm>
        </p:grpSpPr>
        <p:pic>
          <p:nvPicPr>
            <p:cNvPr id="573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0" y="1905000"/>
              <a:ext cx="4886325" cy="454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657600" y="1828800"/>
              <a:ext cx="5257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dirty="0" smtClean="0"/>
              <a:t>Hyperbolic Space </a:t>
            </a:r>
          </a:p>
          <a:p>
            <a:pPr lvl="1"/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400" dirty="0" smtClean="0"/>
              <a:t>larity on center focus</a:t>
            </a:r>
          </a:p>
          <a:p>
            <a:pPr lvl="1"/>
            <a:r>
              <a:rPr lang="en-US" sz="2400" dirty="0" smtClean="0"/>
              <a:t>Packing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Graph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dirty="0" smtClean="0"/>
              <a:t>Higher Dimensional Space</a:t>
            </a:r>
          </a:p>
          <a:p>
            <a:pPr lvl="1"/>
            <a:r>
              <a:rPr lang="en-US" sz="2400" dirty="0" smtClean="0"/>
              <a:t>Clarity with high connectivity</a:t>
            </a:r>
          </a:p>
          <a:p>
            <a:pPr lvl="1"/>
            <a:r>
              <a:rPr lang="en-US" sz="2400" dirty="0" smtClean="0"/>
              <a:t>Multi-level views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389489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971800"/>
            <a:ext cx="411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Nodes</a:t>
            </a:r>
          </a:p>
          <a:p>
            <a:pPr lvl="1"/>
            <a:r>
              <a:rPr lang="en-US" sz="2000" dirty="0" smtClean="0"/>
              <a:t>Spatial coordinates</a:t>
            </a:r>
          </a:p>
          <a:p>
            <a:pPr lvl="1"/>
            <a:r>
              <a:rPr lang="en-US" sz="2000" dirty="0" smtClean="0"/>
              <a:t>Spatial extents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Edges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r>
              <a:rPr lang="en-US" sz="2000" dirty="0" smtClean="0"/>
              <a:t>Width</a:t>
            </a:r>
          </a:p>
          <a:p>
            <a:pPr lvl="1"/>
            <a:r>
              <a:rPr lang="en-US" sz="2000" dirty="0" smtClean="0"/>
              <a:t>Style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05200"/>
            <a:ext cx="5924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use the visualization tools we currently have more effectively?</a:t>
            </a:r>
          </a:p>
          <a:p>
            <a:endParaRPr lang="en-US" dirty="0" smtClean="0"/>
          </a:p>
          <a:p>
            <a:r>
              <a:rPr lang="en-US" dirty="0" smtClean="0"/>
              <a:t>How can the Software Development Lifecycle benefit from </a:t>
            </a:r>
            <a:r>
              <a:rPr lang="en-US" dirty="0" smtClean="0"/>
              <a:t>visualizations?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impact of </a:t>
            </a:r>
            <a:r>
              <a:rPr lang="en-US" dirty="0" smtClean="0"/>
              <a:t>visualizations </a:t>
            </a:r>
            <a:r>
              <a:rPr lang="en-US" dirty="0" smtClean="0"/>
              <a:t>on our software security processes?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Nodes</a:t>
            </a:r>
          </a:p>
          <a:p>
            <a:pPr lvl="1"/>
            <a:r>
              <a:rPr lang="en-US" sz="2000" dirty="0" smtClean="0"/>
              <a:t>Spatial coordinates</a:t>
            </a:r>
          </a:p>
          <a:p>
            <a:pPr lvl="1"/>
            <a:r>
              <a:rPr lang="en-US" sz="2000" dirty="0" smtClean="0"/>
              <a:t>Spatial extents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Edges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r>
              <a:rPr lang="en-US" sz="2000" dirty="0" smtClean="0"/>
              <a:t>Width</a:t>
            </a:r>
          </a:p>
          <a:p>
            <a:pPr lvl="1"/>
            <a:r>
              <a:rPr lang="en-US" sz="2000" dirty="0" smtClean="0"/>
              <a:t>Style</a:t>
            </a:r>
          </a:p>
          <a:p>
            <a:endParaRPr lang="en-US" sz="2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81400"/>
            <a:ext cx="60293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67627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Nodes</a:t>
            </a:r>
          </a:p>
          <a:p>
            <a:pPr lvl="1"/>
            <a:r>
              <a:rPr lang="en-US" sz="2000" dirty="0" smtClean="0"/>
              <a:t>Spatial coordinates</a:t>
            </a:r>
          </a:p>
          <a:p>
            <a:pPr lvl="1"/>
            <a:r>
              <a:rPr lang="en-US" sz="2000" dirty="0" smtClean="0"/>
              <a:t>Spatial extents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Edges</a:t>
            </a:r>
          </a:p>
          <a:p>
            <a:pPr lvl="1"/>
            <a:r>
              <a:rPr lang="en-US" sz="2000" dirty="0" smtClean="0"/>
              <a:t>Color</a:t>
            </a:r>
          </a:p>
          <a:p>
            <a:pPr lvl="1"/>
            <a:r>
              <a:rPr lang="en-US" sz="2000" dirty="0" smtClean="0"/>
              <a:t>Shape</a:t>
            </a:r>
          </a:p>
          <a:p>
            <a:pPr lvl="1"/>
            <a:r>
              <a:rPr lang="en-US" sz="2000" dirty="0" smtClean="0"/>
              <a:t>Width</a:t>
            </a:r>
          </a:p>
          <a:p>
            <a:pPr lvl="1"/>
            <a:r>
              <a:rPr lang="en-US" sz="2000" dirty="0" smtClean="0"/>
              <a:t>Style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 binary interdependencies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4938711" cy="455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696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Acquire a method level control flow graph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Acquire a method level control flow graph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44959"/>
            <a:ext cx="6523782" cy="393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graph using code coverage data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5253037" cy="383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705461"/>
            <a:ext cx="7696200" cy="36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dataflow dependency to discover taint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static analysis </a:t>
            </a:r>
            <a:r>
              <a:rPr lang="en-US" dirty="0" err="1" smtClean="0"/>
              <a:t>plugins</a:t>
            </a:r>
            <a:r>
              <a:rPr lang="en-US" dirty="0" smtClean="0"/>
              <a:t> to derive security properties such as GS and </a:t>
            </a:r>
            <a:r>
              <a:rPr lang="en-US" dirty="0" err="1" smtClean="0"/>
              <a:t>SafeSEH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709" y="3276600"/>
            <a:ext cx="7592291" cy="28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static analysis </a:t>
            </a:r>
            <a:r>
              <a:rPr lang="en-US" dirty="0" err="1" smtClean="0"/>
              <a:t>plugins</a:t>
            </a:r>
            <a:r>
              <a:rPr lang="en-US" dirty="0" smtClean="0"/>
              <a:t> to derive security properties such as GS and </a:t>
            </a:r>
            <a:r>
              <a:rPr lang="en-US" dirty="0" err="1" smtClean="0"/>
              <a:t>SafeSEH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709" y="3276600"/>
            <a:ext cx="7592291" cy="28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267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Analyze non-covered paths in tainted functions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3995737" cy="436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visualization?</a:t>
            </a:r>
          </a:p>
          <a:p>
            <a:pPr lvl="1"/>
            <a:r>
              <a:rPr lang="en-US" dirty="0" smtClean="0"/>
              <a:t>Information transmission through imagery</a:t>
            </a:r>
          </a:p>
          <a:p>
            <a:endParaRPr lang="en-US" dirty="0" smtClean="0"/>
          </a:p>
          <a:p>
            <a:r>
              <a:rPr lang="en-US" dirty="0" smtClean="0"/>
              <a:t>Why is visualization important? </a:t>
            </a:r>
          </a:p>
          <a:p>
            <a:pPr lvl="1"/>
            <a:r>
              <a:rPr lang="en-US" dirty="0" smtClean="0"/>
              <a:t>Visualizations utilize the mind’s most perceptive input mechanism</a:t>
            </a:r>
          </a:p>
          <a:p>
            <a:endParaRPr lang="en-US" dirty="0" smtClean="0"/>
          </a:p>
          <a:p>
            <a:r>
              <a:rPr lang="en-US" dirty="0" smtClean="0"/>
              <a:t>What are the challenges in visualization?</a:t>
            </a:r>
          </a:p>
          <a:p>
            <a:pPr lvl="1"/>
            <a:r>
              <a:rPr lang="en-US" dirty="0" smtClean="0"/>
              <a:t>Create intuitive spatial mappings of non-spatial data</a:t>
            </a:r>
          </a:p>
          <a:p>
            <a:pPr lvl="1"/>
            <a:r>
              <a:rPr lang="en-US" dirty="0" smtClean="0"/>
              <a:t>Retain clarity while presenting highly 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267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Analyze non-covered paths in tainted functions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24765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Software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source code where correlations </a:t>
            </a:r>
            <a:br>
              <a:rPr lang="en-US" dirty="0" smtClean="0"/>
            </a:br>
            <a:r>
              <a:rPr lang="en-US" dirty="0" smtClean="0"/>
              <a:t>occur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5486400" cy="375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Revision History</a:t>
            </a:r>
          </a:p>
          <a:p>
            <a:pPr lvl="1"/>
            <a:r>
              <a:rPr lang="en-US" dirty="0" smtClean="0"/>
              <a:t>History</a:t>
            </a:r>
            <a:r>
              <a:rPr lang="en-US" baseline="0" dirty="0" smtClean="0"/>
              <a:t> Flow</a:t>
            </a:r>
            <a:endParaRPr lang="en-US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76600"/>
            <a:ext cx="540180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Source Code Revision History</a:t>
            </a:r>
          </a:p>
          <a:p>
            <a:pPr lvl="1"/>
            <a:r>
              <a:rPr lang="en-US" smtClean="0"/>
              <a:t>History Flow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048000"/>
            <a:ext cx="18478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048000"/>
            <a:ext cx="3771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en-US" baseline="0" dirty="0" smtClean="0"/>
              <a:t> Machine Models</a:t>
            </a:r>
          </a:p>
          <a:p>
            <a:pPr lvl="1"/>
            <a:r>
              <a:rPr lang="en-US" dirty="0" smtClean="0"/>
              <a:t>Thinking</a:t>
            </a:r>
            <a:r>
              <a:rPr lang="en-US" baseline="0" dirty="0" smtClean="0"/>
              <a:t> Machine</a:t>
            </a:r>
            <a:endParaRPr lang="en-US" dirty="0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22848"/>
            <a:ext cx="5943600" cy="297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en-US" baseline="0" dirty="0" smtClean="0"/>
              <a:t> Machine Models</a:t>
            </a:r>
          </a:p>
          <a:p>
            <a:pPr lvl="1"/>
            <a:r>
              <a:rPr lang="en-US" dirty="0" smtClean="0"/>
              <a:t>Thinking</a:t>
            </a:r>
            <a:r>
              <a:rPr lang="en-US" baseline="0" dirty="0" smtClean="0"/>
              <a:t> Machine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3200400" cy="3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59115"/>
            <a:ext cx="3276600" cy="353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lum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84375"/>
          </a:xfrm>
          <a:noFill/>
          <a:ln w="12700">
            <a:noFill/>
          </a:ln>
        </p:spPr>
        <p:txBody>
          <a:bodyPr>
            <a:noAutofit/>
            <a:scene3d>
              <a:camera prst="orthographicFront"/>
              <a:lightRig rig="threePt" dir="t">
                <a:rot lat="0" lon="0" rev="0"/>
              </a:lightRig>
            </a:scene3d>
            <a:sp3d prstMaterial="metal">
              <a:bevelT w="0" h="0"/>
              <a:bevelB w="0" h="0" prst="artDeco"/>
              <a:extrusionClr>
                <a:schemeClr val="accent1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8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Questions?</a:t>
            </a:r>
            <a:endParaRPr lang="en-US" sz="54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6248400"/>
            <a:ext cx="29718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 Johnson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richardj@microsoft.com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lum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984375"/>
          </a:xfrm>
          <a:noFill/>
          <a:ln w="12700">
            <a:noFill/>
          </a:ln>
        </p:spPr>
        <p:txBody>
          <a:bodyPr>
            <a:noAutofit/>
            <a:scene3d>
              <a:camera prst="orthographicFront"/>
              <a:lightRig rig="threePt" dir="t">
                <a:rot lat="0" lon="0" rev="0"/>
              </a:lightRig>
            </a:scene3d>
            <a:sp3d prstMaterial="metal">
              <a:bevelT w="0" h="0"/>
              <a:bevelB w="0" h="0" prst="artDeco"/>
              <a:extrusionClr>
                <a:schemeClr val="accent1"/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8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Thank you!</a:t>
            </a:r>
            <a: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/>
            </a:r>
            <a:b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</a:br>
            <a: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/>
            </a:r>
            <a:b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</a:br>
            <a: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  <a:hlinkClick r:id="rId3"/>
              </a:rPr>
              <a:t>http://swiscience</a:t>
            </a:r>
            <a: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/>
            </a:r>
            <a:b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</a:br>
            <a:r>
              <a:rPr lang="en-US" sz="4800" dirty="0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alias: </a:t>
            </a:r>
            <a:r>
              <a:rPr lang="en-US" sz="4800" dirty="0" err="1" smtClean="0"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pandora</a:t>
            </a:r>
            <a:endParaRPr lang="en-US" sz="4800" dirty="0"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6248400"/>
            <a:ext cx="29718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 Johnson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ras Medium ITC" pitchFamily="34" charset="0"/>
              </a:rPr>
              <a:t>richardj@microsoft.com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Visualization</a:t>
            </a:r>
          </a:p>
        </p:txBody>
      </p:sp>
      <p:pic>
        <p:nvPicPr>
          <p:cNvPr id="17410" name="Picture 2" descr="http://seciis/sites/sec/blogs/security_science/Lists/Photos/071008_1825_MemoryAnaly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717" y="2743201"/>
            <a:ext cx="5284684" cy="3276600"/>
          </a:xfrm>
          <a:prstGeom prst="rect">
            <a:avLst/>
          </a:prstGeom>
          <a:noFill/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743200"/>
            <a:ext cx="269781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457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Information Visualization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1" y="2514599"/>
            <a:ext cx="4190999" cy="352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 Visualization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485683"/>
            <a:ext cx="4191000" cy="368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Phoenix Architecture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66108"/>
            <a:ext cx="3429000" cy="3858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Strategy Visualization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24277"/>
            <a:ext cx="8194245" cy="181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48200"/>
            <a:ext cx="8196263" cy="172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Metaphor Visualization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7627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Space</a:t>
            </a:r>
          </a:p>
          <a:p>
            <a:pPr lvl="1"/>
            <a:r>
              <a:rPr lang="en-US" dirty="0" smtClean="0"/>
              <a:t>Program Visualization </a:t>
            </a:r>
          </a:p>
          <a:p>
            <a:pPr lvl="1"/>
            <a:r>
              <a:rPr lang="en-US" dirty="0" smtClean="0"/>
              <a:t>Algorithm Visualization</a:t>
            </a:r>
          </a:p>
          <a:p>
            <a:endParaRPr lang="en-US" dirty="0" smtClean="0"/>
          </a:p>
          <a:p>
            <a:r>
              <a:rPr lang="en-US" dirty="0" smtClean="0"/>
              <a:t>Sourcing Data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data</a:t>
            </a:r>
          </a:p>
          <a:p>
            <a:pPr lvl="1"/>
            <a:r>
              <a:rPr lang="en-US" dirty="0" smtClean="0"/>
              <a:t>Inaccurate analysis tools</a:t>
            </a:r>
          </a:p>
          <a:p>
            <a:endParaRPr lang="en-US" dirty="0" smtClean="0"/>
          </a:p>
          <a:p>
            <a:r>
              <a:rPr lang="en-US" dirty="0" smtClean="0"/>
              <a:t>The goal is always: Reduce Complexity!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10299</TotalTime>
  <Words>457</Words>
  <Application>Microsoft Office PowerPoint</Application>
  <PresentationFormat>On-screen Show (4:3)</PresentationFormat>
  <Paragraphs>178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Module</vt:lpstr>
      <vt:lpstr>Visualizing  Software Security</vt:lpstr>
      <vt:lpstr>Opening Questions</vt:lpstr>
      <vt:lpstr>Visualization 101</vt:lpstr>
      <vt:lpstr>Visualization Taxonomy</vt:lpstr>
      <vt:lpstr>Visualization Taxonomy</vt:lpstr>
      <vt:lpstr>Visualization Taxonomy</vt:lpstr>
      <vt:lpstr>Visualization Taxonomy</vt:lpstr>
      <vt:lpstr>Visualization Taxonomy</vt:lpstr>
      <vt:lpstr>Software Visualization</vt:lpstr>
      <vt:lpstr>Static Software Properties</vt:lpstr>
      <vt:lpstr>Dynamic Software Properties</vt:lpstr>
      <vt:lpstr>Software Security Properties</vt:lpstr>
      <vt:lpstr>Graph Visualization</vt:lpstr>
      <vt:lpstr>Graph Visualization</vt:lpstr>
      <vt:lpstr>Graph Visualization</vt:lpstr>
      <vt:lpstr>Graph Visualization</vt:lpstr>
      <vt:lpstr>Improved Graph Visualization</vt:lpstr>
      <vt:lpstr>Improved Graph Visualization</vt:lpstr>
      <vt:lpstr>Visual Attributes</vt:lpstr>
      <vt:lpstr>Visual Attributes</vt:lpstr>
      <vt:lpstr>Visual Attributes</vt:lpstr>
      <vt:lpstr>Visualizing Software Security</vt:lpstr>
      <vt:lpstr>Visualizing Software Security</vt:lpstr>
      <vt:lpstr>Visualizing Software Security</vt:lpstr>
      <vt:lpstr>Visualizing Software Security</vt:lpstr>
      <vt:lpstr>Visualizing Software Security</vt:lpstr>
      <vt:lpstr>Visualizing Software Security</vt:lpstr>
      <vt:lpstr>Visualizing Software Security</vt:lpstr>
      <vt:lpstr>Visualizing Software Security</vt:lpstr>
      <vt:lpstr>Visualizing Software Security</vt:lpstr>
      <vt:lpstr>Visualizing Software Properties</vt:lpstr>
      <vt:lpstr>Beyond Graphs</vt:lpstr>
      <vt:lpstr>Beyond Graphs</vt:lpstr>
      <vt:lpstr>Beyond Graphs</vt:lpstr>
      <vt:lpstr>Beyond Graphs</vt:lpstr>
      <vt:lpstr>Questions?</vt:lpstr>
      <vt:lpstr>Thank you!  http://swiscience alias: pandora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Johnson</dc:creator>
  <cp:lastModifiedBy>Richard Johnson</cp:lastModifiedBy>
  <cp:revision>174</cp:revision>
  <dcterms:created xsi:type="dcterms:W3CDTF">2008-08-25T23:45:18Z</dcterms:created>
  <dcterms:modified xsi:type="dcterms:W3CDTF">2008-10-20T19:40:13Z</dcterms:modified>
</cp:coreProperties>
</file>