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97" r:id="rId4"/>
    <p:sldId id="294" r:id="rId5"/>
    <p:sldId id="260" r:id="rId6"/>
    <p:sldId id="292" r:id="rId7"/>
    <p:sldId id="293" r:id="rId8"/>
    <p:sldId id="295" r:id="rId9"/>
    <p:sldId id="259" r:id="rId10"/>
    <p:sldId id="258" r:id="rId11"/>
    <p:sldId id="271" r:id="rId12"/>
    <p:sldId id="263" r:id="rId13"/>
    <p:sldId id="267" r:id="rId14"/>
    <p:sldId id="268" r:id="rId15"/>
    <p:sldId id="298" r:id="rId16"/>
    <p:sldId id="299" r:id="rId17"/>
    <p:sldId id="273" r:id="rId18"/>
    <p:sldId id="274" r:id="rId19"/>
    <p:sldId id="275" r:id="rId20"/>
    <p:sldId id="300" r:id="rId21"/>
    <p:sldId id="285" r:id="rId22"/>
    <p:sldId id="296" r:id="rId23"/>
    <p:sldId id="276" r:id="rId24"/>
    <p:sldId id="278" r:id="rId25"/>
    <p:sldId id="301" r:id="rId26"/>
    <p:sldId id="279" r:id="rId27"/>
    <p:sldId id="302" r:id="rId28"/>
    <p:sldId id="281" r:id="rId29"/>
    <p:sldId id="282" r:id="rId30"/>
    <p:sldId id="303" r:id="rId31"/>
    <p:sldId id="304" r:id="rId32"/>
    <p:sldId id="305" r:id="rId33"/>
    <p:sldId id="283" r:id="rId34"/>
    <p:sldId id="290" r:id="rId35"/>
    <p:sldId id="307" r:id="rId36"/>
    <p:sldId id="308" r:id="rId37"/>
    <p:sldId id="286" r:id="rId38"/>
    <p:sldId id="289" r:id="rId39"/>
    <p:sldId id="264" r:id="rId40"/>
    <p:sldId id="266" r:id="rId41"/>
    <p:sldId id="284" r:id="rId42"/>
    <p:sldId id="291" r:id="rId43"/>
    <p:sldId id="30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68" autoAdjust="0"/>
  </p:normalViewPr>
  <p:slideViewPr>
    <p:cSldViewPr>
      <p:cViewPr varScale="1">
        <p:scale>
          <a:sx n="116" d="100"/>
          <a:sy n="116" d="100"/>
        </p:scale>
        <p:origin x="-378" y="-108"/>
      </p:cViewPr>
      <p:guideLst>
        <p:guide orient="horz" pos="2160"/>
        <p:guide pos="2880"/>
      </p:guideLst>
    </p:cSldViewPr>
  </p:slideViewPr>
  <p:outlineViewPr>
    <p:cViewPr>
      <p:scale>
        <a:sx n="33" d="100"/>
        <a:sy n="33" d="100"/>
      </p:scale>
      <p:origin x="0" y="206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5C570-4A1C-40CC-BF9F-69E27AD27AA3}" type="datetimeFigureOut">
              <a:rPr lang="en-US" smtClean="0"/>
              <a:t>3/10/2011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C8F960-09A5-4452-8FB9-0D46AAE1921C}" type="slidenum">
              <a:rPr lang="en-US" smtClean="0"/>
              <a:t>‹#›</a:t>
            </a:fld>
            <a:endParaRPr lang="en-US"/>
          </a:p>
        </p:txBody>
      </p:sp>
    </p:spTree>
    <p:extLst>
      <p:ext uri="{BB962C8B-B14F-4D97-AF65-F5344CB8AC3E}">
        <p14:creationId xmlns:p14="http://schemas.microsoft.com/office/powerpoint/2010/main" val="154125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Background</a:t>
            </a:r>
            <a:r>
              <a:rPr lang="en-US" baseline="0" dirty="0" smtClean="0"/>
              <a:t> = sandcastle</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a:t>
            </a:fld>
            <a:endParaRPr lang="en-US"/>
          </a:p>
        </p:txBody>
      </p:sp>
    </p:spTree>
    <p:extLst>
      <p:ext uri="{BB962C8B-B14F-4D97-AF65-F5344CB8AC3E}">
        <p14:creationId xmlns:p14="http://schemas.microsoft.com/office/powerpoint/2010/main" val="1355135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a:t>
            </a:r>
            <a:r>
              <a:rPr lang="en-US" baseline="0" dirty="0" smtClean="0"/>
              <a:t> began implementing tokens in Windows 2000</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14</a:t>
            </a:fld>
            <a:endParaRPr lang="en-US"/>
          </a:p>
        </p:txBody>
      </p:sp>
    </p:spTree>
    <p:extLst>
      <p:ext uri="{BB962C8B-B14F-4D97-AF65-F5344CB8AC3E}">
        <p14:creationId xmlns:p14="http://schemas.microsoft.com/office/powerpoint/2010/main" val="3230606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a:t>
            </a:r>
            <a:r>
              <a:rPr lang="en-US" baseline="0" dirty="0" smtClean="0"/>
              <a:t> began implementing tokens in Windows 2000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Drop authenticated Security Identifier (SID) to prevent opening a non-restricted process</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15</a:t>
            </a:fld>
            <a:endParaRPr lang="en-US"/>
          </a:p>
        </p:txBody>
      </p:sp>
    </p:spTree>
    <p:extLst>
      <p:ext uri="{BB962C8B-B14F-4D97-AF65-F5344CB8AC3E}">
        <p14:creationId xmlns:p14="http://schemas.microsoft.com/office/powerpoint/2010/main" val="3230606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MS</a:t>
            </a:r>
            <a:r>
              <a:rPr lang="en-US" baseline="0" dirty="0" smtClean="0"/>
              <a:t> began implementing job objects in Windows 2000 too</a:t>
            </a:r>
          </a:p>
          <a:p>
            <a:r>
              <a:rPr lang="en-US" baseline="0" dirty="0" smtClean="0"/>
              <a:t>Assign process to job while suspended</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16</a:t>
            </a:fld>
            <a:endParaRPr lang="en-US"/>
          </a:p>
        </p:txBody>
      </p:sp>
    </p:spTree>
    <p:extLst>
      <p:ext uri="{BB962C8B-B14F-4D97-AF65-F5344CB8AC3E}">
        <p14:creationId xmlns:p14="http://schemas.microsoft.com/office/powerpoint/2010/main" val="3230606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19</a:t>
            </a:fld>
            <a:endParaRPr lang="en-US"/>
          </a:p>
        </p:txBody>
      </p:sp>
    </p:spTree>
    <p:extLst>
      <p:ext uri="{BB962C8B-B14F-4D97-AF65-F5344CB8AC3E}">
        <p14:creationId xmlns:p14="http://schemas.microsoft.com/office/powerpoint/2010/main" val="395487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20</a:t>
            </a:fld>
            <a:endParaRPr lang="en-US"/>
          </a:p>
        </p:txBody>
      </p:sp>
    </p:spTree>
    <p:extLst>
      <p:ext uri="{BB962C8B-B14F-4D97-AF65-F5344CB8AC3E}">
        <p14:creationId xmlns:p14="http://schemas.microsoft.com/office/powerpoint/2010/main" val="3954874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will be talking about</a:t>
            </a:r>
            <a:r>
              <a:rPr lang="en-US" baseline="0" dirty="0" smtClean="0"/>
              <a:t> the Adobe Acrobat line of products (that handle </a:t>
            </a:r>
            <a:r>
              <a:rPr lang="en-US" baseline="0" dirty="0" err="1" smtClean="0"/>
              <a:t>pdf</a:t>
            </a:r>
            <a:r>
              <a:rPr lang="en-US" baseline="0" dirty="0" smtClean="0"/>
              <a:t> format), which are one of the most deployed (formats/applications)</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2</a:t>
            </a:fld>
            <a:endParaRPr lang="en-US"/>
          </a:p>
        </p:txBody>
      </p:sp>
    </p:spTree>
    <p:extLst>
      <p:ext uri="{BB962C8B-B14F-4D97-AF65-F5344CB8AC3E}">
        <p14:creationId xmlns:p14="http://schemas.microsoft.com/office/powerpoint/2010/main" val="92781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will be talking about</a:t>
            </a:r>
            <a:r>
              <a:rPr lang="en-US" baseline="0" dirty="0" smtClean="0"/>
              <a:t> the Adobe Acrobat line of products (that handle </a:t>
            </a:r>
            <a:r>
              <a:rPr lang="en-US" baseline="0" dirty="0" err="1" smtClean="0"/>
              <a:t>pdf</a:t>
            </a:r>
            <a:r>
              <a:rPr lang="en-US" baseline="0" dirty="0" smtClean="0"/>
              <a:t> format), which are one of the most deployed (formats/applications)</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3</a:t>
            </a:fld>
            <a:endParaRPr lang="en-US"/>
          </a:p>
        </p:txBody>
      </p:sp>
    </p:spTree>
    <p:extLst>
      <p:ext uri="{BB962C8B-B14F-4D97-AF65-F5344CB8AC3E}">
        <p14:creationId xmlns:p14="http://schemas.microsoft.com/office/powerpoint/2010/main" val="92781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highly deployed piece of software and the modern trend of client side attacks, it is worth noting the security track record of Adobe</a:t>
            </a:r>
          </a:p>
          <a:p>
            <a:endParaRPr lang="en-US" baseline="0" dirty="0" smtClean="0"/>
          </a:p>
          <a:p>
            <a:r>
              <a:rPr lang="en-US" baseline="0" dirty="0" smtClean="0"/>
              <a:t>Note vulnerability classes listed in the CVE table that did not affect Acrobat were omitted </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5</a:t>
            </a:fld>
            <a:endParaRPr lang="en-US"/>
          </a:p>
        </p:txBody>
      </p:sp>
    </p:spTree>
    <p:extLst>
      <p:ext uri="{BB962C8B-B14F-4D97-AF65-F5344CB8AC3E}">
        <p14:creationId xmlns:p14="http://schemas.microsoft.com/office/powerpoint/2010/main" val="147257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highly deployed piece of software and the modern trend of client side attacks, it is worth noting the security track record of Adobe</a:t>
            </a:r>
          </a:p>
          <a:p>
            <a:endParaRPr lang="en-US" baseline="0" dirty="0" smtClean="0"/>
          </a:p>
          <a:p>
            <a:r>
              <a:rPr lang="en-US" baseline="0" dirty="0" smtClean="0"/>
              <a:t>Note vulnerability classes listed in the CVE table that did not affect Acrobat </a:t>
            </a:r>
            <a:r>
              <a:rPr lang="en-US" baseline="0" smtClean="0"/>
              <a:t>were omitted </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6</a:t>
            </a:fld>
            <a:endParaRPr lang="en-US"/>
          </a:p>
        </p:txBody>
      </p:sp>
    </p:spTree>
    <p:extLst>
      <p:ext uri="{BB962C8B-B14F-4D97-AF65-F5344CB8AC3E}">
        <p14:creationId xmlns:p14="http://schemas.microsoft.com/office/powerpoint/2010/main" val="1472570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highly deployed piece of software and the modern trend of client side attacks, it is worth noting the security track record of Adobe</a:t>
            </a:r>
          </a:p>
          <a:p>
            <a:endParaRPr lang="en-US" baseline="0" dirty="0" smtClean="0"/>
          </a:p>
          <a:p>
            <a:r>
              <a:rPr lang="en-US" baseline="0" dirty="0" smtClean="0"/>
              <a:t>Note vulnerability classes listed in the CVE table that did not affect Acrobat </a:t>
            </a:r>
            <a:r>
              <a:rPr lang="en-US" baseline="0" smtClean="0"/>
              <a:t>were omitted </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7</a:t>
            </a:fld>
            <a:endParaRPr lang="en-US"/>
          </a:p>
        </p:txBody>
      </p:sp>
    </p:spTree>
    <p:extLst>
      <p:ext uri="{BB962C8B-B14F-4D97-AF65-F5344CB8AC3E}">
        <p14:creationId xmlns:p14="http://schemas.microsoft.com/office/powerpoint/2010/main" val="1472570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highly deployed piece of software and the modern trend of client side attacks, it is worth noting the security track record of Adobe</a:t>
            </a:r>
          </a:p>
          <a:p>
            <a:endParaRPr lang="en-US" baseline="0" dirty="0" smtClean="0"/>
          </a:p>
          <a:p>
            <a:r>
              <a:rPr lang="en-US" baseline="0" dirty="0" smtClean="0"/>
              <a:t>Note vulnerability classes listed in the CVE table that did not affect Acrobat </a:t>
            </a:r>
            <a:r>
              <a:rPr lang="en-US" baseline="0" smtClean="0"/>
              <a:t>were omitted </a:t>
            </a:r>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8</a:t>
            </a:fld>
            <a:endParaRPr lang="en-US"/>
          </a:p>
        </p:txBody>
      </p:sp>
    </p:spTree>
    <p:extLst>
      <p:ext uri="{BB962C8B-B14F-4D97-AF65-F5344CB8AC3E}">
        <p14:creationId xmlns:p14="http://schemas.microsoft.com/office/powerpoint/2010/main" val="1472570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Standard</a:t>
            </a:r>
            <a:r>
              <a:rPr lang="en-US" sz="1200" b="0" i="0" kern="1200" baseline="0" dirty="0" smtClean="0">
                <a:solidFill>
                  <a:schemeClr val="tx1"/>
                </a:solidFill>
                <a:effectLst/>
                <a:latin typeface="+mn-lt"/>
                <a:ea typeface="+mn-ea"/>
                <a:cs typeface="+mn-cs"/>
              </a:rPr>
              <a:t> ROP techniques apply with these libraries loaded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See </a:t>
            </a:r>
            <a:r>
              <a:rPr lang="en-US" sz="1200" b="0" i="0" kern="1200" dirty="0" err="1" smtClean="0">
                <a:solidFill>
                  <a:schemeClr val="tx1"/>
                </a:solidFill>
                <a:effectLst/>
                <a:latin typeface="+mn-lt"/>
                <a:ea typeface="+mn-ea"/>
                <a:cs typeface="+mn-cs"/>
              </a:rPr>
              <a:t>HaifeiLi’s</a:t>
            </a:r>
            <a:r>
              <a:rPr lang="en-US" sz="1200" b="0" i="0" kern="1200" dirty="0" smtClean="0">
                <a:solidFill>
                  <a:schemeClr val="tx1"/>
                </a:solidFill>
                <a:effectLst/>
                <a:latin typeface="+mn-lt"/>
                <a:ea typeface="+mn-ea"/>
                <a:cs typeface="+mn-cs"/>
              </a:rPr>
              <a:t> Flash exploitation talk</a:t>
            </a:r>
            <a:r>
              <a:rPr lang="en-US" sz="1200" b="0" i="0" kern="1200" baseline="0" dirty="0" smtClean="0">
                <a:solidFill>
                  <a:schemeClr val="tx1"/>
                </a:solidFill>
                <a:effectLst/>
                <a:latin typeface="+mn-lt"/>
                <a:ea typeface="+mn-ea"/>
                <a:cs typeface="+mn-cs"/>
              </a:rPr>
              <a:t> for alternate techniques that may work</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11</a:t>
            </a:fld>
            <a:endParaRPr lang="en-US"/>
          </a:p>
        </p:txBody>
      </p:sp>
    </p:spTree>
    <p:extLst>
      <p:ext uri="{BB962C8B-B14F-4D97-AF65-F5344CB8AC3E}">
        <p14:creationId xmlns:p14="http://schemas.microsoft.com/office/powerpoint/2010/main" val="304217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Containment</a:t>
            </a:r>
            <a:r>
              <a:rPr lang="en-US" baseline="0" dirty="0" smtClean="0"/>
              <a:t> is key</a:t>
            </a:r>
          </a:p>
          <a:p>
            <a:endParaRPr lang="en-US" dirty="0"/>
          </a:p>
        </p:txBody>
      </p:sp>
      <p:sp>
        <p:nvSpPr>
          <p:cNvPr id="4" name="Slide Number Placeholder 3"/>
          <p:cNvSpPr>
            <a:spLocks noGrp="1"/>
          </p:cNvSpPr>
          <p:nvPr>
            <p:ph type="sldNum" sz="quarter" idx="10"/>
          </p:nvPr>
        </p:nvSpPr>
        <p:spPr/>
        <p:txBody>
          <a:bodyPr/>
          <a:lstStyle/>
          <a:p>
            <a:fld id="{19C8F960-09A5-4452-8FB9-0D46AAE1921C}" type="slidenum">
              <a:rPr lang="en-US" smtClean="0"/>
              <a:t>12</a:t>
            </a:fld>
            <a:endParaRPr lang="en-US"/>
          </a:p>
        </p:txBody>
      </p:sp>
    </p:spTree>
    <p:extLst>
      <p:ext uri="{BB962C8B-B14F-4D97-AF65-F5344CB8AC3E}">
        <p14:creationId xmlns:p14="http://schemas.microsoft.com/office/powerpoint/2010/main" val="344858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0D4FD6-7222-4490-8874-D4BEBBE93CC0}" type="datetimeFigureOut">
              <a:rPr lang="en-US" smtClean="0"/>
              <a:t>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385971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D4FD6-7222-4490-8874-D4BEBBE93CC0}" type="datetimeFigureOut">
              <a:rPr lang="en-US" smtClean="0"/>
              <a:t>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3568694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D4FD6-7222-4490-8874-D4BEBBE93CC0}" type="datetimeFigureOut">
              <a:rPr lang="en-US" smtClean="0"/>
              <a:t>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4151307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D4FD6-7222-4490-8874-D4BEBBE93CC0}" type="datetimeFigureOut">
              <a:rPr lang="en-US" smtClean="0"/>
              <a:t>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221159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0D4FD6-7222-4490-8874-D4BEBBE93CC0}" type="datetimeFigureOut">
              <a:rPr lang="en-US" smtClean="0"/>
              <a:t>3/10/2011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1989138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0D4FD6-7222-4490-8874-D4BEBBE93CC0}" type="datetimeFigureOut">
              <a:rPr lang="en-US" smtClean="0"/>
              <a:t>3/10/2011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247659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0D4FD6-7222-4490-8874-D4BEBBE93CC0}" type="datetimeFigureOut">
              <a:rPr lang="en-US" smtClean="0"/>
              <a:t>3/10/2011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1670222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0D4FD6-7222-4490-8874-D4BEBBE93CC0}" type="datetimeFigureOut">
              <a:rPr lang="en-US" smtClean="0"/>
              <a:t>3/10/2011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220961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D4FD6-7222-4490-8874-D4BEBBE93CC0}" type="datetimeFigureOut">
              <a:rPr lang="en-US" smtClean="0"/>
              <a:t>3/10/2011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622001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D4FD6-7222-4490-8874-D4BEBBE93CC0}" type="datetimeFigureOut">
              <a:rPr lang="en-US" smtClean="0"/>
              <a:t>3/10/2011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29400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0D4FD6-7222-4490-8874-D4BEBBE93CC0}" type="datetimeFigureOut">
              <a:rPr lang="en-US" smtClean="0"/>
              <a:t>3/10/2011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0E3D30-40B0-415A-8033-1382E0E341E3}" type="slidenum">
              <a:rPr lang="en-US" smtClean="0"/>
              <a:t>‹#›</a:t>
            </a:fld>
            <a:endParaRPr lang="en-US"/>
          </a:p>
        </p:txBody>
      </p:sp>
    </p:spTree>
    <p:extLst>
      <p:ext uri="{BB962C8B-B14F-4D97-AF65-F5344CB8AC3E}">
        <p14:creationId xmlns:p14="http://schemas.microsoft.com/office/powerpoint/2010/main" val="377304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bright="70000" contrast="-70000"/>
            <a:extLst>
              <a:ext uri="{BEBA8EAE-BF5A-486C-A8C5-ECC9F3942E4B}">
                <a14:imgProps xmlns:a14="http://schemas.microsoft.com/office/drawing/2010/main">
                  <a14:imgLayer r:embed="rId14">
                    <a14:imgEffect>
                      <a14:saturation sat="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D4FD6-7222-4490-8874-D4BEBBE93CC0}" type="datetimeFigureOut">
              <a:rPr lang="en-US" smtClean="0"/>
              <a:t>3/10/2011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E3D30-40B0-415A-8033-1382E0E341E3}" type="slidenum">
              <a:rPr lang="en-US" smtClean="0"/>
              <a:t>‹#›</a:t>
            </a:fld>
            <a:endParaRPr lang="en-US"/>
          </a:p>
        </p:txBody>
      </p:sp>
    </p:spTree>
    <p:extLst>
      <p:ext uri="{BB962C8B-B14F-4D97-AF65-F5344CB8AC3E}">
        <p14:creationId xmlns:p14="http://schemas.microsoft.com/office/powerpoint/2010/main" val="20159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esecurityplanet.com/article.php/3925701/RSA-New-Frontiers-in-Threat-Research.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blogs.adobe.com/security/SampleSignedPDFDocument.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blogs.adobe.com/asset/2010/10/inside-adobe-reader-protected-mode-part-1-design.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adobe.com/products/reader/faq.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blogs.adobe.com/asset/2010/11/inside-adobe-reader-protected-mode-part-3-broker-process-policies-and-inter-process-communication.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vrt-blog.snort.org/2010/01/acrobat-javascript-blacklist-framework.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blogs.msdn.com/b/david_leblanc/archive/2007/11/02/more-on-sandboxing-network-implications.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3schools.com/browsers/browsers_stats.asp" TargetMode="External"/><Relationship Id="rId2" Type="http://schemas.openxmlformats.org/officeDocument/2006/relationships/hyperlink" Target="http://www.internetworldstats.com/stats.ht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vrt-blog.snort.org/" TargetMode="External"/><Relationship Id="rId2" Type="http://schemas.openxmlformats.org/officeDocument/2006/relationships/hyperlink" Target="mailto:rjohnson@sourcefir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6" Type="http://schemas.openxmlformats.org/officeDocument/2006/relationships/hyperlink" Target="http://www.cvedetails.com/vulnerability-list/vendor_id-53/product_id-497/year-2007/Adobe-Acrobat-Reader.html" TargetMode="External"/><Relationship Id="rId21" Type="http://schemas.openxmlformats.org/officeDocument/2006/relationships/hyperlink" Target="http://www.cvedetails.com/vulnerability-list/vendor_id-53/product_id-497/year-2006/Adobe-Acrobat-Reader.html" TargetMode="External"/><Relationship Id="rId42" Type="http://schemas.openxmlformats.org/officeDocument/2006/relationships/hyperlink" Target="http://www.cvedetails.com/vulnerability-list/vendor_id-53/product_id-497/year-2009/opec-1/Adobe-Acrobat-Reader.html" TargetMode="External"/><Relationship Id="rId47" Type="http://schemas.openxmlformats.org/officeDocument/2006/relationships/hyperlink" Target="http://www.cvedetails.com/vulnerability-list/vendor_id-53/product_id-497/year-2009/hasexp-1/Adobe-Acrobat-Reader.html" TargetMode="External"/><Relationship Id="rId63" Type="http://schemas.openxmlformats.org/officeDocument/2006/relationships/hyperlink" Target="http://www.cvedetails.com/vulnerability-list/vendor_id-53/product_id-497/year-2011/opgpriv-1/Adobe-Acrobat-Reader.html" TargetMode="External"/><Relationship Id="rId68" Type="http://schemas.openxmlformats.org/officeDocument/2006/relationships/hyperlink" Target="http://www.cvedetails.com/vulnerability-list/vendor_id-53/product_id-497/opxss-1/Adobe-Acrobat-Reader.html" TargetMode="External"/><Relationship Id="rId2" Type="http://schemas.openxmlformats.org/officeDocument/2006/relationships/notesSlide" Target="../notesSlides/notesSlide4.xml"/><Relationship Id="rId16" Type="http://schemas.openxmlformats.org/officeDocument/2006/relationships/hyperlink" Target="http://www.cvedetails.com/vulnerability-list/vendor_id-53/product_id-497/year-2004/opov-1/Adobe-Acrobat-Reader.html" TargetMode="External"/><Relationship Id="rId29" Type="http://schemas.openxmlformats.org/officeDocument/2006/relationships/hyperlink" Target="http://www.cvedetails.com/vulnerability-list/vendor_id-53/product_id-497/year-2007/opmemc-1/Adobe-Acrobat-Reader.html" TargetMode="External"/><Relationship Id="rId11" Type="http://schemas.openxmlformats.org/officeDocument/2006/relationships/hyperlink" Target="http://www.cvedetails.com/vulnerability-list/vendor_id-53/product_id-497/year-2003/Adobe-Acrobat-Reader.html" TargetMode="External"/><Relationship Id="rId24" Type="http://schemas.openxmlformats.org/officeDocument/2006/relationships/hyperlink" Target="http://www.cvedetails.com/vulnerability-list/vendor_id-53/product_id-497/year-2006/opmemc-1/Adobe-Acrobat-Reader.html" TargetMode="External"/><Relationship Id="rId32" Type="http://schemas.openxmlformats.org/officeDocument/2006/relationships/hyperlink" Target="http://www.cvedetails.com/vulnerability-list/vendor_id-53/product_id-497/year-2007/opcsrf-1/Adobe-Acrobat-Reader.html" TargetMode="External"/><Relationship Id="rId37" Type="http://schemas.openxmlformats.org/officeDocument/2006/relationships/hyperlink" Target="http://www.cvedetails.com/vulnerability-list/vendor_id-53/product_id-497/year-2008/opov-1/Adobe-Acrobat-Reader.html" TargetMode="External"/><Relationship Id="rId40" Type="http://schemas.openxmlformats.org/officeDocument/2006/relationships/hyperlink" Target="http://www.cvedetails.com/vulnerability-list/vendor_id-53/product_id-497/year-2009/Adobe-Acrobat-Reader.html" TargetMode="External"/><Relationship Id="rId45" Type="http://schemas.openxmlformats.org/officeDocument/2006/relationships/hyperlink" Target="http://www.cvedetails.com/vulnerability-list/vendor_id-53/product_id-497/year-2009/opbyp-1/Adobe-Acrobat-Reader.html" TargetMode="External"/><Relationship Id="rId53" Type="http://schemas.openxmlformats.org/officeDocument/2006/relationships/hyperlink" Target="http://www.cvedetails.com/vulnerability-list/vendor_id-53/product_id-497/year-2010/opxss-1/Adobe-Acrobat-Reader.html" TargetMode="External"/><Relationship Id="rId58" Type="http://schemas.openxmlformats.org/officeDocument/2006/relationships/hyperlink" Target="http://www.cvedetails.com/vulnerability-list/vendor_id-53/product_id-497/year-2011/opdos-1/Adobe-Acrobat-Reader.html" TargetMode="External"/><Relationship Id="rId66" Type="http://schemas.openxmlformats.org/officeDocument/2006/relationships/hyperlink" Target="http://www.cvedetails.com/vulnerability-list/vendor_id-53/product_id-497/opov-1/Adobe-Acrobat-Reader.html" TargetMode="External"/><Relationship Id="rId74" Type="http://schemas.openxmlformats.org/officeDocument/2006/relationships/hyperlink" Target="http://www.cvedetails.com/product/497/Adobe-Acrobat-Reader.html?vendor_id=53" TargetMode="External"/><Relationship Id="rId5" Type="http://schemas.openxmlformats.org/officeDocument/2006/relationships/hyperlink" Target="http://www.cvedetails.com/vulnerability-list/vendor_id-53/product_id-497/year-1999/opov-1/Adobe-Acrobat-Reader.html" TargetMode="External"/><Relationship Id="rId61" Type="http://schemas.openxmlformats.org/officeDocument/2006/relationships/hyperlink" Target="http://www.cvedetails.com/vulnerability-list/vendor_id-53/product_id-497/year-2011/opmemc-1/Adobe-Acrobat-Reader.html" TargetMode="External"/><Relationship Id="rId19" Type="http://schemas.openxmlformats.org/officeDocument/2006/relationships/hyperlink" Target="http://www.cvedetails.com/vulnerability-list/vendor_id-53/product_id-497/year-2005/opec-1/Adobe-Acrobat-Reader.html" TargetMode="External"/><Relationship Id="rId14" Type="http://schemas.openxmlformats.org/officeDocument/2006/relationships/hyperlink" Target="http://www.cvedetails.com/vulnerability-list/vendor_id-53/product_id-497/year-2004/Adobe-Acrobat-Reader.html" TargetMode="External"/><Relationship Id="rId22" Type="http://schemas.openxmlformats.org/officeDocument/2006/relationships/hyperlink" Target="http://www.cvedetails.com/vulnerability-list/vendor_id-53/product_id-497/year-2006/opdos-1/Adobe-Acrobat-Reader.html" TargetMode="External"/><Relationship Id="rId27" Type="http://schemas.openxmlformats.org/officeDocument/2006/relationships/hyperlink" Target="http://www.cvedetails.com/vulnerability-list/vendor_id-53/product_id-497/year-2007/opdos-1/Adobe-Acrobat-Reader.html" TargetMode="External"/><Relationship Id="rId30" Type="http://schemas.openxmlformats.org/officeDocument/2006/relationships/hyperlink" Target="http://www.cvedetails.com/vulnerability-list/vendor_id-53/product_id-497/year-2007/opxss-1/Adobe-Acrobat-Reader.html" TargetMode="External"/><Relationship Id="rId35" Type="http://schemas.openxmlformats.org/officeDocument/2006/relationships/hyperlink" Target="http://www.cvedetails.com/vulnerability-list/vendor_id-53/product_id-497/year-2008/opdos-1/Adobe-Acrobat-Reader.html" TargetMode="External"/><Relationship Id="rId43" Type="http://schemas.openxmlformats.org/officeDocument/2006/relationships/hyperlink" Target="http://www.cvedetails.com/vulnerability-list/vendor_id-53/product_id-497/year-2009/opov-1/Adobe-Acrobat-Reader.html" TargetMode="External"/><Relationship Id="rId48" Type="http://schemas.openxmlformats.org/officeDocument/2006/relationships/hyperlink" Target="http://www.cvedetails.com/vulnerability-list/vendor_id-53/product_id-497/year-2010/Adobe-Acrobat-Reader.html" TargetMode="External"/><Relationship Id="rId56" Type="http://schemas.openxmlformats.org/officeDocument/2006/relationships/hyperlink" Target="http://www.cvedetails.com/vulnerability-list/vendor_id-53/product_id-497/year-2010/hasexp-1/Adobe-Acrobat-Reader.html" TargetMode="External"/><Relationship Id="rId64" Type="http://schemas.openxmlformats.org/officeDocument/2006/relationships/hyperlink" Target="http://www.cvedetails.com/vulnerability-list/vendor_id-53/product_id-497/opdos-1/Adobe-Acrobat-Reader.html" TargetMode="External"/><Relationship Id="rId69" Type="http://schemas.openxmlformats.org/officeDocument/2006/relationships/hyperlink" Target="http://www.cvedetails.com/vulnerability-list/vendor_id-53/product_id-497/ophttprs-1/Adobe-Acrobat-Reader.html" TargetMode="External"/><Relationship Id="rId8" Type="http://schemas.openxmlformats.org/officeDocument/2006/relationships/hyperlink" Target="http://www.cvedetails.com/vulnerability-list/vendor_id-53/product_id-497/year-2000/opov-1/Adobe-Acrobat-Reader.html" TargetMode="External"/><Relationship Id="rId51" Type="http://schemas.openxmlformats.org/officeDocument/2006/relationships/hyperlink" Target="http://www.cvedetails.com/vulnerability-list/vendor_id-53/product_id-497/year-2010/opov-1/Adobe-Acrobat-Reader.html" TargetMode="External"/><Relationship Id="rId72" Type="http://schemas.openxmlformats.org/officeDocument/2006/relationships/hyperlink" Target="http://www.cvedetails.com/vulnerability-list/vendor_id-53/product_id-497/opcsrf-1/Adobe-Acrobat-Reader.html" TargetMode="External"/><Relationship Id="rId3" Type="http://schemas.openxmlformats.org/officeDocument/2006/relationships/hyperlink" Target="http://www.cvedetails.com/vulnerability-list/vendor_id-53/product_id-497/year-1999/Adobe-Acrobat-Reader.html" TargetMode="External"/><Relationship Id="rId12" Type="http://schemas.openxmlformats.org/officeDocument/2006/relationships/hyperlink" Target="http://www.cvedetails.com/vulnerability-list/vendor_id-53/product_id-497/year-2003/opec-1/Adobe-Acrobat-Reader.html" TargetMode="External"/><Relationship Id="rId17" Type="http://schemas.openxmlformats.org/officeDocument/2006/relationships/hyperlink" Target="http://www.cvedetails.com/vulnerability-list/vendor_id-53/product_id-497/year-2005/Adobe-Acrobat-Reader.html" TargetMode="External"/><Relationship Id="rId25" Type="http://schemas.openxmlformats.org/officeDocument/2006/relationships/hyperlink" Target="http://www.cvedetails.com/vulnerability-list/vendor_id-53/product_id-497/year-2006/opgpriv-1/Adobe-Acrobat-Reader.html" TargetMode="External"/><Relationship Id="rId33" Type="http://schemas.openxmlformats.org/officeDocument/2006/relationships/hyperlink" Target="http://www.cvedetails.com/vulnerability-list/vendor_id-53/product_id-497/year-2007/hasexp-1/Adobe-Acrobat-Reader.html" TargetMode="External"/><Relationship Id="rId38" Type="http://schemas.openxmlformats.org/officeDocument/2006/relationships/hyperlink" Target="http://www.cvedetails.com/vulnerability-list/vendor_id-53/product_id-497/year-2008/opmemc-1/Adobe-Acrobat-Reader.html" TargetMode="External"/><Relationship Id="rId46" Type="http://schemas.openxmlformats.org/officeDocument/2006/relationships/hyperlink" Target="http://www.cvedetails.com/vulnerability-list/vendor_id-53/product_id-497/year-2009/opgpriv-1/Adobe-Acrobat-Reader.html" TargetMode="External"/><Relationship Id="rId59" Type="http://schemas.openxmlformats.org/officeDocument/2006/relationships/hyperlink" Target="http://www.cvedetails.com/vulnerability-list/vendor_id-53/product_id-497/year-2011/opec-1/Adobe-Acrobat-Reader.html" TargetMode="External"/><Relationship Id="rId67" Type="http://schemas.openxmlformats.org/officeDocument/2006/relationships/hyperlink" Target="http://www.cvedetails.com/vulnerability-list/vendor_id-53/product_id-497/opmemc-1/Adobe-Acrobat-Reader.html" TargetMode="External"/><Relationship Id="rId20" Type="http://schemas.openxmlformats.org/officeDocument/2006/relationships/hyperlink" Target="http://www.cvedetails.com/vulnerability-list/vendor_id-53/product_id-497/year-2005/opov-1/Adobe-Acrobat-Reader.html" TargetMode="External"/><Relationship Id="rId41" Type="http://schemas.openxmlformats.org/officeDocument/2006/relationships/hyperlink" Target="http://www.cvedetails.com/vulnerability-list/vendor_id-53/product_id-497/year-2009/opdos-1/Adobe-Acrobat-Reader.html" TargetMode="External"/><Relationship Id="rId54" Type="http://schemas.openxmlformats.org/officeDocument/2006/relationships/hyperlink" Target="http://www.cvedetails.com/vulnerability-list/vendor_id-53/product_id-497/year-2010/opbyp-1/Adobe-Acrobat-Reader.html" TargetMode="External"/><Relationship Id="rId62" Type="http://schemas.openxmlformats.org/officeDocument/2006/relationships/hyperlink" Target="http://www.cvedetails.com/vulnerability-list/vendor_id-53/product_id-497/year-2011/opxss-1/Adobe-Acrobat-Reader.html" TargetMode="External"/><Relationship Id="rId70" Type="http://schemas.openxmlformats.org/officeDocument/2006/relationships/hyperlink" Target="http://www.cvedetails.com/vulnerability-list/vendor_id-53/product_id-497/opbyp-1/Adobe-Acrobat-Reader.html" TargetMode="External"/><Relationship Id="rId1" Type="http://schemas.openxmlformats.org/officeDocument/2006/relationships/slideLayout" Target="../slideLayouts/slideLayout2.xml"/><Relationship Id="rId6" Type="http://schemas.openxmlformats.org/officeDocument/2006/relationships/hyperlink" Target="http://www.cvedetails.com/vulnerability-list/vendor_id-53/product_id-497/year-2000/Adobe-Acrobat-Reader.html" TargetMode="External"/><Relationship Id="rId15" Type="http://schemas.openxmlformats.org/officeDocument/2006/relationships/hyperlink" Target="http://www.cvedetails.com/vulnerability-list/vendor_id-53/product_id-497/year-2004/opec-1/Adobe-Acrobat-Reader.html" TargetMode="External"/><Relationship Id="rId23" Type="http://schemas.openxmlformats.org/officeDocument/2006/relationships/hyperlink" Target="http://www.cvedetails.com/vulnerability-list/vendor_id-53/product_id-497/year-2006/opec-1/Adobe-Acrobat-Reader.html" TargetMode="External"/><Relationship Id="rId28" Type="http://schemas.openxmlformats.org/officeDocument/2006/relationships/hyperlink" Target="http://www.cvedetails.com/vulnerability-list/vendor_id-53/product_id-497/year-2007/opec-1/Adobe-Acrobat-Reader.html" TargetMode="External"/><Relationship Id="rId36" Type="http://schemas.openxmlformats.org/officeDocument/2006/relationships/hyperlink" Target="http://www.cvedetails.com/vulnerability-list/vendor_id-53/product_id-497/year-2008/opec-1/Adobe-Acrobat-Reader.html" TargetMode="External"/><Relationship Id="rId49" Type="http://schemas.openxmlformats.org/officeDocument/2006/relationships/hyperlink" Target="http://www.cvedetails.com/vulnerability-list/vendor_id-53/product_id-497/year-2010/opdos-1/Adobe-Acrobat-Reader.html" TargetMode="External"/><Relationship Id="rId57" Type="http://schemas.openxmlformats.org/officeDocument/2006/relationships/hyperlink" Target="http://www.cvedetails.com/vulnerability-list/vendor_id-53/product_id-497/year-2011/Adobe-Acrobat-Reader.html" TargetMode="External"/><Relationship Id="rId10" Type="http://schemas.openxmlformats.org/officeDocument/2006/relationships/hyperlink" Target="http://www.cvedetails.com/vulnerability-list/vendor_id-53/product_id-497/year-2002/Adobe-Acrobat-Reader.html" TargetMode="External"/><Relationship Id="rId31" Type="http://schemas.openxmlformats.org/officeDocument/2006/relationships/hyperlink" Target="http://www.cvedetails.com/vulnerability-list/vendor_id-53/product_id-497/year-2007/ophttprs-1/Adobe-Acrobat-Reader.html" TargetMode="External"/><Relationship Id="rId44" Type="http://schemas.openxmlformats.org/officeDocument/2006/relationships/hyperlink" Target="http://www.cvedetails.com/vulnerability-list/vendor_id-53/product_id-497/year-2009/opmemc-1/Adobe-Acrobat-Reader.html" TargetMode="External"/><Relationship Id="rId52" Type="http://schemas.openxmlformats.org/officeDocument/2006/relationships/hyperlink" Target="http://www.cvedetails.com/vulnerability-list/vendor_id-53/product_id-497/year-2010/opmemc-1/Adobe-Acrobat-Reader.html" TargetMode="External"/><Relationship Id="rId60" Type="http://schemas.openxmlformats.org/officeDocument/2006/relationships/hyperlink" Target="http://www.cvedetails.com/vulnerability-list/vendor_id-53/product_id-497/year-2011/opov-1/Adobe-Acrobat-Reader.html" TargetMode="External"/><Relationship Id="rId65" Type="http://schemas.openxmlformats.org/officeDocument/2006/relationships/hyperlink" Target="http://www.cvedetails.com/vulnerability-list/vendor_id-53/product_id-497/opec-1/Adobe-Acrobat-Reader.html" TargetMode="External"/><Relationship Id="rId73" Type="http://schemas.openxmlformats.org/officeDocument/2006/relationships/hyperlink" Target="http://www.cvedetails.com/vulnerability-list/vendor_id-53/product_id-497/hasexp-1/Adobe-Acrobat-Reader.html" TargetMode="External"/><Relationship Id="rId4" Type="http://schemas.openxmlformats.org/officeDocument/2006/relationships/hyperlink" Target="http://www.cvedetails.com/vulnerability-list/vendor_id-53/product_id-497/year-1999/opec-1/Adobe-Acrobat-Reader.html" TargetMode="External"/><Relationship Id="rId9" Type="http://schemas.openxmlformats.org/officeDocument/2006/relationships/hyperlink" Target="http://www.cvedetails.com/vulnerability-list/vendor_id-53/product_id-497/year-2001/Adobe-Acrobat-Reader.html" TargetMode="External"/><Relationship Id="rId13" Type="http://schemas.openxmlformats.org/officeDocument/2006/relationships/hyperlink" Target="http://www.cvedetails.com/vulnerability-list/vendor_id-53/product_id-497/year-2003/opov-1/Adobe-Acrobat-Reader.html" TargetMode="External"/><Relationship Id="rId18" Type="http://schemas.openxmlformats.org/officeDocument/2006/relationships/hyperlink" Target="http://www.cvedetails.com/vulnerability-list/vendor_id-53/product_id-497/year-2005/opdos-1/Adobe-Acrobat-Reader.html" TargetMode="External"/><Relationship Id="rId39" Type="http://schemas.openxmlformats.org/officeDocument/2006/relationships/hyperlink" Target="http://www.cvedetails.com/vulnerability-list/vendor_id-53/product_id-497/year-2008/hasexp-1/Adobe-Acrobat-Reader.html" TargetMode="External"/><Relationship Id="rId34" Type="http://schemas.openxmlformats.org/officeDocument/2006/relationships/hyperlink" Target="http://www.cvedetails.com/vulnerability-list/vendor_id-53/product_id-497/year-2008/Adobe-Acrobat-Reader.html" TargetMode="External"/><Relationship Id="rId50" Type="http://schemas.openxmlformats.org/officeDocument/2006/relationships/hyperlink" Target="http://www.cvedetails.com/vulnerability-list/vendor_id-53/product_id-497/year-2010/opec-1/Adobe-Acrobat-Reader.html" TargetMode="External"/><Relationship Id="rId55" Type="http://schemas.openxmlformats.org/officeDocument/2006/relationships/hyperlink" Target="http://www.cvedetails.com/vulnerability-list/vendor_id-53/product_id-497/year-2010/opgpriv-1/Adobe-Acrobat-Reader.html" TargetMode="External"/><Relationship Id="rId7" Type="http://schemas.openxmlformats.org/officeDocument/2006/relationships/hyperlink" Target="http://www.cvedetails.com/vulnerability-list/vendor_id-53/product_id-497/year-2000/opec-1/Adobe-Acrobat-Reader.html" TargetMode="External"/><Relationship Id="rId71" Type="http://schemas.openxmlformats.org/officeDocument/2006/relationships/hyperlink" Target="http://www.cvedetails.com/vulnerability-list/vendor_id-53/product_id-497/opgpriv-1/Adobe-Acrobat-Reader.html" TargetMode="External"/></Relationships>
</file>

<file path=ppt/slides/_rels/slide6.xml.rels><?xml version="1.0" encoding="UTF-8" standalone="yes"?>
<Relationships xmlns="http://schemas.openxmlformats.org/package/2006/relationships"><Relationship Id="rId13" Type="http://schemas.openxmlformats.org/officeDocument/2006/relationships/hyperlink" Target="http://www.cvedetails.com/vulnerability-list/vendor_id-53/product_id-921/year-2005/opdos-1/Adobe-Acrobat.html" TargetMode="External"/><Relationship Id="rId18" Type="http://schemas.openxmlformats.org/officeDocument/2006/relationships/hyperlink" Target="http://www.cvedetails.com/vulnerability-list/vendor_id-53/product_id-921/year-2006/opov-1/Adobe-Acrobat.html" TargetMode="External"/><Relationship Id="rId26" Type="http://schemas.openxmlformats.org/officeDocument/2006/relationships/hyperlink" Target="http://www.cvedetails.com/vulnerability-list/vendor_id-53/product_id-921/year-2008/Adobe-Acrobat.html" TargetMode="External"/><Relationship Id="rId39" Type="http://schemas.openxmlformats.org/officeDocument/2006/relationships/hyperlink" Target="http://www.cvedetails.com/vulnerability-list/vendor_id-53/product_id-921/year-2009/hasexp-1/Adobe-Acrobat.html" TargetMode="External"/><Relationship Id="rId21" Type="http://schemas.openxmlformats.org/officeDocument/2006/relationships/hyperlink" Target="http://www.cvedetails.com/vulnerability-list/vendor_id-53/product_id-921/year-2007/Adobe-Acrobat.html" TargetMode="External"/><Relationship Id="rId34" Type="http://schemas.openxmlformats.org/officeDocument/2006/relationships/hyperlink" Target="http://www.cvedetails.com/vulnerability-list/vendor_id-53/product_id-921/year-2009/opdos-1/Adobe-Acrobat.html" TargetMode="External"/><Relationship Id="rId42" Type="http://schemas.openxmlformats.org/officeDocument/2006/relationships/hyperlink" Target="http://www.cvedetails.com/vulnerability-list/vendor_id-53/product_id-921/year-2010/opec-1/Adobe-Acrobat.html" TargetMode="External"/><Relationship Id="rId47" Type="http://schemas.openxmlformats.org/officeDocument/2006/relationships/hyperlink" Target="http://www.cvedetails.com/vulnerability-list/vendor_id-53/product_id-921/year-2010/opgpriv-1/Adobe-Acrobat.html" TargetMode="External"/><Relationship Id="rId50" Type="http://schemas.openxmlformats.org/officeDocument/2006/relationships/hyperlink" Target="http://www.cvedetails.com/vulnerability-list/vendor_id-53/product_id-921/year-2011/opdos-1/Adobe-Acrobat.html" TargetMode="External"/><Relationship Id="rId55" Type="http://schemas.openxmlformats.org/officeDocument/2006/relationships/hyperlink" Target="http://www.cvedetails.com/vulnerability-list/vendor_id-53/product_id-921/year-2011/opgpriv-1/Adobe-Acrobat.html" TargetMode="External"/><Relationship Id="rId63" Type="http://schemas.openxmlformats.org/officeDocument/2006/relationships/hyperlink" Target="http://www.cvedetails.com/vulnerability-list/vendor_id-53/product_id-921/opcsrf-1/Adobe-Acrobat.html" TargetMode="External"/><Relationship Id="rId7" Type="http://schemas.openxmlformats.org/officeDocument/2006/relationships/hyperlink" Target="http://www.cvedetails.com/vulnerability-list/vendor_id-53/product_id-921/year-2003/Adobe-Acrobat.html" TargetMode="External"/><Relationship Id="rId2" Type="http://schemas.openxmlformats.org/officeDocument/2006/relationships/notesSlide" Target="../notesSlides/notesSlide5.xml"/><Relationship Id="rId16" Type="http://schemas.openxmlformats.org/officeDocument/2006/relationships/hyperlink" Target="http://www.cvedetails.com/vulnerability-list/vendor_id-53/product_id-921/year-2006/Adobe-Acrobat.html" TargetMode="External"/><Relationship Id="rId29" Type="http://schemas.openxmlformats.org/officeDocument/2006/relationships/hyperlink" Target="http://www.cvedetails.com/vulnerability-list/vendor_id-53/product_id-921/year-2008/opov-1/Adobe-Acrobat.html" TargetMode="External"/><Relationship Id="rId11" Type="http://schemas.openxmlformats.org/officeDocument/2006/relationships/hyperlink" Target="http://www.cvedetails.com/vulnerability-list/vendor_id-53/product_id-921/year-2004/opov-1/Adobe-Acrobat.html" TargetMode="External"/><Relationship Id="rId24" Type="http://schemas.openxmlformats.org/officeDocument/2006/relationships/hyperlink" Target="http://www.cvedetails.com/vulnerability-list/vendor_id-53/product_id-921/year-2007/opxss-1/Adobe-Acrobat.html" TargetMode="External"/><Relationship Id="rId32" Type="http://schemas.openxmlformats.org/officeDocument/2006/relationships/hyperlink" Target="http://www.cvedetails.com/vulnerability-list/vendor_id-53/product_id-921/year-2008/hasexp-1/Adobe-Acrobat.html" TargetMode="External"/><Relationship Id="rId37" Type="http://schemas.openxmlformats.org/officeDocument/2006/relationships/hyperlink" Target="http://www.cvedetails.com/vulnerability-list/vendor_id-53/product_id-921/year-2009/opmemc-1/Adobe-Acrobat.html" TargetMode="External"/><Relationship Id="rId40" Type="http://schemas.openxmlformats.org/officeDocument/2006/relationships/hyperlink" Target="http://www.cvedetails.com/vulnerability-list/vendor_id-53/product_id-921/year-2010/Adobe-Acrobat.html" TargetMode="External"/><Relationship Id="rId45" Type="http://schemas.openxmlformats.org/officeDocument/2006/relationships/hyperlink" Target="http://www.cvedetails.com/vulnerability-list/vendor_id-53/product_id-921/year-2010/opxss-1/Adobe-Acrobat.html" TargetMode="External"/><Relationship Id="rId53" Type="http://schemas.openxmlformats.org/officeDocument/2006/relationships/hyperlink" Target="http://www.cvedetails.com/vulnerability-list/vendor_id-53/product_id-921/year-2011/opmemc-1/Adobe-Acrobat.html" TargetMode="External"/><Relationship Id="rId58" Type="http://schemas.openxmlformats.org/officeDocument/2006/relationships/hyperlink" Target="http://www.cvedetails.com/vulnerability-list/vendor_id-53/product_id-921/opov-1/Adobe-Acrobat.html" TargetMode="External"/><Relationship Id="rId5" Type="http://schemas.openxmlformats.org/officeDocument/2006/relationships/hyperlink" Target="http://www.cvedetails.com/vulnerability-list/vendor_id-53/product_id-921/year-2000/opec-1/Adobe-Acrobat.html" TargetMode="External"/><Relationship Id="rId61" Type="http://schemas.openxmlformats.org/officeDocument/2006/relationships/hyperlink" Target="http://www.cvedetails.com/vulnerability-list/vendor_id-53/product_id-921/opbyp-1/Adobe-Acrobat.html" TargetMode="External"/><Relationship Id="rId19" Type="http://schemas.openxmlformats.org/officeDocument/2006/relationships/hyperlink" Target="http://www.cvedetails.com/vulnerability-list/vendor_id-53/product_id-921/year-2006/opmemc-1/Adobe-Acrobat.html" TargetMode="External"/><Relationship Id="rId14" Type="http://schemas.openxmlformats.org/officeDocument/2006/relationships/hyperlink" Target="http://www.cvedetails.com/vulnerability-list/vendor_id-53/product_id-921/year-2005/opec-1/Adobe-Acrobat.html" TargetMode="External"/><Relationship Id="rId22" Type="http://schemas.openxmlformats.org/officeDocument/2006/relationships/hyperlink" Target="http://www.cvedetails.com/vulnerability-list/vendor_id-53/product_id-921/year-2007/opdos-1/Adobe-Acrobat.html" TargetMode="External"/><Relationship Id="rId27" Type="http://schemas.openxmlformats.org/officeDocument/2006/relationships/hyperlink" Target="http://www.cvedetails.com/vulnerability-list/vendor_id-53/product_id-921/year-2008/opdos-1/Adobe-Acrobat.html" TargetMode="External"/><Relationship Id="rId30" Type="http://schemas.openxmlformats.org/officeDocument/2006/relationships/hyperlink" Target="http://www.cvedetails.com/vulnerability-list/vendor_id-53/product_id-921/year-2008/opmemc-1/Adobe-Acrobat.html" TargetMode="External"/><Relationship Id="rId35" Type="http://schemas.openxmlformats.org/officeDocument/2006/relationships/hyperlink" Target="http://www.cvedetails.com/vulnerability-list/vendor_id-53/product_id-921/year-2009/opec-1/Adobe-Acrobat.html" TargetMode="External"/><Relationship Id="rId43" Type="http://schemas.openxmlformats.org/officeDocument/2006/relationships/hyperlink" Target="http://www.cvedetails.com/vulnerability-list/vendor_id-53/product_id-921/year-2010/opov-1/Adobe-Acrobat.html" TargetMode="External"/><Relationship Id="rId48" Type="http://schemas.openxmlformats.org/officeDocument/2006/relationships/hyperlink" Target="http://www.cvedetails.com/vulnerability-list/vendor_id-53/product_id-921/year-2010/hasexp-1/Adobe-Acrobat.html" TargetMode="External"/><Relationship Id="rId56" Type="http://schemas.openxmlformats.org/officeDocument/2006/relationships/hyperlink" Target="http://www.cvedetails.com/vulnerability-list/vendor_id-53/product_id-921/opdos-1/Adobe-Acrobat.html" TargetMode="External"/><Relationship Id="rId64" Type="http://schemas.openxmlformats.org/officeDocument/2006/relationships/hyperlink" Target="http://www.cvedetails.com/vulnerability-list/vendor_id-53/product_id-921/hasexp-1/Adobe-Acrobat.html" TargetMode="External"/><Relationship Id="rId8" Type="http://schemas.openxmlformats.org/officeDocument/2006/relationships/hyperlink" Target="http://www.cvedetails.com/vulnerability-list/vendor_id-53/product_id-921/year-2003/opec-1/Adobe-Acrobat.html" TargetMode="External"/><Relationship Id="rId51" Type="http://schemas.openxmlformats.org/officeDocument/2006/relationships/hyperlink" Target="http://www.cvedetails.com/vulnerability-list/vendor_id-53/product_id-921/year-2011/opec-1/Adobe-Acrobat.html" TargetMode="External"/><Relationship Id="rId3" Type="http://schemas.openxmlformats.org/officeDocument/2006/relationships/hyperlink" Target="http://www.cvedetails.com/product/921/Adobe-Acrobat.html?vendor_id=53" TargetMode="External"/><Relationship Id="rId12" Type="http://schemas.openxmlformats.org/officeDocument/2006/relationships/hyperlink" Target="http://www.cvedetails.com/vulnerability-list/vendor_id-53/product_id-921/year-2005/Adobe-Acrobat.html" TargetMode="External"/><Relationship Id="rId17" Type="http://schemas.openxmlformats.org/officeDocument/2006/relationships/hyperlink" Target="http://www.cvedetails.com/vulnerability-list/vendor_id-53/product_id-921/year-2006/opec-1/Adobe-Acrobat.html" TargetMode="External"/><Relationship Id="rId25" Type="http://schemas.openxmlformats.org/officeDocument/2006/relationships/hyperlink" Target="http://www.cvedetails.com/vulnerability-list/vendor_id-53/product_id-921/year-2007/opcsrf-1/Adobe-Acrobat.html" TargetMode="External"/><Relationship Id="rId33" Type="http://schemas.openxmlformats.org/officeDocument/2006/relationships/hyperlink" Target="http://www.cvedetails.com/vulnerability-list/vendor_id-53/product_id-921/year-2009/Adobe-Acrobat.html" TargetMode="External"/><Relationship Id="rId38" Type="http://schemas.openxmlformats.org/officeDocument/2006/relationships/hyperlink" Target="http://www.cvedetails.com/vulnerability-list/vendor_id-53/product_id-921/year-2009/opbyp-1/Adobe-Acrobat.html" TargetMode="External"/><Relationship Id="rId46" Type="http://schemas.openxmlformats.org/officeDocument/2006/relationships/hyperlink" Target="http://www.cvedetails.com/vulnerability-list/vendor_id-53/product_id-921/year-2010/opbyp-1/Adobe-Acrobat.html" TargetMode="External"/><Relationship Id="rId59" Type="http://schemas.openxmlformats.org/officeDocument/2006/relationships/hyperlink" Target="http://www.cvedetails.com/vulnerability-list/vendor_id-53/product_id-921/opmemc-1/Adobe-Acrobat.html" TargetMode="External"/><Relationship Id="rId20" Type="http://schemas.openxmlformats.org/officeDocument/2006/relationships/hyperlink" Target="http://www.cvedetails.com/vulnerability-list/vendor_id-53/product_id-921/year-2006/opgpriv-1/Adobe-Acrobat.html" TargetMode="External"/><Relationship Id="rId41" Type="http://schemas.openxmlformats.org/officeDocument/2006/relationships/hyperlink" Target="http://www.cvedetails.com/vulnerability-list/vendor_id-53/product_id-921/year-2010/opdos-1/Adobe-Acrobat.html" TargetMode="External"/><Relationship Id="rId54" Type="http://schemas.openxmlformats.org/officeDocument/2006/relationships/hyperlink" Target="http://www.cvedetails.com/vulnerability-list/vendor_id-53/product_id-921/year-2011/opxss-1/Adobe-Acrobat.html" TargetMode="External"/><Relationship Id="rId62" Type="http://schemas.openxmlformats.org/officeDocument/2006/relationships/hyperlink" Target="http://www.cvedetails.com/vulnerability-list/vendor_id-53/product_id-921/opgpriv-1/Adobe-Acrobat.html" TargetMode="External"/><Relationship Id="rId1" Type="http://schemas.openxmlformats.org/officeDocument/2006/relationships/slideLayout" Target="../slideLayouts/slideLayout2.xml"/><Relationship Id="rId6" Type="http://schemas.openxmlformats.org/officeDocument/2006/relationships/hyperlink" Target="http://www.cvedetails.com/vulnerability-list/vendor_id-53/product_id-921/year-2000/opov-1/Adobe-Acrobat.html" TargetMode="External"/><Relationship Id="rId15" Type="http://schemas.openxmlformats.org/officeDocument/2006/relationships/hyperlink" Target="http://www.cvedetails.com/vulnerability-list/vendor_id-53/product_id-921/year-2005/opov-1/Adobe-Acrobat.html" TargetMode="External"/><Relationship Id="rId23" Type="http://schemas.openxmlformats.org/officeDocument/2006/relationships/hyperlink" Target="http://www.cvedetails.com/vulnerability-list/vendor_id-53/product_id-921/year-2007/opec-1/Adobe-Acrobat.html" TargetMode="External"/><Relationship Id="rId28" Type="http://schemas.openxmlformats.org/officeDocument/2006/relationships/hyperlink" Target="http://www.cvedetails.com/vulnerability-list/vendor_id-53/product_id-921/year-2008/opec-1/Adobe-Acrobat.html" TargetMode="External"/><Relationship Id="rId36" Type="http://schemas.openxmlformats.org/officeDocument/2006/relationships/hyperlink" Target="http://www.cvedetails.com/vulnerability-list/vendor_id-53/product_id-921/year-2009/opov-1/Adobe-Acrobat.html" TargetMode="External"/><Relationship Id="rId49" Type="http://schemas.openxmlformats.org/officeDocument/2006/relationships/hyperlink" Target="http://www.cvedetails.com/vulnerability-list/vendor_id-53/product_id-921/year-2011/Adobe-Acrobat.html" TargetMode="External"/><Relationship Id="rId57" Type="http://schemas.openxmlformats.org/officeDocument/2006/relationships/hyperlink" Target="http://www.cvedetails.com/vulnerability-list/vendor_id-53/product_id-921/opec-1/Adobe-Acrobat.html" TargetMode="External"/><Relationship Id="rId10" Type="http://schemas.openxmlformats.org/officeDocument/2006/relationships/hyperlink" Target="http://www.cvedetails.com/vulnerability-list/vendor_id-53/product_id-921/year-2004/opec-1/Adobe-Acrobat.html" TargetMode="External"/><Relationship Id="rId31" Type="http://schemas.openxmlformats.org/officeDocument/2006/relationships/hyperlink" Target="http://www.cvedetails.com/vulnerability-list/vendor_id-53/product_id-921/year-2008/opgpriv-1/Adobe-Acrobat.html" TargetMode="External"/><Relationship Id="rId44" Type="http://schemas.openxmlformats.org/officeDocument/2006/relationships/hyperlink" Target="http://www.cvedetails.com/vulnerability-list/vendor_id-53/product_id-921/year-2010/opmemc-1/Adobe-Acrobat.html" TargetMode="External"/><Relationship Id="rId52" Type="http://schemas.openxmlformats.org/officeDocument/2006/relationships/hyperlink" Target="http://www.cvedetails.com/vulnerability-list/vendor_id-53/product_id-921/year-2011/opov-1/Adobe-Acrobat.html" TargetMode="External"/><Relationship Id="rId60" Type="http://schemas.openxmlformats.org/officeDocument/2006/relationships/hyperlink" Target="http://www.cvedetails.com/vulnerability-list/vendor_id-53/product_id-921/opxss-1/Adobe-Acrobat.html" TargetMode="External"/><Relationship Id="rId4" Type="http://schemas.openxmlformats.org/officeDocument/2006/relationships/hyperlink" Target="http://www.cvedetails.com/vulnerability-list/vendor_id-53/product_id-921/year-2000/Adobe-Acrobat.html" TargetMode="External"/><Relationship Id="rId9" Type="http://schemas.openxmlformats.org/officeDocument/2006/relationships/hyperlink" Target="http://www.cvedetails.com/vulnerability-list/vendor_id-53/product_id-921/year-2004/Adobe-Acrobat.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esecurityplanet.com/article.php/3925701/RSA-New-Frontiers-in-Threat-Research.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9000">
              <a:schemeClr val="tx1"/>
            </a:gs>
            <a:gs pos="25000">
              <a:schemeClr val="bg1">
                <a:lumMod val="55000"/>
              </a:schemeClr>
            </a:gs>
          </a:gsLst>
          <a:path path="shape">
            <a:fillToRect l="50000" t="50000" r="50000" b="50000"/>
          </a:path>
        </a:gradFill>
        <a:effectLst/>
      </p:bgPr>
    </p:bg>
    <p:spTree>
      <p:nvGrpSpPr>
        <p:cNvPr id="1" name=""/>
        <p:cNvGrpSpPr/>
        <p:nvPr/>
      </p:nvGrpSpPr>
      <p:grpSpPr>
        <a:xfrm>
          <a:off x="0" y="0"/>
          <a:ext cx="0" cy="0"/>
          <a:chOff x="0" y="0"/>
          <a:chExt cx="0" cy="0"/>
        </a:xfrm>
      </p:grpSpPr>
      <p:pic>
        <p:nvPicPr>
          <p:cNvPr id="6146" name="Picture 2" descr="http://loyalkng.com/wp-content/uploads/2009/02/boy-hate-sandcast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62200"/>
            <a:ext cx="5429250"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762000"/>
            <a:ext cx="7772400" cy="1470025"/>
          </a:xfrm>
        </p:spPr>
        <p:txBody>
          <a:bodyPr/>
          <a:lstStyle/>
          <a:p>
            <a:r>
              <a:rPr lang="en-US" dirty="0" smtClean="0">
                <a:solidFill>
                  <a:schemeClr val="bg1"/>
                </a:solidFill>
              </a:rPr>
              <a:t>A Castle Made of Sand</a:t>
            </a:r>
            <a:endParaRPr lang="en-US" dirty="0">
              <a:solidFill>
                <a:schemeClr val="bg1"/>
              </a:solidFill>
            </a:endParaRPr>
          </a:p>
        </p:txBody>
      </p:sp>
      <p:sp>
        <p:nvSpPr>
          <p:cNvPr id="3" name="Subtitle 2"/>
          <p:cNvSpPr>
            <a:spLocks noGrp="1"/>
          </p:cNvSpPr>
          <p:nvPr>
            <p:ph type="subTitle" idx="1"/>
          </p:nvPr>
        </p:nvSpPr>
        <p:spPr>
          <a:xfrm>
            <a:off x="1371600" y="1752600"/>
            <a:ext cx="6400800" cy="1752600"/>
          </a:xfrm>
        </p:spPr>
        <p:txBody>
          <a:bodyPr/>
          <a:lstStyle/>
          <a:p>
            <a:r>
              <a:rPr lang="en-US" dirty="0" smtClean="0">
                <a:solidFill>
                  <a:schemeClr val="bg1"/>
                </a:solidFill>
              </a:rPr>
              <a:t>Adobe Reader X Sandbox</a:t>
            </a:r>
            <a:endParaRPr lang="en-US" dirty="0">
              <a:solidFill>
                <a:schemeClr val="bg1"/>
              </a:solidFill>
            </a:endParaRPr>
          </a:p>
        </p:txBody>
      </p:sp>
      <p:sp>
        <p:nvSpPr>
          <p:cNvPr id="4" name="Subtitle 2"/>
          <p:cNvSpPr txBox="1">
            <a:spLocks/>
          </p:cNvSpPr>
          <p:nvPr/>
        </p:nvSpPr>
        <p:spPr>
          <a:xfrm>
            <a:off x="0" y="6324600"/>
            <a:ext cx="4648200" cy="533400"/>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chemeClr val="bg1">
                    <a:lumMod val="50000"/>
                  </a:schemeClr>
                </a:solidFill>
              </a:rPr>
              <a:t>Richard </a:t>
            </a:r>
            <a:r>
              <a:rPr lang="en-US" sz="1600" dirty="0">
                <a:solidFill>
                  <a:schemeClr val="bg1">
                    <a:lumMod val="50000"/>
                  </a:schemeClr>
                </a:solidFill>
              </a:rPr>
              <a:t>J</a:t>
            </a:r>
            <a:r>
              <a:rPr lang="en-US" sz="1600" dirty="0" smtClean="0">
                <a:solidFill>
                  <a:schemeClr val="bg1">
                    <a:lumMod val="50000"/>
                  </a:schemeClr>
                </a:solidFill>
              </a:rPr>
              <a:t>ohnson</a:t>
            </a:r>
            <a:endParaRPr lang="en-US" sz="1600" dirty="0">
              <a:solidFill>
                <a:schemeClr val="bg1">
                  <a:lumMod val="50000"/>
                </a:schemeClr>
              </a:solidFill>
            </a:endParaRPr>
          </a:p>
        </p:txBody>
      </p:sp>
      <p:sp>
        <p:nvSpPr>
          <p:cNvPr id="5" name="Subtitle 2"/>
          <p:cNvSpPr txBox="1">
            <a:spLocks/>
          </p:cNvSpPr>
          <p:nvPr/>
        </p:nvSpPr>
        <p:spPr>
          <a:xfrm>
            <a:off x="4495800" y="6324600"/>
            <a:ext cx="4648200" cy="533400"/>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600" dirty="0" smtClean="0">
                <a:solidFill>
                  <a:schemeClr val="bg1">
                    <a:lumMod val="50000"/>
                  </a:schemeClr>
                </a:solidFill>
              </a:rPr>
              <a:t>rjohnson@sourcefire.com</a:t>
            </a:r>
            <a:endParaRPr lang="en-US" sz="1600" dirty="0">
              <a:solidFill>
                <a:schemeClr val="bg1">
                  <a:lumMod val="50000"/>
                </a:schemeClr>
              </a:solidFill>
            </a:endParaRPr>
          </a:p>
        </p:txBody>
      </p:sp>
    </p:spTree>
    <p:extLst>
      <p:ext uri="{BB962C8B-B14F-4D97-AF65-F5344CB8AC3E}">
        <p14:creationId xmlns:p14="http://schemas.microsoft.com/office/powerpoint/2010/main" val="2365211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Windows Mitigations</a:t>
            </a:r>
            <a:endParaRPr lang="en-US" dirty="0"/>
          </a:p>
        </p:txBody>
      </p:sp>
      <p:sp>
        <p:nvSpPr>
          <p:cNvPr id="3" name="Content Placeholder 2"/>
          <p:cNvSpPr>
            <a:spLocks noGrp="1"/>
          </p:cNvSpPr>
          <p:nvPr>
            <p:ph idx="1"/>
          </p:nvPr>
        </p:nvSpPr>
        <p:spPr/>
        <p:txBody>
          <a:bodyPr>
            <a:normAutofit lnSpcReduction="10000"/>
          </a:bodyPr>
          <a:lstStyle/>
          <a:p>
            <a:r>
              <a:rPr lang="en-US" dirty="0" smtClean="0"/>
              <a:t>Address Space Layout Randomization</a:t>
            </a:r>
          </a:p>
          <a:p>
            <a:pPr lvl="1"/>
            <a:r>
              <a:rPr lang="en-US" dirty="0" smtClean="0"/>
              <a:t>Adobe has modified all internal code to take advantage of random image mappings</a:t>
            </a:r>
          </a:p>
          <a:p>
            <a:endParaRPr lang="en-US" dirty="0" smtClean="0"/>
          </a:p>
          <a:p>
            <a:r>
              <a:rPr lang="en-US" dirty="0" smtClean="0"/>
              <a:t>Data Execution Prevention</a:t>
            </a:r>
          </a:p>
          <a:p>
            <a:pPr lvl="1"/>
            <a:r>
              <a:rPr lang="en-US" dirty="0" smtClean="0"/>
              <a:t>Enabled with PERMENENT flag</a:t>
            </a:r>
          </a:p>
          <a:p>
            <a:pPr lvl="1"/>
            <a:endParaRPr lang="en-US" dirty="0"/>
          </a:p>
          <a:p>
            <a:r>
              <a:rPr lang="en-US" dirty="0" smtClean="0"/>
              <a:t>“…Q2 of </a:t>
            </a:r>
            <a:r>
              <a:rPr lang="en-US" dirty="0"/>
              <a:t>last year, PDF attacks fell to 30 </a:t>
            </a:r>
            <a:r>
              <a:rPr lang="en-US" dirty="0" smtClean="0"/>
              <a:t>percent...”</a:t>
            </a:r>
          </a:p>
          <a:p>
            <a:endParaRPr lang="en-US" dirty="0" smtClean="0"/>
          </a:p>
        </p:txBody>
      </p:sp>
      <p:sp>
        <p:nvSpPr>
          <p:cNvPr id="4" name="Rectangle 3"/>
          <p:cNvSpPr/>
          <p:nvPr/>
        </p:nvSpPr>
        <p:spPr>
          <a:xfrm>
            <a:off x="821724" y="5889137"/>
            <a:ext cx="9144000" cy="307777"/>
          </a:xfrm>
          <a:prstGeom prst="rect">
            <a:avLst/>
          </a:prstGeom>
        </p:spPr>
        <p:txBody>
          <a:bodyPr wrap="square">
            <a:spAutoFit/>
          </a:bodyPr>
          <a:lstStyle/>
          <a:p>
            <a:r>
              <a:rPr lang="en-US" sz="1400" dirty="0">
                <a:hlinkClick r:id="rId2"/>
              </a:rPr>
              <a:t>http://www.esecurityplanet.com/article.php/3925701/RSA-New-Frontiers-in-Threat-Research.htm</a:t>
            </a:r>
            <a:endParaRPr lang="en-US" sz="1400" dirty="0"/>
          </a:p>
        </p:txBody>
      </p:sp>
    </p:spTree>
    <p:extLst>
      <p:ext uri="{BB962C8B-B14F-4D97-AF65-F5344CB8AC3E}">
        <p14:creationId xmlns:p14="http://schemas.microsoft.com/office/powerpoint/2010/main" val="2846912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Mitigations Fail</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Sadly, 3</a:t>
            </a:r>
            <a:r>
              <a:rPr lang="en-US" baseline="30000" dirty="0" smtClean="0"/>
              <a:t>rd</a:t>
            </a:r>
            <a:r>
              <a:rPr lang="en-US" dirty="0" smtClean="0"/>
              <a:t> party libraries that do not support ASLR can be forced to load via PDF</a:t>
            </a:r>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3" y="2817912"/>
            <a:ext cx="8410575" cy="292417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66713" y="5148648"/>
            <a:ext cx="8410575" cy="457200"/>
          </a:xfrm>
          <a:prstGeom prst="rect">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7430" y="5725180"/>
            <a:ext cx="6400800" cy="523220"/>
          </a:xfrm>
          <a:prstGeom prst="rect">
            <a:avLst/>
          </a:prstGeom>
        </p:spPr>
        <p:txBody>
          <a:bodyPr wrap="square">
            <a:spAutoFit/>
          </a:bodyPr>
          <a:lstStyle/>
          <a:p>
            <a:r>
              <a:rPr lang="en-US" sz="1400" dirty="0">
                <a:hlinkClick r:id="rId4"/>
              </a:rPr>
              <a:t>http://</a:t>
            </a:r>
            <a:r>
              <a:rPr lang="en-US" sz="1400" dirty="0" smtClean="0">
                <a:hlinkClick r:id="rId4"/>
              </a:rPr>
              <a:t>blogs.adobe.com/security/SampleSignedPDFDocument.pdf</a:t>
            </a:r>
            <a:endParaRPr lang="en-US" sz="1400" dirty="0" smtClean="0"/>
          </a:p>
          <a:p>
            <a:endParaRPr lang="en-US" sz="1400" dirty="0"/>
          </a:p>
        </p:txBody>
      </p:sp>
    </p:spTree>
    <p:extLst>
      <p:ext uri="{BB962C8B-B14F-4D97-AF65-F5344CB8AC3E}">
        <p14:creationId xmlns:p14="http://schemas.microsoft.com/office/powerpoint/2010/main" val="2499806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spcBef>
                <a:spcPts val="0"/>
              </a:spcBef>
              <a:spcAft>
                <a:spcPts val="0"/>
              </a:spcAft>
            </a:pPr>
            <a:r>
              <a:rPr lang="en-US" dirty="0" smtClean="0"/>
              <a:t>The Sandbox Concept</a:t>
            </a:r>
          </a:p>
        </p:txBody>
      </p:sp>
      <p:sp>
        <p:nvSpPr>
          <p:cNvPr id="3" name="Content Placeholder 2"/>
          <p:cNvSpPr>
            <a:spLocks noGrp="1"/>
          </p:cNvSpPr>
          <p:nvPr>
            <p:ph idx="1"/>
          </p:nvPr>
        </p:nvSpPr>
        <p:spPr/>
        <p:txBody>
          <a:bodyPr>
            <a:normAutofit lnSpcReduction="10000"/>
          </a:bodyPr>
          <a:lstStyle/>
          <a:p>
            <a:r>
              <a:rPr lang="en-US" dirty="0"/>
              <a:t>A sandbox is a mitigation strategy centered around the concept of isolating complex code into a lower privileged process which is managed by a higher privileged process</a:t>
            </a:r>
          </a:p>
          <a:p>
            <a:endParaRPr lang="en-US" dirty="0" smtClean="0"/>
          </a:p>
          <a:p>
            <a:r>
              <a:rPr lang="en-US" dirty="0" smtClean="0"/>
              <a:t>The </a:t>
            </a:r>
            <a:r>
              <a:rPr lang="en-US" dirty="0"/>
              <a:t>higher privileged process is less prone to attack due to reduced attack surface and can restrict resources from a compromised lower privileged process</a:t>
            </a:r>
          </a:p>
          <a:p>
            <a:endParaRPr lang="en-US" dirty="0" smtClean="0"/>
          </a:p>
        </p:txBody>
      </p:sp>
    </p:spTree>
    <p:extLst>
      <p:ext uri="{BB962C8B-B14F-4D97-AF65-F5344CB8AC3E}">
        <p14:creationId xmlns:p14="http://schemas.microsoft.com/office/powerpoint/2010/main" val="3973964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marR="0" indent="0" algn="ctr" defTabSz="914400" rtl="0" eaLnBrk="1" fontAlgn="auto" latinLnBrk="0" hangingPunct="1">
              <a:lnSpc>
                <a:spcPct val="100000"/>
              </a:lnSpc>
              <a:spcBef>
                <a:spcPct val="0"/>
              </a:spcBef>
              <a:spcAft>
                <a:spcPts val="0"/>
              </a:spcAft>
              <a:buClrTx/>
              <a:buSzTx/>
              <a:buFontTx/>
              <a:buNone/>
              <a:tabLst/>
              <a:defRPr/>
            </a:pPr>
            <a:r>
              <a:rPr lang="en-US" sz="4000" kern="1200" dirty="0" smtClean="0">
                <a:solidFill>
                  <a:schemeClr val="tx1"/>
                </a:solidFill>
                <a:effectLst/>
                <a:latin typeface="+mj-lt"/>
                <a:ea typeface="+mj-ea"/>
                <a:cs typeface="+mj-cs"/>
              </a:rPr>
              <a:t>Sandbox Architecture Requirements</a:t>
            </a:r>
          </a:p>
        </p:txBody>
      </p:sp>
      <p:sp>
        <p:nvSpPr>
          <p:cNvPr id="3" name="Content Placeholder 2"/>
          <p:cNvSpPr>
            <a:spLocks noGrp="1"/>
          </p:cNvSpPr>
          <p:nvPr>
            <p:ph idx="1"/>
          </p:nvPr>
        </p:nvSpPr>
        <p:spPr/>
        <p:txBody>
          <a:bodyPr/>
          <a:lstStyle/>
          <a:p>
            <a:r>
              <a:rPr lang="en-US" dirty="0"/>
              <a:t>Sandbox mitigations require the ability to:</a:t>
            </a:r>
          </a:p>
          <a:p>
            <a:pPr lvl="1"/>
            <a:r>
              <a:rPr lang="en-US" dirty="0"/>
              <a:t>Create a child process with restricted access to resources </a:t>
            </a:r>
          </a:p>
          <a:p>
            <a:pPr lvl="1"/>
            <a:r>
              <a:rPr lang="en-US" dirty="0"/>
              <a:t>Communicate between the processes to broker request access to resources</a:t>
            </a:r>
          </a:p>
          <a:p>
            <a:endParaRPr lang="en-US" dirty="0"/>
          </a:p>
        </p:txBody>
      </p:sp>
    </p:spTree>
    <p:extLst>
      <p:ext uri="{BB962C8B-B14F-4D97-AF65-F5344CB8AC3E}">
        <p14:creationId xmlns:p14="http://schemas.microsoft.com/office/powerpoint/2010/main" val="1088327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Sandbox Architecture on </a:t>
            </a:r>
            <a:r>
              <a:rPr lang="en-US" dirty="0" smtClean="0"/>
              <a:t>Windows</a:t>
            </a:r>
            <a:endParaRPr lang="en-US" dirty="0"/>
          </a:p>
        </p:txBody>
      </p:sp>
      <p:sp>
        <p:nvSpPr>
          <p:cNvPr id="3" name="Content Placeholder 2"/>
          <p:cNvSpPr>
            <a:spLocks noGrp="1"/>
          </p:cNvSpPr>
          <p:nvPr>
            <p:ph idx="1"/>
          </p:nvPr>
        </p:nvSpPr>
        <p:spPr/>
        <p:txBody>
          <a:bodyPr/>
          <a:lstStyle/>
          <a:p>
            <a:r>
              <a:rPr lang="en-US" dirty="0" smtClean="0"/>
              <a:t>Process Restrictions</a:t>
            </a:r>
          </a:p>
          <a:p>
            <a:pPr lvl="1"/>
            <a:r>
              <a:rPr lang="en-US" dirty="0" smtClean="0"/>
              <a:t>Restricted process tokens</a:t>
            </a:r>
          </a:p>
          <a:p>
            <a:pPr lvl="1"/>
            <a:r>
              <a:rPr lang="en-US" dirty="0" smtClean="0"/>
              <a:t>Restricted process job object</a:t>
            </a:r>
          </a:p>
          <a:p>
            <a:pPr marL="457200" lvl="1" indent="0">
              <a:buNone/>
            </a:pPr>
            <a:endParaRPr lang="en-US" dirty="0" smtClean="0"/>
          </a:p>
          <a:p>
            <a:r>
              <a:rPr lang="en-US" dirty="0" smtClean="0"/>
              <a:t>IPC </a:t>
            </a:r>
            <a:r>
              <a:rPr lang="en-US" dirty="0" smtClean="0"/>
              <a:t>Mechanisms for System Call brokering</a:t>
            </a:r>
          </a:p>
          <a:p>
            <a:pPr lvl="1"/>
            <a:r>
              <a:rPr lang="en-US" dirty="0" smtClean="0"/>
              <a:t>Sockets, Pipes, Shared Memory, Files, </a:t>
            </a:r>
            <a:r>
              <a:rPr lang="en-US" dirty="0" err="1" smtClean="0"/>
              <a:t>etc</a:t>
            </a:r>
            <a:endParaRPr lang="en-US" dirty="0"/>
          </a:p>
        </p:txBody>
      </p:sp>
    </p:spTree>
    <p:extLst>
      <p:ext uri="{BB962C8B-B14F-4D97-AF65-F5344CB8AC3E}">
        <p14:creationId xmlns:p14="http://schemas.microsoft.com/office/powerpoint/2010/main" val="3539323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Sandbox Architecture on </a:t>
            </a:r>
            <a:r>
              <a:rPr lang="en-US" dirty="0" smtClean="0"/>
              <a:t>Windows</a:t>
            </a:r>
            <a:endParaRPr lang="en-US" dirty="0"/>
          </a:p>
        </p:txBody>
      </p:sp>
      <p:sp>
        <p:nvSpPr>
          <p:cNvPr id="3" name="Content Placeholder 2"/>
          <p:cNvSpPr>
            <a:spLocks noGrp="1"/>
          </p:cNvSpPr>
          <p:nvPr>
            <p:ph idx="1"/>
          </p:nvPr>
        </p:nvSpPr>
        <p:spPr/>
        <p:txBody>
          <a:bodyPr/>
          <a:lstStyle/>
          <a:p>
            <a:r>
              <a:rPr lang="en-US" dirty="0" smtClean="0"/>
              <a:t>Restricted process tokens</a:t>
            </a:r>
          </a:p>
          <a:p>
            <a:pPr lvl="1"/>
            <a:r>
              <a:rPr lang="en-US" dirty="0" smtClean="0"/>
              <a:t>Create processes with restricted privileges</a:t>
            </a:r>
          </a:p>
        </p:txBody>
      </p:sp>
      <p:sp>
        <p:nvSpPr>
          <p:cNvPr id="4" name="Rectangle 3"/>
          <p:cNvSpPr/>
          <p:nvPr/>
        </p:nvSpPr>
        <p:spPr>
          <a:xfrm>
            <a:off x="609600" y="2971800"/>
            <a:ext cx="3657600" cy="2492990"/>
          </a:xfrm>
          <a:prstGeom prst="rect">
            <a:avLst/>
          </a:prstGeom>
          <a:solidFill>
            <a:schemeClr val="bg1">
              <a:lumMod val="95000"/>
            </a:schemeClr>
          </a:solidFill>
          <a:ln>
            <a:solidFill>
              <a:schemeClr val="tx1"/>
            </a:solidFill>
          </a:ln>
        </p:spPr>
        <p:txBody>
          <a:bodyPr wrap="square">
            <a:spAutoFit/>
          </a:bodyPr>
          <a:lstStyle/>
          <a:p>
            <a:r>
              <a:rPr lang="en-US" sz="1200" dirty="0"/>
              <a:t>BOOL </a:t>
            </a:r>
            <a:r>
              <a:rPr lang="en-US" sz="1200" dirty="0" err="1"/>
              <a:t>CreateRestrictedToken</a:t>
            </a:r>
            <a:r>
              <a:rPr lang="en-US" sz="1200" dirty="0"/>
              <a:t>(</a:t>
            </a:r>
          </a:p>
          <a:p>
            <a:pPr lvl="1"/>
            <a:r>
              <a:rPr lang="en-US" sz="1200" dirty="0"/>
              <a:t>HANDLE </a:t>
            </a:r>
            <a:r>
              <a:rPr lang="en-US" sz="1200" dirty="0" err="1"/>
              <a:t>ExistingTokenHandle</a:t>
            </a:r>
            <a:r>
              <a:rPr lang="en-US" sz="1200" dirty="0"/>
              <a:t>,</a:t>
            </a:r>
          </a:p>
          <a:p>
            <a:pPr lvl="1"/>
            <a:r>
              <a:rPr lang="en-US" sz="1200" dirty="0"/>
              <a:t>DWORD Flags,</a:t>
            </a:r>
          </a:p>
          <a:p>
            <a:pPr lvl="1"/>
            <a:r>
              <a:rPr lang="en-US" sz="1200" dirty="0"/>
              <a:t>DWORD </a:t>
            </a:r>
            <a:r>
              <a:rPr lang="en-US" sz="1200" dirty="0" err="1" smtClean="0"/>
              <a:t>DisableSidCount</a:t>
            </a:r>
            <a:r>
              <a:rPr lang="en-US" sz="1200" dirty="0"/>
              <a:t>,</a:t>
            </a:r>
          </a:p>
          <a:p>
            <a:pPr lvl="1"/>
            <a:r>
              <a:rPr lang="en-US" sz="1200" dirty="0"/>
              <a:t>PSID_AND_ATTRIBUTES </a:t>
            </a:r>
            <a:r>
              <a:rPr lang="en-US" sz="1200" dirty="0" err="1"/>
              <a:t>SidsToDisable</a:t>
            </a:r>
            <a:r>
              <a:rPr lang="en-US" sz="1200" dirty="0"/>
              <a:t>,</a:t>
            </a:r>
          </a:p>
          <a:p>
            <a:pPr lvl="1"/>
            <a:r>
              <a:rPr lang="en-US" sz="1200" dirty="0"/>
              <a:t>DWORD </a:t>
            </a:r>
            <a:r>
              <a:rPr lang="en-US" sz="1200" dirty="0" err="1"/>
              <a:t>DeletePrivilegeCount</a:t>
            </a:r>
            <a:r>
              <a:rPr lang="en-US" sz="1200" dirty="0"/>
              <a:t>,</a:t>
            </a:r>
          </a:p>
          <a:p>
            <a:pPr lvl="1"/>
            <a:r>
              <a:rPr lang="en-US" sz="1200" dirty="0"/>
              <a:t>PLUID_AND_ATTRIBUTES </a:t>
            </a:r>
            <a:r>
              <a:rPr lang="en-US" sz="1200" dirty="0" err="1"/>
              <a:t>PrivilegesToDelete</a:t>
            </a:r>
            <a:r>
              <a:rPr lang="en-US" sz="1200" dirty="0"/>
              <a:t>,</a:t>
            </a:r>
          </a:p>
          <a:p>
            <a:pPr lvl="1"/>
            <a:r>
              <a:rPr lang="en-US" sz="1200" dirty="0"/>
              <a:t>DWORD </a:t>
            </a:r>
            <a:r>
              <a:rPr lang="en-US" sz="1200" dirty="0" err="1"/>
              <a:t>RestrictedSidCount</a:t>
            </a:r>
            <a:r>
              <a:rPr lang="en-US" sz="1200" dirty="0"/>
              <a:t>,</a:t>
            </a:r>
          </a:p>
          <a:p>
            <a:pPr lvl="1"/>
            <a:r>
              <a:rPr lang="en-US" sz="1200" dirty="0"/>
              <a:t>PSID_AND_ATTRIBUTES </a:t>
            </a:r>
            <a:r>
              <a:rPr lang="en-US" sz="1200" dirty="0" err="1"/>
              <a:t>SidsToRestrict</a:t>
            </a:r>
            <a:r>
              <a:rPr lang="en-US" sz="1200" dirty="0"/>
              <a:t>,</a:t>
            </a:r>
          </a:p>
          <a:p>
            <a:pPr lvl="1"/>
            <a:r>
              <a:rPr lang="en-US" sz="1200" dirty="0"/>
              <a:t>PHANDLE </a:t>
            </a:r>
            <a:r>
              <a:rPr lang="en-US" sz="1200" dirty="0" err="1"/>
              <a:t>NewTokenHandle</a:t>
            </a:r>
            <a:endParaRPr lang="en-US" sz="1200" dirty="0"/>
          </a:p>
          <a:p>
            <a:r>
              <a:rPr lang="en-US" sz="1200" dirty="0" smtClean="0"/>
              <a:t>);</a:t>
            </a:r>
          </a:p>
          <a:p>
            <a:endParaRPr lang="en-US" sz="1200" dirty="0"/>
          </a:p>
          <a:p>
            <a:endParaRPr lang="en-US" sz="1200" dirty="0"/>
          </a:p>
        </p:txBody>
      </p:sp>
      <p:sp>
        <p:nvSpPr>
          <p:cNvPr id="5" name="Rectangle 4"/>
          <p:cNvSpPr/>
          <p:nvPr/>
        </p:nvSpPr>
        <p:spPr>
          <a:xfrm>
            <a:off x="4495800" y="2971800"/>
            <a:ext cx="4038600" cy="2492990"/>
          </a:xfrm>
          <a:prstGeom prst="rect">
            <a:avLst/>
          </a:prstGeom>
          <a:solidFill>
            <a:schemeClr val="bg1">
              <a:lumMod val="95000"/>
            </a:schemeClr>
          </a:solidFill>
          <a:ln>
            <a:solidFill>
              <a:schemeClr val="tx1"/>
            </a:solidFill>
          </a:ln>
        </p:spPr>
        <p:txBody>
          <a:bodyPr wrap="square">
            <a:spAutoFit/>
          </a:bodyPr>
          <a:lstStyle/>
          <a:p>
            <a:r>
              <a:rPr lang="en-US" sz="1200" dirty="0"/>
              <a:t>BOOL WINAPI </a:t>
            </a:r>
            <a:r>
              <a:rPr lang="en-US" sz="1200" dirty="0" err="1"/>
              <a:t>CreateProcessAsUser</a:t>
            </a:r>
            <a:r>
              <a:rPr lang="en-US" sz="1200" dirty="0"/>
              <a:t>(</a:t>
            </a:r>
          </a:p>
          <a:p>
            <a:pPr lvl="1"/>
            <a:r>
              <a:rPr lang="en-US" sz="1200" dirty="0"/>
              <a:t>HANDLE </a:t>
            </a:r>
            <a:r>
              <a:rPr lang="en-US" sz="1200" dirty="0" err="1"/>
              <a:t>hToken</a:t>
            </a:r>
            <a:r>
              <a:rPr lang="en-US" sz="1200" dirty="0"/>
              <a:t>,</a:t>
            </a:r>
          </a:p>
          <a:p>
            <a:pPr lvl="1"/>
            <a:r>
              <a:rPr lang="en-US" sz="1200" dirty="0"/>
              <a:t>LPCTSTR </a:t>
            </a:r>
            <a:r>
              <a:rPr lang="en-US" sz="1200" dirty="0" err="1"/>
              <a:t>lpApplicationName</a:t>
            </a:r>
            <a:r>
              <a:rPr lang="en-US" sz="1200" dirty="0"/>
              <a:t>,</a:t>
            </a:r>
          </a:p>
          <a:p>
            <a:pPr lvl="1"/>
            <a:r>
              <a:rPr lang="en-US" sz="1200" dirty="0"/>
              <a:t>LPTSTR </a:t>
            </a:r>
            <a:r>
              <a:rPr lang="en-US" sz="1200" dirty="0" err="1"/>
              <a:t>lpCommandLine</a:t>
            </a:r>
            <a:r>
              <a:rPr lang="en-US" sz="1200" dirty="0"/>
              <a:t>,</a:t>
            </a:r>
          </a:p>
          <a:p>
            <a:pPr lvl="1"/>
            <a:r>
              <a:rPr lang="en-US" sz="1200" dirty="0"/>
              <a:t>LPSECURITY_ATTRIBUTES </a:t>
            </a:r>
            <a:r>
              <a:rPr lang="en-US" sz="1200" dirty="0" err="1"/>
              <a:t>lpProcessAttributes</a:t>
            </a:r>
            <a:r>
              <a:rPr lang="en-US" sz="1200" dirty="0"/>
              <a:t>,</a:t>
            </a:r>
          </a:p>
          <a:p>
            <a:pPr lvl="1"/>
            <a:r>
              <a:rPr lang="en-US" sz="1200" dirty="0"/>
              <a:t>LPSECURITY_ATTRIBUTES </a:t>
            </a:r>
            <a:r>
              <a:rPr lang="en-US" sz="1200" dirty="0" err="1"/>
              <a:t>lpThreadAttributes</a:t>
            </a:r>
            <a:r>
              <a:rPr lang="en-US" sz="1200" dirty="0"/>
              <a:t>,</a:t>
            </a:r>
          </a:p>
          <a:p>
            <a:pPr lvl="1"/>
            <a:r>
              <a:rPr lang="en-US" sz="1200" dirty="0"/>
              <a:t>BOOL </a:t>
            </a:r>
            <a:r>
              <a:rPr lang="en-US" sz="1200" dirty="0" err="1"/>
              <a:t>bInheritHandles</a:t>
            </a:r>
            <a:r>
              <a:rPr lang="en-US" sz="1200" dirty="0"/>
              <a:t>,</a:t>
            </a:r>
          </a:p>
          <a:p>
            <a:pPr lvl="1"/>
            <a:r>
              <a:rPr lang="en-US" sz="1200" dirty="0"/>
              <a:t>DWORD </a:t>
            </a:r>
            <a:r>
              <a:rPr lang="en-US" sz="1200" dirty="0" err="1"/>
              <a:t>dwCreationFlags</a:t>
            </a:r>
            <a:r>
              <a:rPr lang="en-US" sz="1200" dirty="0"/>
              <a:t>,</a:t>
            </a:r>
          </a:p>
          <a:p>
            <a:pPr lvl="1"/>
            <a:r>
              <a:rPr lang="en-US" sz="1200" dirty="0"/>
              <a:t>LPVOID </a:t>
            </a:r>
            <a:r>
              <a:rPr lang="en-US" sz="1200" dirty="0" err="1"/>
              <a:t>lpEnvironment</a:t>
            </a:r>
            <a:r>
              <a:rPr lang="en-US" sz="1200" dirty="0"/>
              <a:t>,</a:t>
            </a:r>
          </a:p>
          <a:p>
            <a:pPr lvl="1"/>
            <a:r>
              <a:rPr lang="en-US" sz="1200" dirty="0"/>
              <a:t>LPCTSTR </a:t>
            </a:r>
            <a:r>
              <a:rPr lang="en-US" sz="1200" dirty="0" err="1"/>
              <a:t>lpCurrentDirectory</a:t>
            </a:r>
            <a:r>
              <a:rPr lang="en-US" sz="1200" dirty="0"/>
              <a:t>,</a:t>
            </a:r>
          </a:p>
          <a:p>
            <a:pPr lvl="1"/>
            <a:r>
              <a:rPr lang="en-US" sz="1200" dirty="0"/>
              <a:t>LPSTARTUPINFO </a:t>
            </a:r>
            <a:r>
              <a:rPr lang="en-US" sz="1200" dirty="0" err="1"/>
              <a:t>lpStartupInfo</a:t>
            </a:r>
            <a:r>
              <a:rPr lang="en-US" sz="1200" dirty="0"/>
              <a:t>,</a:t>
            </a:r>
          </a:p>
          <a:p>
            <a:pPr lvl="1"/>
            <a:r>
              <a:rPr lang="en-US" sz="1200" dirty="0"/>
              <a:t>LPPROCESS_INFORMATION </a:t>
            </a:r>
            <a:r>
              <a:rPr lang="en-US" sz="1200" dirty="0" err="1"/>
              <a:t>lpProcessInformation</a:t>
            </a:r>
            <a:endParaRPr lang="en-US" sz="1200" dirty="0"/>
          </a:p>
          <a:p>
            <a:r>
              <a:rPr lang="en-US" sz="1200" dirty="0" smtClean="0"/>
              <a:t>);</a:t>
            </a:r>
            <a:endParaRPr lang="en-US" sz="1200" dirty="0"/>
          </a:p>
        </p:txBody>
      </p:sp>
    </p:spTree>
    <p:extLst>
      <p:ext uri="{BB962C8B-B14F-4D97-AF65-F5344CB8AC3E}">
        <p14:creationId xmlns:p14="http://schemas.microsoft.com/office/powerpoint/2010/main" val="1545116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Sandbox Architecture on </a:t>
            </a:r>
            <a:r>
              <a:rPr lang="en-US" dirty="0" smtClean="0"/>
              <a:t>Windows</a:t>
            </a:r>
            <a:endParaRPr lang="en-US" dirty="0"/>
          </a:p>
        </p:txBody>
      </p:sp>
      <p:sp>
        <p:nvSpPr>
          <p:cNvPr id="3" name="Content Placeholder 2"/>
          <p:cNvSpPr>
            <a:spLocks noGrp="1"/>
          </p:cNvSpPr>
          <p:nvPr>
            <p:ph idx="1"/>
          </p:nvPr>
        </p:nvSpPr>
        <p:spPr/>
        <p:txBody>
          <a:bodyPr/>
          <a:lstStyle/>
          <a:p>
            <a:r>
              <a:rPr lang="en-US" dirty="0" smtClean="0"/>
              <a:t>Restricted job object</a:t>
            </a:r>
          </a:p>
        </p:txBody>
      </p:sp>
      <p:sp>
        <p:nvSpPr>
          <p:cNvPr id="4" name="Rectangle 3"/>
          <p:cNvSpPr/>
          <p:nvPr/>
        </p:nvSpPr>
        <p:spPr>
          <a:xfrm>
            <a:off x="609600" y="2438400"/>
            <a:ext cx="3733800" cy="830997"/>
          </a:xfrm>
          <a:prstGeom prst="rect">
            <a:avLst/>
          </a:prstGeom>
          <a:solidFill>
            <a:schemeClr val="bg1">
              <a:lumMod val="95000"/>
            </a:schemeClr>
          </a:solidFill>
          <a:ln>
            <a:solidFill>
              <a:schemeClr val="tx1"/>
            </a:solidFill>
          </a:ln>
        </p:spPr>
        <p:txBody>
          <a:bodyPr wrap="square">
            <a:spAutoFit/>
          </a:bodyPr>
          <a:lstStyle/>
          <a:p>
            <a:r>
              <a:rPr lang="en-US" sz="1200" dirty="0"/>
              <a:t>HANDLE WINAPI </a:t>
            </a:r>
            <a:r>
              <a:rPr lang="en-US" sz="1200" dirty="0" err="1"/>
              <a:t>CreateJobObject</a:t>
            </a:r>
            <a:r>
              <a:rPr lang="en-US" sz="1200" dirty="0"/>
              <a:t>(</a:t>
            </a:r>
          </a:p>
          <a:p>
            <a:r>
              <a:rPr lang="en-US" sz="1200" dirty="0" smtClean="0"/>
              <a:t>	LPSECURITY_ATTRIBUTES </a:t>
            </a:r>
            <a:r>
              <a:rPr lang="en-US" sz="1200" dirty="0" err="1"/>
              <a:t>lpJobAttributes</a:t>
            </a:r>
            <a:r>
              <a:rPr lang="en-US" sz="1200" dirty="0"/>
              <a:t>,</a:t>
            </a:r>
          </a:p>
          <a:p>
            <a:r>
              <a:rPr lang="en-US" sz="1200" dirty="0" smtClean="0"/>
              <a:t>	LPCTSTR </a:t>
            </a:r>
            <a:r>
              <a:rPr lang="en-US" sz="1200" dirty="0" err="1"/>
              <a:t>lpName</a:t>
            </a:r>
            <a:endParaRPr lang="en-US" sz="1200" dirty="0"/>
          </a:p>
          <a:p>
            <a:r>
              <a:rPr lang="en-US" sz="1200" dirty="0" smtClean="0"/>
              <a:t>);</a:t>
            </a:r>
            <a:endParaRPr lang="en-US" sz="1200" dirty="0"/>
          </a:p>
        </p:txBody>
      </p:sp>
      <p:sp>
        <p:nvSpPr>
          <p:cNvPr id="5" name="Rectangle 4"/>
          <p:cNvSpPr/>
          <p:nvPr/>
        </p:nvSpPr>
        <p:spPr>
          <a:xfrm>
            <a:off x="609600" y="4655403"/>
            <a:ext cx="3733800" cy="830997"/>
          </a:xfrm>
          <a:prstGeom prst="rect">
            <a:avLst/>
          </a:prstGeom>
          <a:solidFill>
            <a:schemeClr val="bg1">
              <a:lumMod val="95000"/>
            </a:schemeClr>
          </a:solidFill>
          <a:ln>
            <a:solidFill>
              <a:schemeClr val="tx1"/>
            </a:solidFill>
          </a:ln>
        </p:spPr>
        <p:txBody>
          <a:bodyPr wrap="square">
            <a:spAutoFit/>
          </a:bodyPr>
          <a:lstStyle/>
          <a:p>
            <a:r>
              <a:rPr lang="en-US" sz="1200" dirty="0"/>
              <a:t>BOOL WINAPI </a:t>
            </a:r>
            <a:r>
              <a:rPr lang="en-US" sz="1200" dirty="0" err="1"/>
              <a:t>AssignProcessToJobObject</a:t>
            </a:r>
            <a:r>
              <a:rPr lang="en-US" sz="1200" dirty="0"/>
              <a:t>(</a:t>
            </a:r>
          </a:p>
          <a:p>
            <a:r>
              <a:rPr lang="en-US" sz="1200" dirty="0" smtClean="0"/>
              <a:t>	HANDLE </a:t>
            </a:r>
            <a:r>
              <a:rPr lang="en-US" sz="1200" dirty="0" err="1"/>
              <a:t>hJob</a:t>
            </a:r>
            <a:r>
              <a:rPr lang="en-US" sz="1200" dirty="0"/>
              <a:t>,</a:t>
            </a:r>
          </a:p>
          <a:p>
            <a:r>
              <a:rPr lang="en-US" sz="1200" dirty="0" smtClean="0"/>
              <a:t>	HANDLE </a:t>
            </a:r>
            <a:r>
              <a:rPr lang="en-US" sz="1200" dirty="0" err="1"/>
              <a:t>hProcess</a:t>
            </a:r>
            <a:endParaRPr lang="en-US" sz="1200" dirty="0"/>
          </a:p>
          <a:p>
            <a:r>
              <a:rPr lang="en-US" sz="1200" dirty="0" smtClean="0"/>
              <a:t>);</a:t>
            </a:r>
            <a:endParaRPr lang="en-US" sz="1200" dirty="0"/>
          </a:p>
        </p:txBody>
      </p:sp>
      <p:sp>
        <p:nvSpPr>
          <p:cNvPr id="6" name="Rectangle 1"/>
          <p:cNvSpPr>
            <a:spLocks noChangeArrowheads="1"/>
          </p:cNvSpPr>
          <p:nvPr/>
        </p:nvSpPr>
        <p:spPr bwMode="auto">
          <a:xfrm>
            <a:off x="609600" y="3512403"/>
            <a:ext cx="3733800" cy="923330"/>
          </a:xfrm>
          <a:prstGeom prst="rect">
            <a:avLst/>
          </a:prstGeom>
          <a:solidFill>
            <a:schemeClr val="bg1">
              <a:lumMod val="95000"/>
            </a:schemeClr>
          </a:solidFill>
          <a:ln>
            <a:solidFill>
              <a:schemeClr val="tx1"/>
            </a:solidFill>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cs typeface="Consolas" pitchFamily="49" charset="0"/>
              </a:rPr>
              <a:t>typedef</a:t>
            </a:r>
            <a:r>
              <a:rPr kumimoji="0" lang="en-US" sz="1200" b="0" i="0" u="none" strike="noStrike" cap="none" normalizeH="0" baseline="0" dirty="0" smtClean="0">
                <a:ln>
                  <a:noFill/>
                </a:ln>
                <a:solidFill>
                  <a:srgbClr val="000000"/>
                </a:solidFill>
                <a:effectLst/>
                <a:cs typeface="Consolas" pitchFamily="49" charset="0"/>
              </a:rPr>
              <a:t> </a:t>
            </a:r>
            <a:r>
              <a:rPr kumimoji="0" lang="en-US" sz="1200" b="0" i="0" u="none" strike="noStrike" cap="none" normalizeH="0" baseline="0" dirty="0" err="1" smtClean="0">
                <a:ln>
                  <a:noFill/>
                </a:ln>
                <a:solidFill>
                  <a:srgbClr val="000000"/>
                </a:solidFill>
                <a:effectLst/>
                <a:cs typeface="Consolas" pitchFamily="49" charset="0"/>
              </a:rPr>
              <a:t>struct</a:t>
            </a:r>
            <a:r>
              <a:rPr kumimoji="0" lang="en-US" sz="1200" b="0" i="0" u="none" strike="noStrike" cap="none" normalizeH="0" baseline="0" dirty="0" smtClean="0">
                <a:ln>
                  <a:noFill/>
                </a:ln>
                <a:solidFill>
                  <a:srgbClr val="000000"/>
                </a:solidFill>
                <a:effectLst/>
                <a:cs typeface="Consolas" pitchFamily="49" charset="0"/>
              </a:rPr>
              <a:t> _SECURITY_ATTRIBUTES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cs typeface="Consolas" pitchFamily="49" charset="0"/>
              </a:rPr>
              <a:t>	DWORD  </a:t>
            </a:r>
            <a:r>
              <a:rPr kumimoji="0" lang="en-US" sz="1200" b="0" i="0" u="none" strike="noStrike" cap="none" normalizeH="0" baseline="0" dirty="0" err="1" smtClean="0">
                <a:ln>
                  <a:noFill/>
                </a:ln>
                <a:solidFill>
                  <a:srgbClr val="000000"/>
                </a:solidFill>
                <a:effectLst/>
                <a:cs typeface="Consolas" pitchFamily="49" charset="0"/>
              </a:rPr>
              <a:t>nLength</a:t>
            </a:r>
            <a:r>
              <a:rPr kumimoji="0" lang="en-US" sz="12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cs typeface="Consolas" pitchFamily="49" charset="0"/>
              </a:rPr>
              <a:t>	LPVOID </a:t>
            </a:r>
            <a:r>
              <a:rPr kumimoji="0" lang="en-US" sz="1200" b="0" i="0" u="none" strike="noStrike" cap="none" normalizeH="0" baseline="0" dirty="0" err="1" smtClean="0">
                <a:ln>
                  <a:noFill/>
                </a:ln>
                <a:solidFill>
                  <a:srgbClr val="000000"/>
                </a:solidFill>
                <a:effectLst/>
                <a:cs typeface="Consolas" pitchFamily="49" charset="0"/>
              </a:rPr>
              <a:t>lpSecurityDescriptor</a:t>
            </a:r>
            <a:r>
              <a:rPr kumimoji="0" lang="en-US" sz="1200" b="0" i="0" u="none" strike="noStrike" cap="none" normalizeH="0" baseline="0" dirty="0" smtClean="0">
                <a:ln>
                  <a:noFill/>
                </a:ln>
                <a:solidFill>
                  <a:srgbClr val="000000"/>
                </a:solidFill>
                <a:effectLst/>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cs typeface="Consolas" pitchFamily="49" charset="0"/>
              </a:rPr>
              <a:t>	BOOL   </a:t>
            </a:r>
            <a:r>
              <a:rPr kumimoji="0" lang="en-US" sz="1200" b="0" i="0" u="none" strike="noStrike" cap="none" normalizeH="0" baseline="0" dirty="0" err="1" smtClean="0">
                <a:ln>
                  <a:noFill/>
                </a:ln>
                <a:solidFill>
                  <a:srgbClr val="000000"/>
                </a:solidFill>
                <a:effectLst/>
                <a:cs typeface="Consolas" pitchFamily="49" charset="0"/>
              </a:rPr>
              <a:t>bInheritHandle</a:t>
            </a:r>
            <a:r>
              <a:rPr kumimoji="0" lang="en-US" sz="1200" b="0" i="0" u="none" strike="noStrike" cap="none" normalizeH="0" baseline="0" dirty="0" smtClean="0">
                <a:ln>
                  <a:noFill/>
                </a:ln>
                <a:solidFill>
                  <a:srgbClr val="000000"/>
                </a:solidFill>
                <a:effectLst/>
                <a:cs typeface="Consolas" pitchFamily="49" charset="0"/>
              </a:rPr>
              <a:t>; </a:t>
            </a:r>
          </a:p>
          <a:p>
            <a:pPr lvl="0" fontAlgn="base">
              <a:spcBef>
                <a:spcPct val="0"/>
              </a:spcBef>
              <a:spcAft>
                <a:spcPct val="0"/>
              </a:spcAft>
            </a:pPr>
            <a:r>
              <a:rPr kumimoji="0" lang="en-US" sz="1200" b="0" i="0" u="none" strike="noStrike" cap="none" normalizeH="0" baseline="0" dirty="0" smtClean="0">
                <a:ln>
                  <a:noFill/>
                </a:ln>
                <a:solidFill>
                  <a:srgbClr val="000000"/>
                </a:solidFill>
                <a:effectLst/>
                <a:cs typeface="Consolas" pitchFamily="49" charset="0"/>
              </a:rPr>
              <a:t>} SECURITY_ATTRIBUTE</a:t>
            </a:r>
            <a:r>
              <a:rPr lang="en-US" sz="1200" dirty="0" smtClean="0">
                <a:cs typeface="Arial" pitchFamily="34" charset="0"/>
              </a:rPr>
              <a:t>S, </a:t>
            </a:r>
            <a:r>
              <a:rPr lang="en-US" sz="1200" dirty="0"/>
              <a:t>*LPSECURITY_ATTRIBUTES;</a:t>
            </a:r>
            <a:endParaRPr kumimoji="0" lang="en-US" sz="1200" b="0" i="0" u="none" strike="noStrike" cap="none" normalizeH="0" baseline="0" dirty="0" smtClean="0">
              <a:ln>
                <a:noFill/>
              </a:ln>
              <a:solidFill>
                <a:schemeClr val="tx1"/>
              </a:solidFill>
              <a:effectLst/>
              <a:cs typeface="Arial" pitchFamily="34" charset="0"/>
            </a:endParaRPr>
          </a:p>
        </p:txBody>
      </p:sp>
      <p:sp>
        <p:nvSpPr>
          <p:cNvPr id="8" name="Rectangle 7"/>
          <p:cNvSpPr/>
          <p:nvPr/>
        </p:nvSpPr>
        <p:spPr>
          <a:xfrm>
            <a:off x="4648200" y="1752600"/>
            <a:ext cx="4191000" cy="4339650"/>
          </a:xfrm>
          <a:prstGeom prst="rect">
            <a:avLst/>
          </a:prstGeom>
          <a:solidFill>
            <a:schemeClr val="bg1">
              <a:lumMod val="95000"/>
            </a:schemeClr>
          </a:solidFill>
          <a:ln>
            <a:solidFill>
              <a:schemeClr val="tx1"/>
            </a:solidFill>
          </a:ln>
        </p:spPr>
        <p:txBody>
          <a:bodyPr wrap="square">
            <a:spAutoFit/>
          </a:bodyPr>
          <a:lstStyle/>
          <a:p>
            <a:r>
              <a:rPr lang="en-US" sz="1200" dirty="0"/>
              <a:t>BOOL </a:t>
            </a:r>
            <a:r>
              <a:rPr lang="en-US" sz="1200" dirty="0" err="1" smtClean="0"/>
              <a:t>CreateCustomDACL</a:t>
            </a:r>
            <a:r>
              <a:rPr lang="en-US" sz="1200" dirty="0" smtClean="0"/>
              <a:t>(SECURITY_ATTRIBUTES </a:t>
            </a:r>
            <a:r>
              <a:rPr lang="en-US" sz="1200" dirty="0"/>
              <a:t>* </a:t>
            </a:r>
            <a:r>
              <a:rPr lang="en-US" sz="1200" dirty="0" err="1"/>
              <a:t>pSA</a:t>
            </a:r>
            <a:r>
              <a:rPr lang="en-US" sz="1200" dirty="0" smtClean="0"/>
              <a:t>) {</a:t>
            </a:r>
            <a:endParaRPr lang="en-US" sz="1200" dirty="0"/>
          </a:p>
          <a:p>
            <a:r>
              <a:rPr lang="en-US" sz="1200" dirty="0" smtClean="0"/>
              <a:t>     //     </a:t>
            </a:r>
            <a:r>
              <a:rPr lang="en-US" sz="1200" dirty="0"/>
              <a:t>Built-in guests are denied all access.</a:t>
            </a:r>
          </a:p>
          <a:p>
            <a:r>
              <a:rPr lang="en-US" sz="1200" dirty="0"/>
              <a:t>     //     Anonymous logon is denied all access.</a:t>
            </a:r>
          </a:p>
          <a:p>
            <a:r>
              <a:rPr lang="en-US" sz="1200" dirty="0" smtClean="0"/>
              <a:t>     //     </a:t>
            </a:r>
            <a:r>
              <a:rPr lang="en-US" sz="1200" dirty="0"/>
              <a:t>Administrators are allowed full control.</a:t>
            </a:r>
          </a:p>
          <a:p>
            <a:r>
              <a:rPr lang="en-US" sz="1200" dirty="0"/>
              <a:t>     // Modify these values as needed to generate the proper</a:t>
            </a:r>
          </a:p>
          <a:p>
            <a:r>
              <a:rPr lang="en-US" sz="1200" dirty="0"/>
              <a:t>     // DACL for your application. </a:t>
            </a:r>
          </a:p>
          <a:p>
            <a:r>
              <a:rPr lang="en-US" sz="1200" dirty="0"/>
              <a:t>     TCHAR * </a:t>
            </a:r>
            <a:r>
              <a:rPr lang="en-US" sz="1200" dirty="0" err="1"/>
              <a:t>szSD</a:t>
            </a:r>
            <a:r>
              <a:rPr lang="en-US" sz="1200" dirty="0"/>
              <a:t> = TEXT("D:")       </a:t>
            </a:r>
            <a:r>
              <a:rPr lang="en-US" sz="1200" dirty="0" smtClean="0"/>
              <a:t> // </a:t>
            </a:r>
            <a:r>
              <a:rPr lang="en-US" sz="1200" dirty="0"/>
              <a:t>Discretionary ACL</a:t>
            </a:r>
          </a:p>
          <a:p>
            <a:r>
              <a:rPr lang="en-US" sz="1200" dirty="0"/>
              <a:t>        TEXT("(D;OICI;GA;;;BG)")     </a:t>
            </a:r>
            <a:r>
              <a:rPr lang="en-US" sz="1200" dirty="0" smtClean="0"/>
              <a:t>   // </a:t>
            </a:r>
            <a:r>
              <a:rPr lang="en-US" sz="1200" dirty="0"/>
              <a:t>Deny access to </a:t>
            </a:r>
          </a:p>
          <a:p>
            <a:r>
              <a:rPr lang="en-US" sz="1200" dirty="0"/>
              <a:t>                                    </a:t>
            </a:r>
            <a:r>
              <a:rPr lang="en-US" sz="1200" dirty="0" smtClean="0"/>
              <a:t>	       // </a:t>
            </a:r>
            <a:r>
              <a:rPr lang="en-US" sz="1200" dirty="0"/>
              <a:t>built-in guests</a:t>
            </a:r>
          </a:p>
          <a:p>
            <a:r>
              <a:rPr lang="en-US" sz="1200" dirty="0"/>
              <a:t>        TEXT("(D;OICI;GA;;;AN)")     </a:t>
            </a:r>
            <a:r>
              <a:rPr lang="en-US" sz="1200" dirty="0" smtClean="0"/>
              <a:t>  // </a:t>
            </a:r>
            <a:r>
              <a:rPr lang="en-US" sz="1200" dirty="0"/>
              <a:t>Deny access to </a:t>
            </a:r>
          </a:p>
          <a:p>
            <a:r>
              <a:rPr lang="en-US" sz="1200" dirty="0"/>
              <a:t>                                     </a:t>
            </a:r>
            <a:r>
              <a:rPr lang="en-US" sz="1200" dirty="0" smtClean="0"/>
              <a:t>                      // </a:t>
            </a:r>
            <a:r>
              <a:rPr lang="en-US" sz="1200" dirty="0"/>
              <a:t>anonymous logon</a:t>
            </a:r>
          </a:p>
          <a:p>
            <a:r>
              <a:rPr lang="en-US" sz="1200" dirty="0" smtClean="0"/>
              <a:t>        TEXT</a:t>
            </a:r>
            <a:r>
              <a:rPr lang="en-US" sz="1200" dirty="0"/>
              <a:t>("(A;OICI;GA;;;BA)");    </a:t>
            </a:r>
            <a:r>
              <a:rPr lang="en-US" sz="1200" dirty="0" smtClean="0"/>
              <a:t>  // </a:t>
            </a:r>
            <a:r>
              <a:rPr lang="en-US" sz="1200" dirty="0"/>
              <a:t>Allow full control </a:t>
            </a:r>
          </a:p>
          <a:p>
            <a:pPr lvl="2"/>
            <a:r>
              <a:rPr lang="en-US" sz="1200" dirty="0" smtClean="0"/>
              <a:t>	      // </a:t>
            </a:r>
            <a:r>
              <a:rPr lang="en-US" sz="1200" dirty="0"/>
              <a:t>to administrators</a:t>
            </a:r>
          </a:p>
          <a:p>
            <a:endParaRPr lang="en-US" sz="1200" dirty="0"/>
          </a:p>
          <a:p>
            <a:r>
              <a:rPr lang="en-US" sz="1200" dirty="0"/>
              <a:t>    if (NULL == </a:t>
            </a:r>
            <a:r>
              <a:rPr lang="en-US" sz="1200" dirty="0" err="1"/>
              <a:t>pSA</a:t>
            </a:r>
            <a:r>
              <a:rPr lang="en-US" sz="1200" dirty="0"/>
              <a:t>)</a:t>
            </a:r>
          </a:p>
          <a:p>
            <a:r>
              <a:rPr lang="en-US" sz="1200" dirty="0"/>
              <a:t>        return FALSE;</a:t>
            </a:r>
          </a:p>
          <a:p>
            <a:endParaRPr lang="en-US" sz="1200" dirty="0"/>
          </a:p>
          <a:p>
            <a:r>
              <a:rPr lang="en-US" sz="1200" dirty="0"/>
              <a:t>     return </a:t>
            </a:r>
            <a:r>
              <a:rPr lang="en-US" sz="1200" dirty="0" err="1"/>
              <a:t>ConvertStringSecurityDescriptorToSecurityDescriptor</a:t>
            </a:r>
            <a:r>
              <a:rPr lang="en-US" sz="1200" dirty="0"/>
              <a:t>(</a:t>
            </a:r>
          </a:p>
          <a:p>
            <a:r>
              <a:rPr lang="en-US" sz="1200" dirty="0"/>
              <a:t>                </a:t>
            </a:r>
            <a:r>
              <a:rPr lang="en-US" sz="1200" dirty="0" err="1"/>
              <a:t>szSD</a:t>
            </a:r>
            <a:r>
              <a:rPr lang="en-US" sz="1200" dirty="0"/>
              <a:t>,</a:t>
            </a:r>
          </a:p>
          <a:p>
            <a:r>
              <a:rPr lang="en-US" sz="1200" dirty="0"/>
              <a:t>                SDDL_REVISION_1,</a:t>
            </a:r>
          </a:p>
          <a:p>
            <a:r>
              <a:rPr lang="en-US" sz="1200" dirty="0"/>
              <a:t>                &amp;(</a:t>
            </a:r>
            <a:r>
              <a:rPr lang="en-US" sz="1200" dirty="0" err="1"/>
              <a:t>pSA</a:t>
            </a:r>
            <a:r>
              <a:rPr lang="en-US" sz="1200" dirty="0"/>
              <a:t>-&gt;</a:t>
            </a:r>
            <a:r>
              <a:rPr lang="en-US" sz="1200" dirty="0" err="1"/>
              <a:t>lpSecurityDescriptor</a:t>
            </a:r>
            <a:r>
              <a:rPr lang="en-US" sz="1200" dirty="0"/>
              <a:t>),</a:t>
            </a:r>
          </a:p>
          <a:p>
            <a:r>
              <a:rPr lang="en-US" sz="1200" dirty="0"/>
              <a:t>                NULL);</a:t>
            </a:r>
          </a:p>
          <a:p>
            <a:r>
              <a:rPr lang="en-US" sz="1200" dirty="0" smtClean="0"/>
              <a:t>}</a:t>
            </a:r>
            <a:endParaRPr lang="en-US" sz="1200" dirty="0"/>
          </a:p>
        </p:txBody>
      </p:sp>
    </p:spTree>
    <p:extLst>
      <p:ext uri="{BB962C8B-B14F-4D97-AF65-F5344CB8AC3E}">
        <p14:creationId xmlns:p14="http://schemas.microsoft.com/office/powerpoint/2010/main" val="7706880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Reader X Sandbox Design</a:t>
            </a:r>
            <a:endParaRPr lang="en-US" dirty="0"/>
          </a:p>
        </p:txBody>
      </p:sp>
      <p:sp>
        <p:nvSpPr>
          <p:cNvPr id="3" name="Content Placeholder 2"/>
          <p:cNvSpPr>
            <a:spLocks noGrp="1"/>
          </p:cNvSpPr>
          <p:nvPr>
            <p:ph idx="1"/>
          </p:nvPr>
        </p:nvSpPr>
        <p:spPr/>
        <p:txBody>
          <a:bodyPr/>
          <a:lstStyle/>
          <a:p>
            <a:r>
              <a:rPr lang="en-US" dirty="0" smtClean="0"/>
              <a:t>Adobe enables the sandbox through a configuration option called ‘Protected Mode’</a:t>
            </a:r>
          </a:p>
          <a:p>
            <a:endParaRPr lang="en-US" dirty="0"/>
          </a:p>
          <a:p>
            <a:r>
              <a:rPr lang="en-US" dirty="0" smtClean="0"/>
              <a:t>Separation of rendering code from basic process initialization and management code</a:t>
            </a:r>
          </a:p>
          <a:p>
            <a:pPr lvl="1"/>
            <a:r>
              <a:rPr lang="en-US" dirty="0" smtClean="0"/>
              <a:t>25mb broker process</a:t>
            </a:r>
          </a:p>
          <a:p>
            <a:pPr lvl="1"/>
            <a:r>
              <a:rPr lang="en-US" dirty="0" smtClean="0"/>
              <a:t>200mb rendering process</a:t>
            </a:r>
            <a:endParaRPr lang="en-US" dirty="0"/>
          </a:p>
        </p:txBody>
      </p:sp>
    </p:spTree>
    <p:extLst>
      <p:ext uri="{BB962C8B-B14F-4D97-AF65-F5344CB8AC3E}">
        <p14:creationId xmlns:p14="http://schemas.microsoft.com/office/powerpoint/2010/main" val="2055841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Reader X Sandbox Design</a:t>
            </a:r>
            <a:endParaRPr lang="en-US" dirty="0"/>
          </a:p>
        </p:txBody>
      </p:sp>
      <p:sp>
        <p:nvSpPr>
          <p:cNvPr id="3" name="Content Placeholder 2"/>
          <p:cNvSpPr>
            <a:spLocks noGrp="1"/>
          </p:cNvSpPr>
          <p:nvPr>
            <p:ph idx="1"/>
          </p:nvPr>
        </p:nvSpPr>
        <p:spPr/>
        <p:txBody>
          <a:bodyPr>
            <a:normAutofit lnSpcReduction="10000"/>
          </a:bodyPr>
          <a:lstStyle/>
          <a:p>
            <a:r>
              <a:rPr lang="en-US" dirty="0" smtClean="0"/>
              <a:t>Rendering process has restricted tokens which disallow writing to the file system or executing new processes</a:t>
            </a:r>
          </a:p>
          <a:p>
            <a:endParaRPr lang="en-US" dirty="0" smtClean="0"/>
          </a:p>
          <a:p>
            <a:r>
              <a:rPr lang="en-US" dirty="0" smtClean="0"/>
              <a:t>Requests for system resources are denied and then requested from the broker process via a shared memory protocol </a:t>
            </a:r>
          </a:p>
          <a:p>
            <a:endParaRPr lang="en-US" dirty="0"/>
          </a:p>
          <a:p>
            <a:r>
              <a:rPr lang="en-US" dirty="0" smtClean="0"/>
              <a:t>Requests are validated against internal policy</a:t>
            </a:r>
            <a:endParaRPr lang="en-US" dirty="0"/>
          </a:p>
        </p:txBody>
      </p:sp>
    </p:spTree>
    <p:extLst>
      <p:ext uri="{BB962C8B-B14F-4D97-AF65-F5344CB8AC3E}">
        <p14:creationId xmlns:p14="http://schemas.microsoft.com/office/powerpoint/2010/main" val="2437470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mj-lt"/>
                <a:ea typeface="+mj-ea"/>
                <a:cs typeface="+mj-cs"/>
              </a:rPr>
              <a:t>Adobe Reader X Sandbox Design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OS denies</a:t>
            </a:r>
            <a:br>
              <a:rPr lang="en-US" dirty="0" smtClean="0"/>
            </a:br>
            <a:r>
              <a:rPr lang="en-US" dirty="0" smtClean="0"/>
              <a:t>requests to </a:t>
            </a:r>
            <a:br>
              <a:rPr lang="en-US" dirty="0" smtClean="0"/>
            </a:br>
            <a:r>
              <a:rPr lang="en-US" dirty="0" smtClean="0"/>
              <a:t>resources</a:t>
            </a:r>
          </a:p>
          <a:p>
            <a:r>
              <a:rPr lang="en-US" dirty="0" smtClean="0"/>
              <a:t>Broker gets</a:t>
            </a:r>
            <a:br>
              <a:rPr lang="en-US" dirty="0" smtClean="0"/>
            </a:br>
            <a:r>
              <a:rPr lang="en-US" dirty="0" smtClean="0"/>
              <a:t>request and </a:t>
            </a:r>
            <a:br>
              <a:rPr lang="en-US" dirty="0" smtClean="0"/>
            </a:br>
            <a:r>
              <a:rPr lang="en-US" dirty="0" smtClean="0"/>
              <a:t>checks ACLs</a:t>
            </a:r>
          </a:p>
          <a:p>
            <a:r>
              <a:rPr lang="en-US" dirty="0" smtClean="0"/>
              <a:t>Broker gets </a:t>
            </a:r>
            <a:r>
              <a:rPr lang="en-US" dirty="0"/>
              <a:t/>
            </a:r>
            <a:br>
              <a:rPr lang="en-US" dirty="0"/>
            </a:br>
            <a:r>
              <a:rPr lang="en-US" dirty="0" smtClean="0"/>
              <a:t>resource and </a:t>
            </a:r>
            <a:br>
              <a:rPr lang="en-US" dirty="0" smtClean="0"/>
            </a:br>
            <a:r>
              <a:rPr lang="en-US" dirty="0" smtClean="0"/>
              <a:t>duplicates the</a:t>
            </a:r>
            <a:br>
              <a:rPr lang="en-US" dirty="0" smtClean="0"/>
            </a:br>
            <a:r>
              <a:rPr lang="en-US" dirty="0" smtClean="0"/>
              <a:t>handle</a:t>
            </a:r>
            <a:endParaRPr lang="en-US" dirty="0" smtClean="0"/>
          </a:p>
        </p:txBody>
      </p:sp>
      <p:pic>
        <p:nvPicPr>
          <p:cNvPr id="2052" name="Picture 4" descr="http://blogs.adobe.com/asset/files/2010/10/Sandbox-Diagram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00200"/>
            <a:ext cx="5181600" cy="455452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429000" y="6154579"/>
            <a:ext cx="5334000" cy="246221"/>
          </a:xfrm>
          <a:prstGeom prst="rect">
            <a:avLst/>
          </a:prstGeom>
        </p:spPr>
        <p:txBody>
          <a:bodyPr wrap="square">
            <a:spAutoFit/>
          </a:bodyPr>
          <a:lstStyle/>
          <a:p>
            <a:r>
              <a:rPr lang="en-US" sz="1000" dirty="0">
                <a:hlinkClick r:id="rId4"/>
              </a:rPr>
              <a:t>http://blogs.adobe.com/asset/2010/10/inside-adobe-reader-protected-mode-part-1-design.html</a:t>
            </a:r>
            <a:endParaRPr lang="en-US" sz="1000" dirty="0"/>
          </a:p>
        </p:txBody>
      </p:sp>
    </p:spTree>
    <p:extLst>
      <p:ext uri="{BB962C8B-B14F-4D97-AF65-F5344CB8AC3E}">
        <p14:creationId xmlns:p14="http://schemas.microsoft.com/office/powerpoint/2010/main" val="533945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a:t>
            </a:r>
            <a:endParaRPr lang="en-US" dirty="0"/>
          </a:p>
        </p:txBody>
      </p:sp>
      <p:sp>
        <p:nvSpPr>
          <p:cNvPr id="3" name="Content Placeholder 2"/>
          <p:cNvSpPr>
            <a:spLocks noGrp="1"/>
          </p:cNvSpPr>
          <p:nvPr>
            <p:ph idx="1"/>
          </p:nvPr>
        </p:nvSpPr>
        <p:spPr/>
        <p:txBody>
          <a:bodyPr/>
          <a:lstStyle/>
          <a:p>
            <a:r>
              <a:rPr lang="en-US" dirty="0" smtClean="0"/>
              <a:t>“Adobe </a:t>
            </a:r>
            <a:r>
              <a:rPr lang="en-US" dirty="0"/>
              <a:t>Reader is free software that lets you open, view, search, digitally sign, verify, and print PDF files. To date, more than 600 million copies of Adobe Reader have been distributed worldwide on 23 platforms and in 33 </a:t>
            </a:r>
            <a:r>
              <a:rPr lang="en-US" dirty="0" smtClean="0"/>
              <a:t>languages”</a:t>
            </a:r>
          </a:p>
        </p:txBody>
      </p:sp>
      <p:sp>
        <p:nvSpPr>
          <p:cNvPr id="4" name="TextBox 3"/>
          <p:cNvSpPr txBox="1"/>
          <p:nvPr/>
        </p:nvSpPr>
        <p:spPr>
          <a:xfrm>
            <a:off x="829962" y="4569023"/>
            <a:ext cx="3192546" cy="307777"/>
          </a:xfrm>
          <a:prstGeom prst="rect">
            <a:avLst/>
          </a:prstGeom>
          <a:noFill/>
        </p:spPr>
        <p:txBody>
          <a:bodyPr wrap="none" rtlCol="0">
            <a:spAutoFit/>
          </a:bodyPr>
          <a:lstStyle/>
          <a:p>
            <a:r>
              <a:rPr lang="en-US" sz="1400" dirty="0">
                <a:hlinkClick r:id="rId3"/>
              </a:rPr>
              <a:t>http://www.adobe.com/products/reader/faq.html</a:t>
            </a:r>
            <a:endParaRPr lang="en-US" sz="1400" dirty="0"/>
          </a:p>
        </p:txBody>
      </p:sp>
    </p:spTree>
    <p:extLst>
      <p:ext uri="{BB962C8B-B14F-4D97-AF65-F5344CB8AC3E}">
        <p14:creationId xmlns:p14="http://schemas.microsoft.com/office/powerpoint/2010/main" val="188700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smtClean="0">
                <a:solidFill>
                  <a:schemeClr val="tx1"/>
                </a:solidFill>
                <a:effectLst/>
                <a:latin typeface="+mj-lt"/>
                <a:ea typeface="+mj-ea"/>
                <a:cs typeface="+mj-cs"/>
              </a:rPr>
              <a:t>Adobe Reader X Sandbox Design</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9" name="Rectangle 8"/>
          <p:cNvSpPr/>
          <p:nvPr/>
        </p:nvSpPr>
        <p:spPr>
          <a:xfrm>
            <a:off x="609600" y="5181600"/>
            <a:ext cx="8305800" cy="246221"/>
          </a:xfrm>
          <a:prstGeom prst="rect">
            <a:avLst/>
          </a:prstGeom>
        </p:spPr>
        <p:txBody>
          <a:bodyPr wrap="square">
            <a:spAutoFit/>
          </a:bodyPr>
          <a:lstStyle/>
          <a:p>
            <a:r>
              <a:rPr lang="en-US" sz="1000" dirty="0">
                <a:hlinkClick r:id="rId3"/>
              </a:rPr>
              <a:t>http://blogs.adobe.com/asset/2010/11/inside-adobe-reader-protected-mode-part-3-broker-process-policies-and-inter-process-communication.html</a:t>
            </a:r>
            <a:endParaRPr lang="en-US" sz="1000" dirty="0"/>
          </a:p>
        </p:txBody>
      </p:sp>
      <p:pic>
        <p:nvPicPr>
          <p:cNvPr id="3074" name="Picture 2" descr="Figure 1 - Sandbox and Broker Process I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9724"/>
            <a:ext cx="8237718" cy="357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214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Adobe Reader X Sandbox </a:t>
            </a:r>
            <a:r>
              <a:rPr lang="en-US" dirty="0" err="1" smtClean="0"/>
              <a:t>Config</a:t>
            </a:r>
            <a:endParaRPr lang="en-US" dirty="0"/>
          </a:p>
        </p:txBody>
      </p:sp>
      <p:sp>
        <p:nvSpPr>
          <p:cNvPr id="3" name="Content Placeholder 2"/>
          <p:cNvSpPr>
            <a:spLocks noGrp="1"/>
          </p:cNvSpPr>
          <p:nvPr>
            <p:ph idx="1"/>
          </p:nvPr>
        </p:nvSpPr>
        <p:spPr/>
        <p:txBody>
          <a:bodyPr/>
          <a:lstStyle/>
          <a:p>
            <a:pPr lvl="0"/>
            <a:r>
              <a:rPr lang="en-US" dirty="0"/>
              <a:t>Configuration settings</a:t>
            </a:r>
          </a:p>
          <a:p>
            <a:pPr lvl="1"/>
            <a:r>
              <a:rPr lang="en-US" dirty="0"/>
              <a:t>JavaScript enabled by default</a:t>
            </a:r>
          </a:p>
          <a:p>
            <a:pPr lvl="1"/>
            <a:r>
              <a:rPr lang="en-US" dirty="0"/>
              <a:t>JavaScript global object security </a:t>
            </a:r>
            <a:r>
              <a:rPr lang="en-US" dirty="0" smtClean="0"/>
              <a:t>policy</a:t>
            </a:r>
            <a:endParaRPr lang="en-US" dirty="0"/>
          </a:p>
          <a:p>
            <a:pPr lvl="1"/>
            <a:r>
              <a:rPr lang="en-US" dirty="0"/>
              <a:t>JavaScript blacklist</a:t>
            </a:r>
          </a:p>
          <a:p>
            <a:pPr lvl="1"/>
            <a:r>
              <a:rPr lang="en-US" dirty="0" smtClean="0"/>
              <a:t>ACLs </a:t>
            </a:r>
            <a:r>
              <a:rPr lang="en-US" dirty="0"/>
              <a:t>for file, registry, process access</a:t>
            </a:r>
          </a:p>
          <a:p>
            <a:pPr lvl="1"/>
            <a:r>
              <a:rPr lang="en-US" dirty="0"/>
              <a:t>Log file disabled by default</a:t>
            </a:r>
          </a:p>
          <a:p>
            <a:endParaRPr lang="en-US" dirty="0"/>
          </a:p>
        </p:txBody>
      </p:sp>
    </p:spTree>
    <p:extLst>
      <p:ext uri="{BB962C8B-B14F-4D97-AF65-F5344CB8AC3E}">
        <p14:creationId xmlns:p14="http://schemas.microsoft.com/office/powerpoint/2010/main" val="40061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Blacklist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Blacklist is stored in the registry</a:t>
            </a:r>
          </a:p>
          <a:p>
            <a:pPr lvl="1"/>
            <a:endParaRPr lang="en-US" dirty="0"/>
          </a:p>
          <a:p>
            <a:r>
              <a:rPr lang="en-US" dirty="0" smtClean="0"/>
              <a:t>Blacklist is capable of blocking API names</a:t>
            </a:r>
          </a:p>
          <a:p>
            <a:pPr lvl="1"/>
            <a:r>
              <a:rPr lang="en-US" dirty="0" smtClean="0"/>
              <a:t>Withstands obfuscation methods</a:t>
            </a:r>
          </a:p>
          <a:p>
            <a:pPr lvl="1"/>
            <a:r>
              <a:rPr lang="en-US" dirty="0" smtClean="0"/>
              <a:t>Does not come with any blocked by default</a:t>
            </a:r>
          </a:p>
          <a:p>
            <a:pPr lvl="1"/>
            <a:endParaRPr lang="en-US" dirty="0"/>
          </a:p>
          <a:p>
            <a:r>
              <a:rPr lang="en-US" dirty="0" smtClean="0"/>
              <a:t>Blacklist cannot pattern match or prevent generic algorithms for </a:t>
            </a:r>
            <a:r>
              <a:rPr lang="en-US" dirty="0" smtClean="0"/>
              <a:t>spraying</a:t>
            </a:r>
          </a:p>
          <a:p>
            <a:endParaRPr lang="en-US" dirty="0"/>
          </a:p>
          <a:p>
            <a:r>
              <a:rPr lang="en-US" dirty="0" smtClean="0"/>
              <a:t>More: </a:t>
            </a:r>
            <a:r>
              <a:rPr lang="en-US" sz="1900" dirty="0" smtClean="0">
                <a:hlinkClick r:id="rId2"/>
              </a:rPr>
              <a:t>http</a:t>
            </a:r>
            <a:r>
              <a:rPr lang="en-US" sz="1900" dirty="0">
                <a:hlinkClick r:id="rId2"/>
              </a:rPr>
              <a:t>://vrt-blog.snort.org/2010/01/acrobat-javascript-blacklist-framework.html</a:t>
            </a:r>
            <a:endParaRPr lang="en-US" sz="1900" dirty="0"/>
          </a:p>
          <a:p>
            <a:endParaRPr lang="en-US" dirty="0"/>
          </a:p>
          <a:p>
            <a:endParaRPr lang="en-US" dirty="0"/>
          </a:p>
          <a:p>
            <a:endParaRPr lang="en-US" dirty="0"/>
          </a:p>
        </p:txBody>
      </p:sp>
    </p:spTree>
    <p:extLst>
      <p:ext uri="{BB962C8B-B14F-4D97-AF65-F5344CB8AC3E}">
        <p14:creationId xmlns:p14="http://schemas.microsoft.com/office/powerpoint/2010/main" val="2744427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Determine rights of separate processes</a:t>
            </a:r>
          </a:p>
          <a:p>
            <a:endParaRPr lang="en-US" dirty="0" smtClean="0"/>
          </a:p>
          <a:p>
            <a:r>
              <a:rPr lang="en-US" dirty="0" smtClean="0"/>
              <a:t>Determine IPC mechanisms in </a:t>
            </a:r>
            <a:r>
              <a:rPr lang="en-US" dirty="0" smtClean="0"/>
              <a:t>use</a:t>
            </a:r>
          </a:p>
          <a:p>
            <a:endParaRPr lang="en-US" dirty="0"/>
          </a:p>
          <a:p>
            <a:r>
              <a:rPr lang="en-US" dirty="0" smtClean="0"/>
              <a:t>Validate resource requests are denied</a:t>
            </a:r>
            <a:endParaRPr lang="en-US" dirty="0" smtClean="0"/>
          </a:p>
          <a:p>
            <a:endParaRPr lang="en-US" dirty="0" smtClean="0"/>
          </a:p>
          <a:p>
            <a:r>
              <a:rPr lang="en-US" dirty="0" smtClean="0"/>
              <a:t>Fuzz or audit broker resource request parser</a:t>
            </a:r>
            <a:endParaRPr lang="en-US" dirty="0" smtClean="0"/>
          </a:p>
        </p:txBody>
      </p:sp>
    </p:spTree>
    <p:extLst>
      <p:ext uri="{BB962C8B-B14F-4D97-AF65-F5344CB8AC3E}">
        <p14:creationId xmlns:p14="http://schemas.microsoft.com/office/powerpoint/2010/main" val="1046457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Token restriction</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290" y="2286001"/>
            <a:ext cx="2965042"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583" y="2286001"/>
            <a:ext cx="2966549" cy="405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16200000">
            <a:off x="256143" y="5373211"/>
            <a:ext cx="1685846" cy="369332"/>
          </a:xfrm>
          <a:prstGeom prst="rect">
            <a:avLst/>
          </a:prstGeom>
          <a:noFill/>
        </p:spPr>
        <p:txBody>
          <a:bodyPr wrap="none" rtlCol="0">
            <a:spAutoFit/>
          </a:bodyPr>
          <a:lstStyle/>
          <a:p>
            <a:r>
              <a:rPr lang="en-US" dirty="0" smtClean="0"/>
              <a:t>Adobe Reader 9</a:t>
            </a:r>
            <a:endParaRPr lang="en-US" dirty="0"/>
          </a:p>
        </p:txBody>
      </p:sp>
      <p:sp>
        <p:nvSpPr>
          <p:cNvPr id="8" name="TextBox 7"/>
          <p:cNvSpPr txBox="1"/>
          <p:nvPr/>
        </p:nvSpPr>
        <p:spPr>
          <a:xfrm rot="16200000">
            <a:off x="4035083" y="5037350"/>
            <a:ext cx="2357568" cy="369332"/>
          </a:xfrm>
          <a:prstGeom prst="rect">
            <a:avLst/>
          </a:prstGeom>
          <a:noFill/>
        </p:spPr>
        <p:txBody>
          <a:bodyPr wrap="none" rtlCol="0">
            <a:spAutoFit/>
          </a:bodyPr>
          <a:lstStyle/>
          <a:p>
            <a:r>
              <a:rPr lang="en-US" dirty="0" smtClean="0"/>
              <a:t>Adobe Reader X Broker</a:t>
            </a:r>
            <a:endParaRPr lang="en-US" dirty="0"/>
          </a:p>
        </p:txBody>
      </p:sp>
    </p:spTree>
    <p:extLst>
      <p:ext uri="{BB962C8B-B14F-4D97-AF65-F5344CB8AC3E}">
        <p14:creationId xmlns:p14="http://schemas.microsoft.com/office/powerpoint/2010/main" val="301885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Token restriction</a:t>
            </a:r>
            <a:endParaRPr lang="en-US"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290" y="2286000"/>
            <a:ext cx="2965042"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661" y="1766888"/>
            <a:ext cx="297047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rot="16200000">
            <a:off x="-79718" y="5032718"/>
            <a:ext cx="2357568" cy="369332"/>
          </a:xfrm>
          <a:prstGeom prst="rect">
            <a:avLst/>
          </a:prstGeom>
          <a:noFill/>
        </p:spPr>
        <p:txBody>
          <a:bodyPr wrap="none" rtlCol="0">
            <a:spAutoFit/>
          </a:bodyPr>
          <a:lstStyle/>
          <a:p>
            <a:r>
              <a:rPr lang="en-US" dirty="0"/>
              <a:t>Adobe Reader X Broker</a:t>
            </a:r>
            <a:endParaRPr lang="en-US" dirty="0"/>
          </a:p>
        </p:txBody>
      </p:sp>
      <p:sp>
        <p:nvSpPr>
          <p:cNvPr id="9" name="TextBox 8"/>
          <p:cNvSpPr txBox="1"/>
          <p:nvPr/>
        </p:nvSpPr>
        <p:spPr>
          <a:xfrm rot="16200000">
            <a:off x="3908799" y="4930404"/>
            <a:ext cx="2610138" cy="369332"/>
          </a:xfrm>
          <a:prstGeom prst="rect">
            <a:avLst/>
          </a:prstGeom>
          <a:noFill/>
        </p:spPr>
        <p:txBody>
          <a:bodyPr wrap="none" rtlCol="0">
            <a:spAutoFit/>
          </a:bodyPr>
          <a:lstStyle/>
          <a:p>
            <a:r>
              <a:rPr lang="en-US" dirty="0" smtClean="0"/>
              <a:t>Adobe Reader X Renderer</a:t>
            </a:r>
            <a:endParaRPr lang="en-US" dirty="0"/>
          </a:p>
        </p:txBody>
      </p:sp>
    </p:spTree>
    <p:extLst>
      <p:ext uri="{BB962C8B-B14F-4D97-AF65-F5344CB8AC3E}">
        <p14:creationId xmlns:p14="http://schemas.microsoft.com/office/powerpoint/2010/main" val="4097412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normAutofit/>
          </a:bodyPr>
          <a:lstStyle/>
          <a:p>
            <a:r>
              <a:rPr lang="en-US" dirty="0" smtClean="0"/>
              <a:t>Job limits</a:t>
            </a:r>
          </a:p>
          <a:p>
            <a:pPr lvl="1"/>
            <a:r>
              <a:rPr lang="en-US" dirty="0" smtClean="0"/>
              <a:t>Limit of one </a:t>
            </a:r>
            <a:r>
              <a:rPr lang="en-US" dirty="0" err="1" smtClean="0"/>
              <a:t>ActiveProcess</a:t>
            </a:r>
            <a:endParaRPr lang="en-US" dirty="0"/>
          </a:p>
          <a:p>
            <a:pPr lvl="1"/>
            <a:r>
              <a:rPr lang="en-US" dirty="0" smtClean="0"/>
              <a:t>No changing or creating desktops</a:t>
            </a:r>
            <a:endParaRPr lang="en-US" dirty="0"/>
          </a:p>
          <a:p>
            <a:pPr lvl="1"/>
            <a:r>
              <a:rPr lang="en-US" dirty="0" smtClean="0"/>
              <a:t>Cannot use handles associated with another job</a:t>
            </a:r>
          </a:p>
          <a:p>
            <a:pPr lvl="1"/>
            <a:r>
              <a:rPr lang="en-US" dirty="0"/>
              <a:t>Denied access to </a:t>
            </a:r>
            <a:r>
              <a:rPr lang="en-US" dirty="0" err="1"/>
              <a:t>ChangeDisplaySettings</a:t>
            </a:r>
            <a:endParaRPr lang="en-US" dirty="0"/>
          </a:p>
          <a:p>
            <a:pPr lvl="1"/>
            <a:r>
              <a:rPr lang="en-US" dirty="0"/>
              <a:t>Denied access to </a:t>
            </a:r>
            <a:r>
              <a:rPr lang="en-US" dirty="0" err="1" smtClean="0"/>
              <a:t>ExitWindows</a:t>
            </a:r>
            <a:endParaRPr lang="en-US" dirty="0"/>
          </a:p>
          <a:p>
            <a:pPr lvl="1"/>
            <a:r>
              <a:rPr lang="en-US" dirty="0"/>
              <a:t>Denied access to </a:t>
            </a:r>
            <a:r>
              <a:rPr lang="en-US" dirty="0" err="1" smtClean="0"/>
              <a:t>SystemParametersInfo</a:t>
            </a:r>
            <a:endParaRPr lang="en-US" dirty="0" smtClean="0"/>
          </a:p>
        </p:txBody>
      </p:sp>
    </p:spTree>
    <p:extLst>
      <p:ext uri="{BB962C8B-B14F-4D97-AF65-F5344CB8AC3E}">
        <p14:creationId xmlns:p14="http://schemas.microsoft.com/office/powerpoint/2010/main" val="301885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Determine IPC mechanisms in use</a:t>
            </a:r>
          </a:p>
          <a:p>
            <a:pPr lvl="1"/>
            <a:r>
              <a:rPr lang="en-US" dirty="0" smtClean="0"/>
              <a:t>Trace APIs </a:t>
            </a:r>
            <a:r>
              <a:rPr lang="en-US" dirty="0" smtClean="0"/>
              <a:t>related to various IPC mechanisms</a:t>
            </a:r>
          </a:p>
          <a:p>
            <a:pPr lvl="1"/>
            <a:r>
              <a:rPr lang="en-US" dirty="0" smtClean="0"/>
              <a:t>Show </a:t>
            </a:r>
            <a:r>
              <a:rPr lang="en-US" dirty="0" err="1" smtClean="0"/>
              <a:t>Windbg</a:t>
            </a:r>
            <a:r>
              <a:rPr lang="en-US" dirty="0" smtClean="0"/>
              <a:t> method of catching creation of IPC endpoints</a:t>
            </a:r>
          </a:p>
        </p:txBody>
      </p:sp>
    </p:spTree>
    <p:extLst>
      <p:ext uri="{BB962C8B-B14F-4D97-AF65-F5344CB8AC3E}">
        <p14:creationId xmlns:p14="http://schemas.microsoft.com/office/powerpoint/2010/main" val="2994631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Determine IPC mechanisms in </a:t>
            </a:r>
            <a:r>
              <a:rPr lang="en-US" dirty="0" smtClean="0"/>
              <a:t>use</a:t>
            </a:r>
          </a:p>
          <a:p>
            <a:pPr lvl="1"/>
            <a:r>
              <a:rPr lang="en-US" dirty="0" smtClean="0"/>
              <a:t>Clipboard</a:t>
            </a:r>
            <a:endParaRPr lang="en-US" dirty="0"/>
          </a:p>
          <a:p>
            <a:pPr lvl="1"/>
            <a:r>
              <a:rPr lang="en-US" dirty="0"/>
              <a:t>COM</a:t>
            </a:r>
          </a:p>
          <a:p>
            <a:pPr lvl="1"/>
            <a:r>
              <a:rPr lang="en-US" dirty="0"/>
              <a:t>Data Copy</a:t>
            </a:r>
          </a:p>
          <a:p>
            <a:pPr lvl="1"/>
            <a:r>
              <a:rPr lang="en-US" dirty="0"/>
              <a:t>DDE</a:t>
            </a:r>
          </a:p>
          <a:p>
            <a:pPr lvl="1"/>
            <a:r>
              <a:rPr lang="en-US" dirty="0"/>
              <a:t>File Mapping</a:t>
            </a:r>
          </a:p>
          <a:p>
            <a:pPr lvl="1"/>
            <a:r>
              <a:rPr lang="en-US" dirty="0" err="1"/>
              <a:t>Mailslots</a:t>
            </a:r>
            <a:endParaRPr lang="en-US" dirty="0"/>
          </a:p>
          <a:p>
            <a:pPr lvl="1"/>
            <a:r>
              <a:rPr lang="en-US" dirty="0"/>
              <a:t>Pipes</a:t>
            </a:r>
          </a:p>
          <a:p>
            <a:pPr lvl="1"/>
            <a:r>
              <a:rPr lang="en-US" dirty="0"/>
              <a:t>RPC</a:t>
            </a:r>
          </a:p>
          <a:p>
            <a:pPr lvl="1"/>
            <a:r>
              <a:rPr lang="en-US" dirty="0"/>
              <a:t>Windows </a:t>
            </a:r>
            <a:r>
              <a:rPr lang="en-US" dirty="0" smtClean="0"/>
              <a:t>Sockets</a:t>
            </a:r>
            <a:endParaRPr lang="en-US" dirty="0"/>
          </a:p>
        </p:txBody>
      </p:sp>
    </p:spTree>
    <p:extLst>
      <p:ext uri="{BB962C8B-B14F-4D97-AF65-F5344CB8AC3E}">
        <p14:creationId xmlns:p14="http://schemas.microsoft.com/office/powerpoint/2010/main" val="1704100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smtClean="0"/>
              <a:t>Memory mappings are backed to </a:t>
            </a:r>
            <a:r>
              <a:rPr lang="en-US" dirty="0" err="1" smtClean="0"/>
              <a:t>pagefile</a:t>
            </a:r>
            <a:r>
              <a:rPr lang="en-US" dirty="0" smtClean="0"/>
              <a:t> and may be named or unnamed</a:t>
            </a:r>
          </a:p>
          <a:p>
            <a:endParaRPr lang="en-US" dirty="0" smtClean="0"/>
          </a:p>
          <a:p>
            <a:r>
              <a:rPr lang="en-US" dirty="0" smtClean="0"/>
              <a:t>If unnamed, the handle must be passed to the child process via </a:t>
            </a:r>
            <a:r>
              <a:rPr lang="en-US" dirty="0" err="1" smtClean="0"/>
              <a:t>DuplicateHandle</a:t>
            </a:r>
            <a:endParaRPr lang="en-US" dirty="0" smtClean="0"/>
          </a:p>
        </p:txBody>
      </p:sp>
    </p:spTree>
    <p:extLst>
      <p:ext uri="{BB962C8B-B14F-4D97-AF65-F5344CB8AC3E}">
        <p14:creationId xmlns:p14="http://schemas.microsoft.com/office/powerpoint/2010/main" val="170410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Why Adobe needs a sandbox</a:t>
            </a:r>
          </a:p>
          <a:p>
            <a:r>
              <a:rPr lang="en-US" dirty="0"/>
              <a:t>What's in </a:t>
            </a:r>
            <a:r>
              <a:rPr lang="en-US"/>
              <a:t>a </a:t>
            </a:r>
            <a:r>
              <a:rPr lang="en-US" smtClean="0"/>
              <a:t>Sandbox</a:t>
            </a:r>
            <a:endParaRPr lang="en-US" dirty="0"/>
          </a:p>
          <a:p>
            <a:r>
              <a:rPr lang="en-US" dirty="0"/>
              <a:t>Windows </a:t>
            </a:r>
            <a:r>
              <a:rPr lang="en-US" dirty="0" smtClean="0"/>
              <a:t>Sandboxing</a:t>
            </a:r>
            <a:endParaRPr lang="en-US" dirty="0"/>
          </a:p>
          <a:p>
            <a:r>
              <a:rPr lang="en-US" dirty="0" smtClean="0"/>
              <a:t>Adobe</a:t>
            </a:r>
            <a:r>
              <a:rPr lang="en-US" dirty="0"/>
              <a:t> </a:t>
            </a:r>
            <a:r>
              <a:rPr lang="en-US" dirty="0" smtClean="0"/>
              <a:t>Reader Sandbox Architecture</a:t>
            </a:r>
            <a:endParaRPr lang="en-US" dirty="0"/>
          </a:p>
          <a:p>
            <a:r>
              <a:rPr lang="en-US" dirty="0"/>
              <a:t>Attacking Sandboxes</a:t>
            </a:r>
          </a:p>
          <a:p>
            <a:r>
              <a:rPr lang="en-US" dirty="0"/>
              <a:t>Conclusion</a:t>
            </a:r>
          </a:p>
          <a:p>
            <a:endParaRPr lang="en-US" dirty="0"/>
          </a:p>
        </p:txBody>
      </p:sp>
    </p:spTree>
    <p:extLst>
      <p:ext uri="{BB962C8B-B14F-4D97-AF65-F5344CB8AC3E}">
        <p14:creationId xmlns:p14="http://schemas.microsoft.com/office/powerpoint/2010/main" val="26139201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err="1" smtClean="0"/>
              <a:t>Windbg</a:t>
            </a:r>
            <a:r>
              <a:rPr lang="en-US" dirty="0" smtClean="0"/>
              <a:t> can trace mappings for you</a:t>
            </a:r>
            <a:endParaRPr lang="en-US" dirty="0" smtClean="0"/>
          </a:p>
        </p:txBody>
      </p:sp>
      <p:sp>
        <p:nvSpPr>
          <p:cNvPr id="4" name="Rectangle 3"/>
          <p:cNvSpPr/>
          <p:nvPr/>
        </p:nvSpPr>
        <p:spPr>
          <a:xfrm>
            <a:off x="609600" y="2177401"/>
            <a:ext cx="7924800" cy="3477875"/>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r $t0 = 0;</a:t>
            </a: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KERNELBASE!CreateFileMappingW</a:t>
            </a:r>
            <a:r>
              <a:rPr lang="en-US" sz="1100" dirty="0">
                <a:latin typeface="Consolas" pitchFamily="49" charset="0"/>
                <a:cs typeface="Consolas" pitchFamily="49" charset="0"/>
              </a:rPr>
              <a:t> ".if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 -1 { .echo ; </a:t>
            </a:r>
            <a:r>
              <a:rPr lang="en-US" sz="1100" dirty="0" err="1">
                <a:latin typeface="Consolas" pitchFamily="49" charset="0"/>
                <a:cs typeface="Consolas" pitchFamily="49" charset="0"/>
              </a:rPr>
              <a:t>kn</a:t>
            </a:r>
            <a:r>
              <a:rPr lang="en-US" sz="1100" dirty="0">
                <a:latin typeface="Consolas" pitchFamily="49" charset="0"/>
                <a:cs typeface="Consolas" pitchFamily="49" charset="0"/>
              </a:rPr>
              <a:t> 5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a:t>
            </a:r>
            <a:r>
              <a:rPr lang="en-US" sz="1100" dirty="0" err="1">
                <a:latin typeface="Consolas" pitchFamily="49" charset="0"/>
                <a:cs typeface="Consolas" pitchFamily="49" charset="0"/>
              </a:rPr>
              <a:t>nCreateFileMappingW</a:t>
            </a:r>
            <a:r>
              <a:rPr lang="en-US" sz="1100" dirty="0">
                <a:latin typeface="Consolas" pitchFamily="49" charset="0"/>
                <a:cs typeface="Consolas" pitchFamily="49" charset="0"/>
              </a:rPr>
              <a:t>\\</a:t>
            </a:r>
            <a:r>
              <a:rPr lang="en-US" sz="1100" dirty="0" err="1">
                <a:latin typeface="Consolas" pitchFamily="49" charset="0"/>
                <a:cs typeface="Consolas" pitchFamily="49" charset="0"/>
              </a:rPr>
              <a:t>nHandle</a:t>
            </a:r>
            <a:r>
              <a:rPr lang="en-US" sz="1100" dirty="0">
                <a:latin typeface="Consolas" pitchFamily="49" charset="0"/>
                <a:cs typeface="Consolas" pitchFamily="49" charset="0"/>
              </a:rPr>
              <a:t>: %x\\n\",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 </a:t>
            </a:r>
            <a:r>
              <a:rPr lang="en-US" sz="1100" dirty="0" err="1">
                <a:latin typeface="Consolas" pitchFamily="49" charset="0"/>
                <a:cs typeface="Consolas" pitchFamily="49" charset="0"/>
              </a:rPr>
              <a:t>ddu</a:t>
            </a:r>
            <a:r>
              <a:rPr lang="en-US" sz="1100" dirty="0">
                <a:latin typeface="Consolas" pitchFamily="49" charset="0"/>
                <a:cs typeface="Consolas" pitchFamily="49" charset="0"/>
              </a:rPr>
              <a:t> </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+ 24 l1 ; </a:t>
            </a:r>
            <a:r>
              <a:rPr lang="en-US" sz="1100" dirty="0" err="1">
                <a:latin typeface="Consolas" pitchFamily="49" charset="0"/>
                <a:cs typeface="Consolas" pitchFamily="49" charset="0"/>
              </a:rPr>
              <a:t>gu</a:t>
            </a:r>
            <a:r>
              <a:rPr lang="en-US" sz="1100" dirty="0">
                <a:latin typeface="Consolas" pitchFamily="49" charset="0"/>
                <a:cs typeface="Consolas" pitchFamily="49" charset="0"/>
              </a:rPr>
              <a:t>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\"Mapped Memory Handle: %x\\n\\n\", @</a:t>
            </a:r>
            <a:r>
              <a:rPr lang="en-US" sz="1100" dirty="0" err="1">
                <a:latin typeface="Consolas" pitchFamily="49" charset="0"/>
                <a:cs typeface="Consolas" pitchFamily="49" charset="0"/>
              </a:rPr>
              <a:t>eax</a:t>
            </a:r>
            <a:r>
              <a:rPr lang="en-US" sz="1100" dirty="0">
                <a:latin typeface="Consolas" pitchFamily="49" charset="0"/>
                <a:cs typeface="Consolas" pitchFamily="49" charset="0"/>
              </a:rPr>
              <a:t> ; r $t0 = @</a:t>
            </a:r>
            <a:r>
              <a:rPr lang="en-US" sz="1100" dirty="0" err="1">
                <a:latin typeface="Consolas" pitchFamily="49" charset="0"/>
                <a:cs typeface="Consolas" pitchFamily="49" charset="0"/>
              </a:rPr>
              <a:t>eax</a:t>
            </a:r>
            <a:r>
              <a:rPr lang="en-US" sz="1100" dirty="0">
                <a:latin typeface="Consolas" pitchFamily="49" charset="0"/>
                <a:cs typeface="Consolas" pitchFamily="49" charset="0"/>
              </a:rPr>
              <a:t> ; g } .else { g } " </a:t>
            </a: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KERNELBASE!MapViewOfFile</a:t>
            </a:r>
            <a:r>
              <a:rPr lang="en-US" sz="1100" dirty="0">
                <a:latin typeface="Consolas" pitchFamily="49" charset="0"/>
                <a:cs typeface="Consolas" pitchFamily="49" charset="0"/>
              </a:rPr>
              <a:t> ".if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 $t0 {  r $t1 =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+ 24) ; .echo ; </a:t>
            </a:r>
            <a:r>
              <a:rPr lang="en-US" sz="1100" dirty="0" err="1">
                <a:latin typeface="Consolas" pitchFamily="49" charset="0"/>
                <a:cs typeface="Consolas" pitchFamily="49" charset="0"/>
              </a:rPr>
              <a:t>kn</a:t>
            </a:r>
            <a:r>
              <a:rPr lang="en-US" sz="1100" dirty="0">
                <a:latin typeface="Consolas" pitchFamily="49" charset="0"/>
                <a:cs typeface="Consolas" pitchFamily="49" charset="0"/>
              </a:rPr>
              <a:t> 5 ; </a:t>
            </a:r>
            <a:r>
              <a:rPr lang="en-US" sz="1100" dirty="0" err="1">
                <a:latin typeface="Consolas" pitchFamily="49" charset="0"/>
                <a:cs typeface="Consolas" pitchFamily="49" charset="0"/>
              </a:rPr>
              <a:t>gu</a:t>
            </a:r>
            <a:r>
              <a:rPr lang="en-US" sz="1100" dirty="0">
                <a:latin typeface="Consolas" pitchFamily="49" charset="0"/>
                <a:cs typeface="Consolas" pitchFamily="49" charset="0"/>
              </a:rPr>
              <a:t>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a:t>
            </a:r>
            <a:r>
              <a:rPr lang="en-US" sz="1100" dirty="0" err="1">
                <a:latin typeface="Consolas" pitchFamily="49" charset="0"/>
                <a:cs typeface="Consolas" pitchFamily="49" charset="0"/>
              </a:rPr>
              <a:t>nMapViewOfFile</a:t>
            </a:r>
            <a:r>
              <a:rPr lang="en-US" sz="1100" dirty="0">
                <a:latin typeface="Consolas" pitchFamily="49" charset="0"/>
                <a:cs typeface="Consolas" pitchFamily="49" charset="0"/>
              </a:rPr>
              <a:t>\\</a:t>
            </a:r>
            <a:r>
              <a:rPr lang="en-US" sz="1100" dirty="0" err="1">
                <a:latin typeface="Consolas" pitchFamily="49" charset="0"/>
                <a:cs typeface="Consolas" pitchFamily="49" charset="0"/>
              </a:rPr>
              <a:t>nMapped</a:t>
            </a:r>
            <a:r>
              <a:rPr lang="en-US" sz="1100" dirty="0">
                <a:latin typeface="Consolas" pitchFamily="49" charset="0"/>
                <a:cs typeface="Consolas" pitchFamily="49" charset="0"/>
              </a:rPr>
              <a:t> Address: %x   Size: %d\\</a:t>
            </a:r>
            <a:r>
              <a:rPr lang="en-US" sz="1100" dirty="0" err="1">
                <a:latin typeface="Consolas" pitchFamily="49" charset="0"/>
                <a:cs typeface="Consolas" pitchFamily="49" charset="0"/>
              </a:rPr>
              <a:t>nSetting</a:t>
            </a:r>
            <a:r>
              <a:rPr lang="en-US" sz="1100" dirty="0">
                <a:latin typeface="Consolas" pitchFamily="49" charset="0"/>
                <a:cs typeface="Consolas" pitchFamily="49" charset="0"/>
              </a:rPr>
              <a:t> memory breakpoint\\n\\n\", @</a:t>
            </a:r>
            <a:r>
              <a:rPr lang="en-US" sz="1100" dirty="0" err="1">
                <a:latin typeface="Consolas" pitchFamily="49" charset="0"/>
                <a:cs typeface="Consolas" pitchFamily="49" charset="0"/>
              </a:rPr>
              <a:t>eax</a:t>
            </a:r>
            <a:r>
              <a:rPr lang="en-US" sz="1100" dirty="0">
                <a:latin typeface="Consolas" pitchFamily="49" charset="0"/>
                <a:cs typeface="Consolas" pitchFamily="49" charset="0"/>
              </a:rPr>
              <a:t>, @$t1 ; </a:t>
            </a:r>
            <a:r>
              <a:rPr lang="en-US" sz="1100" dirty="0" err="1">
                <a:latin typeface="Consolas" pitchFamily="49" charset="0"/>
                <a:cs typeface="Consolas" pitchFamily="49" charset="0"/>
              </a:rPr>
              <a:t>ba</a:t>
            </a:r>
            <a:r>
              <a:rPr lang="en-US" sz="1100" dirty="0">
                <a:latin typeface="Consolas" pitchFamily="49" charset="0"/>
                <a:cs typeface="Consolas" pitchFamily="49" charset="0"/>
              </a:rPr>
              <a:t> r 4 @</a:t>
            </a:r>
            <a:r>
              <a:rPr lang="en-US" sz="1100" dirty="0" err="1">
                <a:latin typeface="Consolas" pitchFamily="49" charset="0"/>
                <a:cs typeface="Consolas" pitchFamily="49" charset="0"/>
              </a:rPr>
              <a:t>eax</a:t>
            </a:r>
            <a:r>
              <a:rPr lang="en-US" sz="1100" dirty="0">
                <a:latin typeface="Consolas" pitchFamily="49" charset="0"/>
                <a:cs typeface="Consolas" pitchFamily="49" charset="0"/>
              </a:rPr>
              <a:t> \".echo Mapped Memory Access ; </a:t>
            </a:r>
            <a:r>
              <a:rPr lang="en-US" sz="1100" dirty="0" err="1">
                <a:latin typeface="Consolas" pitchFamily="49" charset="0"/>
                <a:cs typeface="Consolas" pitchFamily="49" charset="0"/>
              </a:rPr>
              <a:t>kn</a:t>
            </a:r>
            <a:r>
              <a:rPr lang="en-US" sz="1100" dirty="0">
                <a:latin typeface="Consolas" pitchFamily="49" charset="0"/>
                <a:cs typeface="Consolas" pitchFamily="49" charset="0"/>
              </a:rPr>
              <a:t> 4 ; </a:t>
            </a:r>
            <a:r>
              <a:rPr lang="en-US" sz="1100" dirty="0" err="1">
                <a:latin typeface="Consolas" pitchFamily="49" charset="0"/>
                <a:cs typeface="Consolas" pitchFamily="49" charset="0"/>
              </a:rPr>
              <a:t>ub</a:t>
            </a:r>
            <a:r>
              <a:rPr lang="en-US" sz="1100" dirty="0">
                <a:latin typeface="Consolas" pitchFamily="49" charset="0"/>
                <a:cs typeface="Consolas" pitchFamily="49" charset="0"/>
              </a:rPr>
              <a:t> ; g\" ; g } .else { g } "</a:t>
            </a: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KERNELBASE!OpenFileMappingW</a:t>
            </a:r>
            <a:r>
              <a:rPr lang="en-US" sz="1100" dirty="0">
                <a:latin typeface="Consolas" pitchFamily="49" charset="0"/>
                <a:cs typeface="Consolas" pitchFamily="49" charset="0"/>
              </a:rPr>
              <a:t> "</a:t>
            </a:r>
            <a:r>
              <a:rPr lang="en-US" sz="1100" dirty="0" err="1">
                <a:latin typeface="Consolas" pitchFamily="49" charset="0"/>
                <a:cs typeface="Consolas" pitchFamily="49" charset="0"/>
              </a:rPr>
              <a:t>kn</a:t>
            </a:r>
            <a:r>
              <a:rPr lang="en-US" sz="1100" dirty="0">
                <a:latin typeface="Consolas" pitchFamily="49" charset="0"/>
                <a:cs typeface="Consolas" pitchFamily="49" charset="0"/>
              </a:rPr>
              <a:t> 5 ; .echo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a:t>
            </a:r>
            <a:r>
              <a:rPr lang="en-US" sz="1100" dirty="0" err="1">
                <a:latin typeface="Consolas" pitchFamily="49" charset="0"/>
                <a:cs typeface="Consolas" pitchFamily="49" charset="0"/>
              </a:rPr>
              <a:t>OpenFileMappingW</a:t>
            </a:r>
            <a:r>
              <a:rPr lang="en-US" sz="1100" dirty="0">
                <a:latin typeface="Consolas" pitchFamily="49" charset="0"/>
                <a:cs typeface="Consolas" pitchFamily="49" charset="0"/>
              </a:rPr>
              <a:t>\</a:t>
            </a:r>
            <a:r>
              <a:rPr lang="en-US" sz="1100" dirty="0" err="1">
                <a:latin typeface="Consolas" pitchFamily="49" charset="0"/>
                <a:cs typeface="Consolas" pitchFamily="49" charset="0"/>
              </a:rPr>
              <a:t>nPath</a:t>
            </a:r>
            <a:r>
              <a:rPr lang="en-US" sz="1100" dirty="0">
                <a:latin typeface="Consolas" pitchFamily="49" charset="0"/>
                <a:cs typeface="Consolas" pitchFamily="49" charset="0"/>
              </a:rPr>
              <a:t>: [%mu]\",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c) ; .if(poi(@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&amp; 2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 FILE_MAP_WRITE\" } ; .if(poi(@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+ 4)) &amp; 4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 FILE_MAP_READ\" } ; .echo ; .echo ; g"</a:t>
            </a: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DuplicateHandle</a:t>
            </a:r>
            <a:r>
              <a:rPr lang="en-US" sz="1100" dirty="0">
                <a:latin typeface="Consolas" pitchFamily="49" charset="0"/>
                <a:cs typeface="Consolas" pitchFamily="49" charset="0"/>
              </a:rPr>
              <a:t> ".echo ; .</a:t>
            </a:r>
            <a:r>
              <a:rPr lang="en-US" sz="1100" dirty="0" err="1">
                <a:latin typeface="Consolas" pitchFamily="49" charset="0"/>
                <a:cs typeface="Consolas" pitchFamily="49" charset="0"/>
              </a:rPr>
              <a:t>printf</a:t>
            </a:r>
            <a:r>
              <a:rPr lang="en-US" sz="1100" dirty="0">
                <a:latin typeface="Consolas" pitchFamily="49" charset="0"/>
                <a:cs typeface="Consolas" pitchFamily="49" charset="0"/>
              </a:rPr>
              <a:t> \"</a:t>
            </a:r>
            <a:r>
              <a:rPr lang="en-US" sz="1100" dirty="0" err="1">
                <a:latin typeface="Consolas" pitchFamily="49" charset="0"/>
                <a:cs typeface="Consolas" pitchFamily="49" charset="0"/>
              </a:rPr>
              <a:t>DuplicateHandle</a:t>
            </a:r>
            <a:r>
              <a:rPr lang="en-US" sz="1100" dirty="0">
                <a:latin typeface="Consolas" pitchFamily="49" charset="0"/>
                <a:cs typeface="Consolas" pitchFamily="49" charset="0"/>
              </a:rPr>
              <a:t>: %x\", poi(@</a:t>
            </a:r>
            <a:r>
              <a:rPr lang="en-US" sz="1100" dirty="0" err="1">
                <a:latin typeface="Consolas" pitchFamily="49" charset="0"/>
                <a:cs typeface="Consolas" pitchFamily="49" charset="0"/>
              </a:rPr>
              <a:t>esp</a:t>
            </a:r>
            <a:r>
              <a:rPr lang="en-US" sz="1100" dirty="0">
                <a:latin typeface="Consolas" pitchFamily="49" charset="0"/>
                <a:cs typeface="Consolas" pitchFamily="49" charset="0"/>
              </a:rPr>
              <a:t> + 8) ; .echo ; .echo ; g"</a:t>
            </a: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ConnectNamedPipe</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t>
            </a:r>
            <a:r>
              <a:rPr lang="en-US" sz="1100" dirty="0" err="1">
                <a:latin typeface="Consolas" pitchFamily="49" charset="0"/>
                <a:cs typeface="Consolas" pitchFamily="49" charset="0"/>
              </a:rPr>
              <a:t>CreateNamedPipeW</a:t>
            </a:r>
            <a:endParaRPr lang="en-US" sz="1100" dirty="0">
              <a:latin typeface="Consolas" pitchFamily="49" charset="0"/>
              <a:cs typeface="Consolas" pitchFamily="49" charset="0"/>
            </a:endParaRPr>
          </a:p>
          <a:p>
            <a:endParaRPr lang="en-US" sz="1100" dirty="0">
              <a:latin typeface="Consolas" pitchFamily="49" charset="0"/>
              <a:cs typeface="Consolas" pitchFamily="49" charset="0"/>
            </a:endParaRPr>
          </a:p>
          <a:p>
            <a:r>
              <a:rPr lang="en-US" sz="1100" dirty="0" err="1">
                <a:latin typeface="Consolas" pitchFamily="49" charset="0"/>
                <a:cs typeface="Consolas" pitchFamily="49" charset="0"/>
              </a:rPr>
              <a:t>bp</a:t>
            </a:r>
            <a:r>
              <a:rPr lang="en-US" sz="1100" dirty="0">
                <a:latin typeface="Consolas" pitchFamily="49" charset="0"/>
                <a:cs typeface="Consolas" pitchFamily="49" charset="0"/>
              </a:rPr>
              <a:t> AcroRd32Exe+0xc08f ".echo Attach to client</a:t>
            </a:r>
          </a:p>
        </p:txBody>
      </p:sp>
    </p:spTree>
    <p:extLst>
      <p:ext uri="{BB962C8B-B14F-4D97-AF65-F5344CB8AC3E}">
        <p14:creationId xmlns:p14="http://schemas.microsoft.com/office/powerpoint/2010/main" val="4150427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err="1" smtClean="0"/>
              <a:t>Windbg</a:t>
            </a:r>
            <a:r>
              <a:rPr lang="en-US" dirty="0" smtClean="0"/>
              <a:t> can trace mappings for you</a:t>
            </a:r>
            <a:endParaRPr lang="en-US" dirty="0" smtClean="0"/>
          </a:p>
        </p:txBody>
      </p:sp>
      <p:sp>
        <p:nvSpPr>
          <p:cNvPr id="4" name="Rectangle 3"/>
          <p:cNvSpPr/>
          <p:nvPr/>
        </p:nvSpPr>
        <p:spPr>
          <a:xfrm>
            <a:off x="609600" y="2178657"/>
            <a:ext cx="7924800" cy="3816429"/>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 # </a:t>
            </a:r>
            <a:r>
              <a:rPr lang="en-US" sz="1100" dirty="0" err="1">
                <a:latin typeface="Consolas" pitchFamily="49" charset="0"/>
                <a:cs typeface="Consolas" pitchFamily="49" charset="0"/>
              </a:rPr>
              <a:t>ChildEBP</a:t>
            </a:r>
            <a:r>
              <a:rPr lang="en-US" sz="1100" dirty="0">
                <a:latin typeface="Consolas" pitchFamily="49" charset="0"/>
                <a:cs typeface="Consolas" pitchFamily="49" charset="0"/>
              </a:rPr>
              <a:t> </a:t>
            </a:r>
            <a:r>
              <a:rPr lang="en-US" sz="1100" dirty="0" err="1">
                <a:latin typeface="Consolas" pitchFamily="49" charset="0"/>
                <a:cs typeface="Consolas" pitchFamily="49" charset="0"/>
              </a:rPr>
              <a:t>RetAddr</a:t>
            </a:r>
            <a:r>
              <a:rPr lang="en-US" sz="1100" dirty="0">
                <a:latin typeface="Consolas" pitchFamily="49" charset="0"/>
                <a:cs typeface="Consolas" pitchFamily="49" charset="0"/>
              </a:rPr>
              <a:t>  </a:t>
            </a:r>
          </a:p>
          <a:p>
            <a:r>
              <a:rPr lang="en-US" sz="1100" dirty="0">
                <a:latin typeface="Consolas" pitchFamily="49" charset="0"/>
                <a:cs typeface="Consolas" pitchFamily="49" charset="0"/>
              </a:rPr>
              <a:t>00 0041ec44 7700ac7e </a:t>
            </a:r>
            <a:r>
              <a:rPr lang="en-US" sz="1100" dirty="0" err="1">
                <a:latin typeface="Consolas" pitchFamily="49" charset="0"/>
                <a:cs typeface="Consolas" pitchFamily="49" charset="0"/>
              </a:rPr>
              <a:t>KERNELBASE!OpenFileMappingW</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01 0041ec60 7700ac11 SHLWAPI!SHCreateSharedSection+0x16</a:t>
            </a:r>
          </a:p>
          <a:p>
            <a:r>
              <a:rPr lang="en-US" sz="1100" dirty="0">
                <a:latin typeface="Consolas" pitchFamily="49" charset="0"/>
                <a:cs typeface="Consolas" pitchFamily="49" charset="0"/>
              </a:rPr>
              <a:t>02 0041ec90 7700acf6 SHLWAPI!OpenGlobalCounterFileMappingAndMapMemory+0x3d</a:t>
            </a:r>
          </a:p>
          <a:p>
            <a:r>
              <a:rPr lang="en-US" sz="1100" dirty="0">
                <a:latin typeface="Consolas" pitchFamily="49" charset="0"/>
                <a:cs typeface="Consolas" pitchFamily="49" charset="0"/>
              </a:rPr>
              <a:t>03 0041eca8 7700e9de SHLWAPI!GetGlobalCounterMemoryAddress+0x3d</a:t>
            </a:r>
          </a:p>
          <a:p>
            <a:r>
              <a:rPr lang="en-US" sz="1100" dirty="0">
                <a:latin typeface="Consolas" pitchFamily="49" charset="0"/>
                <a:cs typeface="Consolas" pitchFamily="49" charset="0"/>
              </a:rPr>
              <a:t>04 0041ecb4 75dac572 </a:t>
            </a:r>
            <a:r>
              <a:rPr lang="en-US" sz="1100" dirty="0" smtClean="0">
                <a:latin typeface="Consolas" pitchFamily="49" charset="0"/>
                <a:cs typeface="Consolas" pitchFamily="49" charset="0"/>
              </a:rPr>
              <a:t>SHLWAPI!SHGlobalCounterGetValue+0xd</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OpenFileMappingW</a:t>
            </a:r>
            <a:r>
              <a:rPr lang="en-US" sz="1100" dirty="0">
                <a:latin typeface="Consolas" pitchFamily="49" charset="0"/>
                <a:cs typeface="Consolas" pitchFamily="49" charset="0"/>
              </a:rPr>
              <a:t> Path: [</a:t>
            </a:r>
            <a:r>
              <a:rPr lang="en-US" sz="1100" dirty="0" err="1">
                <a:latin typeface="Consolas" pitchFamily="49" charset="0"/>
                <a:cs typeface="Consolas" pitchFamily="49" charset="0"/>
              </a:rPr>
              <a:t>windows_shell_global_counters</a:t>
            </a:r>
            <a:r>
              <a:rPr lang="en-US" sz="1100" dirty="0">
                <a:latin typeface="Consolas" pitchFamily="49" charset="0"/>
                <a:cs typeface="Consolas" pitchFamily="49" charset="0"/>
              </a:rPr>
              <a:t>] FILE_MAP_WRITE </a:t>
            </a:r>
            <a:r>
              <a:rPr lang="en-US" sz="1100" dirty="0" smtClean="0">
                <a:latin typeface="Consolas" pitchFamily="49" charset="0"/>
                <a:cs typeface="Consolas" pitchFamily="49" charset="0"/>
              </a:rPr>
              <a:t>FILE_MAP_READ</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DuplicateHandle</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1e4</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a:latin typeface="Consolas" pitchFamily="49" charset="0"/>
                <a:cs typeface="Consolas" pitchFamily="49" charset="0"/>
              </a:rPr>
              <a:t> # </a:t>
            </a:r>
            <a:r>
              <a:rPr lang="en-US" sz="1100" dirty="0" err="1">
                <a:latin typeface="Consolas" pitchFamily="49" charset="0"/>
                <a:cs typeface="Consolas" pitchFamily="49" charset="0"/>
              </a:rPr>
              <a:t>ChildEBP</a:t>
            </a:r>
            <a:r>
              <a:rPr lang="en-US" sz="1100" dirty="0">
                <a:latin typeface="Consolas" pitchFamily="49" charset="0"/>
                <a:cs typeface="Consolas" pitchFamily="49" charset="0"/>
              </a:rPr>
              <a:t> </a:t>
            </a:r>
            <a:r>
              <a:rPr lang="en-US" sz="1100" dirty="0" err="1">
                <a:latin typeface="Consolas" pitchFamily="49" charset="0"/>
                <a:cs typeface="Consolas" pitchFamily="49" charset="0"/>
              </a:rPr>
              <a:t>RetAddr</a:t>
            </a:r>
            <a:r>
              <a:rPr lang="en-US" sz="1100" dirty="0">
                <a:latin typeface="Consolas" pitchFamily="49" charset="0"/>
                <a:cs typeface="Consolas" pitchFamily="49" charset="0"/>
              </a:rPr>
              <a:t>  </a:t>
            </a:r>
          </a:p>
          <a:p>
            <a:r>
              <a:rPr lang="en-US" sz="1100" dirty="0">
                <a:latin typeface="Consolas" pitchFamily="49" charset="0"/>
                <a:cs typeface="Consolas" pitchFamily="49" charset="0"/>
              </a:rPr>
              <a:t>00 0041f0f0 00f2f824 </a:t>
            </a:r>
            <a:r>
              <a:rPr lang="en-US" sz="1100" dirty="0" err="1">
                <a:latin typeface="Consolas" pitchFamily="49" charset="0"/>
                <a:cs typeface="Consolas" pitchFamily="49" charset="0"/>
              </a:rPr>
              <a:t>KERNELBASE!CreateFileMappingW</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01 </a:t>
            </a:r>
            <a:r>
              <a:rPr lang="en-US" sz="1100" dirty="0">
                <a:latin typeface="Consolas" pitchFamily="49" charset="0"/>
                <a:cs typeface="Consolas" pitchFamily="49" charset="0"/>
              </a:rPr>
              <a:t>0041f118 00f3023b AcroRd32Exe+0x1f824</a:t>
            </a:r>
          </a:p>
          <a:p>
            <a:r>
              <a:rPr lang="en-US" sz="1100" dirty="0">
                <a:latin typeface="Consolas" pitchFamily="49" charset="0"/>
                <a:cs typeface="Consolas" pitchFamily="49" charset="0"/>
              </a:rPr>
              <a:t>02 0041f138 00f2e438 AcroRd32Exe+0x2023b</a:t>
            </a:r>
          </a:p>
          <a:p>
            <a:r>
              <a:rPr lang="en-US" sz="1100" dirty="0">
                <a:latin typeface="Consolas" pitchFamily="49" charset="0"/>
                <a:cs typeface="Consolas" pitchFamily="49" charset="0"/>
              </a:rPr>
              <a:t>03 0041f230 00f4bf6b AcroRd32Exe+0x1e438</a:t>
            </a:r>
          </a:p>
          <a:p>
            <a:r>
              <a:rPr lang="en-US" sz="1100" dirty="0">
                <a:latin typeface="Consolas" pitchFamily="49" charset="0"/>
                <a:cs typeface="Consolas" pitchFamily="49" charset="0"/>
              </a:rPr>
              <a:t>04 0041f360 00f1bdfa </a:t>
            </a:r>
            <a:r>
              <a:rPr lang="en-US" sz="1100" dirty="0" smtClean="0">
                <a:latin typeface="Consolas" pitchFamily="49" charset="0"/>
                <a:cs typeface="Consolas" pitchFamily="49" charset="0"/>
              </a:rPr>
              <a:t>AcroRd32Exe+0x3bf6b</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CreateFileMappingW</a:t>
            </a:r>
            <a:endParaRPr lang="en-US" sz="1100" dirty="0">
              <a:latin typeface="Consolas" pitchFamily="49" charset="0"/>
              <a:cs typeface="Consolas" pitchFamily="49" charset="0"/>
            </a:endParaRPr>
          </a:p>
          <a:p>
            <a:r>
              <a:rPr lang="en-US" sz="1100" dirty="0">
                <a:latin typeface="Consolas" pitchFamily="49" charset="0"/>
                <a:cs typeface="Consolas" pitchFamily="49" charset="0"/>
              </a:rPr>
              <a:t>Handle: </a:t>
            </a:r>
            <a:r>
              <a:rPr lang="en-US" sz="1100" dirty="0" err="1">
                <a:latin typeface="Consolas" pitchFamily="49" charset="0"/>
                <a:cs typeface="Consolas" pitchFamily="49" charset="0"/>
              </a:rPr>
              <a:t>ffffffff</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0041f118  0041f138 ".</a:t>
            </a:r>
            <a:r>
              <a:rPr lang="en-US" sz="1100" dirty="0" err="1">
                <a:latin typeface="Consolas" pitchFamily="49" charset="0"/>
                <a:cs typeface="Consolas" pitchFamily="49" charset="0"/>
              </a:rPr>
              <a:t>A.ò</a:t>
            </a:r>
            <a:r>
              <a:rPr lang="ko-KR" altLang="en-US" sz="1100" dirty="0">
                <a:latin typeface="Consolas" pitchFamily="49" charset="0"/>
                <a:cs typeface="Consolas" pitchFamily="49" charset="0"/>
              </a:rPr>
              <a:t>쿐</a:t>
            </a:r>
            <a:r>
              <a:rPr lang="as-IN" sz="1100" dirty="0">
                <a:latin typeface="Consolas" pitchFamily="49" charset="0"/>
                <a:cs typeface="Consolas" pitchFamily="49" charset="0"/>
              </a:rPr>
              <a:t>৬.</a:t>
            </a:r>
            <a:r>
              <a:rPr lang="en-US" sz="1100" dirty="0">
                <a:latin typeface="Consolas" pitchFamily="49" charset="0"/>
                <a:cs typeface="Consolas" pitchFamily="49" charset="0"/>
              </a:rPr>
              <a:t>A</a:t>
            </a:r>
            <a:r>
              <a:rPr lang="ko-KR" altLang="en-US" sz="1100" dirty="0">
                <a:latin typeface="Consolas" pitchFamily="49" charset="0"/>
                <a:cs typeface="Consolas" pitchFamily="49" charset="0"/>
              </a:rPr>
              <a:t>찔</a:t>
            </a:r>
            <a:r>
              <a:rPr lang="en-US" altLang="ko-KR" sz="1100" dirty="0">
                <a:latin typeface="Consolas" pitchFamily="49" charset="0"/>
                <a:cs typeface="Consolas" pitchFamily="49" charset="0"/>
              </a:rPr>
              <a:t>.</a:t>
            </a:r>
            <a:r>
              <a:rPr lang="ko-KR" altLang="en-US" sz="1100" dirty="0">
                <a:latin typeface="Consolas" pitchFamily="49" charset="0"/>
                <a:cs typeface="Consolas" pitchFamily="49" charset="0"/>
              </a:rPr>
              <a:t>꼨</a:t>
            </a:r>
            <a:r>
              <a:rPr lang="en-US" altLang="ko-KR" sz="1100" dirty="0">
                <a:latin typeface="Consolas" pitchFamily="49" charset="0"/>
                <a:cs typeface="Consolas" pitchFamily="49" charset="0"/>
              </a:rPr>
              <a:t>.</a:t>
            </a:r>
            <a:r>
              <a:rPr lang="ko-KR" altLang="en-US" sz="1100" dirty="0">
                <a:latin typeface="Consolas" pitchFamily="49" charset="0"/>
                <a:cs typeface="Consolas" pitchFamily="49" charset="0"/>
              </a:rPr>
              <a:t>戅</a:t>
            </a:r>
            <a:r>
              <a:rPr lang="en-US" sz="1100" dirty="0">
                <a:latin typeface="Consolas" pitchFamily="49" charset="0"/>
                <a:cs typeface="Consolas" pitchFamily="49" charset="0"/>
              </a:rPr>
              <a:t>ø"</a:t>
            </a:r>
          </a:p>
          <a:p>
            <a:r>
              <a:rPr lang="en-US" sz="1100" dirty="0">
                <a:latin typeface="Consolas" pitchFamily="49" charset="0"/>
                <a:cs typeface="Consolas" pitchFamily="49" charset="0"/>
              </a:rPr>
              <a:t>Mapped Memory Handle: </a:t>
            </a:r>
            <a:r>
              <a:rPr lang="en-US" sz="1100" dirty="0" smtClean="0">
                <a:latin typeface="Consolas" pitchFamily="49" charset="0"/>
                <a:cs typeface="Consolas" pitchFamily="49" charset="0"/>
              </a:rPr>
              <a:t>220</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err="1">
                <a:latin typeface="Consolas" pitchFamily="49" charset="0"/>
                <a:cs typeface="Consolas" pitchFamily="49" charset="0"/>
              </a:rPr>
              <a:t>DuplicateHandle</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220</a:t>
            </a:r>
            <a:endParaRPr lang="en-US" sz="1100" dirty="0">
              <a:latin typeface="Consolas" pitchFamily="49" charset="0"/>
              <a:cs typeface="Consolas" pitchFamily="49" charset="0"/>
            </a:endParaRPr>
          </a:p>
        </p:txBody>
      </p:sp>
    </p:spTree>
    <p:extLst>
      <p:ext uri="{BB962C8B-B14F-4D97-AF65-F5344CB8AC3E}">
        <p14:creationId xmlns:p14="http://schemas.microsoft.com/office/powerpoint/2010/main" val="957753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 Analysis</a:t>
            </a:r>
            <a:endParaRPr lang="en-US" dirty="0"/>
          </a:p>
        </p:txBody>
      </p:sp>
      <p:sp>
        <p:nvSpPr>
          <p:cNvPr id="3" name="Content Placeholder 2"/>
          <p:cNvSpPr>
            <a:spLocks noGrp="1"/>
          </p:cNvSpPr>
          <p:nvPr>
            <p:ph idx="1"/>
          </p:nvPr>
        </p:nvSpPr>
        <p:spPr/>
        <p:txBody>
          <a:bodyPr/>
          <a:lstStyle/>
          <a:p>
            <a:r>
              <a:rPr lang="en-US" dirty="0" err="1" smtClean="0"/>
              <a:t>Windbg</a:t>
            </a:r>
            <a:r>
              <a:rPr lang="en-US" dirty="0" smtClean="0"/>
              <a:t> can trace mappings for you</a:t>
            </a:r>
            <a:endParaRPr lang="en-US" dirty="0" smtClean="0"/>
          </a:p>
        </p:txBody>
      </p:sp>
      <p:sp>
        <p:nvSpPr>
          <p:cNvPr id="4" name="Rectangle 3"/>
          <p:cNvSpPr/>
          <p:nvPr/>
        </p:nvSpPr>
        <p:spPr>
          <a:xfrm>
            <a:off x="609600" y="2178308"/>
            <a:ext cx="7924800" cy="4154984"/>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 # </a:t>
            </a:r>
            <a:r>
              <a:rPr lang="en-US" sz="1100" dirty="0" err="1">
                <a:latin typeface="Consolas" pitchFamily="49" charset="0"/>
                <a:cs typeface="Consolas" pitchFamily="49" charset="0"/>
              </a:rPr>
              <a:t>ChildEBP</a:t>
            </a:r>
            <a:r>
              <a:rPr lang="en-US" sz="1100" dirty="0">
                <a:latin typeface="Consolas" pitchFamily="49" charset="0"/>
                <a:cs typeface="Consolas" pitchFamily="49" charset="0"/>
              </a:rPr>
              <a:t> </a:t>
            </a:r>
            <a:r>
              <a:rPr lang="en-US" sz="1100" dirty="0" err="1">
                <a:latin typeface="Consolas" pitchFamily="49" charset="0"/>
                <a:cs typeface="Consolas" pitchFamily="49" charset="0"/>
              </a:rPr>
              <a:t>RetAddr</a:t>
            </a:r>
            <a:r>
              <a:rPr lang="en-US" sz="1100" dirty="0">
                <a:latin typeface="Consolas" pitchFamily="49" charset="0"/>
                <a:cs typeface="Consolas" pitchFamily="49" charset="0"/>
              </a:rPr>
              <a:t>  </a:t>
            </a:r>
          </a:p>
          <a:p>
            <a:r>
              <a:rPr lang="en-US" sz="1100" dirty="0">
                <a:latin typeface="Consolas" pitchFamily="49" charset="0"/>
                <a:cs typeface="Consolas" pitchFamily="49" charset="0"/>
              </a:rPr>
              <a:t>00 0041f0f0 00f2f870 </a:t>
            </a:r>
            <a:r>
              <a:rPr lang="en-US" sz="1100" dirty="0" err="1">
                <a:latin typeface="Consolas" pitchFamily="49" charset="0"/>
                <a:cs typeface="Consolas" pitchFamily="49" charset="0"/>
              </a:rPr>
              <a:t>KERNELBASE!MapViewOfFile</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01 </a:t>
            </a:r>
            <a:r>
              <a:rPr lang="en-US" sz="1100" dirty="0">
                <a:latin typeface="Consolas" pitchFamily="49" charset="0"/>
                <a:cs typeface="Consolas" pitchFamily="49" charset="0"/>
              </a:rPr>
              <a:t>0041f118 00f3023b AcroRd32Exe+0x1f870</a:t>
            </a:r>
          </a:p>
          <a:p>
            <a:r>
              <a:rPr lang="en-US" sz="1100" dirty="0">
                <a:latin typeface="Consolas" pitchFamily="49" charset="0"/>
                <a:cs typeface="Consolas" pitchFamily="49" charset="0"/>
              </a:rPr>
              <a:t>02 0041f138 00f2e438 AcroRd32Exe+0x2023b</a:t>
            </a:r>
          </a:p>
          <a:p>
            <a:r>
              <a:rPr lang="en-US" sz="1100" dirty="0">
                <a:latin typeface="Consolas" pitchFamily="49" charset="0"/>
                <a:cs typeface="Consolas" pitchFamily="49" charset="0"/>
              </a:rPr>
              <a:t>03 0041f230 00f4bf6b AcroRd32Exe+0x1e438</a:t>
            </a:r>
          </a:p>
          <a:p>
            <a:r>
              <a:rPr lang="en-US" sz="1100" dirty="0">
                <a:latin typeface="Consolas" pitchFamily="49" charset="0"/>
                <a:cs typeface="Consolas" pitchFamily="49" charset="0"/>
              </a:rPr>
              <a:t>04 0041f360 00f1bdfa AcroRd32Exe+0x3bf6b</a:t>
            </a: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err="1" smtClean="0">
                <a:latin typeface="Consolas" pitchFamily="49" charset="0"/>
                <a:cs typeface="Consolas" pitchFamily="49" charset="0"/>
              </a:rPr>
              <a:t>MapViewOfFile</a:t>
            </a:r>
            <a:r>
              <a:rPr lang="en-US" sz="1100" dirty="0" smtClean="0">
                <a:latin typeface="Consolas" pitchFamily="49" charset="0"/>
                <a:cs typeface="Consolas" pitchFamily="49" charset="0"/>
              </a:rPr>
              <a:t> </a:t>
            </a:r>
          </a:p>
          <a:p>
            <a:r>
              <a:rPr lang="en-US" sz="1100" dirty="0" smtClean="0">
                <a:latin typeface="Consolas" pitchFamily="49" charset="0"/>
                <a:cs typeface="Consolas" pitchFamily="49" charset="0"/>
              </a:rPr>
              <a:t>Mapped </a:t>
            </a:r>
            <a:r>
              <a:rPr lang="en-US" sz="1100" dirty="0">
                <a:latin typeface="Consolas" pitchFamily="49" charset="0"/>
                <a:cs typeface="Consolas" pitchFamily="49" charset="0"/>
              </a:rPr>
              <a:t>Address: a4a0000   Size: </a:t>
            </a:r>
            <a:r>
              <a:rPr lang="en-US" sz="1100" dirty="0" smtClean="0">
                <a:latin typeface="Consolas" pitchFamily="49" charset="0"/>
                <a:cs typeface="Consolas" pitchFamily="49" charset="0"/>
              </a:rPr>
              <a:t>4321592     Setting </a:t>
            </a:r>
            <a:r>
              <a:rPr lang="en-US" sz="1100" dirty="0">
                <a:latin typeface="Consolas" pitchFamily="49" charset="0"/>
                <a:cs typeface="Consolas" pitchFamily="49" charset="0"/>
              </a:rPr>
              <a:t>memory breakpoint</a:t>
            </a:r>
          </a:p>
          <a:p>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a:latin typeface="Consolas" pitchFamily="49" charset="0"/>
                <a:cs typeface="Consolas" pitchFamily="49" charset="0"/>
              </a:rPr>
              <a:t>Mapped Memory Access</a:t>
            </a:r>
          </a:p>
          <a:p>
            <a:r>
              <a:rPr lang="en-US" sz="1100" dirty="0">
                <a:latin typeface="Consolas" pitchFamily="49" charset="0"/>
                <a:cs typeface="Consolas" pitchFamily="49" charset="0"/>
              </a:rPr>
              <a:t> # </a:t>
            </a:r>
            <a:r>
              <a:rPr lang="en-US" sz="1100" dirty="0" err="1">
                <a:latin typeface="Consolas" pitchFamily="49" charset="0"/>
                <a:cs typeface="Consolas" pitchFamily="49" charset="0"/>
              </a:rPr>
              <a:t>ChildEBP</a:t>
            </a:r>
            <a:r>
              <a:rPr lang="en-US" sz="1100" dirty="0">
                <a:latin typeface="Consolas" pitchFamily="49" charset="0"/>
                <a:cs typeface="Consolas" pitchFamily="49" charset="0"/>
              </a:rPr>
              <a:t> </a:t>
            </a:r>
            <a:r>
              <a:rPr lang="en-US" sz="1100" dirty="0" err="1">
                <a:latin typeface="Consolas" pitchFamily="49" charset="0"/>
                <a:cs typeface="Consolas" pitchFamily="49" charset="0"/>
              </a:rPr>
              <a:t>RetAddr</a:t>
            </a:r>
            <a:r>
              <a:rPr lang="en-US" sz="1100" dirty="0">
                <a:latin typeface="Consolas" pitchFamily="49" charset="0"/>
                <a:cs typeface="Consolas" pitchFamily="49" charset="0"/>
              </a:rPr>
              <a:t>  </a:t>
            </a:r>
          </a:p>
          <a:p>
            <a:r>
              <a:rPr lang="en-US" sz="1100" dirty="0" smtClean="0">
                <a:latin typeface="Consolas" pitchFamily="49" charset="0"/>
                <a:cs typeface="Consolas" pitchFamily="49" charset="0"/>
              </a:rPr>
              <a:t>00 </a:t>
            </a:r>
            <a:r>
              <a:rPr lang="en-US" sz="1100" dirty="0">
                <a:latin typeface="Consolas" pitchFamily="49" charset="0"/>
                <a:cs typeface="Consolas" pitchFamily="49" charset="0"/>
              </a:rPr>
              <a:t>0041f0f8 00f2f963 AcroRd32Exe+0x237ac</a:t>
            </a:r>
          </a:p>
          <a:p>
            <a:r>
              <a:rPr lang="en-US" sz="1100" dirty="0">
                <a:latin typeface="Consolas" pitchFamily="49" charset="0"/>
                <a:cs typeface="Consolas" pitchFamily="49" charset="0"/>
              </a:rPr>
              <a:t>01 0041f118 00f3023b AcroRd32Exe+0x1f963</a:t>
            </a:r>
          </a:p>
          <a:p>
            <a:r>
              <a:rPr lang="en-US" sz="1100" dirty="0">
                <a:latin typeface="Consolas" pitchFamily="49" charset="0"/>
                <a:cs typeface="Consolas" pitchFamily="49" charset="0"/>
              </a:rPr>
              <a:t>02 0041f138 00f2e438 AcroRd32Exe+0x2023b</a:t>
            </a:r>
          </a:p>
          <a:p>
            <a:r>
              <a:rPr lang="en-US" sz="1100" dirty="0">
                <a:latin typeface="Consolas" pitchFamily="49" charset="0"/>
                <a:cs typeface="Consolas" pitchFamily="49" charset="0"/>
              </a:rPr>
              <a:t>03 0041f230 00f4bf6b AcroRd32Exe+0x1e438</a:t>
            </a:r>
          </a:p>
          <a:p>
            <a:r>
              <a:rPr lang="en-US" sz="1100" dirty="0">
                <a:latin typeface="Consolas" pitchFamily="49" charset="0"/>
                <a:cs typeface="Consolas" pitchFamily="49" charset="0"/>
              </a:rPr>
              <a:t>AcroRd32Exe+0x23795:</a:t>
            </a:r>
          </a:p>
          <a:p>
            <a:r>
              <a:rPr lang="en-US" sz="1100" dirty="0" smtClean="0">
                <a:latin typeface="Consolas" pitchFamily="49" charset="0"/>
                <a:cs typeface="Consolas" pitchFamily="49" charset="0"/>
              </a:rPr>
              <a:t>00f33797 </a:t>
            </a:r>
            <a:r>
              <a:rPr lang="en-US" sz="1100" dirty="0">
                <a:latin typeface="Consolas" pitchFamily="49" charset="0"/>
                <a:cs typeface="Consolas" pitchFamily="49" charset="0"/>
              </a:rPr>
              <a:t>8d0480          lea     </a:t>
            </a:r>
            <a:r>
              <a:rPr lang="en-US" sz="1100" dirty="0" err="1">
                <a:latin typeface="Consolas" pitchFamily="49" charset="0"/>
                <a:cs typeface="Consolas" pitchFamily="49" charset="0"/>
              </a:rPr>
              <a:t>eax</a:t>
            </a:r>
            <a:r>
              <a:rPr lang="en-US" sz="1100" dirty="0">
                <a:latin typeface="Consolas" pitchFamily="49" charset="0"/>
                <a:cs typeface="Consolas" pitchFamily="49" charset="0"/>
              </a:rPr>
              <a:t>,[</a:t>
            </a:r>
            <a:r>
              <a:rPr lang="en-US" sz="1100" dirty="0" err="1">
                <a:latin typeface="Consolas" pitchFamily="49" charset="0"/>
                <a:cs typeface="Consolas" pitchFamily="49" charset="0"/>
              </a:rPr>
              <a:t>eax+eax</a:t>
            </a:r>
            <a:r>
              <a:rPr lang="en-US" sz="1100" dirty="0">
                <a:latin typeface="Consolas" pitchFamily="49" charset="0"/>
                <a:cs typeface="Consolas" pitchFamily="49" charset="0"/>
              </a:rPr>
              <a:t>*4]</a:t>
            </a:r>
          </a:p>
          <a:p>
            <a:r>
              <a:rPr lang="en-US" sz="1100" dirty="0">
                <a:latin typeface="Consolas" pitchFamily="49" charset="0"/>
                <a:cs typeface="Consolas" pitchFamily="49" charset="0"/>
              </a:rPr>
              <a:t>00f3379a 8d148508000000  lea     </a:t>
            </a:r>
            <a:r>
              <a:rPr lang="en-US" sz="1100" dirty="0" err="1">
                <a:latin typeface="Consolas" pitchFamily="49" charset="0"/>
                <a:cs typeface="Consolas" pitchFamily="49" charset="0"/>
              </a:rPr>
              <a:t>edx</a:t>
            </a:r>
            <a:r>
              <a:rPr lang="en-US" sz="1100" dirty="0">
                <a:latin typeface="Consolas" pitchFamily="49" charset="0"/>
                <a:cs typeface="Consolas" pitchFamily="49" charset="0"/>
              </a:rPr>
              <a:t>,[</a:t>
            </a:r>
            <a:r>
              <a:rPr lang="en-US" sz="1100" dirty="0" err="1">
                <a:latin typeface="Consolas" pitchFamily="49" charset="0"/>
                <a:cs typeface="Consolas" pitchFamily="49" charset="0"/>
              </a:rPr>
              <a:t>eax</a:t>
            </a:r>
            <a:r>
              <a:rPr lang="en-US" sz="1100" dirty="0">
                <a:latin typeface="Consolas" pitchFamily="49" charset="0"/>
                <a:cs typeface="Consolas" pitchFamily="49" charset="0"/>
              </a:rPr>
              <a:t>*4+8]</a:t>
            </a:r>
          </a:p>
          <a:p>
            <a:r>
              <a:rPr lang="en-US" sz="1100" dirty="0">
                <a:latin typeface="Consolas" pitchFamily="49" charset="0"/>
                <a:cs typeface="Consolas" pitchFamily="49" charset="0"/>
              </a:rPr>
              <a:t>00f337a1 8b4508          </a:t>
            </a:r>
            <a:r>
              <a:rPr lang="en-US" sz="1100" dirty="0" err="1">
                <a:latin typeface="Consolas" pitchFamily="49" charset="0"/>
                <a:cs typeface="Consolas" pitchFamily="49" charset="0"/>
              </a:rPr>
              <a:t>mov</a:t>
            </a:r>
            <a:r>
              <a:rPr lang="en-US" sz="1100" dirty="0">
                <a:latin typeface="Consolas" pitchFamily="49" charset="0"/>
                <a:cs typeface="Consolas" pitchFamily="49" charset="0"/>
              </a:rPr>
              <a:t>     </a:t>
            </a:r>
            <a:r>
              <a:rPr lang="en-US" sz="1100" dirty="0" err="1">
                <a:latin typeface="Consolas" pitchFamily="49" charset="0"/>
                <a:cs typeface="Consolas" pitchFamily="49" charset="0"/>
              </a:rPr>
              <a:t>eax,dword</a:t>
            </a:r>
            <a:r>
              <a:rPr lang="en-US" sz="1100" dirty="0">
                <a:latin typeface="Consolas" pitchFamily="49" charset="0"/>
                <a:cs typeface="Consolas" pitchFamily="49" charset="0"/>
              </a:rPr>
              <a:t> </a:t>
            </a:r>
            <a:r>
              <a:rPr lang="en-US" sz="1100" dirty="0" err="1">
                <a:latin typeface="Consolas" pitchFamily="49" charset="0"/>
                <a:cs typeface="Consolas" pitchFamily="49" charset="0"/>
              </a:rPr>
              <a:t>ptr</a:t>
            </a:r>
            <a:r>
              <a:rPr lang="en-US" sz="1100" dirty="0">
                <a:latin typeface="Consolas" pitchFamily="49" charset="0"/>
                <a:cs typeface="Consolas" pitchFamily="49" charset="0"/>
              </a:rPr>
              <a:t> [ebp+8]</a:t>
            </a:r>
          </a:p>
          <a:p>
            <a:r>
              <a:rPr lang="en-US" sz="1100" dirty="0">
                <a:latin typeface="Consolas" pitchFamily="49" charset="0"/>
                <a:cs typeface="Consolas" pitchFamily="49" charset="0"/>
              </a:rPr>
              <a:t>00f337a4 53              push    </a:t>
            </a:r>
            <a:r>
              <a:rPr lang="en-US" sz="1100" dirty="0" err="1">
                <a:latin typeface="Consolas" pitchFamily="49" charset="0"/>
                <a:cs typeface="Consolas" pitchFamily="49" charset="0"/>
              </a:rPr>
              <a:t>ebx</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00f337a5 8907            </a:t>
            </a:r>
            <a:r>
              <a:rPr lang="en-US" sz="1100" dirty="0" err="1">
                <a:latin typeface="Consolas" pitchFamily="49" charset="0"/>
                <a:cs typeface="Consolas" pitchFamily="49" charset="0"/>
              </a:rPr>
              <a:t>mov</a:t>
            </a:r>
            <a:r>
              <a:rPr lang="en-US" sz="1100" dirty="0">
                <a:latin typeface="Consolas" pitchFamily="49" charset="0"/>
                <a:cs typeface="Consolas" pitchFamily="49" charset="0"/>
              </a:rPr>
              <a:t>     </a:t>
            </a:r>
            <a:r>
              <a:rPr lang="en-US" sz="1100" dirty="0" err="1">
                <a:latin typeface="Consolas" pitchFamily="49" charset="0"/>
                <a:cs typeface="Consolas" pitchFamily="49" charset="0"/>
              </a:rPr>
              <a:t>dword</a:t>
            </a:r>
            <a:r>
              <a:rPr lang="en-US" sz="1100" dirty="0">
                <a:latin typeface="Consolas" pitchFamily="49" charset="0"/>
                <a:cs typeface="Consolas" pitchFamily="49" charset="0"/>
              </a:rPr>
              <a:t> </a:t>
            </a:r>
            <a:r>
              <a:rPr lang="en-US" sz="1100" dirty="0" err="1">
                <a:latin typeface="Consolas" pitchFamily="49" charset="0"/>
                <a:cs typeface="Consolas" pitchFamily="49" charset="0"/>
              </a:rPr>
              <a:t>ptr</a:t>
            </a:r>
            <a:r>
              <a:rPr lang="en-US" sz="1100" dirty="0">
                <a:latin typeface="Consolas" pitchFamily="49" charset="0"/>
                <a:cs typeface="Consolas" pitchFamily="49" charset="0"/>
              </a:rPr>
              <a:t> [</a:t>
            </a:r>
            <a:r>
              <a:rPr lang="en-US" sz="1100" dirty="0" err="1">
                <a:latin typeface="Consolas" pitchFamily="49" charset="0"/>
                <a:cs typeface="Consolas" pitchFamily="49" charset="0"/>
              </a:rPr>
              <a:t>edi</a:t>
            </a:r>
            <a:r>
              <a:rPr lang="en-US" sz="1100" dirty="0">
                <a:latin typeface="Consolas" pitchFamily="49" charset="0"/>
                <a:cs typeface="Consolas" pitchFamily="49" charset="0"/>
              </a:rPr>
              <a:t>],</a:t>
            </a:r>
            <a:r>
              <a:rPr lang="en-US" sz="1100" dirty="0" err="1">
                <a:latin typeface="Consolas" pitchFamily="49" charset="0"/>
                <a:cs typeface="Consolas" pitchFamily="49" charset="0"/>
              </a:rPr>
              <a:t>eax</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00f337a7 8955fc          </a:t>
            </a:r>
            <a:r>
              <a:rPr lang="en-US" sz="1100" dirty="0" err="1">
                <a:latin typeface="Consolas" pitchFamily="49" charset="0"/>
                <a:cs typeface="Consolas" pitchFamily="49" charset="0"/>
              </a:rPr>
              <a:t>mov</a:t>
            </a:r>
            <a:r>
              <a:rPr lang="en-US" sz="1100" dirty="0">
                <a:latin typeface="Consolas" pitchFamily="49" charset="0"/>
                <a:cs typeface="Consolas" pitchFamily="49" charset="0"/>
              </a:rPr>
              <a:t>     </a:t>
            </a:r>
            <a:r>
              <a:rPr lang="en-US" sz="1100" dirty="0" err="1">
                <a:latin typeface="Consolas" pitchFamily="49" charset="0"/>
                <a:cs typeface="Consolas" pitchFamily="49" charset="0"/>
              </a:rPr>
              <a:t>dword</a:t>
            </a:r>
            <a:r>
              <a:rPr lang="en-US" sz="1100" dirty="0">
                <a:latin typeface="Consolas" pitchFamily="49" charset="0"/>
                <a:cs typeface="Consolas" pitchFamily="49" charset="0"/>
              </a:rPr>
              <a:t> </a:t>
            </a:r>
            <a:r>
              <a:rPr lang="en-US" sz="1100" dirty="0" err="1">
                <a:latin typeface="Consolas" pitchFamily="49" charset="0"/>
                <a:cs typeface="Consolas" pitchFamily="49" charset="0"/>
              </a:rPr>
              <a:t>ptr</a:t>
            </a:r>
            <a:r>
              <a:rPr lang="en-US" sz="1100" dirty="0">
                <a:latin typeface="Consolas" pitchFamily="49" charset="0"/>
                <a:cs typeface="Consolas" pitchFamily="49" charset="0"/>
              </a:rPr>
              <a:t> [ebp-4],</a:t>
            </a:r>
            <a:r>
              <a:rPr lang="en-US" sz="1100" dirty="0" err="1">
                <a:latin typeface="Consolas" pitchFamily="49" charset="0"/>
                <a:cs typeface="Consolas" pitchFamily="49" charset="0"/>
              </a:rPr>
              <a:t>edx</a:t>
            </a:r>
            <a:endParaRPr lang="en-US" sz="1100" dirty="0">
              <a:latin typeface="Consolas" pitchFamily="49" charset="0"/>
              <a:cs typeface="Consolas" pitchFamily="49" charset="0"/>
            </a:endParaRPr>
          </a:p>
          <a:p>
            <a:r>
              <a:rPr lang="en-US" sz="1100" dirty="0">
                <a:latin typeface="Consolas" pitchFamily="49" charset="0"/>
                <a:cs typeface="Consolas" pitchFamily="49" charset="0"/>
              </a:rPr>
              <a:t>00f337aa 8908            </a:t>
            </a:r>
            <a:r>
              <a:rPr lang="en-US" sz="1100" dirty="0" err="1">
                <a:latin typeface="Consolas" pitchFamily="49" charset="0"/>
                <a:cs typeface="Consolas" pitchFamily="49" charset="0"/>
              </a:rPr>
              <a:t>mov</a:t>
            </a:r>
            <a:r>
              <a:rPr lang="en-US" sz="1100" dirty="0">
                <a:latin typeface="Consolas" pitchFamily="49" charset="0"/>
                <a:cs typeface="Consolas" pitchFamily="49" charset="0"/>
              </a:rPr>
              <a:t>     </a:t>
            </a:r>
            <a:r>
              <a:rPr lang="en-US" sz="1100" dirty="0" err="1">
                <a:latin typeface="Consolas" pitchFamily="49" charset="0"/>
                <a:cs typeface="Consolas" pitchFamily="49" charset="0"/>
              </a:rPr>
              <a:t>dword</a:t>
            </a:r>
            <a:r>
              <a:rPr lang="en-US" sz="1100" dirty="0">
                <a:latin typeface="Consolas" pitchFamily="49" charset="0"/>
                <a:cs typeface="Consolas" pitchFamily="49" charset="0"/>
              </a:rPr>
              <a:t> </a:t>
            </a:r>
            <a:r>
              <a:rPr lang="en-US" sz="1100" dirty="0" err="1">
                <a:latin typeface="Consolas" pitchFamily="49" charset="0"/>
                <a:cs typeface="Consolas" pitchFamily="49" charset="0"/>
              </a:rPr>
              <a:t>ptr</a:t>
            </a:r>
            <a:r>
              <a:rPr lang="en-US" sz="1100" dirty="0">
                <a:latin typeface="Consolas" pitchFamily="49" charset="0"/>
                <a:cs typeface="Consolas" pitchFamily="49" charset="0"/>
              </a:rPr>
              <a:t> [</a:t>
            </a:r>
            <a:r>
              <a:rPr lang="en-US" sz="1100" dirty="0" err="1">
                <a:latin typeface="Consolas" pitchFamily="49" charset="0"/>
                <a:cs typeface="Consolas" pitchFamily="49" charset="0"/>
              </a:rPr>
              <a:t>eax</a:t>
            </a:r>
            <a:r>
              <a:rPr lang="en-US" sz="1100" dirty="0">
                <a:latin typeface="Consolas" pitchFamily="49" charset="0"/>
                <a:cs typeface="Consolas" pitchFamily="49" charset="0"/>
              </a:rPr>
              <a:t>],</a:t>
            </a:r>
            <a:r>
              <a:rPr lang="en-US" sz="1100" dirty="0" err="1" smtClean="0">
                <a:latin typeface="Consolas" pitchFamily="49" charset="0"/>
                <a:cs typeface="Consolas" pitchFamily="49" charset="0"/>
              </a:rPr>
              <a:t>ecx</a:t>
            </a:r>
            <a:endParaRPr lang="en-US" sz="1100" dirty="0">
              <a:latin typeface="Consolas" pitchFamily="49" charset="0"/>
              <a:cs typeface="Consolas" pitchFamily="49" charset="0"/>
            </a:endParaRPr>
          </a:p>
        </p:txBody>
      </p:sp>
    </p:spTree>
    <p:extLst>
      <p:ext uri="{BB962C8B-B14F-4D97-AF65-F5344CB8AC3E}">
        <p14:creationId xmlns:p14="http://schemas.microsoft.com/office/powerpoint/2010/main" val="3998329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Attacking IPC Message Format</a:t>
            </a:r>
            <a:endParaRPr lang="en-US" dirty="0"/>
          </a:p>
        </p:txBody>
      </p:sp>
      <p:sp>
        <p:nvSpPr>
          <p:cNvPr id="3" name="Content Placeholder 2"/>
          <p:cNvSpPr>
            <a:spLocks noGrp="1"/>
          </p:cNvSpPr>
          <p:nvPr>
            <p:ph idx="1"/>
          </p:nvPr>
        </p:nvSpPr>
        <p:spPr/>
        <p:txBody>
          <a:bodyPr/>
          <a:lstStyle/>
          <a:p>
            <a:r>
              <a:rPr lang="en-US" dirty="0" smtClean="0"/>
              <a:t>Adobe uses a shared memory structure to request resources from the broker process</a:t>
            </a:r>
          </a:p>
          <a:p>
            <a:endParaRPr lang="en-US" dirty="0"/>
          </a:p>
          <a:p>
            <a:r>
              <a:rPr lang="en-US" dirty="0" smtClean="0"/>
              <a:t>This additional attack surface deserves a critical look from a code quality perspective</a:t>
            </a:r>
          </a:p>
          <a:p>
            <a:endParaRPr lang="en-US" dirty="0"/>
          </a:p>
          <a:p>
            <a:r>
              <a:rPr lang="en-US" dirty="0" smtClean="0"/>
              <a:t>We can inject a DLL to request resources in a loop with corrupt values</a:t>
            </a:r>
          </a:p>
          <a:p>
            <a:endParaRPr lang="en-US" dirty="0"/>
          </a:p>
        </p:txBody>
      </p:sp>
    </p:spTree>
    <p:extLst>
      <p:ext uri="{BB962C8B-B14F-4D97-AF65-F5344CB8AC3E}">
        <p14:creationId xmlns:p14="http://schemas.microsoft.com/office/powerpoint/2010/main" val="838379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Attacking IPC Message Format</a:t>
            </a:r>
            <a:endParaRPr lang="en-US" dirty="0"/>
          </a:p>
        </p:txBody>
      </p:sp>
      <p:sp>
        <p:nvSpPr>
          <p:cNvPr id="3" name="Content Placeholder 2"/>
          <p:cNvSpPr>
            <a:spLocks noGrp="1"/>
          </p:cNvSpPr>
          <p:nvPr>
            <p:ph idx="1"/>
          </p:nvPr>
        </p:nvSpPr>
        <p:spPr/>
        <p:txBody>
          <a:bodyPr/>
          <a:lstStyle/>
          <a:p>
            <a:r>
              <a:rPr lang="en-US" dirty="0" smtClean="0"/>
              <a:t>Inject a DLL for fuzzing</a:t>
            </a:r>
            <a:endParaRPr lang="en-US" dirty="0"/>
          </a:p>
        </p:txBody>
      </p:sp>
      <p:sp>
        <p:nvSpPr>
          <p:cNvPr id="4" name="Rectangle 3"/>
          <p:cNvSpPr/>
          <p:nvPr/>
        </p:nvSpPr>
        <p:spPr>
          <a:xfrm>
            <a:off x="609600" y="2286000"/>
            <a:ext cx="8001000" cy="3985706"/>
          </a:xfrm>
          <a:prstGeom prst="rect">
            <a:avLst/>
          </a:prstGeom>
          <a:solidFill>
            <a:schemeClr val="bg1">
              <a:lumMod val="95000"/>
            </a:schemeClr>
          </a:solidFill>
          <a:ln>
            <a:solidFill>
              <a:schemeClr val="tx1"/>
            </a:solidFill>
          </a:ln>
        </p:spPr>
        <p:txBody>
          <a:bodyPr wrap="square">
            <a:spAutoFit/>
          </a:bodyPr>
          <a:lstStyle/>
          <a:p>
            <a:r>
              <a:rPr lang="en-US" sz="1100" dirty="0" err="1">
                <a:latin typeface="Consolas" pitchFamily="49" charset="0"/>
                <a:cs typeface="Consolas" pitchFamily="49" charset="0"/>
              </a:rPr>
              <a:t>int</a:t>
            </a:r>
            <a:r>
              <a:rPr lang="en-US" sz="1100" dirty="0">
                <a:latin typeface="Consolas" pitchFamily="49" charset="0"/>
                <a:cs typeface="Consolas" pitchFamily="49" charset="0"/>
              </a:rPr>
              <a:t> </a:t>
            </a:r>
            <a:r>
              <a:rPr lang="en-US" sz="1100" dirty="0" err="1">
                <a:latin typeface="Consolas" pitchFamily="49" charset="0"/>
                <a:cs typeface="Consolas" pitchFamily="49" charset="0"/>
              </a:rPr>
              <a:t>InjectDLL</a:t>
            </a:r>
            <a:r>
              <a:rPr lang="en-US" sz="1100" dirty="0">
                <a:latin typeface="Consolas" pitchFamily="49" charset="0"/>
                <a:cs typeface="Consolas" pitchFamily="49" charset="0"/>
              </a:rPr>
              <a:t>(HANDLE </a:t>
            </a:r>
            <a:r>
              <a:rPr lang="en-US" sz="1100" dirty="0" err="1">
                <a:latin typeface="Consolas" pitchFamily="49" charset="0"/>
                <a:cs typeface="Consolas" pitchFamily="49" charset="0"/>
              </a:rPr>
              <a:t>hProcess</a:t>
            </a:r>
            <a:r>
              <a:rPr lang="en-US" sz="1100" dirty="0">
                <a:latin typeface="Consolas" pitchFamily="49" charset="0"/>
                <a:cs typeface="Consolas" pitchFamily="49" charset="0"/>
              </a:rPr>
              <a:t>, char *</a:t>
            </a:r>
            <a:r>
              <a:rPr lang="en-US" sz="1100" dirty="0" err="1">
                <a:latin typeface="Consolas" pitchFamily="49" charset="0"/>
                <a:cs typeface="Consolas" pitchFamily="49" charset="0"/>
              </a:rPr>
              <a:t>moduleName</a:t>
            </a:r>
            <a:r>
              <a:rPr lang="en-US" sz="1100" dirty="0">
                <a:latin typeface="Consolas" pitchFamily="49" charset="0"/>
                <a:cs typeface="Consolas" pitchFamily="49" charset="0"/>
              </a:rPr>
              <a:t>)</a:t>
            </a:r>
          </a:p>
          <a:p>
            <a:r>
              <a:rPr lang="en-US" sz="1100" dirty="0">
                <a:latin typeface="Consolas" pitchFamily="49" charset="0"/>
                <a:cs typeface="Consolas" pitchFamily="49" charset="0"/>
              </a:rPr>
              <a:t>{</a:t>
            </a:r>
          </a:p>
          <a:p>
            <a:r>
              <a:rPr lang="en-US" sz="1100" dirty="0">
                <a:latin typeface="Consolas" pitchFamily="49" charset="0"/>
                <a:cs typeface="Consolas" pitchFamily="49" charset="0"/>
              </a:rPr>
              <a:t>   unsigned char *</a:t>
            </a:r>
            <a:r>
              <a:rPr lang="en-US" sz="1100" dirty="0" err="1">
                <a:latin typeface="Consolas" pitchFamily="49" charset="0"/>
                <a:cs typeface="Consolas" pitchFamily="49" charset="0"/>
              </a:rPr>
              <a:t>remoteBuffer</a:t>
            </a:r>
            <a:r>
              <a:rPr lang="en-US" sz="1100" dirty="0">
                <a:latin typeface="Consolas" pitchFamily="49" charset="0"/>
                <a:cs typeface="Consolas" pitchFamily="49" charset="0"/>
              </a:rPr>
              <a:t>;</a:t>
            </a:r>
          </a:p>
          <a:p>
            <a:r>
              <a:rPr lang="en-US" sz="1100" dirty="0">
                <a:latin typeface="Consolas" pitchFamily="49" charset="0"/>
                <a:cs typeface="Consolas" pitchFamily="49" charset="0"/>
              </a:rPr>
              <a:t>   LPTHREAD_START_ROUTINE </a:t>
            </a:r>
            <a:r>
              <a:rPr lang="en-US" sz="1100" dirty="0" err="1">
                <a:latin typeface="Consolas" pitchFamily="49" charset="0"/>
                <a:cs typeface="Consolas" pitchFamily="49" charset="0"/>
              </a:rPr>
              <a:t>loadLibraryAddr</a:t>
            </a:r>
            <a:r>
              <a:rPr lang="en-US" sz="1100" dirty="0">
                <a:latin typeface="Consolas" pitchFamily="49" charset="0"/>
                <a:cs typeface="Consolas" pitchFamily="49" charset="0"/>
              </a:rPr>
              <a:t>;</a:t>
            </a:r>
          </a:p>
          <a:p>
            <a:r>
              <a:rPr lang="en-US" sz="1100" dirty="0">
                <a:latin typeface="Consolas" pitchFamily="49" charset="0"/>
                <a:cs typeface="Consolas" pitchFamily="49" charset="0"/>
              </a:rPr>
              <a:t>   HANDLE </a:t>
            </a:r>
            <a:r>
              <a:rPr lang="en-US" sz="1100" dirty="0" err="1">
                <a:latin typeface="Consolas" pitchFamily="49" charset="0"/>
                <a:cs typeface="Consolas" pitchFamily="49" charset="0"/>
              </a:rPr>
              <a:t>hThread</a:t>
            </a:r>
            <a:r>
              <a:rPr lang="en-US" sz="1100" dirty="0">
                <a:latin typeface="Consolas" pitchFamily="49" charset="0"/>
                <a:cs typeface="Consolas" pitchFamily="49" charset="0"/>
              </a:rPr>
              <a:t>;</a:t>
            </a:r>
          </a:p>
          <a:p>
            <a:r>
              <a:rPr lang="en-US" sz="1100" dirty="0">
                <a:latin typeface="Consolas" pitchFamily="49" charset="0"/>
                <a:cs typeface="Consolas" pitchFamily="49" charset="0"/>
              </a:rPr>
              <a:t>   DWORD </a:t>
            </a:r>
            <a:r>
              <a:rPr lang="en-US" sz="1100" dirty="0" err="1">
                <a:latin typeface="Consolas" pitchFamily="49" charset="0"/>
                <a:cs typeface="Consolas" pitchFamily="49" charset="0"/>
              </a:rPr>
              <a:t>moduleNameLen</a:t>
            </a:r>
            <a:r>
              <a:rPr lang="en-US" sz="1100" dirty="0">
                <a:latin typeface="Consolas" pitchFamily="49" charset="0"/>
                <a:cs typeface="Consolas" pitchFamily="49" charset="0"/>
              </a:rPr>
              <a:t>, ret;</a:t>
            </a:r>
          </a:p>
          <a:p>
            <a:endParaRPr lang="en-US" sz="1100" dirty="0">
              <a:latin typeface="Consolas" pitchFamily="49" charset="0"/>
              <a:cs typeface="Consolas" pitchFamily="49" charset="0"/>
            </a:endParaRPr>
          </a:p>
          <a:p>
            <a:r>
              <a:rPr lang="en-US" sz="1100" dirty="0">
                <a:latin typeface="Consolas" pitchFamily="49" charset="0"/>
                <a:cs typeface="Consolas" pitchFamily="49" charset="0"/>
              </a:rPr>
              <a:t>   </a:t>
            </a:r>
            <a:r>
              <a:rPr lang="en-US" sz="1100" dirty="0" err="1">
                <a:latin typeface="Consolas" pitchFamily="49" charset="0"/>
                <a:cs typeface="Consolas" pitchFamily="49" charset="0"/>
              </a:rPr>
              <a:t>moduleNameLen</a:t>
            </a:r>
            <a:r>
              <a:rPr lang="en-US" sz="1100" dirty="0">
                <a:latin typeface="Consolas" pitchFamily="49" charset="0"/>
                <a:cs typeface="Consolas" pitchFamily="49" charset="0"/>
              </a:rPr>
              <a:t> = </a:t>
            </a:r>
            <a:r>
              <a:rPr lang="en-US" sz="1100" dirty="0" err="1">
                <a:latin typeface="Consolas" pitchFamily="49" charset="0"/>
                <a:cs typeface="Consolas" pitchFamily="49" charset="0"/>
              </a:rPr>
              <a:t>strlen</a:t>
            </a:r>
            <a:r>
              <a:rPr lang="en-US" sz="1100" dirty="0">
                <a:latin typeface="Consolas" pitchFamily="49" charset="0"/>
                <a:cs typeface="Consolas" pitchFamily="49" charset="0"/>
              </a:rPr>
              <a:t>(</a:t>
            </a:r>
            <a:r>
              <a:rPr lang="en-US" sz="1100" dirty="0" err="1">
                <a:latin typeface="Consolas" pitchFamily="49" charset="0"/>
                <a:cs typeface="Consolas" pitchFamily="49" charset="0"/>
              </a:rPr>
              <a:t>moduleName</a:t>
            </a:r>
            <a:r>
              <a:rPr lang="en-US" sz="1100" dirty="0">
                <a:latin typeface="Consolas" pitchFamily="49" charset="0"/>
                <a:cs typeface="Consolas" pitchFamily="49" charset="0"/>
              </a:rPr>
              <a:t>) + 1;</a:t>
            </a: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   </a:t>
            </a:r>
            <a:r>
              <a:rPr lang="en-US" sz="1100" dirty="0" err="1">
                <a:latin typeface="Consolas" pitchFamily="49" charset="0"/>
                <a:cs typeface="Consolas" pitchFamily="49" charset="0"/>
              </a:rPr>
              <a:t>remoteBuffer</a:t>
            </a:r>
            <a:r>
              <a:rPr lang="en-US" sz="1100" dirty="0">
                <a:latin typeface="Consolas" pitchFamily="49" charset="0"/>
                <a:cs typeface="Consolas" pitchFamily="49" charset="0"/>
              </a:rPr>
              <a:t> = (unsigned char *)</a:t>
            </a:r>
            <a:r>
              <a:rPr lang="en-US" sz="1100" dirty="0" err="1">
                <a:latin typeface="Consolas" pitchFamily="49" charset="0"/>
                <a:cs typeface="Consolas" pitchFamily="49" charset="0"/>
              </a:rPr>
              <a:t>VirtualAllocEx</a:t>
            </a:r>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hProcess</a:t>
            </a:r>
            <a:r>
              <a:rPr lang="en-US" sz="1100" dirty="0">
                <a:latin typeface="Consolas" pitchFamily="49" charset="0"/>
                <a:cs typeface="Consolas" pitchFamily="49" charset="0"/>
              </a:rPr>
              <a:t>, NULL, </a:t>
            </a:r>
            <a:r>
              <a:rPr lang="en-US" sz="1100" dirty="0" err="1">
                <a:latin typeface="Consolas" pitchFamily="49" charset="0"/>
                <a:cs typeface="Consolas" pitchFamily="49" charset="0"/>
              </a:rPr>
              <a:t>moduleNameLen</a:t>
            </a:r>
            <a:r>
              <a:rPr lang="en-US" sz="1100" dirty="0">
                <a:latin typeface="Consolas" pitchFamily="49" charset="0"/>
                <a:cs typeface="Consolas" pitchFamily="49" charset="0"/>
              </a:rPr>
              <a:t>, MEM_COMMIT, PAGE_READWRITE);  </a:t>
            </a:r>
          </a:p>
          <a:p>
            <a:endParaRPr lang="en-US" sz="1100" dirty="0" smtClean="0">
              <a:latin typeface="Consolas" pitchFamily="49" charset="0"/>
              <a:cs typeface="Consolas" pitchFamily="49" charset="0"/>
            </a:endParaRPr>
          </a:p>
          <a:p>
            <a:r>
              <a:rPr lang="en-US" sz="1100" dirty="0" smtClean="0">
                <a:latin typeface="Consolas" pitchFamily="49" charset="0"/>
                <a:cs typeface="Consolas" pitchFamily="49" charset="0"/>
              </a:rPr>
              <a:t>   </a:t>
            </a:r>
            <a:r>
              <a:rPr lang="en-US" sz="1100" dirty="0" err="1">
                <a:latin typeface="Consolas" pitchFamily="49" charset="0"/>
                <a:cs typeface="Consolas" pitchFamily="49" charset="0"/>
              </a:rPr>
              <a:t>WriteProcessMemory</a:t>
            </a:r>
            <a:r>
              <a:rPr lang="en-US" sz="1100" dirty="0">
                <a:latin typeface="Consolas" pitchFamily="49" charset="0"/>
                <a:cs typeface="Consolas" pitchFamily="49" charset="0"/>
              </a:rPr>
              <a:t>(</a:t>
            </a:r>
            <a:r>
              <a:rPr lang="en-US" sz="1100" dirty="0" err="1">
                <a:latin typeface="Consolas" pitchFamily="49" charset="0"/>
                <a:cs typeface="Consolas" pitchFamily="49" charset="0"/>
              </a:rPr>
              <a:t>hProcess</a:t>
            </a:r>
            <a:r>
              <a:rPr lang="en-US" sz="1100" dirty="0">
                <a:latin typeface="Consolas" pitchFamily="49" charset="0"/>
                <a:cs typeface="Consolas" pitchFamily="49" charset="0"/>
              </a:rPr>
              <a:t>, </a:t>
            </a:r>
            <a:r>
              <a:rPr lang="en-US" sz="1100" dirty="0" err="1">
                <a:latin typeface="Consolas" pitchFamily="49" charset="0"/>
                <a:cs typeface="Consolas" pitchFamily="49" charset="0"/>
              </a:rPr>
              <a:t>remoteBuffer</a:t>
            </a:r>
            <a:r>
              <a:rPr lang="en-US" sz="1100" dirty="0">
                <a:latin typeface="Consolas" pitchFamily="49" charset="0"/>
                <a:cs typeface="Consolas" pitchFamily="49" charset="0"/>
              </a:rPr>
              <a:t> , </a:t>
            </a:r>
            <a:r>
              <a:rPr lang="en-US" sz="1100" dirty="0" err="1">
                <a:latin typeface="Consolas" pitchFamily="49" charset="0"/>
                <a:cs typeface="Consolas" pitchFamily="49" charset="0"/>
              </a:rPr>
              <a:t>moduleName</a:t>
            </a:r>
            <a:r>
              <a:rPr lang="en-US" sz="1100" dirty="0">
                <a:latin typeface="Consolas" pitchFamily="49" charset="0"/>
                <a:cs typeface="Consolas" pitchFamily="49" charset="0"/>
              </a:rPr>
              <a:t>, </a:t>
            </a:r>
            <a:r>
              <a:rPr lang="en-US" sz="1100" dirty="0" err="1">
                <a:latin typeface="Consolas" pitchFamily="49" charset="0"/>
                <a:cs typeface="Consolas" pitchFamily="49" charset="0"/>
              </a:rPr>
              <a:t>moduleNameLen</a:t>
            </a:r>
            <a:r>
              <a:rPr lang="en-US" sz="1100" dirty="0">
                <a:latin typeface="Consolas" pitchFamily="49" charset="0"/>
                <a:cs typeface="Consolas" pitchFamily="49" charset="0"/>
              </a:rPr>
              <a:t>, NULL);</a:t>
            </a:r>
          </a:p>
          <a:p>
            <a:r>
              <a:rPr lang="en-US" sz="1100" dirty="0">
                <a:latin typeface="Consolas" pitchFamily="49" charset="0"/>
                <a:cs typeface="Consolas" pitchFamily="49" charset="0"/>
              </a:rPr>
              <a:t>   </a:t>
            </a:r>
          </a:p>
          <a:p>
            <a:r>
              <a:rPr lang="en-US" sz="1100" dirty="0">
                <a:latin typeface="Consolas" pitchFamily="49" charset="0"/>
                <a:cs typeface="Consolas" pitchFamily="49" charset="0"/>
              </a:rPr>
              <a:t>   </a:t>
            </a:r>
            <a:r>
              <a:rPr lang="en-US" sz="1100" dirty="0" err="1">
                <a:latin typeface="Consolas" pitchFamily="49" charset="0"/>
                <a:cs typeface="Consolas" pitchFamily="49" charset="0"/>
              </a:rPr>
              <a:t>loadLibraryAddr</a:t>
            </a:r>
            <a:r>
              <a:rPr lang="en-US" sz="1100" dirty="0">
                <a:latin typeface="Consolas" pitchFamily="49" charset="0"/>
                <a:cs typeface="Consolas" pitchFamily="49" charset="0"/>
              </a:rPr>
              <a:t> = (</a:t>
            </a:r>
            <a:r>
              <a:rPr lang="en-US" sz="1100" dirty="0" smtClean="0">
                <a:latin typeface="Consolas" pitchFamily="49" charset="0"/>
                <a:cs typeface="Consolas" pitchFamily="49" charset="0"/>
              </a:rPr>
              <a:t>LPTHREAD_START_ROUTINE)</a:t>
            </a:r>
            <a:r>
              <a:rPr lang="en-US" sz="1100" dirty="0" err="1" smtClean="0">
                <a:latin typeface="Consolas" pitchFamily="49" charset="0"/>
                <a:cs typeface="Consolas" pitchFamily="49" charset="0"/>
              </a:rPr>
              <a:t>GetProcAddress</a:t>
            </a:r>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GetModuleHandleA</a:t>
            </a:r>
            <a:r>
              <a:rPr lang="en-US" sz="1100" dirty="0">
                <a:latin typeface="Consolas" pitchFamily="49" charset="0"/>
                <a:cs typeface="Consolas" pitchFamily="49" charset="0"/>
              </a:rPr>
              <a:t>("kernel32.dll"), </a:t>
            </a:r>
            <a:r>
              <a:rPr lang="en-US" sz="1100" dirty="0" smtClean="0">
                <a:latin typeface="Consolas" pitchFamily="49" charset="0"/>
                <a:cs typeface="Consolas" pitchFamily="49" charset="0"/>
              </a:rPr>
              <a:t>"</a:t>
            </a:r>
            <a:r>
              <a:rPr lang="en-US" sz="1100" dirty="0" err="1">
                <a:latin typeface="Consolas" pitchFamily="49" charset="0"/>
                <a:cs typeface="Consolas" pitchFamily="49" charset="0"/>
              </a:rPr>
              <a:t>LoadLibraryA</a:t>
            </a:r>
            <a:r>
              <a:rPr lang="en-US" sz="1100" dirty="0" smtClean="0">
                <a:latin typeface="Consolas" pitchFamily="49" charset="0"/>
                <a:cs typeface="Consolas" pitchFamily="49" charset="0"/>
              </a:rPr>
              <a:t>");</a:t>
            </a:r>
          </a:p>
          <a:p>
            <a:endParaRPr lang="en-US" sz="1100" dirty="0">
              <a:latin typeface="Consolas" pitchFamily="49" charset="0"/>
              <a:cs typeface="Consolas" pitchFamily="49" charset="0"/>
            </a:endParaRPr>
          </a:p>
          <a:p>
            <a:r>
              <a:rPr lang="en-US" sz="1100" dirty="0">
                <a:latin typeface="Consolas" pitchFamily="49" charset="0"/>
                <a:cs typeface="Consolas" pitchFamily="49" charset="0"/>
              </a:rPr>
              <a:t>   </a:t>
            </a:r>
            <a:r>
              <a:rPr lang="en-US" sz="1100" dirty="0" err="1">
                <a:latin typeface="Consolas" pitchFamily="49" charset="0"/>
                <a:cs typeface="Consolas" pitchFamily="49" charset="0"/>
              </a:rPr>
              <a:t>hThread</a:t>
            </a:r>
            <a:r>
              <a:rPr lang="en-US" sz="1100" dirty="0">
                <a:latin typeface="Consolas" pitchFamily="49" charset="0"/>
                <a:cs typeface="Consolas" pitchFamily="49" charset="0"/>
              </a:rPr>
              <a:t> = </a:t>
            </a:r>
            <a:r>
              <a:rPr lang="en-US" sz="1100" dirty="0" err="1" smtClean="0">
                <a:latin typeface="Consolas" pitchFamily="49" charset="0"/>
                <a:cs typeface="Consolas" pitchFamily="49" charset="0"/>
              </a:rPr>
              <a:t>CreateRemoteThread</a:t>
            </a:r>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hProcess</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NULL, 0</a:t>
            </a:r>
            <a:r>
              <a:rPr lang="en-US" sz="1100" dirty="0">
                <a:latin typeface="Consolas" pitchFamily="49" charset="0"/>
                <a:cs typeface="Consolas" pitchFamily="49" charset="0"/>
              </a:rPr>
              <a:t>, </a:t>
            </a:r>
            <a:r>
              <a:rPr lang="en-US" sz="1100" dirty="0" err="1" smtClean="0">
                <a:latin typeface="Consolas" pitchFamily="49" charset="0"/>
                <a:cs typeface="Consolas" pitchFamily="49" charset="0"/>
              </a:rPr>
              <a:t>loadLibraryAddr</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a:t>
            </a:r>
            <a:r>
              <a:rPr lang="en-US" sz="1100" dirty="0">
                <a:latin typeface="Consolas" pitchFamily="49" charset="0"/>
                <a:cs typeface="Consolas" pitchFamily="49" charset="0"/>
              </a:rPr>
              <a:t>void *)</a:t>
            </a:r>
            <a:r>
              <a:rPr lang="en-US" sz="1100" dirty="0" err="1">
                <a:latin typeface="Consolas" pitchFamily="49" charset="0"/>
                <a:cs typeface="Consolas" pitchFamily="49" charset="0"/>
              </a:rPr>
              <a:t>remoteBuffer</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0</a:t>
            </a:r>
            <a:r>
              <a:rPr lang="en-US" sz="1100" dirty="0">
                <a:latin typeface="Consolas" pitchFamily="49" charset="0"/>
                <a:cs typeface="Consolas" pitchFamily="49" charset="0"/>
              </a:rPr>
              <a:t>, </a:t>
            </a:r>
            <a:r>
              <a:rPr lang="en-US" sz="1100" dirty="0" smtClean="0">
                <a:latin typeface="Consolas" pitchFamily="49" charset="0"/>
                <a:cs typeface="Consolas" pitchFamily="49" charset="0"/>
              </a:rPr>
              <a:t>NULL</a:t>
            </a:r>
            <a:r>
              <a:rPr lang="en-US" sz="1100" dirty="0">
                <a:latin typeface="Consolas" pitchFamily="49" charset="0"/>
                <a:cs typeface="Consolas" pitchFamily="49" charset="0"/>
              </a:rPr>
              <a:t>);</a:t>
            </a:r>
          </a:p>
          <a:p>
            <a:endParaRPr lang="en-US" sz="1100" dirty="0" smtClean="0"/>
          </a:p>
          <a:p>
            <a:r>
              <a:rPr lang="en-US" sz="1100" dirty="0" smtClean="0"/>
              <a:t>       </a:t>
            </a:r>
            <a:r>
              <a:rPr lang="en-US" sz="1100" dirty="0" smtClean="0">
                <a:latin typeface="Consolas" pitchFamily="49" charset="0"/>
                <a:cs typeface="Consolas" pitchFamily="49" charset="0"/>
              </a:rPr>
              <a:t>ret </a:t>
            </a:r>
            <a:r>
              <a:rPr lang="en-US" sz="1100" dirty="0">
                <a:latin typeface="Consolas" pitchFamily="49" charset="0"/>
                <a:cs typeface="Consolas" pitchFamily="49" charset="0"/>
              </a:rPr>
              <a:t>= </a:t>
            </a:r>
            <a:r>
              <a:rPr lang="en-US" sz="1100" dirty="0" err="1" smtClean="0">
                <a:latin typeface="Consolas" pitchFamily="49" charset="0"/>
                <a:cs typeface="Consolas" pitchFamily="49" charset="0"/>
              </a:rPr>
              <a:t>WaitForSingleObject</a:t>
            </a:r>
            <a:r>
              <a:rPr lang="en-US" sz="1100" dirty="0" smtClean="0">
                <a:latin typeface="Consolas" pitchFamily="49" charset="0"/>
                <a:cs typeface="Consolas" pitchFamily="49" charset="0"/>
              </a:rPr>
              <a:t>(</a:t>
            </a:r>
            <a:r>
              <a:rPr lang="en-US" sz="1100" dirty="0" err="1" smtClean="0">
                <a:latin typeface="Consolas" pitchFamily="49" charset="0"/>
                <a:cs typeface="Consolas" pitchFamily="49" charset="0"/>
              </a:rPr>
              <a:t>hThread</a:t>
            </a:r>
            <a:r>
              <a:rPr lang="en-US" sz="1100" dirty="0" smtClean="0">
                <a:latin typeface="Consolas" pitchFamily="49" charset="0"/>
                <a:cs typeface="Consolas" pitchFamily="49" charset="0"/>
              </a:rPr>
              <a:t>, 5 * 1000);</a:t>
            </a:r>
          </a:p>
          <a:p>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a:t>
            </a:r>
            <a:endParaRPr lang="en-US" sz="1100" dirty="0">
              <a:latin typeface="Consolas" pitchFamily="49" charset="0"/>
              <a:cs typeface="Consolas" pitchFamily="49" charset="0"/>
            </a:endParaRPr>
          </a:p>
        </p:txBody>
      </p:sp>
    </p:spTree>
    <p:extLst>
      <p:ext uri="{BB962C8B-B14F-4D97-AF65-F5344CB8AC3E}">
        <p14:creationId xmlns:p14="http://schemas.microsoft.com/office/powerpoint/2010/main" val="3189423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Attacking IPC Message Format</a:t>
            </a:r>
            <a:endParaRPr lang="en-US" dirty="0"/>
          </a:p>
        </p:txBody>
      </p:sp>
      <p:sp>
        <p:nvSpPr>
          <p:cNvPr id="3" name="Content Placeholder 2"/>
          <p:cNvSpPr>
            <a:spLocks noGrp="1"/>
          </p:cNvSpPr>
          <p:nvPr>
            <p:ph idx="1"/>
          </p:nvPr>
        </p:nvSpPr>
        <p:spPr/>
        <p:txBody>
          <a:bodyPr/>
          <a:lstStyle/>
          <a:p>
            <a:r>
              <a:rPr lang="en-US" dirty="0" smtClean="0"/>
              <a:t>Fuzz from within the DLL</a:t>
            </a:r>
            <a:endParaRPr lang="en-US" dirty="0"/>
          </a:p>
        </p:txBody>
      </p:sp>
      <p:sp>
        <p:nvSpPr>
          <p:cNvPr id="4" name="Rectangle 3"/>
          <p:cNvSpPr/>
          <p:nvPr/>
        </p:nvSpPr>
        <p:spPr>
          <a:xfrm>
            <a:off x="609600" y="2286000"/>
            <a:ext cx="8001000" cy="3477875"/>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BOOL APIENTRY </a:t>
            </a:r>
            <a:r>
              <a:rPr lang="en-US" sz="1100" dirty="0" err="1">
                <a:latin typeface="Consolas" pitchFamily="49" charset="0"/>
                <a:cs typeface="Consolas" pitchFamily="49" charset="0"/>
              </a:rPr>
              <a:t>DllMain</a:t>
            </a:r>
            <a:r>
              <a:rPr lang="en-US" sz="1100" dirty="0">
                <a:latin typeface="Consolas" pitchFamily="49" charset="0"/>
                <a:cs typeface="Consolas" pitchFamily="49" charset="0"/>
              </a:rPr>
              <a:t>(HANDLE </a:t>
            </a:r>
            <a:r>
              <a:rPr lang="en-US" sz="1100" dirty="0" err="1">
                <a:latin typeface="Consolas" pitchFamily="49" charset="0"/>
                <a:cs typeface="Consolas" pitchFamily="49" charset="0"/>
              </a:rPr>
              <a:t>hModule</a:t>
            </a:r>
            <a:r>
              <a:rPr lang="en-US" sz="1100" dirty="0">
                <a:latin typeface="Consolas" pitchFamily="49" charset="0"/>
                <a:cs typeface="Consolas" pitchFamily="49" charset="0"/>
              </a:rPr>
              <a:t>, DWORD  </a:t>
            </a:r>
            <a:r>
              <a:rPr lang="en-US" sz="1100" dirty="0" err="1">
                <a:latin typeface="Consolas" pitchFamily="49" charset="0"/>
                <a:cs typeface="Consolas" pitchFamily="49" charset="0"/>
              </a:rPr>
              <a:t>dwReason</a:t>
            </a:r>
            <a:r>
              <a:rPr lang="en-US" sz="1100" dirty="0">
                <a:latin typeface="Consolas" pitchFamily="49" charset="0"/>
                <a:cs typeface="Consolas" pitchFamily="49" charset="0"/>
              </a:rPr>
              <a:t>, LPVOID </a:t>
            </a:r>
            <a:r>
              <a:rPr lang="en-US" sz="1100" dirty="0" err="1">
                <a:latin typeface="Consolas" pitchFamily="49" charset="0"/>
                <a:cs typeface="Consolas" pitchFamily="49" charset="0"/>
              </a:rPr>
              <a:t>lpReserved</a:t>
            </a:r>
            <a:r>
              <a:rPr lang="en-US" sz="1100" dirty="0">
                <a:latin typeface="Consolas" pitchFamily="49" charset="0"/>
                <a:cs typeface="Consolas" pitchFamily="49" charset="0"/>
              </a:rPr>
              <a:t>)</a:t>
            </a:r>
          </a:p>
          <a:p>
            <a:r>
              <a:rPr lang="en-US" sz="1100" dirty="0">
                <a:latin typeface="Consolas" pitchFamily="49" charset="0"/>
                <a:cs typeface="Consolas" pitchFamily="49" charset="0"/>
              </a:rPr>
              <a:t>{</a:t>
            </a:r>
          </a:p>
          <a:p>
            <a:r>
              <a:rPr lang="en-US" sz="1100" dirty="0">
                <a:latin typeface="Consolas" pitchFamily="49" charset="0"/>
                <a:cs typeface="Consolas" pitchFamily="49" charset="0"/>
              </a:rPr>
              <a:t>    if(</a:t>
            </a:r>
            <a:r>
              <a:rPr lang="en-US" sz="1100" dirty="0" err="1">
                <a:latin typeface="Consolas" pitchFamily="49" charset="0"/>
                <a:cs typeface="Consolas" pitchFamily="49" charset="0"/>
              </a:rPr>
              <a:t>dwReason</a:t>
            </a:r>
            <a:r>
              <a:rPr lang="en-US" sz="1100" dirty="0">
                <a:latin typeface="Consolas" pitchFamily="49" charset="0"/>
                <a:cs typeface="Consolas" pitchFamily="49" charset="0"/>
              </a:rPr>
              <a:t> == DLL_PROCESS_ATTACH )</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MessageBoxA</a:t>
            </a:r>
            <a:r>
              <a:rPr lang="en-US" sz="1100" dirty="0" smtClean="0">
                <a:latin typeface="Consolas" pitchFamily="49" charset="0"/>
                <a:cs typeface="Consolas" pitchFamily="49" charset="0"/>
              </a:rPr>
              <a:t>(NULL</a:t>
            </a:r>
            <a:r>
              <a:rPr lang="en-US" sz="1100" dirty="0">
                <a:latin typeface="Consolas" pitchFamily="49" charset="0"/>
                <a:cs typeface="Consolas" pitchFamily="49" charset="0"/>
              </a:rPr>
              <a:t>, "</a:t>
            </a:r>
            <a:r>
              <a:rPr lang="en-US" sz="1100" dirty="0" err="1">
                <a:latin typeface="Consolas" pitchFamily="49" charset="0"/>
                <a:cs typeface="Consolas" pitchFamily="49" charset="0"/>
              </a:rPr>
              <a:t>Dll</a:t>
            </a:r>
            <a:r>
              <a:rPr lang="en-US" sz="1100" dirty="0">
                <a:latin typeface="Consolas" pitchFamily="49" charset="0"/>
                <a:cs typeface="Consolas" pitchFamily="49" charset="0"/>
              </a:rPr>
              <a:t> injected!", "</a:t>
            </a:r>
            <a:r>
              <a:rPr lang="en-US" sz="1100" dirty="0" err="1">
                <a:latin typeface="Consolas" pitchFamily="49" charset="0"/>
                <a:cs typeface="Consolas" pitchFamily="49" charset="0"/>
              </a:rPr>
              <a:t>Fuzzer</a:t>
            </a:r>
            <a:r>
              <a:rPr lang="en-US" sz="1100" dirty="0">
                <a:latin typeface="Consolas" pitchFamily="49" charset="0"/>
                <a:cs typeface="Consolas" pitchFamily="49" charset="0"/>
              </a:rPr>
              <a:t> </a:t>
            </a:r>
            <a:r>
              <a:rPr lang="en-US" sz="1100" dirty="0" err="1">
                <a:latin typeface="Consolas" pitchFamily="49" charset="0"/>
                <a:cs typeface="Consolas" pitchFamily="49" charset="0"/>
              </a:rPr>
              <a:t>Dll</a:t>
            </a:r>
            <a:r>
              <a:rPr lang="en-US" sz="1100" dirty="0">
                <a:latin typeface="Consolas" pitchFamily="49" charset="0"/>
                <a:cs typeface="Consolas" pitchFamily="49" charset="0"/>
              </a:rPr>
              <a:t>", MB_OK);</a:t>
            </a:r>
          </a:p>
          <a:p>
            <a:r>
              <a:rPr lang="en-US" sz="1100" dirty="0" smtClean="0">
                <a:latin typeface="Consolas" pitchFamily="49" charset="0"/>
                <a:cs typeface="Consolas" pitchFamily="49" charset="0"/>
              </a:rPr>
              <a:t>        if</a:t>
            </a:r>
            <a:r>
              <a:rPr lang="en-US" sz="1100" dirty="0">
                <a:latin typeface="Consolas" pitchFamily="49" charset="0"/>
                <a:cs typeface="Consolas" pitchFamily="49" charset="0"/>
              </a:rPr>
              <a:t>((</a:t>
            </a:r>
            <a:r>
              <a:rPr lang="en-US" sz="1100" dirty="0" err="1">
                <a:latin typeface="Consolas" pitchFamily="49" charset="0"/>
                <a:cs typeface="Consolas" pitchFamily="49" charset="0"/>
              </a:rPr>
              <a:t>hFuzzThread</a:t>
            </a:r>
            <a:r>
              <a:rPr lang="en-US" sz="1100" dirty="0">
                <a:latin typeface="Consolas" pitchFamily="49" charset="0"/>
                <a:cs typeface="Consolas" pitchFamily="49" charset="0"/>
              </a:rPr>
              <a:t> = </a:t>
            </a:r>
            <a:r>
              <a:rPr lang="en-US" sz="1100" dirty="0" err="1">
                <a:latin typeface="Consolas" pitchFamily="49" charset="0"/>
                <a:cs typeface="Consolas" pitchFamily="49" charset="0"/>
              </a:rPr>
              <a:t>CreateThread</a:t>
            </a:r>
            <a:r>
              <a:rPr lang="en-US" sz="1100" dirty="0">
                <a:latin typeface="Consolas" pitchFamily="49" charset="0"/>
                <a:cs typeface="Consolas" pitchFamily="49" charset="0"/>
              </a:rPr>
              <a:t>( </a:t>
            </a:r>
          </a:p>
          <a:p>
            <a:r>
              <a:rPr lang="en-US" sz="1100" dirty="0">
                <a:latin typeface="Consolas" pitchFamily="49" charset="0"/>
                <a:cs typeface="Consolas" pitchFamily="49" charset="0"/>
              </a:rPr>
              <a:t>            NULL,                   // default security attributes</a:t>
            </a:r>
          </a:p>
          <a:p>
            <a:r>
              <a:rPr lang="en-US" sz="1100" dirty="0">
                <a:latin typeface="Consolas" pitchFamily="49" charset="0"/>
                <a:cs typeface="Consolas" pitchFamily="49" charset="0"/>
              </a:rPr>
              <a:t>            0,                      // use default stack size  </a:t>
            </a:r>
          </a:p>
          <a:p>
            <a:r>
              <a:rPr lang="en-US" sz="1100" dirty="0">
                <a:latin typeface="Consolas" pitchFamily="49" charset="0"/>
                <a:cs typeface="Consolas" pitchFamily="49" charset="0"/>
              </a:rPr>
              <a:t>            </a:t>
            </a:r>
            <a:r>
              <a:rPr lang="en-US" sz="1100" dirty="0" err="1">
                <a:latin typeface="Consolas" pitchFamily="49" charset="0"/>
                <a:cs typeface="Consolas" pitchFamily="49" charset="0"/>
              </a:rPr>
              <a:t>FuzzerFunction</a:t>
            </a:r>
            <a:r>
              <a:rPr lang="en-US" sz="1100" dirty="0">
                <a:latin typeface="Consolas" pitchFamily="49" charset="0"/>
                <a:cs typeface="Consolas" pitchFamily="49" charset="0"/>
              </a:rPr>
              <a:t>,        // thread function name</a:t>
            </a:r>
          </a:p>
          <a:p>
            <a:r>
              <a:rPr lang="en-US" sz="1100" dirty="0">
                <a:latin typeface="Consolas" pitchFamily="49" charset="0"/>
                <a:cs typeface="Consolas" pitchFamily="49" charset="0"/>
              </a:rPr>
              <a:t>            NULL,                   // argument to thread function </a:t>
            </a:r>
          </a:p>
          <a:p>
            <a:r>
              <a:rPr lang="en-US" sz="1100" dirty="0">
                <a:latin typeface="Consolas" pitchFamily="49" charset="0"/>
                <a:cs typeface="Consolas" pitchFamily="49" charset="0"/>
              </a:rPr>
              <a:t>            0,                      // use default creation flags </a:t>
            </a:r>
          </a:p>
          <a:p>
            <a:r>
              <a:rPr lang="en-US" sz="1100" dirty="0">
                <a:latin typeface="Consolas" pitchFamily="49" charset="0"/>
                <a:cs typeface="Consolas" pitchFamily="49" charset="0"/>
              </a:rPr>
              <a:t>            &amp;</a:t>
            </a:r>
            <a:r>
              <a:rPr lang="en-US" sz="1100" dirty="0" err="1">
                <a:latin typeface="Consolas" pitchFamily="49" charset="0"/>
                <a:cs typeface="Consolas" pitchFamily="49" charset="0"/>
              </a:rPr>
              <a:t>dwFuzzThreadId</a:t>
            </a:r>
            <a:r>
              <a:rPr lang="en-US" sz="1100" dirty="0">
                <a:latin typeface="Consolas" pitchFamily="49" charset="0"/>
                <a:cs typeface="Consolas" pitchFamily="49" charset="0"/>
              </a:rPr>
              <a:t>)) == NULL)   // returns the thread identifier </a:t>
            </a:r>
          </a:p>
          <a:p>
            <a:r>
              <a:rPr lang="en-US" sz="1100" dirty="0" smtClean="0">
                <a:latin typeface="Consolas" pitchFamily="49" charset="0"/>
                <a:cs typeface="Consolas" pitchFamily="49" charset="0"/>
              </a:rPr>
              <a:t>        {</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MessageBoxA</a:t>
            </a:r>
            <a:r>
              <a:rPr lang="en-US" sz="1100" dirty="0" smtClean="0">
                <a:latin typeface="Consolas" pitchFamily="49" charset="0"/>
                <a:cs typeface="Consolas" pitchFamily="49" charset="0"/>
              </a:rPr>
              <a:t>(NULL</a:t>
            </a:r>
            <a:r>
              <a:rPr lang="en-US" sz="1100" dirty="0">
                <a:latin typeface="Consolas" pitchFamily="49" charset="0"/>
                <a:cs typeface="Consolas" pitchFamily="49" charset="0"/>
              </a:rPr>
              <a:t>, "Failed to create fuzzing thread", "</a:t>
            </a:r>
            <a:r>
              <a:rPr lang="en-US" sz="1100" dirty="0" err="1">
                <a:latin typeface="Consolas" pitchFamily="49" charset="0"/>
                <a:cs typeface="Consolas" pitchFamily="49" charset="0"/>
              </a:rPr>
              <a:t>Fuzzer</a:t>
            </a:r>
            <a:r>
              <a:rPr lang="en-US" sz="1100" dirty="0">
                <a:latin typeface="Consolas" pitchFamily="49" charset="0"/>
                <a:cs typeface="Consolas" pitchFamily="49" charset="0"/>
              </a:rPr>
              <a:t> </a:t>
            </a:r>
            <a:r>
              <a:rPr lang="en-US" sz="1100" dirty="0" err="1">
                <a:latin typeface="Consolas" pitchFamily="49" charset="0"/>
                <a:cs typeface="Consolas" pitchFamily="49" charset="0"/>
              </a:rPr>
              <a:t>Dll</a:t>
            </a:r>
            <a:r>
              <a:rPr lang="en-US" sz="1100" dirty="0">
                <a:latin typeface="Consolas" pitchFamily="49" charset="0"/>
                <a:cs typeface="Consolas" pitchFamily="49" charset="0"/>
              </a:rPr>
              <a:t>", MB_OK);</a:t>
            </a:r>
          </a:p>
          <a:p>
            <a:r>
              <a:rPr lang="en-US" sz="1100" dirty="0" smtClean="0">
                <a:latin typeface="Consolas" pitchFamily="49" charset="0"/>
                <a:cs typeface="Consolas" pitchFamily="49" charset="0"/>
              </a:rPr>
              <a:t>        }</a:t>
            </a:r>
          </a:p>
          <a:p>
            <a:endParaRPr lang="en-US" sz="1100" dirty="0" smtClean="0">
              <a:latin typeface="Consolas" pitchFamily="49" charset="0"/>
              <a:cs typeface="Consolas" pitchFamily="49" charset="0"/>
            </a:endParaRP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endParaRPr lang="en-US" sz="1100" dirty="0">
              <a:latin typeface="Consolas" pitchFamily="49" charset="0"/>
              <a:cs typeface="Consolas" pitchFamily="49" charset="0"/>
            </a:endParaRPr>
          </a:p>
          <a:p>
            <a:r>
              <a:rPr lang="en-US" sz="1100" dirty="0">
                <a:latin typeface="Consolas" pitchFamily="49" charset="0"/>
                <a:cs typeface="Consolas" pitchFamily="49" charset="0"/>
              </a:rPr>
              <a:t>    }    </a:t>
            </a:r>
          </a:p>
          <a:p>
            <a:r>
              <a:rPr lang="en-US" sz="1100" dirty="0">
                <a:latin typeface="Consolas" pitchFamily="49" charset="0"/>
                <a:cs typeface="Consolas" pitchFamily="49" charset="0"/>
              </a:rPr>
              <a:t>    return TRUE;</a:t>
            </a:r>
          </a:p>
          <a:p>
            <a:r>
              <a:rPr lang="en-US" sz="1100" dirty="0">
                <a:latin typeface="Consolas" pitchFamily="49" charset="0"/>
                <a:cs typeface="Consolas" pitchFamily="49" charset="0"/>
              </a:rPr>
              <a:t>}</a:t>
            </a:r>
          </a:p>
        </p:txBody>
      </p:sp>
    </p:spTree>
    <p:extLst>
      <p:ext uri="{BB962C8B-B14F-4D97-AF65-F5344CB8AC3E}">
        <p14:creationId xmlns:p14="http://schemas.microsoft.com/office/powerpoint/2010/main" val="111696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Attacking IPC Message Format</a:t>
            </a:r>
            <a:endParaRPr lang="en-US" dirty="0"/>
          </a:p>
        </p:txBody>
      </p:sp>
      <p:sp>
        <p:nvSpPr>
          <p:cNvPr id="3" name="Content Placeholder 2"/>
          <p:cNvSpPr>
            <a:spLocks noGrp="1"/>
          </p:cNvSpPr>
          <p:nvPr>
            <p:ph idx="1"/>
          </p:nvPr>
        </p:nvSpPr>
        <p:spPr/>
        <p:txBody>
          <a:bodyPr/>
          <a:lstStyle/>
          <a:p>
            <a:r>
              <a:rPr lang="en-US" dirty="0" smtClean="0"/>
              <a:t>Fuzz from within the DLL</a:t>
            </a:r>
            <a:endParaRPr lang="en-US" dirty="0"/>
          </a:p>
        </p:txBody>
      </p:sp>
      <p:sp>
        <p:nvSpPr>
          <p:cNvPr id="4" name="Rectangle 3"/>
          <p:cNvSpPr/>
          <p:nvPr/>
        </p:nvSpPr>
        <p:spPr>
          <a:xfrm>
            <a:off x="609600" y="2286000"/>
            <a:ext cx="8001000" cy="3647152"/>
          </a:xfrm>
          <a:prstGeom prst="rect">
            <a:avLst/>
          </a:prstGeom>
          <a:solidFill>
            <a:schemeClr val="bg1">
              <a:lumMod val="95000"/>
            </a:schemeClr>
          </a:solidFill>
          <a:ln>
            <a:solidFill>
              <a:schemeClr val="tx1"/>
            </a:solidFill>
          </a:ln>
        </p:spPr>
        <p:txBody>
          <a:bodyPr wrap="square">
            <a:spAutoFit/>
          </a:bodyPr>
          <a:lstStyle/>
          <a:p>
            <a:r>
              <a:rPr lang="en-US" sz="1100" dirty="0">
                <a:latin typeface="Consolas" pitchFamily="49" charset="0"/>
                <a:cs typeface="Consolas" pitchFamily="49" charset="0"/>
              </a:rPr>
              <a:t>DWORD WINAPI </a:t>
            </a:r>
            <a:r>
              <a:rPr lang="en-US" sz="1100" dirty="0" err="1">
                <a:latin typeface="Consolas" pitchFamily="49" charset="0"/>
                <a:cs typeface="Consolas" pitchFamily="49" charset="0"/>
              </a:rPr>
              <a:t>FuzzerFunction</a:t>
            </a:r>
            <a:r>
              <a:rPr lang="en-US" sz="1100" dirty="0">
                <a:latin typeface="Consolas" pitchFamily="49" charset="0"/>
                <a:cs typeface="Consolas" pitchFamily="49" charset="0"/>
              </a:rPr>
              <a:t>(LPVOID </a:t>
            </a:r>
            <a:r>
              <a:rPr lang="en-US" sz="1100" dirty="0" err="1" smtClean="0">
                <a:latin typeface="Consolas" pitchFamily="49" charset="0"/>
                <a:cs typeface="Consolas" pitchFamily="49" charset="0"/>
              </a:rPr>
              <a:t>lpParam</a:t>
            </a:r>
            <a:r>
              <a:rPr lang="en-US" sz="1100" dirty="0" smtClean="0">
                <a:latin typeface="Consolas" pitchFamily="49" charset="0"/>
                <a:cs typeface="Consolas" pitchFamily="49" charset="0"/>
              </a:rPr>
              <a:t>)</a:t>
            </a:r>
            <a:endParaRPr lang="en-US" sz="1100" dirty="0">
              <a:latin typeface="Consolas" pitchFamily="49" charset="0"/>
              <a:cs typeface="Consolas" pitchFamily="49" charset="0"/>
            </a:endParaRPr>
          </a:p>
          <a:p>
            <a:r>
              <a:rPr lang="en-US" sz="1100" dirty="0">
                <a:latin typeface="Consolas" pitchFamily="49" charset="0"/>
                <a:cs typeface="Consolas" pitchFamily="49" charset="0"/>
              </a:rPr>
              <a:t>{</a:t>
            </a:r>
          </a:p>
          <a:p>
            <a:r>
              <a:rPr lang="en-US" sz="1100" dirty="0" smtClean="0">
                <a:latin typeface="Consolas" pitchFamily="49" charset="0"/>
                <a:cs typeface="Consolas" pitchFamily="49" charset="0"/>
              </a:rPr>
              <a:t>    DWORD </a:t>
            </a:r>
            <a:r>
              <a:rPr lang="en-US" sz="1100" dirty="0">
                <a:latin typeface="Consolas" pitchFamily="49" charset="0"/>
                <a:cs typeface="Consolas" pitchFamily="49" charset="0"/>
              </a:rPr>
              <a:t>iteration = 0;</a:t>
            </a:r>
          </a:p>
          <a:p>
            <a:r>
              <a:rPr lang="en-US" sz="1100" dirty="0" smtClean="0">
                <a:latin typeface="Consolas" pitchFamily="49" charset="0"/>
                <a:cs typeface="Consolas" pitchFamily="49" charset="0"/>
              </a:rPr>
              <a:t>    FILE </a:t>
            </a:r>
            <a:r>
              <a:rPr lang="en-US" sz="1100" dirty="0">
                <a:latin typeface="Consolas" pitchFamily="49" charset="0"/>
                <a:cs typeface="Consolas" pitchFamily="49" charset="0"/>
              </a:rPr>
              <a:t>*file;</a:t>
            </a:r>
          </a:p>
          <a:p>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do </a:t>
            </a:r>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a:t>
            </a:r>
            <a:endParaRPr lang="en-US" sz="1100" dirty="0">
              <a:latin typeface="Consolas" pitchFamily="49" charset="0"/>
              <a:cs typeface="Consolas" pitchFamily="49" charset="0"/>
            </a:endParaRPr>
          </a:p>
          <a:p>
            <a:r>
              <a:rPr lang="en-US" sz="1100" smtClean="0">
                <a:latin typeface="Consolas" pitchFamily="49" charset="0"/>
                <a:cs typeface="Consolas" pitchFamily="49" charset="0"/>
              </a:rPr>
              <a:t>        char *path </a:t>
            </a:r>
            <a:r>
              <a:rPr lang="en-US" sz="1100" dirty="0">
                <a:latin typeface="Consolas" pitchFamily="49" charset="0"/>
                <a:cs typeface="Consolas" pitchFamily="49" charset="0"/>
              </a:rPr>
              <a:t>= </a:t>
            </a:r>
            <a:r>
              <a:rPr lang="en-US" sz="1100" dirty="0" err="1">
                <a:latin typeface="Consolas" pitchFamily="49" charset="0"/>
                <a:cs typeface="Consolas" pitchFamily="49" charset="0"/>
              </a:rPr>
              <a:t>GenFuzzedString</a:t>
            </a:r>
            <a:r>
              <a:rPr lang="en-US" sz="1100" dirty="0">
                <a:latin typeface="Consolas" pitchFamily="49" charset="0"/>
                <a:cs typeface="Consolas" pitchFamily="49" charset="0"/>
              </a:rPr>
              <a:t>();</a:t>
            </a:r>
          </a:p>
          <a:p>
            <a:r>
              <a:rPr lang="en-US" sz="1100" dirty="0" smtClean="0">
                <a:latin typeface="Consolas" pitchFamily="49" charset="0"/>
                <a:cs typeface="Consolas" pitchFamily="49" charset="0"/>
              </a:rPr>
              <a:t>        file </a:t>
            </a:r>
            <a:r>
              <a:rPr lang="en-US" sz="1100" dirty="0">
                <a:latin typeface="Consolas" pitchFamily="49" charset="0"/>
                <a:cs typeface="Consolas" pitchFamily="49" charset="0"/>
              </a:rPr>
              <a:t>= </a:t>
            </a:r>
            <a:r>
              <a:rPr lang="en-US" sz="1100" dirty="0" err="1">
                <a:latin typeface="Consolas" pitchFamily="49" charset="0"/>
                <a:cs typeface="Consolas" pitchFamily="49" charset="0"/>
              </a:rPr>
              <a:t>fopen</a:t>
            </a:r>
            <a:r>
              <a:rPr lang="en-US" sz="1100" dirty="0">
                <a:latin typeface="Consolas" pitchFamily="49" charset="0"/>
                <a:cs typeface="Consolas" pitchFamily="49" charset="0"/>
              </a:rPr>
              <a:t>(path, "r");</a:t>
            </a:r>
          </a:p>
          <a:p>
            <a:r>
              <a:rPr lang="en-US" sz="1100" dirty="0" smtClean="0">
                <a:latin typeface="Consolas" pitchFamily="49" charset="0"/>
                <a:cs typeface="Consolas" pitchFamily="49" charset="0"/>
              </a:rPr>
              <a:t>        if(file </a:t>
            </a:r>
            <a:r>
              <a:rPr lang="en-US" sz="1100" dirty="0">
                <a:latin typeface="Consolas" pitchFamily="49" charset="0"/>
                <a:cs typeface="Consolas" pitchFamily="49" charset="0"/>
              </a:rPr>
              <a:t>!= NULL)</a:t>
            </a:r>
          </a:p>
          <a:p>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fclose</a:t>
            </a:r>
            <a:r>
              <a:rPr lang="en-US" sz="1100" dirty="0" smtClean="0">
                <a:latin typeface="Consolas" pitchFamily="49" charset="0"/>
                <a:cs typeface="Consolas" pitchFamily="49" charset="0"/>
              </a:rPr>
              <a:t>(file</a:t>
            </a:r>
            <a:r>
              <a:rPr lang="en-US" sz="1100" dirty="0">
                <a:latin typeface="Consolas" pitchFamily="49" charset="0"/>
                <a:cs typeface="Consolas" pitchFamily="49" charset="0"/>
              </a:rPr>
              <a:t>);</a:t>
            </a:r>
          </a:p>
          <a:p>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file </a:t>
            </a:r>
            <a:r>
              <a:rPr lang="en-US" sz="1100" dirty="0">
                <a:latin typeface="Consolas" pitchFamily="49" charset="0"/>
                <a:cs typeface="Consolas" pitchFamily="49" charset="0"/>
              </a:rPr>
              <a:t>= </a:t>
            </a:r>
            <a:r>
              <a:rPr lang="en-US" sz="1100" dirty="0" err="1">
                <a:latin typeface="Consolas" pitchFamily="49" charset="0"/>
                <a:cs typeface="Consolas" pitchFamily="49" charset="0"/>
              </a:rPr>
              <a:t>fopen</a:t>
            </a:r>
            <a:r>
              <a:rPr lang="en-US" sz="1100" dirty="0">
                <a:latin typeface="Consolas" pitchFamily="49" charset="0"/>
                <a:cs typeface="Consolas" pitchFamily="49" charset="0"/>
              </a:rPr>
              <a:t>(path, "w");</a:t>
            </a:r>
          </a:p>
          <a:p>
            <a:r>
              <a:rPr lang="en-US" sz="1100" dirty="0" smtClean="0">
                <a:latin typeface="Consolas" pitchFamily="49" charset="0"/>
                <a:cs typeface="Consolas" pitchFamily="49" charset="0"/>
              </a:rPr>
              <a:t>        if(file </a:t>
            </a:r>
            <a:r>
              <a:rPr lang="en-US" sz="1100" dirty="0">
                <a:latin typeface="Consolas" pitchFamily="49" charset="0"/>
                <a:cs typeface="Consolas" pitchFamily="49" charset="0"/>
              </a:rPr>
              <a:t>!= NULL)</a:t>
            </a:r>
          </a:p>
          <a:p>
            <a:r>
              <a:rPr lang="en-US" sz="1100" dirty="0" smtClean="0">
                <a:latin typeface="Consolas" pitchFamily="49" charset="0"/>
                <a:cs typeface="Consolas" pitchFamily="49" charset="0"/>
              </a:rPr>
              <a:t>        </a:t>
            </a:r>
            <a:r>
              <a:rPr lang="en-US" sz="1100" dirty="0" err="1" smtClean="0">
                <a:latin typeface="Consolas" pitchFamily="49" charset="0"/>
                <a:cs typeface="Consolas" pitchFamily="49" charset="0"/>
              </a:rPr>
              <a:t>fclose</a:t>
            </a:r>
            <a:r>
              <a:rPr lang="en-US" sz="1100" dirty="0" smtClean="0">
                <a:latin typeface="Consolas" pitchFamily="49" charset="0"/>
                <a:cs typeface="Consolas" pitchFamily="49" charset="0"/>
              </a:rPr>
              <a:t>(file</a:t>
            </a:r>
            <a:r>
              <a:rPr lang="en-US" sz="1100" dirty="0">
                <a:latin typeface="Consolas" pitchFamily="49" charset="0"/>
                <a:cs typeface="Consolas" pitchFamily="49" charset="0"/>
              </a:rPr>
              <a:t>);</a:t>
            </a:r>
          </a:p>
          <a:p>
            <a:r>
              <a:rPr lang="en-US" sz="1100" dirty="0" smtClean="0">
                <a:latin typeface="Consolas" pitchFamily="49" charset="0"/>
                <a:cs typeface="Consolas" pitchFamily="49" charset="0"/>
              </a:rPr>
              <a:t>       </a:t>
            </a: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a:t>
            </a:r>
            <a:endParaRPr lang="en-US" sz="1100" dirty="0">
              <a:latin typeface="Consolas" pitchFamily="49" charset="0"/>
              <a:cs typeface="Consolas" pitchFamily="49" charset="0"/>
            </a:endParaRPr>
          </a:p>
          <a:p>
            <a:r>
              <a:rPr lang="en-US" sz="1100" dirty="0">
                <a:latin typeface="Consolas" pitchFamily="49" charset="0"/>
                <a:cs typeface="Consolas" pitchFamily="49" charset="0"/>
              </a:rPr>
              <a:t> </a:t>
            </a:r>
            <a:r>
              <a:rPr lang="en-US" sz="1100" dirty="0" smtClean="0">
                <a:latin typeface="Consolas" pitchFamily="49" charset="0"/>
                <a:cs typeface="Consolas" pitchFamily="49" charset="0"/>
              </a:rPr>
              <a:t>   } </a:t>
            </a:r>
            <a:r>
              <a:rPr lang="en-US" sz="1100" dirty="0">
                <a:latin typeface="Consolas" pitchFamily="49" charset="0"/>
                <a:cs typeface="Consolas" pitchFamily="49" charset="0"/>
              </a:rPr>
              <a:t>while (iteration++ &lt; ITERATIONS);</a:t>
            </a:r>
          </a:p>
          <a:p>
            <a:endParaRPr lang="en-US" sz="1100" dirty="0">
              <a:latin typeface="Consolas" pitchFamily="49" charset="0"/>
              <a:cs typeface="Consolas" pitchFamily="49" charset="0"/>
            </a:endParaRPr>
          </a:p>
          <a:p>
            <a:r>
              <a:rPr lang="en-US" sz="1100" dirty="0" smtClean="0">
                <a:latin typeface="Consolas" pitchFamily="49" charset="0"/>
                <a:cs typeface="Consolas" pitchFamily="49" charset="0"/>
              </a:rPr>
              <a:t>    return </a:t>
            </a:r>
            <a:r>
              <a:rPr lang="en-US" sz="1100" dirty="0">
                <a:latin typeface="Consolas" pitchFamily="49" charset="0"/>
                <a:cs typeface="Consolas" pitchFamily="49" charset="0"/>
              </a:rPr>
              <a:t>0;</a:t>
            </a:r>
          </a:p>
          <a:p>
            <a:r>
              <a:rPr lang="en-US" sz="1100" dirty="0">
                <a:latin typeface="Consolas" pitchFamily="49" charset="0"/>
                <a:cs typeface="Consolas" pitchFamily="49" charset="0"/>
              </a:rPr>
              <a:t>}</a:t>
            </a:r>
          </a:p>
        </p:txBody>
      </p:sp>
    </p:spTree>
    <p:extLst>
      <p:ext uri="{BB962C8B-B14F-4D97-AF65-F5344CB8AC3E}">
        <p14:creationId xmlns:p14="http://schemas.microsoft.com/office/powerpoint/2010/main" val="1564487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Unrestricted Access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Socket </a:t>
            </a:r>
            <a:r>
              <a:rPr lang="en-US" dirty="0"/>
              <a:t>and Handle use is not restricted</a:t>
            </a:r>
          </a:p>
          <a:p>
            <a:pPr lvl="1"/>
            <a:r>
              <a:rPr lang="en-US" dirty="0" smtClean="0"/>
              <a:t>Could use PDF exploit as a pivot point into a sensitive network using less sophisticated attacks to achieve persistence</a:t>
            </a:r>
          </a:p>
          <a:p>
            <a:endParaRPr lang="en-US" dirty="0" smtClean="0"/>
          </a:p>
          <a:p>
            <a:r>
              <a:rPr lang="en-US" dirty="0" smtClean="0"/>
              <a:t>Reading of the file system is not restricted </a:t>
            </a:r>
          </a:p>
          <a:p>
            <a:pPr lvl="1"/>
            <a:r>
              <a:rPr lang="en-US" dirty="0" smtClean="0"/>
              <a:t>Combined with above flaw, file system may be dumped over a socket</a:t>
            </a:r>
            <a:endParaRPr lang="en-US" dirty="0"/>
          </a:p>
        </p:txBody>
      </p:sp>
    </p:spTree>
    <p:extLst>
      <p:ext uri="{BB962C8B-B14F-4D97-AF65-F5344CB8AC3E}">
        <p14:creationId xmlns:p14="http://schemas.microsoft.com/office/powerpoint/2010/main" val="1134644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Unrestricted Access</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Reading from Clipboard is not restricted</a:t>
            </a:r>
          </a:p>
          <a:p>
            <a:pPr marL="342900" lvl="1" indent="-342900">
              <a:buFont typeface="Arial" pitchFamily="34" charset="0"/>
              <a:buChar char="•"/>
            </a:pPr>
            <a:endParaRPr lang="en-US" dirty="0"/>
          </a:p>
          <a:p>
            <a:pPr marL="342900" lvl="1" indent="-342900">
              <a:buFont typeface="Arial" pitchFamily="34" charset="0"/>
              <a:buChar char="•"/>
            </a:pPr>
            <a:r>
              <a:rPr lang="en-US" dirty="0" smtClean="0"/>
              <a:t>Log </a:t>
            </a:r>
            <a:r>
              <a:rPr lang="en-US" dirty="0" smtClean="0"/>
              <a:t>file is disabled by default</a:t>
            </a:r>
            <a:endParaRPr lang="en-US" dirty="0"/>
          </a:p>
          <a:p>
            <a:pPr lvl="1"/>
            <a:r>
              <a:rPr lang="en-US" dirty="0" smtClean="0"/>
              <a:t>When it is enabled, it is stored in one of the few writable directories by default</a:t>
            </a:r>
          </a:p>
        </p:txBody>
      </p:sp>
    </p:spTree>
    <p:extLst>
      <p:ext uri="{BB962C8B-B14F-4D97-AF65-F5344CB8AC3E}">
        <p14:creationId xmlns:p14="http://schemas.microsoft.com/office/powerpoint/2010/main" val="2555787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r>
              <a:rPr lang="en-US" baseline="0" dirty="0" smtClean="0"/>
              <a:t> Potential</a:t>
            </a:r>
            <a:endParaRPr lang="en-US" dirty="0"/>
          </a:p>
        </p:txBody>
      </p:sp>
      <p:sp>
        <p:nvSpPr>
          <p:cNvPr id="3" name="Content Placeholder 2"/>
          <p:cNvSpPr>
            <a:spLocks noGrp="1"/>
          </p:cNvSpPr>
          <p:nvPr>
            <p:ph idx="1"/>
          </p:nvPr>
        </p:nvSpPr>
        <p:spPr/>
        <p:txBody>
          <a:bodyPr>
            <a:normAutofit/>
          </a:bodyPr>
          <a:lstStyle/>
          <a:p>
            <a:r>
              <a:rPr lang="en-US" dirty="0" smtClean="0"/>
              <a:t>Network</a:t>
            </a:r>
            <a:r>
              <a:rPr lang="en-US" baseline="0" dirty="0" smtClean="0"/>
              <a:t> Sandboxing (LeBlanc)</a:t>
            </a:r>
            <a:endParaRPr lang="en-US" dirty="0" smtClean="0"/>
          </a:p>
          <a:p>
            <a:pPr lvl="1"/>
            <a:r>
              <a:rPr lang="en-US" sz="2800" kern="1200" dirty="0" smtClean="0">
                <a:solidFill>
                  <a:schemeClr val="tx1"/>
                </a:solidFill>
                <a:effectLst/>
                <a:latin typeface="+mn-lt"/>
                <a:ea typeface="+mn-ea"/>
                <a:cs typeface="+mn-cs"/>
              </a:rPr>
              <a:t>A </a:t>
            </a:r>
            <a:r>
              <a:rPr lang="en-US" sz="2800" kern="1200" dirty="0" smtClean="0">
                <a:solidFill>
                  <a:schemeClr val="tx1"/>
                </a:solidFill>
                <a:effectLst/>
                <a:latin typeface="+mn-lt"/>
                <a:ea typeface="+mn-ea"/>
                <a:cs typeface="+mn-cs"/>
              </a:rPr>
              <a:t>solution is outlined in </a:t>
            </a:r>
            <a:r>
              <a:rPr lang="en-US" sz="2800" u="sng" kern="1200" dirty="0" smtClean="0">
                <a:solidFill>
                  <a:schemeClr val="tx1"/>
                </a:solidFill>
                <a:effectLst/>
                <a:latin typeface="+mn-lt"/>
                <a:ea typeface="+mn-ea"/>
                <a:cs typeface="+mn-cs"/>
                <a:hlinkClick r:id="rId2"/>
              </a:rPr>
              <a:t>http://</a:t>
            </a:r>
            <a:r>
              <a:rPr lang="en-US" sz="2800" u="sng" kern="1200" dirty="0" smtClean="0">
                <a:solidFill>
                  <a:schemeClr val="tx1"/>
                </a:solidFill>
                <a:effectLst/>
                <a:latin typeface="+mn-lt"/>
                <a:ea typeface="+mn-ea"/>
                <a:cs typeface="+mn-cs"/>
                <a:hlinkClick r:id="rId2"/>
              </a:rPr>
              <a:t>blogs.msdn.com/b/david_leblanc/archive/2007/11/02/more-on-sandboxing-network-implications.aspx</a:t>
            </a:r>
            <a:endParaRPr lang="en-US" sz="2800" u="sng" kern="1200" dirty="0" smtClean="0">
              <a:solidFill>
                <a:schemeClr val="tx1"/>
              </a:solidFill>
              <a:effectLst/>
              <a:latin typeface="+mn-lt"/>
              <a:ea typeface="+mn-ea"/>
              <a:cs typeface="+mn-cs"/>
            </a:endParaRPr>
          </a:p>
          <a:p>
            <a:pPr lvl="1"/>
            <a:endParaRPr lang="en-US" u="sng" dirty="0"/>
          </a:p>
          <a:p>
            <a:pPr lvl="1"/>
            <a:r>
              <a:rPr lang="en-US" dirty="0" err="1" smtClean="0"/>
              <a:t>tl;dr</a:t>
            </a:r>
            <a:r>
              <a:rPr lang="en-US" dirty="0" smtClean="0"/>
              <a:t> – Use Windows Firewall to limit connections to and from the acrord32.exe process</a:t>
            </a:r>
            <a:endParaRPr lang="en-US" sz="28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397396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Usage Statistics</a:t>
            </a:r>
            <a:endParaRPr lang="en-US" dirty="0"/>
          </a:p>
        </p:txBody>
      </p:sp>
      <p:sp>
        <p:nvSpPr>
          <p:cNvPr id="3" name="Content Placeholder 2"/>
          <p:cNvSpPr>
            <a:spLocks noGrp="1"/>
          </p:cNvSpPr>
          <p:nvPr>
            <p:ph idx="1"/>
          </p:nvPr>
        </p:nvSpPr>
        <p:spPr/>
        <p:txBody>
          <a:bodyPr/>
          <a:lstStyle/>
          <a:p>
            <a:r>
              <a:rPr lang="en-US" dirty="0" smtClean="0"/>
              <a:t>As of June, 2010 there were 2 billion internet users</a:t>
            </a:r>
          </a:p>
          <a:p>
            <a:pPr lvl="1"/>
            <a:r>
              <a:rPr lang="en-US" dirty="0" smtClean="0"/>
              <a:t>600 million Reader downloads = 30% market</a:t>
            </a:r>
          </a:p>
          <a:p>
            <a:pPr lvl="1"/>
            <a:endParaRPr lang="en-US" dirty="0" smtClean="0"/>
          </a:p>
          <a:p>
            <a:r>
              <a:rPr lang="en-US" dirty="0" smtClean="0"/>
              <a:t>Chrome market share was 23.8% in January, 2011</a:t>
            </a:r>
          </a:p>
          <a:p>
            <a:pPr lvl="1"/>
            <a:r>
              <a:rPr lang="en-US" dirty="0" smtClean="0"/>
              <a:t>Roughly 476 million users</a:t>
            </a:r>
          </a:p>
        </p:txBody>
      </p:sp>
      <p:sp>
        <p:nvSpPr>
          <p:cNvPr id="4" name="Rectangle 3"/>
          <p:cNvSpPr/>
          <p:nvPr/>
        </p:nvSpPr>
        <p:spPr>
          <a:xfrm>
            <a:off x="1742961" y="2209800"/>
            <a:ext cx="4581639" cy="369332"/>
          </a:xfrm>
          <a:prstGeom prst="rect">
            <a:avLst/>
          </a:prstGeom>
        </p:spPr>
        <p:txBody>
          <a:bodyPr wrap="none">
            <a:spAutoFit/>
          </a:bodyPr>
          <a:lstStyle/>
          <a:p>
            <a:r>
              <a:rPr lang="en-US" dirty="0" smtClean="0">
                <a:hlinkClick r:id="rId2"/>
              </a:rPr>
              <a:t>http</a:t>
            </a:r>
            <a:r>
              <a:rPr lang="en-US" dirty="0">
                <a:hlinkClick r:id="rId2"/>
              </a:rPr>
              <a:t>://</a:t>
            </a:r>
            <a:r>
              <a:rPr lang="en-US" dirty="0" smtClean="0">
                <a:hlinkClick r:id="rId2"/>
              </a:rPr>
              <a:t>www.internetworldstats.com/stats.htm</a:t>
            </a:r>
            <a:endParaRPr lang="en-US" dirty="0"/>
          </a:p>
        </p:txBody>
      </p:sp>
      <p:sp>
        <p:nvSpPr>
          <p:cNvPr id="5" name="Rectangle 4"/>
          <p:cNvSpPr/>
          <p:nvPr/>
        </p:nvSpPr>
        <p:spPr>
          <a:xfrm>
            <a:off x="1676400" y="4313878"/>
            <a:ext cx="5791200" cy="369332"/>
          </a:xfrm>
          <a:prstGeom prst="rect">
            <a:avLst/>
          </a:prstGeom>
        </p:spPr>
        <p:txBody>
          <a:bodyPr wrap="square">
            <a:spAutoFit/>
          </a:bodyPr>
          <a:lstStyle/>
          <a:p>
            <a:r>
              <a:rPr lang="en-US" dirty="0">
                <a:hlinkClick r:id="rId3"/>
              </a:rPr>
              <a:t>http://www.w3schools.com/browsers/browsers_stats.asp</a:t>
            </a:r>
            <a:endParaRPr lang="en-US" dirty="0"/>
          </a:p>
        </p:txBody>
      </p:sp>
    </p:spTree>
    <p:extLst>
      <p:ext uri="{BB962C8B-B14F-4D97-AF65-F5344CB8AC3E}">
        <p14:creationId xmlns:p14="http://schemas.microsoft.com/office/powerpoint/2010/main" val="2161538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r>
              <a:rPr lang="en-US" baseline="0" dirty="0" smtClean="0"/>
              <a:t> Potential</a:t>
            </a:r>
            <a:endParaRPr lang="en-US" dirty="0"/>
          </a:p>
        </p:txBody>
      </p:sp>
      <p:sp>
        <p:nvSpPr>
          <p:cNvPr id="3" name="Content Placeholder 2"/>
          <p:cNvSpPr>
            <a:spLocks noGrp="1"/>
          </p:cNvSpPr>
          <p:nvPr>
            <p:ph idx="1"/>
          </p:nvPr>
        </p:nvSpPr>
        <p:spPr/>
        <p:txBody>
          <a:bodyPr>
            <a:normAutofit/>
          </a:bodyPr>
          <a:lstStyle/>
          <a:p>
            <a:r>
              <a:rPr lang="en-US" baseline="0" dirty="0" smtClean="0"/>
              <a:t>File</a:t>
            </a:r>
            <a:r>
              <a:rPr lang="en-US" dirty="0" smtClean="0"/>
              <a:t> I/O </a:t>
            </a:r>
            <a:r>
              <a:rPr lang="en-US" baseline="0" dirty="0" smtClean="0"/>
              <a:t>Sandboxing (</a:t>
            </a:r>
            <a:r>
              <a:rPr lang="en-US" baseline="0" dirty="0" err="1" smtClean="0"/>
              <a:t>rjohnson</a:t>
            </a:r>
            <a:r>
              <a:rPr lang="en-US" baseline="0" dirty="0" smtClean="0"/>
              <a:t>)</a:t>
            </a:r>
          </a:p>
          <a:p>
            <a:pPr lvl="1"/>
            <a:r>
              <a:rPr lang="en-US" dirty="0" smtClean="0"/>
              <a:t>On launch </a:t>
            </a:r>
            <a:r>
              <a:rPr lang="en-US" dirty="0" smtClean="0"/>
              <a:t>copy required resources to a temp directory</a:t>
            </a:r>
          </a:p>
          <a:p>
            <a:pPr lvl="1"/>
            <a:endParaRPr lang="en-US" dirty="0" smtClean="0"/>
          </a:p>
          <a:p>
            <a:pPr lvl="1"/>
            <a:r>
              <a:rPr lang="en-US" dirty="0" smtClean="0"/>
              <a:t>Limit all reads to the temp directory rather than allowing global read access</a:t>
            </a:r>
          </a:p>
        </p:txBody>
      </p:sp>
    </p:spTree>
    <p:extLst>
      <p:ext uri="{BB962C8B-B14F-4D97-AF65-F5344CB8AC3E}">
        <p14:creationId xmlns:p14="http://schemas.microsoft.com/office/powerpoint/2010/main" val="2390792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a:t>
            </a:r>
            <a:r>
              <a:rPr lang="en-US" baseline="0" dirty="0" smtClean="0"/>
              <a:t> Potential</a:t>
            </a:r>
            <a:endParaRPr lang="en-US" dirty="0"/>
          </a:p>
        </p:txBody>
      </p:sp>
      <p:sp>
        <p:nvSpPr>
          <p:cNvPr id="3" name="Content Placeholder 2"/>
          <p:cNvSpPr>
            <a:spLocks noGrp="1"/>
          </p:cNvSpPr>
          <p:nvPr>
            <p:ph idx="1"/>
          </p:nvPr>
        </p:nvSpPr>
        <p:spPr/>
        <p:txBody>
          <a:bodyPr>
            <a:normAutofit/>
          </a:bodyPr>
          <a:lstStyle/>
          <a:p>
            <a:r>
              <a:rPr lang="en-US" baseline="0" dirty="0" smtClean="0"/>
              <a:t>Utilize 64-bit</a:t>
            </a:r>
            <a:r>
              <a:rPr lang="en-US" dirty="0" smtClean="0"/>
              <a:t> process advantages (anti-spray)</a:t>
            </a:r>
            <a:endParaRPr lang="en-US" dirty="0"/>
          </a:p>
          <a:p>
            <a:endParaRPr lang="en-US" dirty="0" smtClean="0"/>
          </a:p>
          <a:p>
            <a:r>
              <a:rPr lang="en-US" dirty="0" err="1" smtClean="0"/>
              <a:t>Javascript</a:t>
            </a:r>
            <a:r>
              <a:rPr lang="en-US" dirty="0" smtClean="0"/>
              <a:t> blacklist could be utilized to prevent loading of generic spray code </a:t>
            </a:r>
          </a:p>
          <a:p>
            <a:pPr lvl="1"/>
            <a:r>
              <a:rPr lang="en-US" dirty="0" smtClean="0"/>
              <a:t>Currently only blacklist APIs rather than allow a fingerprinting mechanism</a:t>
            </a:r>
          </a:p>
          <a:p>
            <a:endParaRPr lang="en-US" dirty="0" smtClean="0"/>
          </a:p>
        </p:txBody>
      </p:sp>
    </p:spTree>
    <p:extLst>
      <p:ext uri="{BB962C8B-B14F-4D97-AF65-F5344CB8AC3E}">
        <p14:creationId xmlns:p14="http://schemas.microsoft.com/office/powerpoint/2010/main" val="3116035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Adobe</a:t>
            </a:r>
            <a:r>
              <a:rPr lang="en-US" baseline="0" dirty="0" smtClean="0"/>
              <a:t> is moving in the right direction</a:t>
            </a:r>
          </a:p>
          <a:p>
            <a:endParaRPr lang="en-US" baseline="0" dirty="0" smtClean="0"/>
          </a:p>
          <a:p>
            <a:r>
              <a:rPr lang="en-US" dirty="0" smtClean="0"/>
              <a:t>Improvements need to be implemented on other platforms</a:t>
            </a:r>
            <a:endParaRPr lang="en-US" dirty="0"/>
          </a:p>
          <a:p>
            <a:endParaRPr lang="en-US" baseline="0" dirty="0" smtClean="0"/>
          </a:p>
          <a:p>
            <a:r>
              <a:rPr lang="en-US" dirty="0" smtClean="0"/>
              <a:t>Offering configuration that includes the ability to enable available solutions </a:t>
            </a:r>
            <a:r>
              <a:rPr lang="en-US" baseline="0" dirty="0" smtClean="0"/>
              <a:t>would </a:t>
            </a:r>
            <a:r>
              <a:rPr lang="en-US" baseline="0" dirty="0" smtClean="0"/>
              <a:t>lead to a more secure </a:t>
            </a:r>
            <a:r>
              <a:rPr lang="en-US" baseline="0" dirty="0" smtClean="0"/>
              <a:t>sandbox </a:t>
            </a:r>
            <a:endParaRPr lang="en-US" dirty="0" smtClean="0"/>
          </a:p>
        </p:txBody>
      </p:sp>
    </p:spTree>
    <p:extLst>
      <p:ext uri="{BB962C8B-B14F-4D97-AF65-F5344CB8AC3E}">
        <p14:creationId xmlns:p14="http://schemas.microsoft.com/office/powerpoint/2010/main" val="895414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chor="ctr"/>
          <a:lstStyle/>
          <a:p>
            <a:pPr marL="0" indent="0" algn="ctr">
              <a:buNone/>
            </a:pPr>
            <a:r>
              <a:rPr lang="en-US" sz="6000" dirty="0" smtClean="0"/>
              <a:t>Questions? </a:t>
            </a:r>
          </a:p>
          <a:p>
            <a:pPr marL="0" indent="0" algn="ctr">
              <a:buNone/>
            </a:pPr>
            <a:r>
              <a:rPr lang="en-US" sz="6000" dirty="0" smtClean="0"/>
              <a:t>Thank you!</a:t>
            </a:r>
            <a:endParaRPr lang="en-US" sz="6000" dirty="0"/>
          </a:p>
          <a:p>
            <a:pPr marL="0" indent="0" algn="ctr">
              <a:buNone/>
            </a:pPr>
            <a:endParaRPr lang="en-US" dirty="0">
              <a:hlinkClick r:id="rId2"/>
            </a:endParaRPr>
          </a:p>
          <a:p>
            <a:pPr marL="0" indent="0" algn="ctr">
              <a:buNone/>
            </a:pPr>
            <a:r>
              <a:rPr lang="en-US" dirty="0" smtClean="0">
                <a:hlinkClick r:id="rId2"/>
              </a:rPr>
              <a:t>rjohnson@sourcefire.com</a:t>
            </a:r>
            <a:endParaRPr lang="en-US" dirty="0" smtClean="0"/>
          </a:p>
          <a:p>
            <a:pPr marL="0" indent="0" algn="ctr">
              <a:buNone/>
            </a:pPr>
            <a:r>
              <a:rPr lang="en-US" dirty="0">
                <a:hlinkClick r:id="rId3"/>
              </a:rPr>
              <a:t>http://vrt-blog.snort.org</a:t>
            </a:r>
            <a:r>
              <a:rPr lang="en-US" dirty="0" smtClean="0">
                <a:hlinkClick r:id="rId3"/>
              </a:rPr>
              <a:t>/</a:t>
            </a:r>
            <a:endParaRPr lang="en-US" dirty="0" smtClean="0"/>
          </a:p>
          <a:p>
            <a:pPr marL="0" indent="0" algn="ctr">
              <a:buNone/>
            </a:pPr>
            <a:endParaRPr lang="en-US" dirty="0" smtClean="0"/>
          </a:p>
        </p:txBody>
      </p:sp>
    </p:spTree>
    <p:extLst>
      <p:ext uri="{BB962C8B-B14F-4D97-AF65-F5344CB8AC3E}">
        <p14:creationId xmlns:p14="http://schemas.microsoft.com/office/powerpoint/2010/main" val="171963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 Security History</a:t>
            </a:r>
            <a:endParaRPr lang="en-US" dirty="0"/>
          </a:p>
        </p:txBody>
      </p:sp>
      <p:sp>
        <p:nvSpPr>
          <p:cNvPr id="3" name="Content Placeholder 2"/>
          <p:cNvSpPr>
            <a:spLocks noGrp="1"/>
          </p:cNvSpPr>
          <p:nvPr>
            <p:ph idx="1"/>
          </p:nvPr>
        </p:nvSpPr>
        <p:spPr/>
        <p:txBody>
          <a:bodyPr/>
          <a:lstStyle/>
          <a:p>
            <a:r>
              <a:rPr lang="en-US" dirty="0" smtClean="0"/>
              <a:t>Acrobat Reader CVE Vulnerabilities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5771323"/>
              </p:ext>
            </p:extLst>
          </p:nvPr>
        </p:nvGraphicFramePr>
        <p:xfrm>
          <a:off x="533403" y="2209799"/>
          <a:ext cx="8077197" cy="4005894"/>
        </p:xfrm>
        <a:graphic>
          <a:graphicData uri="http://schemas.openxmlformats.org/drawingml/2006/table">
            <a:tbl>
              <a:tblPr/>
              <a:tblGrid>
                <a:gridCol w="673100"/>
                <a:gridCol w="880213"/>
                <a:gridCol w="465984"/>
                <a:gridCol w="673100"/>
                <a:gridCol w="673100"/>
                <a:gridCol w="673100"/>
                <a:gridCol w="673100"/>
                <a:gridCol w="673100"/>
                <a:gridCol w="673100"/>
                <a:gridCol w="673100"/>
                <a:gridCol w="673100"/>
                <a:gridCol w="673100"/>
              </a:tblGrid>
              <a:tr h="755601">
                <a:tc>
                  <a:txBody>
                    <a:bodyPr/>
                    <a:lstStyle/>
                    <a:p>
                      <a:pPr algn="ctr"/>
                      <a:r>
                        <a:rPr lang="en-US" sz="900" dirty="0">
                          <a:effectLst/>
                          <a:latin typeface="Trebuchet MS"/>
                        </a:rPr>
                        <a:t>Year</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 of Vulnerabilities</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err="1">
                          <a:effectLst/>
                          <a:latin typeface="Trebuchet MS"/>
                        </a:rPr>
                        <a:t>DoS</a:t>
                      </a:r>
                      <a:endParaRPr lang="en-US" sz="900" dirty="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Code Execution</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Overflow</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Memory Corruption</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XSS</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Http Response Splitting</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Bypass something</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Gain Privileges</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CSRF</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 of exploits</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r>
              <a:tr h="210631">
                <a:tc>
                  <a:txBody>
                    <a:bodyPr/>
                    <a:lstStyle/>
                    <a:p>
                      <a:pPr algn="ctr"/>
                      <a:r>
                        <a:rPr lang="en-US" sz="900">
                          <a:solidFill>
                            <a:srgbClr val="0000FF"/>
                          </a:solidFill>
                          <a:effectLst/>
                          <a:latin typeface="Trebuchet MS"/>
                          <a:hlinkClick r:id="rId3"/>
                        </a:rPr>
                        <a:t>1999</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dirty="0">
                          <a:effectLst/>
                        </a:rPr>
                        <a:t>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 tooltip="Code execution vulnerabilities for 1999"/>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 tooltip="Overflow vulnerabilities for 1999"/>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6"/>
                        </a:rPr>
                        <a:t>2000</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dirty="0">
                          <a:effectLst/>
                        </a:rPr>
                        <a:t>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7" tooltip="Code execution vulnerabilities for 2000"/>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8" tooltip="Overflow vulnerabilities for 2000"/>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9"/>
                        </a:rPr>
                        <a:t>2001</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10"/>
                        </a:rPr>
                        <a:t>2002</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11"/>
                        </a:rPr>
                        <a:t>2003</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3</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2" tooltip="Code execution vulnerabilities for 2003"/>
                        </a:rPr>
                        <a:t>2</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3" tooltip="Overflow vulnerabilities for 2003"/>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14"/>
                        </a:rPr>
                        <a:t>2004</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6</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5" tooltip="Code execution vulnerabilities for 2004"/>
                        </a:rPr>
                        <a:t>5</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6" tooltip="Overflow vulnerabilities for 2004"/>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17"/>
                        </a:rPr>
                        <a:t>2005</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9</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8" tooltip="Denial of service vulnerabilities for 2005"/>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9" tooltip="Code execution vulnerabilities for 2005"/>
                        </a:rPr>
                        <a:t>5</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20" tooltip="Overflow vulnerabilities for 2005"/>
                        </a:rPr>
                        <a:t>3</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21"/>
                        </a:rPr>
                        <a:t>2006</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7</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2" tooltip="Denial of service vulnerabilities for 2006"/>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3" tooltip="Code execution vulnerabilities for 2006"/>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24" tooltip="Memory corruption vulnerabilities for 2006"/>
                        </a:rPr>
                        <a:t>1</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5" tooltip="Privilege gain, elevation vulnerabilities for 2006"/>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26"/>
                        </a:rPr>
                        <a:t>2007</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9</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7" tooltip="Denial of service vulnerabilities for 2007"/>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8" tooltip="Code execution vulnerabilities for 2007"/>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29" tooltip="Memory corruption vulnerabilities for 2007"/>
                        </a:rPr>
                        <a:t>1</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0" tooltip="Cross site scripting vulnerabilities for 2007"/>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1" tooltip="Http response splitting vulnerabilities for 2007"/>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2" tooltip="Cross site request forgery, CSRF, vulnerabilities for 2007"/>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3" tooltip="Total number of public exploits"/>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34"/>
                        </a:rPr>
                        <a:t>2008</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5" tooltip="Denial of service vulnerabilities for 2008"/>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6" tooltip="Code execution vulnerabilities for 2008"/>
                        </a:rPr>
                        <a:t>8</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7" tooltip="Overflow vulnerabilities for 2008"/>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38" tooltip="Memory corruption vulnerabilities for 2008"/>
                        </a:rPr>
                        <a:t>1</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9" tooltip="Total number of public exploits"/>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40"/>
                        </a:rPr>
                        <a:t>2009</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39</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1" tooltip="Denial of service vulnerabilities for 2009"/>
                        </a:rPr>
                        <a:t>14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2" tooltip="Code execution vulnerabilities for 2009"/>
                        </a:rPr>
                        <a:t>30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3" tooltip="Overflow vulnerabilities for 2009"/>
                        </a:rPr>
                        <a:t>17</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4" tooltip="Memory corruption vulnerabilities for 2009"/>
                        </a:rPr>
                        <a:t>10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5" tooltip="By pass a restriction or similar type vulnerabilities for 2009"/>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6" tooltip="Privilege gain, elevation vulnerabilities for 2009"/>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7" tooltip="Total number of public exploits"/>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48"/>
                        </a:rPr>
                        <a:t>2010</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68</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9" tooltip="Denial of service vulnerabilities for 2010"/>
                        </a:rPr>
                        <a:t>35</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0" tooltip="Code execution vulnerabilities for 2010"/>
                        </a:rPr>
                        <a:t>60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1" tooltip="Overflow vulnerabilities for 2010"/>
                        </a:rPr>
                        <a:t>33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2" tooltip="Memory corruption vulnerabilities for 2010"/>
                        </a:rPr>
                        <a:t>29</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3" tooltip="Cross site scripting vulnerabilities for 2010"/>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4" tooltip="By pass a restriction or similar type vulnerabilities for 2010"/>
                        </a:rPr>
                        <a:t>3</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5" tooltip="Privilege gain, elevation vulnerabilities for 2010"/>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6" tooltip="Total number of public exploits"/>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solidFill>
                            <a:srgbClr val="0000FF"/>
                          </a:solidFill>
                          <a:effectLst/>
                          <a:latin typeface="Trebuchet MS"/>
                          <a:hlinkClick r:id="rId57"/>
                        </a:rPr>
                        <a:t>2011</a:t>
                      </a:r>
                      <a:endParaRPr lang="en-US" sz="900">
                        <a:effectLst/>
                        <a:latin typeface="Trebuchet MS"/>
                      </a:endParaRP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28</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8" tooltip="Denial of service vulnerabilities for 2011"/>
                        </a:rPr>
                        <a:t>10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9" tooltip="Code execution vulnerabilities for 2011"/>
                        </a:rPr>
                        <a:t>22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0" tooltip="Overflow vulnerabilities for 2011"/>
                        </a:rPr>
                        <a:t>8</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1" tooltip="Memory corruption vulnerabilities for 2011"/>
                        </a:rPr>
                        <a:t>8</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2" tooltip="Cross site scripting vulnerabilities for 2011"/>
                        </a:rPr>
                        <a:t>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3" tooltip="Privilege gain, elevation vulnerabilities for 2011"/>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0631">
                <a:tc>
                  <a:txBody>
                    <a:bodyPr/>
                    <a:lstStyle/>
                    <a:p>
                      <a:pPr algn="ctr"/>
                      <a:r>
                        <a:rPr lang="en-US" sz="900">
                          <a:effectLst/>
                          <a:latin typeface="Trebuchet MS"/>
                        </a:rPr>
                        <a:t>Total</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184</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4" tooltip="Denial of service vulnerabilities"/>
                        </a:rPr>
                        <a:t>70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5" tooltip="Code execution vulnerabilities"/>
                        </a:rPr>
                        <a:t>140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6" tooltip="Overflow vulnerabilities"/>
                        </a:rPr>
                        <a:t>72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7" tooltip="Memory corruption vulnerabilities"/>
                        </a:rPr>
                        <a:t>50</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8" tooltip="Cross site scripting vulnerabilities"/>
                        </a:rPr>
                        <a:t>6</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9" tooltip="Http response splitting vulnerabilities"/>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70" tooltip="By pass a restriction or similar type vulnerabilities"/>
                        </a:rPr>
                        <a:t>4</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71" tooltip="Privilege gain, elevation vulnerabilities"/>
                        </a:rPr>
                        <a:t>8</a:t>
                      </a: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72" tooltip="Cross site request forgery, CSRF, vulnerabilities"/>
                        </a:rPr>
                        <a:t>1</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73" tooltip="Total number of public exploits"/>
                        </a:rPr>
                        <a:t>12</a:t>
                      </a: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301459">
                <a:tc>
                  <a:txBody>
                    <a:bodyPr/>
                    <a:lstStyle/>
                    <a:p>
                      <a:pPr algn="ctr"/>
                      <a:r>
                        <a:rPr lang="en-US" sz="900">
                          <a:effectLst/>
                          <a:latin typeface="Trebuchet MS"/>
                        </a:rPr>
                        <a:t>% Of All</a:t>
                      </a:r>
                    </a:p>
                  </a:txBody>
                  <a:tcPr marL="34030" marR="34030" marT="17015" marB="1701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endParaRPr lang="en-US" sz="90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38.0</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76.1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39.1</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27.2</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3.3</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0.5</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2.2</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effectLst/>
                        </a:rPr>
                        <a:t>4.3</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effectLst/>
                        </a:rPr>
                        <a:t>0.5</a:t>
                      </a: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0634" marR="10634" marT="10634" marB="1063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bl>
          </a:graphicData>
        </a:graphic>
      </p:graphicFrame>
      <p:sp>
        <p:nvSpPr>
          <p:cNvPr id="6" name="Rectangle 5"/>
          <p:cNvSpPr/>
          <p:nvPr/>
        </p:nvSpPr>
        <p:spPr>
          <a:xfrm>
            <a:off x="432486" y="6172200"/>
            <a:ext cx="6324600" cy="261610"/>
          </a:xfrm>
          <a:prstGeom prst="rect">
            <a:avLst/>
          </a:prstGeom>
        </p:spPr>
        <p:txBody>
          <a:bodyPr wrap="square">
            <a:spAutoFit/>
          </a:bodyPr>
          <a:lstStyle/>
          <a:p>
            <a:r>
              <a:rPr lang="en-US" sz="1050" dirty="0">
                <a:hlinkClick r:id="rId74"/>
              </a:rPr>
              <a:t>http://www.cvedetails.com/product/497/Adobe-Acrobat-Reader.html?vendor_id=53</a:t>
            </a:r>
            <a:endParaRPr lang="en-US" sz="1050" dirty="0"/>
          </a:p>
        </p:txBody>
      </p:sp>
    </p:spTree>
    <p:extLst>
      <p:ext uri="{BB962C8B-B14F-4D97-AF65-F5344CB8AC3E}">
        <p14:creationId xmlns:p14="http://schemas.microsoft.com/office/powerpoint/2010/main" val="2208054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 Security History</a:t>
            </a:r>
            <a:endParaRPr lang="en-US" dirty="0"/>
          </a:p>
        </p:txBody>
      </p:sp>
      <p:sp>
        <p:nvSpPr>
          <p:cNvPr id="3" name="Content Placeholder 2"/>
          <p:cNvSpPr>
            <a:spLocks noGrp="1"/>
          </p:cNvSpPr>
          <p:nvPr>
            <p:ph idx="1"/>
          </p:nvPr>
        </p:nvSpPr>
        <p:spPr/>
        <p:txBody>
          <a:bodyPr/>
          <a:lstStyle/>
          <a:p>
            <a:r>
              <a:rPr lang="en-US" dirty="0" smtClean="0"/>
              <a:t>Acrobat CVE Vulnerabilities</a:t>
            </a:r>
            <a:endParaRPr lang="en-US" dirty="0"/>
          </a:p>
        </p:txBody>
      </p:sp>
      <p:sp>
        <p:nvSpPr>
          <p:cNvPr id="6" name="Rectangle 5"/>
          <p:cNvSpPr/>
          <p:nvPr/>
        </p:nvSpPr>
        <p:spPr>
          <a:xfrm>
            <a:off x="432486" y="5613484"/>
            <a:ext cx="6324600" cy="253916"/>
          </a:xfrm>
          <a:prstGeom prst="rect">
            <a:avLst/>
          </a:prstGeom>
        </p:spPr>
        <p:txBody>
          <a:bodyPr wrap="square">
            <a:spAutoFit/>
          </a:bodyPr>
          <a:lstStyle/>
          <a:p>
            <a:r>
              <a:rPr lang="en-US" sz="1050" dirty="0">
                <a:hlinkClick r:id="rId3"/>
              </a:rPr>
              <a:t>http://www.cvedetails.com/product/921/Adobe-Acrobat.html?vendor_id=53</a:t>
            </a:r>
            <a:endParaRPr lang="en-US" sz="1050" dirty="0"/>
          </a:p>
        </p:txBody>
      </p:sp>
      <p:graphicFrame>
        <p:nvGraphicFramePr>
          <p:cNvPr id="5" name="Table 4"/>
          <p:cNvGraphicFramePr>
            <a:graphicFrameLocks noGrp="1"/>
          </p:cNvGraphicFramePr>
          <p:nvPr>
            <p:extLst>
              <p:ext uri="{D42A27DB-BD31-4B8C-83A1-F6EECF244321}">
                <p14:modId xmlns:p14="http://schemas.microsoft.com/office/powerpoint/2010/main" val="4072512119"/>
              </p:ext>
            </p:extLst>
          </p:nvPr>
        </p:nvGraphicFramePr>
        <p:xfrm>
          <a:off x="533400" y="2209805"/>
          <a:ext cx="8001004" cy="3428992"/>
        </p:xfrm>
        <a:graphic>
          <a:graphicData uri="http://schemas.openxmlformats.org/drawingml/2006/table">
            <a:tbl>
              <a:tblPr/>
              <a:tblGrid>
                <a:gridCol w="727364"/>
                <a:gridCol w="872836"/>
                <a:gridCol w="581892"/>
                <a:gridCol w="727364"/>
                <a:gridCol w="727364"/>
                <a:gridCol w="727364"/>
                <a:gridCol w="727364"/>
                <a:gridCol w="727364"/>
                <a:gridCol w="727364"/>
                <a:gridCol w="727364"/>
                <a:gridCol w="727364"/>
              </a:tblGrid>
              <a:tr h="765400">
                <a:tc>
                  <a:txBody>
                    <a:bodyPr/>
                    <a:lstStyle/>
                    <a:p>
                      <a:pPr algn="ctr"/>
                      <a:r>
                        <a:rPr lang="en-US" sz="900" dirty="0">
                          <a:effectLst/>
                          <a:latin typeface="Trebuchet MS"/>
                        </a:rPr>
                        <a:t>Year</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 of Vulnerabilities</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err="1">
                          <a:effectLst/>
                          <a:latin typeface="Trebuchet MS"/>
                        </a:rPr>
                        <a:t>DoS</a:t>
                      </a:r>
                      <a:endParaRPr lang="en-US" sz="900" dirty="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Code Execution</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Overflow</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Memory Corruption</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XSS</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Bypass something</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Gain Privileges</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CSRF</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ctr"/>
                      <a:r>
                        <a:rPr lang="en-US" sz="900" dirty="0">
                          <a:effectLst/>
                          <a:latin typeface="Trebuchet MS"/>
                        </a:rPr>
                        <a:t># of exploits</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r>
              <a:tr h="214312">
                <a:tc>
                  <a:txBody>
                    <a:bodyPr/>
                    <a:lstStyle/>
                    <a:p>
                      <a:pPr algn="ctr"/>
                      <a:r>
                        <a:rPr lang="en-US" sz="900">
                          <a:solidFill>
                            <a:srgbClr val="0000FF"/>
                          </a:solidFill>
                          <a:effectLst/>
                          <a:latin typeface="Trebuchet MS"/>
                          <a:hlinkClick r:id="rId4"/>
                        </a:rPr>
                        <a:t>2000</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dirty="0">
                          <a:effectLst/>
                        </a:rPr>
                        <a:t>1</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 tooltip="Code execution vulnerabilities for 2000"/>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 tooltip="Overflow vulnerabilities for 2000"/>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7"/>
                        </a:rPr>
                        <a:t>2003</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dirty="0">
                          <a:effectLst/>
                        </a:rPr>
                        <a:t>3</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8" tooltip="Code execution vulnerabilities for 2003"/>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9"/>
                        </a:rPr>
                        <a:t>2004</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3</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0" tooltip="Code execution vulnerabilities for 2004"/>
                        </a:rPr>
                        <a:t>2</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1" tooltip="Overflow vulnerabilities for 2004"/>
                        </a:rPr>
                        <a:t>2</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12"/>
                        </a:rPr>
                        <a:t>2005</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2</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3" tooltip="Denial of service vulnerabilities for 2005"/>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4" tooltip="Code execution vulnerabilities for 2005"/>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5" tooltip="Overflow vulnerabilities for 2005"/>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16"/>
                        </a:rPr>
                        <a:t>2006</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17" tooltip="Code execution vulnerabilities for 2006"/>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8" tooltip="Overflow vulnerabilities for 2006"/>
                        </a:rPr>
                        <a:t>1</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19" tooltip="Memory corruption vulnerabilities for 2006"/>
                        </a:rPr>
                        <a:t>1</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0" tooltip="Privilege gain, elevation vulnerabilities for 2006"/>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21"/>
                        </a:rPr>
                        <a:t>2007</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2" tooltip="Denial of service vulnerabilities for 2007"/>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3" tooltip="Code execution vulnerabilities for 2007"/>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4" tooltip="Cross site scripting vulnerabilities for 2007"/>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5" tooltip="Cross site request forgery, CSRF, vulnerabilities for 2007"/>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26"/>
                        </a:rPr>
                        <a:t>2008</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15</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7" tooltip="Denial of service vulnerabilities for 2008"/>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8" tooltip="Code execution vulnerabilities for 2008"/>
                        </a:rPr>
                        <a:t>10</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29" tooltip="Overflow vulnerabilities for 2008"/>
                        </a:rPr>
                        <a:t>4</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0" tooltip="Memory corruption vulnerabilities for 2008"/>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1" tooltip="Privilege gain, elevation vulnerabilities for 2008"/>
                        </a:rPr>
                        <a:t>1</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2" tooltip="Total number of public exploits"/>
                        </a:rPr>
                        <a:t>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33"/>
                        </a:rPr>
                        <a:t>2009</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49</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4" tooltip="Denial of service vulnerabilities for 2009"/>
                        </a:rPr>
                        <a:t>18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5" tooltip="Code execution vulnerabilities for 2009"/>
                        </a:rPr>
                        <a:t>39</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6" tooltip="Overflow vulnerabilities for 2009"/>
                        </a:rPr>
                        <a:t>22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7" tooltip="Memory corruption vulnerabilities for 2009"/>
                        </a:rPr>
                        <a:t>14</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8" tooltip="By pass a restriction or similar type vulnerabilities for 2009"/>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39" tooltip="Total number of public exploits"/>
                        </a:rPr>
                        <a:t>4</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40"/>
                        </a:rPr>
                        <a:t>2010</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65</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1" tooltip="Denial of service vulnerabilities for 2010"/>
                        </a:rPr>
                        <a:t>33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2" tooltip="Code execution vulnerabilities for 2010"/>
                        </a:rPr>
                        <a:t>58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3" tooltip="Overflow vulnerabilities for 2010"/>
                        </a:rPr>
                        <a:t>33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4" tooltip="Memory corruption vulnerabilities for 2010"/>
                        </a:rPr>
                        <a:t>28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5" tooltip="Cross site scripting vulnerabilities for 2010"/>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46" tooltip="By pass a restriction or similar type vulnerabilities for 2010"/>
                        </a:rPr>
                        <a:t>3</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47" tooltip="Privilege gain, elevation vulnerabilities for 2010"/>
                        </a:rPr>
                        <a:t>1</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48" tooltip="Total number of public exploits"/>
                        </a:rPr>
                        <a:t>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solidFill>
                            <a:srgbClr val="0000FF"/>
                          </a:solidFill>
                          <a:effectLst/>
                          <a:latin typeface="Trebuchet MS"/>
                          <a:hlinkClick r:id="rId49"/>
                        </a:rPr>
                        <a:t>2011</a:t>
                      </a:r>
                      <a:endParaRPr lang="en-US" sz="900">
                        <a:effectLst/>
                        <a:latin typeface="Trebuchet MS"/>
                      </a:endParaRP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28</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0" tooltip="Denial of service vulnerabilities for 2011"/>
                        </a:rPr>
                        <a:t>10</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1" tooltip="Code execution vulnerabilities for 2011"/>
                        </a:rPr>
                        <a:t>22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2" tooltip="Overflow vulnerabilities for 2011"/>
                        </a:rPr>
                        <a:t>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3" tooltip="Memory corruption vulnerabilities for 2011"/>
                        </a:rPr>
                        <a:t>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4" tooltip="Cross site scripting vulnerabilities for 2011"/>
                        </a:rPr>
                        <a:t>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55" tooltip="Privilege gain, elevation vulnerabilities for 2011"/>
                        </a:rPr>
                        <a:t>4</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214312">
                <a:tc>
                  <a:txBody>
                    <a:bodyPr/>
                    <a:lstStyle/>
                    <a:p>
                      <a:pPr algn="ctr"/>
                      <a:r>
                        <a:rPr lang="en-US" sz="900">
                          <a:effectLst/>
                          <a:latin typeface="Trebuchet MS"/>
                        </a:rPr>
                        <a:t>Total</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r>
                        <a:rPr lang="en-US" sz="900">
                          <a:effectLst/>
                        </a:rPr>
                        <a:t>174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6" tooltip="Denial of service vulnerabilities"/>
                        </a:rPr>
                        <a:t>64</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7" tooltip="Code execution vulnerabilities"/>
                        </a:rPr>
                        <a:t>138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8" tooltip="Overflow vulnerabilities"/>
                        </a:rPr>
                        <a:t>72</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59" tooltip="Memory corruption vulnerabilities"/>
                        </a:rPr>
                        <a:t>53</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0" tooltip="Cross site scripting vulnerabilities"/>
                        </a:rPr>
                        <a:t>6</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1" tooltip="By pass a restriction or similar type vulnerabilities"/>
                        </a:rPr>
                        <a:t>5</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solidFill>
                            <a:srgbClr val="0000FF"/>
                          </a:solidFill>
                          <a:effectLst/>
                          <a:hlinkClick r:id="rId62" tooltip="Privilege gain, elevation vulnerabilities"/>
                        </a:rPr>
                        <a:t>8</a:t>
                      </a: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63" tooltip="Cross site request forgery, CSRF, vulnerabilities"/>
                        </a:rPr>
                        <a:t>1</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solidFill>
                            <a:srgbClr val="0000FF"/>
                          </a:solidFill>
                          <a:effectLst/>
                          <a:hlinkClick r:id="rId64" tooltip="Total number of public exploits"/>
                        </a:rPr>
                        <a:t>10</a:t>
                      </a: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r h="306160">
                <a:tc>
                  <a:txBody>
                    <a:bodyPr/>
                    <a:lstStyle/>
                    <a:p>
                      <a:pPr algn="ctr"/>
                      <a:r>
                        <a:rPr lang="en-US" sz="900">
                          <a:effectLst/>
                          <a:latin typeface="Trebuchet MS"/>
                        </a:rPr>
                        <a:t>% Of All</a:t>
                      </a:r>
                    </a:p>
                  </a:txBody>
                  <a:tcPr marL="40410" marR="40410" marT="20205" marB="2020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CECEC"/>
                    </a:solidFill>
                  </a:tcPr>
                </a:tc>
                <a:tc>
                  <a:txBody>
                    <a:bodyPr/>
                    <a:lstStyle/>
                    <a:p>
                      <a:pPr algn="r"/>
                      <a:endParaRPr lang="en-US" sz="90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36.8</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79.3</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41.4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effectLst/>
                        </a:rPr>
                        <a:t>30.5</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dirty="0">
                          <a:effectLst/>
                        </a:rPr>
                        <a:t>3.4</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2.9</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4.6</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r>
                        <a:rPr lang="en-US" sz="900">
                          <a:effectLst/>
                        </a:rPr>
                        <a:t>0.6</a:t>
                      </a: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c>
                  <a:txBody>
                    <a:bodyPr/>
                    <a:lstStyle/>
                    <a:p>
                      <a:pPr algn="r"/>
                      <a:endParaRPr lang="en-US" sz="900" dirty="0">
                        <a:effectLst/>
                      </a:endParaRPr>
                    </a:p>
                  </a:txBody>
                  <a:tcPr marL="12628" marR="12628" marT="12628" marB="12628"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bg1"/>
                    </a:solidFill>
                  </a:tcPr>
                </a:tc>
              </a:tr>
            </a:tbl>
          </a:graphicData>
        </a:graphic>
      </p:graphicFrame>
      <p:sp>
        <p:nvSpPr>
          <p:cNvPr id="7" name="Rectangle 1"/>
          <p:cNvSpPr>
            <a:spLocks noChangeArrowheads="1"/>
          </p:cNvSpPr>
          <p:nvPr/>
        </p:nvSpPr>
        <p:spPr bwMode="auto">
          <a:xfrm>
            <a:off x="2551113" y="1589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4360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 Security History</a:t>
            </a:r>
            <a:endParaRPr lang="en-US" dirty="0"/>
          </a:p>
        </p:txBody>
      </p:sp>
      <p:sp>
        <p:nvSpPr>
          <p:cNvPr id="3" name="Content Placeholder 2"/>
          <p:cNvSpPr>
            <a:spLocks noGrp="1"/>
          </p:cNvSpPr>
          <p:nvPr>
            <p:ph idx="1"/>
          </p:nvPr>
        </p:nvSpPr>
        <p:spPr/>
        <p:txBody>
          <a:bodyPr>
            <a:normAutofit lnSpcReduction="10000"/>
          </a:bodyPr>
          <a:lstStyle/>
          <a:p>
            <a:r>
              <a:rPr lang="en-US" dirty="0" smtClean="0"/>
              <a:t>Adobe CVE Vulnerabilities</a:t>
            </a:r>
            <a:endParaRPr lang="en-US" dirty="0"/>
          </a:p>
          <a:p>
            <a:pPr lvl="1"/>
            <a:r>
              <a:rPr lang="en-US" dirty="0" smtClean="0"/>
              <a:t>358 Vulnerabilities </a:t>
            </a:r>
          </a:p>
          <a:p>
            <a:pPr lvl="1"/>
            <a:r>
              <a:rPr lang="en-US" dirty="0"/>
              <a:t>278 V</a:t>
            </a:r>
            <a:r>
              <a:rPr lang="en-US" dirty="0" smtClean="0"/>
              <a:t>ulnerabilities lead to code execution</a:t>
            </a:r>
          </a:p>
          <a:p>
            <a:pPr lvl="1"/>
            <a:r>
              <a:rPr lang="en-US" dirty="0" smtClean="0"/>
              <a:t>22 Exploits in the wild</a:t>
            </a:r>
          </a:p>
          <a:p>
            <a:pPr lvl="1"/>
            <a:r>
              <a:rPr lang="en-US" dirty="0" smtClean="0"/>
              <a:t>15 Exploits achieve code execution</a:t>
            </a:r>
          </a:p>
          <a:p>
            <a:pPr lvl="1"/>
            <a:endParaRPr lang="en-US" dirty="0"/>
          </a:p>
          <a:p>
            <a:r>
              <a:rPr lang="en-US" dirty="0" smtClean="0"/>
              <a:t>“During </a:t>
            </a:r>
            <a:r>
              <a:rPr lang="en-US" dirty="0"/>
              <a:t>the Q1 2010, 48 percent of all exploits involved malicious PDFs, making Adobe Reader the most exploited software</a:t>
            </a:r>
            <a:r>
              <a:rPr lang="en-US" dirty="0" smtClean="0"/>
              <a:t>.”</a:t>
            </a:r>
          </a:p>
        </p:txBody>
      </p:sp>
      <p:sp>
        <p:nvSpPr>
          <p:cNvPr id="7" name="Rectangle 1"/>
          <p:cNvSpPr>
            <a:spLocks noChangeArrowheads="1"/>
          </p:cNvSpPr>
          <p:nvPr/>
        </p:nvSpPr>
        <p:spPr bwMode="auto">
          <a:xfrm>
            <a:off x="2551113" y="1589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821724" y="5788223"/>
            <a:ext cx="9144000" cy="307777"/>
          </a:xfrm>
          <a:prstGeom prst="rect">
            <a:avLst/>
          </a:prstGeom>
        </p:spPr>
        <p:txBody>
          <a:bodyPr wrap="square">
            <a:spAutoFit/>
          </a:bodyPr>
          <a:lstStyle/>
          <a:p>
            <a:r>
              <a:rPr lang="en-US" sz="1400" dirty="0">
                <a:hlinkClick r:id="rId3"/>
              </a:rPr>
              <a:t>http://www.esecurityplanet.com/article.php/3925701/RSA-New-Frontiers-in-Threat-Research.htm</a:t>
            </a:r>
            <a:endParaRPr lang="en-US" sz="1400" dirty="0"/>
          </a:p>
        </p:txBody>
      </p:sp>
    </p:spTree>
    <p:extLst>
      <p:ext uri="{BB962C8B-B14F-4D97-AF65-F5344CB8AC3E}">
        <p14:creationId xmlns:p14="http://schemas.microsoft.com/office/powerpoint/2010/main" val="1839600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Chrome Security History</a:t>
            </a:r>
            <a:endParaRPr lang="en-US" dirty="0"/>
          </a:p>
        </p:txBody>
      </p:sp>
      <p:sp>
        <p:nvSpPr>
          <p:cNvPr id="3" name="Content Placeholder 2"/>
          <p:cNvSpPr>
            <a:spLocks noGrp="1"/>
          </p:cNvSpPr>
          <p:nvPr>
            <p:ph idx="1"/>
          </p:nvPr>
        </p:nvSpPr>
        <p:spPr/>
        <p:txBody>
          <a:bodyPr>
            <a:normAutofit/>
          </a:bodyPr>
          <a:lstStyle/>
          <a:p>
            <a:r>
              <a:rPr lang="en-US" dirty="0" smtClean="0"/>
              <a:t>Chrome CVE Vulnerabilities</a:t>
            </a:r>
          </a:p>
          <a:p>
            <a:pPr lvl="1"/>
            <a:r>
              <a:rPr lang="en-US" dirty="0" smtClean="0"/>
              <a:t>244 Vulnerabilities</a:t>
            </a:r>
          </a:p>
          <a:p>
            <a:pPr lvl="1"/>
            <a:r>
              <a:rPr lang="en-US" dirty="0" smtClean="0"/>
              <a:t>36 Vulnerabilities lead to code execution</a:t>
            </a:r>
          </a:p>
          <a:p>
            <a:pPr lvl="1"/>
            <a:r>
              <a:rPr lang="en-US" dirty="0" smtClean="0"/>
              <a:t>12 Exploits in the wild </a:t>
            </a:r>
          </a:p>
          <a:p>
            <a:pPr lvl="1"/>
            <a:r>
              <a:rPr lang="en-US" dirty="0" smtClean="0"/>
              <a:t>3 Exploits achieve code execution</a:t>
            </a:r>
            <a:endParaRPr lang="en-US" dirty="0"/>
          </a:p>
        </p:txBody>
      </p:sp>
      <p:sp>
        <p:nvSpPr>
          <p:cNvPr id="7" name="Rectangle 1"/>
          <p:cNvSpPr>
            <a:spLocks noChangeArrowheads="1"/>
          </p:cNvSpPr>
          <p:nvPr/>
        </p:nvSpPr>
        <p:spPr bwMode="auto">
          <a:xfrm>
            <a:off x="2551113" y="1589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57676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Acrobat 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These statistics prompted a security push to make the next version of Adobe Acrobat significantly more resilient to hacking attempts</a:t>
            </a:r>
          </a:p>
          <a:p>
            <a:endParaRPr lang="en-US" dirty="0" smtClean="0"/>
          </a:p>
          <a:p>
            <a:r>
              <a:rPr lang="en-US" dirty="0" smtClean="0"/>
              <a:t>Adobe Acrobat X products have been hardened to utilize operating system provided mitigations on the Windows Platform</a:t>
            </a:r>
          </a:p>
          <a:p>
            <a:endParaRPr lang="en-US" dirty="0"/>
          </a:p>
          <a:p>
            <a:r>
              <a:rPr lang="en-US" dirty="0" smtClean="0"/>
              <a:t>In addition, a new sandbox designed to limit the impact of successful exploitation attempts has been implemented</a:t>
            </a:r>
          </a:p>
          <a:p>
            <a:endParaRPr lang="en-US" dirty="0"/>
          </a:p>
          <a:p>
            <a:endParaRPr lang="en-US" dirty="0"/>
          </a:p>
        </p:txBody>
      </p:sp>
    </p:spTree>
    <p:extLst>
      <p:ext uri="{BB962C8B-B14F-4D97-AF65-F5344CB8AC3E}">
        <p14:creationId xmlns:p14="http://schemas.microsoft.com/office/powerpoint/2010/main" val="1929021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12316</TotalTime>
  <Words>2480</Words>
  <Application>Microsoft Office PowerPoint</Application>
  <PresentationFormat>On-screen Show (4:3)</PresentationFormat>
  <Paragraphs>644</Paragraphs>
  <Slides>43</Slides>
  <Notes>14</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A Castle Made of Sand</vt:lpstr>
      <vt:lpstr>Adobe Acrobat</vt:lpstr>
      <vt:lpstr>Agenda</vt:lpstr>
      <vt:lpstr>Internet Usage Statistics</vt:lpstr>
      <vt:lpstr>Adobe Acrobat Security History</vt:lpstr>
      <vt:lpstr>Adobe Acrobat Security History</vt:lpstr>
      <vt:lpstr>Adobe Acrobat Security History</vt:lpstr>
      <vt:lpstr>Google Chrome Security History</vt:lpstr>
      <vt:lpstr>Adobe Acrobat X</vt:lpstr>
      <vt:lpstr>Use of Windows Mitigations</vt:lpstr>
      <vt:lpstr>Windows Mitigations Fail</vt:lpstr>
      <vt:lpstr>The Sandbox Concept</vt:lpstr>
      <vt:lpstr>Sandbox Architecture Requirements</vt:lpstr>
      <vt:lpstr>Sandbox Architecture on Windows</vt:lpstr>
      <vt:lpstr>Sandbox Architecture on Windows</vt:lpstr>
      <vt:lpstr>Sandbox Architecture on Windows</vt:lpstr>
      <vt:lpstr>Adobe Reader X Sandbox Design</vt:lpstr>
      <vt:lpstr>Adobe Reader X Sandbox Design</vt:lpstr>
      <vt:lpstr>Adobe Reader X Sandbox Design</vt:lpstr>
      <vt:lpstr>Adobe Reader X Sandbox Design</vt:lpstr>
      <vt:lpstr>Adobe Reader X Sandbox Config</vt:lpstr>
      <vt:lpstr>JavaScript Blacklist</vt:lpstr>
      <vt:lpstr>Sandbox Analysis</vt:lpstr>
      <vt:lpstr>Sandbox Analysis</vt:lpstr>
      <vt:lpstr>Sandbox Analysis</vt:lpstr>
      <vt:lpstr>Sandbox Analysis</vt:lpstr>
      <vt:lpstr>Sandbox Analysis</vt:lpstr>
      <vt:lpstr>Sandbox Analysis</vt:lpstr>
      <vt:lpstr>Sandbox Analysis</vt:lpstr>
      <vt:lpstr>Sandbox Analysis</vt:lpstr>
      <vt:lpstr>Sandbox Analysis</vt:lpstr>
      <vt:lpstr>Sandbox Analysis</vt:lpstr>
      <vt:lpstr>Attacking IPC Message Format</vt:lpstr>
      <vt:lpstr>Attacking IPC Message Format</vt:lpstr>
      <vt:lpstr>Attacking IPC Message Format</vt:lpstr>
      <vt:lpstr>Attacking IPC Message Format</vt:lpstr>
      <vt:lpstr>Unrestricted Access</vt:lpstr>
      <vt:lpstr>Unrestricted Access</vt:lpstr>
      <vt:lpstr>Future Potential</vt:lpstr>
      <vt:lpstr>Future Potential</vt:lpstr>
      <vt:lpstr>Future Potential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Castle Made of Sand</dc:title>
  <dc:creator>rjohnson</dc:creator>
  <cp:lastModifiedBy>rjohnson</cp:lastModifiedBy>
  <cp:revision>54</cp:revision>
  <dcterms:created xsi:type="dcterms:W3CDTF">2011-03-01T03:47:00Z</dcterms:created>
  <dcterms:modified xsi:type="dcterms:W3CDTF">2011-03-11T02:29:40Z</dcterms:modified>
</cp:coreProperties>
</file>