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665" r:id="rId2"/>
    <p:sldMasterId id="2147483667" r:id="rId3"/>
  </p:sldMasterIdLst>
  <p:notesMasterIdLst>
    <p:notesMasterId r:id="rId65"/>
  </p:notesMasterIdLst>
  <p:sldIdLst>
    <p:sldId id="256" r:id="rId4"/>
    <p:sldId id="259" r:id="rId5"/>
    <p:sldId id="266" r:id="rId6"/>
    <p:sldId id="267" r:id="rId7"/>
    <p:sldId id="269" r:id="rId8"/>
    <p:sldId id="270" r:id="rId9"/>
    <p:sldId id="271" r:id="rId10"/>
    <p:sldId id="274" r:id="rId11"/>
    <p:sldId id="306" r:id="rId12"/>
    <p:sldId id="307" r:id="rId13"/>
    <p:sldId id="275" r:id="rId14"/>
    <p:sldId id="315" r:id="rId15"/>
    <p:sldId id="316" r:id="rId16"/>
    <p:sldId id="277" r:id="rId17"/>
    <p:sldId id="318" r:id="rId18"/>
    <p:sldId id="317" r:id="rId19"/>
    <p:sldId id="329" r:id="rId20"/>
    <p:sldId id="278" r:id="rId21"/>
    <p:sldId id="282" r:id="rId22"/>
    <p:sldId id="280" r:id="rId23"/>
    <p:sldId id="332" r:id="rId24"/>
    <p:sldId id="330" r:id="rId25"/>
    <p:sldId id="261" r:id="rId26"/>
    <p:sldId id="284" r:id="rId27"/>
    <p:sldId id="285" r:id="rId28"/>
    <p:sldId id="287" r:id="rId29"/>
    <p:sldId id="262" r:id="rId30"/>
    <p:sldId id="290" r:id="rId31"/>
    <p:sldId id="291" r:id="rId32"/>
    <p:sldId id="314" r:id="rId33"/>
    <p:sldId id="313" r:id="rId34"/>
    <p:sldId id="333" r:id="rId35"/>
    <p:sldId id="334" r:id="rId36"/>
    <p:sldId id="263" r:id="rId37"/>
    <p:sldId id="294" r:id="rId38"/>
    <p:sldId id="296" r:id="rId39"/>
    <p:sldId id="308" r:id="rId40"/>
    <p:sldId id="309" r:id="rId41"/>
    <p:sldId id="311" r:id="rId42"/>
    <p:sldId id="310" r:id="rId43"/>
    <p:sldId id="297" r:id="rId44"/>
    <p:sldId id="312" r:id="rId45"/>
    <p:sldId id="324" r:id="rId46"/>
    <p:sldId id="299" r:id="rId47"/>
    <p:sldId id="325" r:id="rId48"/>
    <p:sldId id="321" r:id="rId49"/>
    <p:sldId id="300" r:id="rId50"/>
    <p:sldId id="319" r:id="rId51"/>
    <p:sldId id="320" r:id="rId52"/>
    <p:sldId id="322" r:id="rId53"/>
    <p:sldId id="264" r:id="rId54"/>
    <p:sldId id="301" r:id="rId55"/>
    <p:sldId id="302" r:id="rId56"/>
    <p:sldId id="327" r:id="rId57"/>
    <p:sldId id="326" r:id="rId58"/>
    <p:sldId id="303" r:id="rId59"/>
    <p:sldId id="304" r:id="rId60"/>
    <p:sldId id="328" r:id="rId61"/>
    <p:sldId id="305" r:id="rId62"/>
    <p:sldId id="265" r:id="rId63"/>
    <p:sldId id="25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75" autoAdjust="0"/>
  </p:normalViewPr>
  <p:slideViewPr>
    <p:cSldViewPr snapToGrid="0" snapToObjects="1">
      <p:cViewPr>
        <p:scale>
          <a:sx n="80" d="100"/>
          <a:sy n="80" d="100"/>
        </p:scale>
        <p:origin x="-154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960E0-AE4D-40D7-B701-448CF0ACD5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83380-B4A4-42D2-B55D-B42E057CA3A8}">
      <dgm:prSet/>
      <dgm:spPr/>
      <dgm:t>
        <a:bodyPr/>
        <a:lstStyle/>
        <a:p>
          <a:pPr rtl="0"/>
          <a:r>
            <a:rPr lang="en-US" b="0" i="0" smtClean="0"/>
            <a:t>Tester</a:t>
          </a:r>
          <a:endParaRPr lang="en-US"/>
        </a:p>
      </dgm:t>
    </dgm:pt>
    <dgm:pt modelId="{769C0C6B-62A0-453F-A805-55B9163B8040}" type="parTrans" cxnId="{DBE96289-E8F3-4EDA-85C6-8CBD26FC92EC}">
      <dgm:prSet/>
      <dgm:spPr/>
      <dgm:t>
        <a:bodyPr/>
        <a:lstStyle/>
        <a:p>
          <a:endParaRPr lang="en-US"/>
        </a:p>
      </dgm:t>
    </dgm:pt>
    <dgm:pt modelId="{0D7077BC-BEC3-4CFF-8575-6F9B398DB983}" type="sibTrans" cxnId="{DBE96289-E8F3-4EDA-85C6-8CBD26FC92EC}">
      <dgm:prSet/>
      <dgm:spPr/>
      <dgm:t>
        <a:bodyPr/>
        <a:lstStyle/>
        <a:p>
          <a:endParaRPr lang="en-US"/>
        </a:p>
      </dgm:t>
    </dgm:pt>
    <dgm:pt modelId="{5B0C62B5-7DD6-47F1-A86F-F582BC89044D}">
      <dgm:prSet/>
      <dgm:spPr/>
      <dgm:t>
        <a:bodyPr/>
        <a:lstStyle/>
        <a:p>
          <a:pPr rtl="0"/>
          <a:r>
            <a:rPr lang="en-US" b="0" i="0" dirty="0" err="1" smtClean="0"/>
            <a:t>AppVerifier</a:t>
          </a:r>
          <a:r>
            <a:rPr lang="en-US" b="0" i="0" dirty="0" smtClean="0"/>
            <a:t> crash harness </a:t>
          </a:r>
          <a:endParaRPr lang="en-US" dirty="0"/>
        </a:p>
      </dgm:t>
    </dgm:pt>
    <dgm:pt modelId="{983702BC-CC9C-438A-9A52-BE121F053A33}" type="parTrans" cxnId="{B41A64D9-1F48-4816-8DAA-4B437287F7A6}">
      <dgm:prSet/>
      <dgm:spPr/>
      <dgm:t>
        <a:bodyPr/>
        <a:lstStyle/>
        <a:p>
          <a:endParaRPr lang="en-US"/>
        </a:p>
      </dgm:t>
    </dgm:pt>
    <dgm:pt modelId="{4FF590A4-6387-43C1-9501-642EA832BBD1}" type="sibTrans" cxnId="{B41A64D9-1F48-4816-8DAA-4B437287F7A6}">
      <dgm:prSet/>
      <dgm:spPr/>
      <dgm:t>
        <a:bodyPr/>
        <a:lstStyle/>
        <a:p>
          <a:endParaRPr lang="en-US"/>
        </a:p>
      </dgm:t>
    </dgm:pt>
    <dgm:pt modelId="{3E087596-05EE-43BF-B4B1-D6F61C159DC2}">
      <dgm:prSet/>
      <dgm:spPr/>
      <dgm:t>
        <a:bodyPr/>
        <a:lstStyle/>
        <a:p>
          <a:pPr rtl="0"/>
          <a:r>
            <a:rPr lang="en-US" b="0" i="0" smtClean="0"/>
            <a:t>Tracer </a:t>
          </a:r>
          <a:endParaRPr lang="en-US"/>
        </a:p>
      </dgm:t>
    </dgm:pt>
    <dgm:pt modelId="{BD0E408A-FFC8-464E-B804-757721A1B92B}" type="parTrans" cxnId="{3C4FB4A6-66B3-4498-B49A-B1FD7A70FE4B}">
      <dgm:prSet/>
      <dgm:spPr/>
      <dgm:t>
        <a:bodyPr/>
        <a:lstStyle/>
        <a:p>
          <a:endParaRPr lang="en-US"/>
        </a:p>
      </dgm:t>
    </dgm:pt>
    <dgm:pt modelId="{243B02CA-6D7A-4634-8F95-3C8A4741DC8F}" type="sibTrans" cxnId="{3C4FB4A6-66B3-4498-B49A-B1FD7A70FE4B}">
      <dgm:prSet/>
      <dgm:spPr/>
      <dgm:t>
        <a:bodyPr/>
        <a:lstStyle/>
        <a:p>
          <a:endParaRPr lang="en-US"/>
        </a:p>
      </dgm:t>
    </dgm:pt>
    <dgm:pt modelId="{A6FE0BD7-D97A-4120-A7C3-8433A6CAB80C}">
      <dgm:prSet/>
      <dgm:spPr/>
      <dgm:t>
        <a:bodyPr/>
        <a:lstStyle/>
        <a:p>
          <a:pPr rtl="0"/>
          <a:r>
            <a:rPr lang="en-US" b="0" i="0" dirty="0" err="1" smtClean="0"/>
            <a:t>iDNA</a:t>
          </a:r>
          <a:r>
            <a:rPr lang="en-US" b="0" i="0" dirty="0" smtClean="0"/>
            <a:t> DBI Framework</a:t>
          </a:r>
          <a:endParaRPr lang="en-US" dirty="0"/>
        </a:p>
      </dgm:t>
    </dgm:pt>
    <dgm:pt modelId="{579FA997-A60B-4A68-9B5A-436AD85A6A6F}" type="parTrans" cxnId="{D3606F45-2F15-411A-8D09-EF9C272FA65A}">
      <dgm:prSet/>
      <dgm:spPr/>
      <dgm:t>
        <a:bodyPr/>
        <a:lstStyle/>
        <a:p>
          <a:endParaRPr lang="en-US"/>
        </a:p>
      </dgm:t>
    </dgm:pt>
    <dgm:pt modelId="{3D201223-CADD-47AA-8D99-5A79A836B11E}" type="sibTrans" cxnId="{D3606F45-2F15-411A-8D09-EF9C272FA65A}">
      <dgm:prSet/>
      <dgm:spPr/>
      <dgm:t>
        <a:bodyPr/>
        <a:lstStyle/>
        <a:p>
          <a:endParaRPr lang="en-US"/>
        </a:p>
      </dgm:t>
    </dgm:pt>
    <dgm:pt modelId="{41514E4C-8581-4380-9D53-393A9383C177}">
      <dgm:prSet/>
      <dgm:spPr/>
      <dgm:t>
        <a:bodyPr/>
        <a:lstStyle/>
        <a:p>
          <a:pPr rtl="0"/>
          <a:r>
            <a:rPr lang="en-US" b="0" i="0" smtClean="0"/>
            <a:t>CoverageCollector </a:t>
          </a:r>
          <a:endParaRPr lang="en-US"/>
        </a:p>
      </dgm:t>
    </dgm:pt>
    <dgm:pt modelId="{4C7B62D7-790C-4581-9983-D4210F5B35A1}" type="parTrans" cxnId="{DB2E100E-841A-4213-A3CB-70C7F3F775AB}">
      <dgm:prSet/>
      <dgm:spPr/>
      <dgm:t>
        <a:bodyPr/>
        <a:lstStyle/>
        <a:p>
          <a:endParaRPr lang="en-US"/>
        </a:p>
      </dgm:t>
    </dgm:pt>
    <dgm:pt modelId="{65FAB29D-AB0F-42F2-8220-ACE073DA8DE9}" type="sibTrans" cxnId="{DB2E100E-841A-4213-A3CB-70C7F3F775AB}">
      <dgm:prSet/>
      <dgm:spPr/>
      <dgm:t>
        <a:bodyPr/>
        <a:lstStyle/>
        <a:p>
          <a:endParaRPr lang="en-US"/>
        </a:p>
      </dgm:t>
    </dgm:pt>
    <dgm:pt modelId="{C8352AF7-4983-4FF1-97B2-9AA0A9B5A93A}">
      <dgm:prSet/>
      <dgm:spPr/>
      <dgm:t>
        <a:bodyPr/>
        <a:lstStyle/>
        <a:p>
          <a:pPr rtl="0"/>
          <a:r>
            <a:rPr lang="en-US" b="0" i="0" dirty="0" smtClean="0"/>
            <a:t>Coverage analysis of </a:t>
          </a:r>
          <a:r>
            <a:rPr lang="en-US" b="0" i="0" dirty="0" err="1" smtClean="0"/>
            <a:t>iDNA</a:t>
          </a:r>
          <a:r>
            <a:rPr lang="en-US" b="0" i="0" dirty="0" smtClean="0"/>
            <a:t> trace using Nirvana</a:t>
          </a:r>
          <a:endParaRPr lang="en-US" dirty="0"/>
        </a:p>
      </dgm:t>
    </dgm:pt>
    <dgm:pt modelId="{8B4F0016-52EC-47DE-A3E4-330A6681643E}" type="parTrans" cxnId="{AD3724EA-368E-4D7A-8E97-387EB96A53FF}">
      <dgm:prSet/>
      <dgm:spPr/>
      <dgm:t>
        <a:bodyPr/>
        <a:lstStyle/>
        <a:p>
          <a:endParaRPr lang="en-US"/>
        </a:p>
      </dgm:t>
    </dgm:pt>
    <dgm:pt modelId="{2371C615-C302-431E-905F-8AF02708150E}" type="sibTrans" cxnId="{AD3724EA-368E-4D7A-8E97-387EB96A53FF}">
      <dgm:prSet/>
      <dgm:spPr/>
      <dgm:t>
        <a:bodyPr/>
        <a:lstStyle/>
        <a:p>
          <a:endParaRPr lang="en-US"/>
        </a:p>
      </dgm:t>
    </dgm:pt>
    <dgm:pt modelId="{7F46E9F4-D6A9-4AC7-BBF7-8039156BC557}">
      <dgm:prSet/>
      <dgm:spPr/>
      <dgm:t>
        <a:bodyPr/>
        <a:lstStyle/>
        <a:p>
          <a:pPr rtl="0"/>
          <a:r>
            <a:rPr lang="en-US" b="0" i="0" smtClean="0"/>
            <a:t>SymbolicExecutor </a:t>
          </a:r>
          <a:endParaRPr lang="en-US"/>
        </a:p>
      </dgm:t>
    </dgm:pt>
    <dgm:pt modelId="{F03FE3C2-CF45-4319-9F8B-FB0E73704FA0}" type="parTrans" cxnId="{7D8C6936-67FF-4C02-B0BE-697FB1BB7640}">
      <dgm:prSet/>
      <dgm:spPr/>
      <dgm:t>
        <a:bodyPr/>
        <a:lstStyle/>
        <a:p>
          <a:endParaRPr lang="en-US"/>
        </a:p>
      </dgm:t>
    </dgm:pt>
    <dgm:pt modelId="{9A9930FA-594D-4873-87B7-00EB61E3854F}" type="sibTrans" cxnId="{7D8C6936-67FF-4C02-B0BE-697FB1BB7640}">
      <dgm:prSet/>
      <dgm:spPr/>
      <dgm:t>
        <a:bodyPr/>
        <a:lstStyle/>
        <a:p>
          <a:endParaRPr lang="en-US"/>
        </a:p>
      </dgm:t>
    </dgm:pt>
    <dgm:pt modelId="{7AD7C377-12BD-492B-964D-E9128FCFAA01}">
      <dgm:prSet/>
      <dgm:spPr/>
      <dgm:t>
        <a:bodyPr/>
        <a:lstStyle/>
        <a:p>
          <a:pPr rtl="0"/>
          <a:r>
            <a:rPr lang="en-US" b="0" i="0" dirty="0" smtClean="0"/>
            <a:t>X86-&gt;SMT translator and constraint collector over </a:t>
          </a:r>
          <a:r>
            <a:rPr lang="en-US" b="0" i="0" dirty="0" err="1" smtClean="0"/>
            <a:t>iDNA</a:t>
          </a:r>
          <a:r>
            <a:rPr lang="en-US" b="0" i="0" dirty="0" smtClean="0"/>
            <a:t> trace using </a:t>
          </a:r>
          <a:r>
            <a:rPr lang="en-US" b="0" i="0" dirty="0" err="1" smtClean="0"/>
            <a:t>TruScan</a:t>
          </a:r>
          <a:endParaRPr lang="en-US" dirty="0"/>
        </a:p>
      </dgm:t>
    </dgm:pt>
    <dgm:pt modelId="{C813F308-2370-4695-9617-275E935BCDC6}" type="parTrans" cxnId="{5AA9C651-4BE7-467A-9E13-682AE2F88260}">
      <dgm:prSet/>
      <dgm:spPr/>
      <dgm:t>
        <a:bodyPr/>
        <a:lstStyle/>
        <a:p>
          <a:endParaRPr lang="en-US"/>
        </a:p>
      </dgm:t>
    </dgm:pt>
    <dgm:pt modelId="{BA8898C8-AAE9-4A17-87E4-6E84D1AD6C6D}" type="sibTrans" cxnId="{5AA9C651-4BE7-467A-9E13-682AE2F88260}">
      <dgm:prSet/>
      <dgm:spPr/>
      <dgm:t>
        <a:bodyPr/>
        <a:lstStyle/>
        <a:p>
          <a:endParaRPr lang="en-US"/>
        </a:p>
      </dgm:t>
    </dgm:pt>
    <dgm:pt modelId="{D7D73D4F-06BC-4C8B-BB3C-68D1E4B4EF83}">
      <dgm:prSet/>
      <dgm:spPr/>
      <dgm:t>
        <a:bodyPr/>
        <a:lstStyle/>
        <a:p>
          <a:pPr rtl="0"/>
          <a:r>
            <a:rPr lang="en-US" b="0" i="0" smtClean="0"/>
            <a:t>Disolver</a:t>
          </a:r>
          <a:endParaRPr lang="en-US"/>
        </a:p>
      </dgm:t>
    </dgm:pt>
    <dgm:pt modelId="{9B5DEC00-15A8-4A04-90BF-C4033D18A277}" type="parTrans" cxnId="{DB79780C-41B0-4803-8F98-AB94D76A6EFD}">
      <dgm:prSet/>
      <dgm:spPr/>
      <dgm:t>
        <a:bodyPr/>
        <a:lstStyle/>
        <a:p>
          <a:endParaRPr lang="en-US"/>
        </a:p>
      </dgm:t>
    </dgm:pt>
    <dgm:pt modelId="{8C69CD41-8885-4269-89A5-FCB6C3D5E1E0}" type="sibTrans" cxnId="{DB79780C-41B0-4803-8F98-AB94D76A6EFD}">
      <dgm:prSet/>
      <dgm:spPr/>
      <dgm:t>
        <a:bodyPr/>
        <a:lstStyle/>
        <a:p>
          <a:endParaRPr lang="en-US"/>
        </a:p>
      </dgm:t>
    </dgm:pt>
    <dgm:pt modelId="{C93CB535-5D56-4457-BC64-DDC8935D953D}">
      <dgm:prSet/>
      <dgm:spPr/>
      <dgm:t>
        <a:bodyPr/>
        <a:lstStyle/>
        <a:p>
          <a:pPr rtl="0"/>
          <a:r>
            <a:rPr lang="en-US" b="0" i="0" dirty="0" smtClean="0"/>
            <a:t>Z3 constraint solver </a:t>
          </a:r>
          <a:endParaRPr lang="en-US" dirty="0"/>
        </a:p>
      </dgm:t>
    </dgm:pt>
    <dgm:pt modelId="{2E3B2A98-07B0-49C5-9F4C-8DA747830F23}" type="parTrans" cxnId="{7C01FB1F-0C55-42D3-B063-CE196DB49A0B}">
      <dgm:prSet/>
      <dgm:spPr/>
      <dgm:t>
        <a:bodyPr/>
        <a:lstStyle/>
        <a:p>
          <a:endParaRPr lang="en-US"/>
        </a:p>
      </dgm:t>
    </dgm:pt>
    <dgm:pt modelId="{F3881ECF-D285-4A16-9BE7-C2C02797FAAD}" type="sibTrans" cxnId="{7C01FB1F-0C55-42D3-B063-CE196DB49A0B}">
      <dgm:prSet/>
      <dgm:spPr/>
      <dgm:t>
        <a:bodyPr/>
        <a:lstStyle/>
        <a:p>
          <a:endParaRPr lang="en-US"/>
        </a:p>
      </dgm:t>
    </dgm:pt>
    <dgm:pt modelId="{E6148950-71FD-4F76-8C55-022160CCF059}" type="pres">
      <dgm:prSet presAssocID="{1EE960E0-AE4D-40D7-B701-448CF0ACD5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6BFB-2D1D-4A69-B4E8-806CCECA8D05}" type="pres">
      <dgm:prSet presAssocID="{4C183380-B4A4-42D2-B55D-B42E057CA3A8}" presName="linNode" presStyleCnt="0"/>
      <dgm:spPr/>
    </dgm:pt>
    <dgm:pt modelId="{ADB65FF5-5912-47C9-8373-F261A5E76D78}" type="pres">
      <dgm:prSet presAssocID="{4C183380-B4A4-42D2-B55D-B42E057CA3A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D755D-B5F4-4A51-898A-E0A08D0B6A1E}" type="pres">
      <dgm:prSet presAssocID="{4C183380-B4A4-42D2-B55D-B42E057CA3A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FD014-D3ED-40EC-93C1-1E0663ADC64C}" type="pres">
      <dgm:prSet presAssocID="{0D7077BC-BEC3-4CFF-8575-6F9B398DB983}" presName="sp" presStyleCnt="0"/>
      <dgm:spPr/>
    </dgm:pt>
    <dgm:pt modelId="{2FB76D57-43D1-4976-8B5A-4A1688387006}" type="pres">
      <dgm:prSet presAssocID="{3E087596-05EE-43BF-B4B1-D6F61C159DC2}" presName="linNode" presStyleCnt="0"/>
      <dgm:spPr/>
    </dgm:pt>
    <dgm:pt modelId="{39A9F353-8BBA-46B9-AE78-F74DAF1BEE61}" type="pres">
      <dgm:prSet presAssocID="{3E087596-05EE-43BF-B4B1-D6F61C159DC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C8DA5-3C54-4259-9090-393A12544470}" type="pres">
      <dgm:prSet presAssocID="{3E087596-05EE-43BF-B4B1-D6F61C159DC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9CF8B-B186-4474-9091-3F1897206EDC}" type="pres">
      <dgm:prSet presAssocID="{243B02CA-6D7A-4634-8F95-3C8A4741DC8F}" presName="sp" presStyleCnt="0"/>
      <dgm:spPr/>
    </dgm:pt>
    <dgm:pt modelId="{8E2793EF-EAB2-4054-8A03-E99D9ECF4103}" type="pres">
      <dgm:prSet presAssocID="{41514E4C-8581-4380-9D53-393A9383C177}" presName="linNode" presStyleCnt="0"/>
      <dgm:spPr/>
    </dgm:pt>
    <dgm:pt modelId="{A1965779-ABBD-4395-863F-35ED19DBE01D}" type="pres">
      <dgm:prSet presAssocID="{41514E4C-8581-4380-9D53-393A9383C17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7ACF2-5C3A-4532-A064-065F51F8833F}" type="pres">
      <dgm:prSet presAssocID="{41514E4C-8581-4380-9D53-393A9383C17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33EA1-9AF0-4F88-A437-893687F2CF82}" type="pres">
      <dgm:prSet presAssocID="{65FAB29D-AB0F-42F2-8220-ACE073DA8DE9}" presName="sp" presStyleCnt="0"/>
      <dgm:spPr/>
    </dgm:pt>
    <dgm:pt modelId="{C00CA18F-90AB-40A4-AE0D-CB0EA4A9DF8D}" type="pres">
      <dgm:prSet presAssocID="{7F46E9F4-D6A9-4AC7-BBF7-8039156BC557}" presName="linNode" presStyleCnt="0"/>
      <dgm:spPr/>
    </dgm:pt>
    <dgm:pt modelId="{F20E6B1B-C4AB-4C3B-8A7D-74E35251E4FA}" type="pres">
      <dgm:prSet presAssocID="{7F46E9F4-D6A9-4AC7-BBF7-8039156BC55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2D619-5C5D-4798-95E6-103E4656E50B}" type="pres">
      <dgm:prSet presAssocID="{7F46E9F4-D6A9-4AC7-BBF7-8039156BC55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9BCBA-D64E-43F5-BE0D-3625FF4FFE1A}" type="pres">
      <dgm:prSet presAssocID="{9A9930FA-594D-4873-87B7-00EB61E3854F}" presName="sp" presStyleCnt="0"/>
      <dgm:spPr/>
    </dgm:pt>
    <dgm:pt modelId="{B2640A90-4A96-4884-9CD1-A9BD15FAC9C9}" type="pres">
      <dgm:prSet presAssocID="{D7D73D4F-06BC-4C8B-BB3C-68D1E4B4EF83}" presName="linNode" presStyleCnt="0"/>
      <dgm:spPr/>
    </dgm:pt>
    <dgm:pt modelId="{30941DAE-A2B8-4225-A43E-99362FF47AAF}" type="pres">
      <dgm:prSet presAssocID="{D7D73D4F-06BC-4C8B-BB3C-68D1E4B4EF8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69FA6-0063-4AF0-BD01-C8C5CFFC5C5A}" type="pres">
      <dgm:prSet presAssocID="{D7D73D4F-06BC-4C8B-BB3C-68D1E4B4EF8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01FB1F-0C55-42D3-B063-CE196DB49A0B}" srcId="{D7D73D4F-06BC-4C8B-BB3C-68D1E4B4EF83}" destId="{C93CB535-5D56-4457-BC64-DDC8935D953D}" srcOrd="0" destOrd="0" parTransId="{2E3B2A98-07B0-49C5-9F4C-8DA747830F23}" sibTransId="{F3881ECF-D285-4A16-9BE7-C2C02797FAAD}"/>
    <dgm:cxn modelId="{0C8495AB-D020-4997-8AB3-1BAFF7F1F4A0}" type="presOf" srcId="{3E087596-05EE-43BF-B4B1-D6F61C159DC2}" destId="{39A9F353-8BBA-46B9-AE78-F74DAF1BEE61}" srcOrd="0" destOrd="0" presId="urn:microsoft.com/office/officeart/2005/8/layout/vList5"/>
    <dgm:cxn modelId="{DB2E100E-841A-4213-A3CB-70C7F3F775AB}" srcId="{1EE960E0-AE4D-40D7-B701-448CF0ACD549}" destId="{41514E4C-8581-4380-9D53-393A9383C177}" srcOrd="2" destOrd="0" parTransId="{4C7B62D7-790C-4581-9983-D4210F5B35A1}" sibTransId="{65FAB29D-AB0F-42F2-8220-ACE073DA8DE9}"/>
    <dgm:cxn modelId="{D3606F45-2F15-411A-8D09-EF9C272FA65A}" srcId="{3E087596-05EE-43BF-B4B1-D6F61C159DC2}" destId="{A6FE0BD7-D97A-4120-A7C3-8433A6CAB80C}" srcOrd="0" destOrd="0" parTransId="{579FA997-A60B-4A68-9B5A-436AD85A6A6F}" sibTransId="{3D201223-CADD-47AA-8D99-5A79A836B11E}"/>
    <dgm:cxn modelId="{7D8C6936-67FF-4C02-B0BE-697FB1BB7640}" srcId="{1EE960E0-AE4D-40D7-B701-448CF0ACD549}" destId="{7F46E9F4-D6A9-4AC7-BBF7-8039156BC557}" srcOrd="3" destOrd="0" parTransId="{F03FE3C2-CF45-4319-9F8B-FB0E73704FA0}" sibTransId="{9A9930FA-594D-4873-87B7-00EB61E3854F}"/>
    <dgm:cxn modelId="{DB79780C-41B0-4803-8F98-AB94D76A6EFD}" srcId="{1EE960E0-AE4D-40D7-B701-448CF0ACD549}" destId="{D7D73D4F-06BC-4C8B-BB3C-68D1E4B4EF83}" srcOrd="4" destOrd="0" parTransId="{9B5DEC00-15A8-4A04-90BF-C4033D18A277}" sibTransId="{8C69CD41-8885-4269-89A5-FCB6C3D5E1E0}"/>
    <dgm:cxn modelId="{A5C7BA59-6809-4CFC-B93D-52D423C71ED4}" type="presOf" srcId="{4C183380-B4A4-42D2-B55D-B42E057CA3A8}" destId="{ADB65FF5-5912-47C9-8373-F261A5E76D78}" srcOrd="0" destOrd="0" presId="urn:microsoft.com/office/officeart/2005/8/layout/vList5"/>
    <dgm:cxn modelId="{B41A64D9-1F48-4816-8DAA-4B437287F7A6}" srcId="{4C183380-B4A4-42D2-B55D-B42E057CA3A8}" destId="{5B0C62B5-7DD6-47F1-A86F-F582BC89044D}" srcOrd="0" destOrd="0" parTransId="{983702BC-CC9C-438A-9A52-BE121F053A33}" sibTransId="{4FF590A4-6387-43C1-9501-642EA832BBD1}"/>
    <dgm:cxn modelId="{C397ADF6-E074-4E0C-8069-E33E5A7637DD}" type="presOf" srcId="{41514E4C-8581-4380-9D53-393A9383C177}" destId="{A1965779-ABBD-4395-863F-35ED19DBE01D}" srcOrd="0" destOrd="0" presId="urn:microsoft.com/office/officeart/2005/8/layout/vList5"/>
    <dgm:cxn modelId="{DBE96289-E8F3-4EDA-85C6-8CBD26FC92EC}" srcId="{1EE960E0-AE4D-40D7-B701-448CF0ACD549}" destId="{4C183380-B4A4-42D2-B55D-B42E057CA3A8}" srcOrd="0" destOrd="0" parTransId="{769C0C6B-62A0-453F-A805-55B9163B8040}" sibTransId="{0D7077BC-BEC3-4CFF-8575-6F9B398DB983}"/>
    <dgm:cxn modelId="{C98B3FAC-1701-4662-8485-0AD10F0C6E9E}" type="presOf" srcId="{5B0C62B5-7DD6-47F1-A86F-F582BC89044D}" destId="{801D755D-B5F4-4A51-898A-E0A08D0B6A1E}" srcOrd="0" destOrd="0" presId="urn:microsoft.com/office/officeart/2005/8/layout/vList5"/>
    <dgm:cxn modelId="{B99A6135-C09C-4EF6-A11E-B55B3F3BFFAE}" type="presOf" srcId="{D7D73D4F-06BC-4C8B-BB3C-68D1E4B4EF83}" destId="{30941DAE-A2B8-4225-A43E-99362FF47AAF}" srcOrd="0" destOrd="0" presId="urn:microsoft.com/office/officeart/2005/8/layout/vList5"/>
    <dgm:cxn modelId="{63E6057C-7491-4276-9C82-6108CAE9C27D}" type="presOf" srcId="{C93CB535-5D56-4457-BC64-DDC8935D953D}" destId="{FC369FA6-0063-4AF0-BD01-C8C5CFFC5C5A}" srcOrd="0" destOrd="0" presId="urn:microsoft.com/office/officeart/2005/8/layout/vList5"/>
    <dgm:cxn modelId="{1A1BFC1D-30FF-4215-AFA5-B6283BF51D0E}" type="presOf" srcId="{C8352AF7-4983-4FF1-97B2-9AA0A9B5A93A}" destId="{3AA7ACF2-5C3A-4532-A064-065F51F8833F}" srcOrd="0" destOrd="0" presId="urn:microsoft.com/office/officeart/2005/8/layout/vList5"/>
    <dgm:cxn modelId="{5AA9C651-4BE7-467A-9E13-682AE2F88260}" srcId="{7F46E9F4-D6A9-4AC7-BBF7-8039156BC557}" destId="{7AD7C377-12BD-492B-964D-E9128FCFAA01}" srcOrd="0" destOrd="0" parTransId="{C813F308-2370-4695-9617-275E935BCDC6}" sibTransId="{BA8898C8-AAE9-4A17-87E4-6E84D1AD6C6D}"/>
    <dgm:cxn modelId="{3C4FB4A6-66B3-4498-B49A-B1FD7A70FE4B}" srcId="{1EE960E0-AE4D-40D7-B701-448CF0ACD549}" destId="{3E087596-05EE-43BF-B4B1-D6F61C159DC2}" srcOrd="1" destOrd="0" parTransId="{BD0E408A-FFC8-464E-B804-757721A1B92B}" sibTransId="{243B02CA-6D7A-4634-8F95-3C8A4741DC8F}"/>
    <dgm:cxn modelId="{70F16C5B-55D6-4C07-9D13-FDD0B56EADEE}" type="presOf" srcId="{7F46E9F4-D6A9-4AC7-BBF7-8039156BC557}" destId="{F20E6B1B-C4AB-4C3B-8A7D-74E35251E4FA}" srcOrd="0" destOrd="0" presId="urn:microsoft.com/office/officeart/2005/8/layout/vList5"/>
    <dgm:cxn modelId="{AD3724EA-368E-4D7A-8E97-387EB96A53FF}" srcId="{41514E4C-8581-4380-9D53-393A9383C177}" destId="{C8352AF7-4983-4FF1-97B2-9AA0A9B5A93A}" srcOrd="0" destOrd="0" parTransId="{8B4F0016-52EC-47DE-A3E4-330A6681643E}" sibTransId="{2371C615-C302-431E-905F-8AF02708150E}"/>
    <dgm:cxn modelId="{F6615135-1005-479A-803E-CE469E6B8552}" type="presOf" srcId="{7AD7C377-12BD-492B-964D-E9128FCFAA01}" destId="{82A2D619-5C5D-4798-95E6-103E4656E50B}" srcOrd="0" destOrd="0" presId="urn:microsoft.com/office/officeart/2005/8/layout/vList5"/>
    <dgm:cxn modelId="{BC43D4EB-E625-400E-A536-0AA860EBC687}" type="presOf" srcId="{A6FE0BD7-D97A-4120-A7C3-8433A6CAB80C}" destId="{456C8DA5-3C54-4259-9090-393A12544470}" srcOrd="0" destOrd="0" presId="urn:microsoft.com/office/officeart/2005/8/layout/vList5"/>
    <dgm:cxn modelId="{EC02C042-B0CB-4EE7-BC7C-D71192EC4A30}" type="presOf" srcId="{1EE960E0-AE4D-40D7-B701-448CF0ACD549}" destId="{E6148950-71FD-4F76-8C55-022160CCF059}" srcOrd="0" destOrd="0" presId="urn:microsoft.com/office/officeart/2005/8/layout/vList5"/>
    <dgm:cxn modelId="{879A423A-C2BD-4BB6-A48B-533FDEEC54D3}" type="presParOf" srcId="{E6148950-71FD-4F76-8C55-022160CCF059}" destId="{EB7F6BFB-2D1D-4A69-B4E8-806CCECA8D05}" srcOrd="0" destOrd="0" presId="urn:microsoft.com/office/officeart/2005/8/layout/vList5"/>
    <dgm:cxn modelId="{DE969A1F-9ED3-40B7-B3CB-70777FA5D4DA}" type="presParOf" srcId="{EB7F6BFB-2D1D-4A69-B4E8-806CCECA8D05}" destId="{ADB65FF5-5912-47C9-8373-F261A5E76D78}" srcOrd="0" destOrd="0" presId="urn:microsoft.com/office/officeart/2005/8/layout/vList5"/>
    <dgm:cxn modelId="{CD561EA2-63A0-4FDE-8C17-EF6CB7D6C261}" type="presParOf" srcId="{EB7F6BFB-2D1D-4A69-B4E8-806CCECA8D05}" destId="{801D755D-B5F4-4A51-898A-E0A08D0B6A1E}" srcOrd="1" destOrd="0" presId="urn:microsoft.com/office/officeart/2005/8/layout/vList5"/>
    <dgm:cxn modelId="{DAD7B13A-FA8D-4183-8BA8-B9DE924291AF}" type="presParOf" srcId="{E6148950-71FD-4F76-8C55-022160CCF059}" destId="{049FD014-D3ED-40EC-93C1-1E0663ADC64C}" srcOrd="1" destOrd="0" presId="urn:microsoft.com/office/officeart/2005/8/layout/vList5"/>
    <dgm:cxn modelId="{6ADF19FC-6A98-4B76-85BB-CD278AC71267}" type="presParOf" srcId="{E6148950-71FD-4F76-8C55-022160CCF059}" destId="{2FB76D57-43D1-4976-8B5A-4A1688387006}" srcOrd="2" destOrd="0" presId="urn:microsoft.com/office/officeart/2005/8/layout/vList5"/>
    <dgm:cxn modelId="{3D8D0788-4EB7-4FE0-9B6E-87EEF692135C}" type="presParOf" srcId="{2FB76D57-43D1-4976-8B5A-4A1688387006}" destId="{39A9F353-8BBA-46B9-AE78-F74DAF1BEE61}" srcOrd="0" destOrd="0" presId="urn:microsoft.com/office/officeart/2005/8/layout/vList5"/>
    <dgm:cxn modelId="{248AE265-B471-476F-8001-90145D115A0E}" type="presParOf" srcId="{2FB76D57-43D1-4976-8B5A-4A1688387006}" destId="{456C8DA5-3C54-4259-9090-393A12544470}" srcOrd="1" destOrd="0" presId="urn:microsoft.com/office/officeart/2005/8/layout/vList5"/>
    <dgm:cxn modelId="{0C800CCC-452D-41CD-81E3-C1B2857A2F5D}" type="presParOf" srcId="{E6148950-71FD-4F76-8C55-022160CCF059}" destId="{0599CF8B-B186-4474-9091-3F1897206EDC}" srcOrd="3" destOrd="0" presId="urn:microsoft.com/office/officeart/2005/8/layout/vList5"/>
    <dgm:cxn modelId="{1734F37A-1171-41AC-A4A6-AFE3D23A1A8B}" type="presParOf" srcId="{E6148950-71FD-4F76-8C55-022160CCF059}" destId="{8E2793EF-EAB2-4054-8A03-E99D9ECF4103}" srcOrd="4" destOrd="0" presId="urn:microsoft.com/office/officeart/2005/8/layout/vList5"/>
    <dgm:cxn modelId="{11721AD5-D7AE-4417-B4BD-342CE25283BD}" type="presParOf" srcId="{8E2793EF-EAB2-4054-8A03-E99D9ECF4103}" destId="{A1965779-ABBD-4395-863F-35ED19DBE01D}" srcOrd="0" destOrd="0" presId="urn:microsoft.com/office/officeart/2005/8/layout/vList5"/>
    <dgm:cxn modelId="{1948BCDA-935B-4DD6-A4CE-2FDDA282E25B}" type="presParOf" srcId="{8E2793EF-EAB2-4054-8A03-E99D9ECF4103}" destId="{3AA7ACF2-5C3A-4532-A064-065F51F8833F}" srcOrd="1" destOrd="0" presId="urn:microsoft.com/office/officeart/2005/8/layout/vList5"/>
    <dgm:cxn modelId="{42A9DE54-2870-4ED7-B8C6-C5C25C94884E}" type="presParOf" srcId="{E6148950-71FD-4F76-8C55-022160CCF059}" destId="{7E433EA1-9AF0-4F88-A437-893687F2CF82}" srcOrd="5" destOrd="0" presId="urn:microsoft.com/office/officeart/2005/8/layout/vList5"/>
    <dgm:cxn modelId="{E4CDBB41-211E-41E0-B99D-358C7E528FB8}" type="presParOf" srcId="{E6148950-71FD-4F76-8C55-022160CCF059}" destId="{C00CA18F-90AB-40A4-AE0D-CB0EA4A9DF8D}" srcOrd="6" destOrd="0" presId="urn:microsoft.com/office/officeart/2005/8/layout/vList5"/>
    <dgm:cxn modelId="{A915986B-779A-4692-95D5-03EDA9791CB4}" type="presParOf" srcId="{C00CA18F-90AB-40A4-AE0D-CB0EA4A9DF8D}" destId="{F20E6B1B-C4AB-4C3B-8A7D-74E35251E4FA}" srcOrd="0" destOrd="0" presId="urn:microsoft.com/office/officeart/2005/8/layout/vList5"/>
    <dgm:cxn modelId="{615D32C3-DDEA-4FC4-8932-DF621D7A7313}" type="presParOf" srcId="{C00CA18F-90AB-40A4-AE0D-CB0EA4A9DF8D}" destId="{82A2D619-5C5D-4798-95E6-103E4656E50B}" srcOrd="1" destOrd="0" presId="urn:microsoft.com/office/officeart/2005/8/layout/vList5"/>
    <dgm:cxn modelId="{9BBBA355-058D-4519-BC17-25A4F361B977}" type="presParOf" srcId="{E6148950-71FD-4F76-8C55-022160CCF059}" destId="{8729BCBA-D64E-43F5-BE0D-3625FF4FFE1A}" srcOrd="7" destOrd="0" presId="urn:microsoft.com/office/officeart/2005/8/layout/vList5"/>
    <dgm:cxn modelId="{09F3817B-D660-4D74-BD4A-4B824505BF3A}" type="presParOf" srcId="{E6148950-71FD-4F76-8C55-022160CCF059}" destId="{B2640A90-4A96-4884-9CD1-A9BD15FAC9C9}" srcOrd="8" destOrd="0" presId="urn:microsoft.com/office/officeart/2005/8/layout/vList5"/>
    <dgm:cxn modelId="{94A857CD-4AD1-472E-B7BA-5061824B7760}" type="presParOf" srcId="{B2640A90-4A96-4884-9CD1-A9BD15FAC9C9}" destId="{30941DAE-A2B8-4225-A43E-99362FF47AAF}" srcOrd="0" destOrd="0" presId="urn:microsoft.com/office/officeart/2005/8/layout/vList5"/>
    <dgm:cxn modelId="{433DD842-7906-4CDF-823E-39F82CFF1C7A}" type="presParOf" srcId="{B2640A90-4A96-4884-9CD1-A9BD15FAC9C9}" destId="{FC369FA6-0063-4AF0-BD01-C8C5CFFC5C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152EC-82AF-42DD-AED4-B5EDA6714F6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77225-EBD0-43B0-B94C-29F26D7B8F2B}">
      <dgm:prSet/>
      <dgm:spPr/>
      <dgm:t>
        <a:bodyPr/>
        <a:lstStyle/>
        <a:p>
          <a:pPr rtl="0"/>
          <a:r>
            <a:rPr lang="en-US" b="0" i="0" smtClean="0"/>
            <a:t>Tracer</a:t>
          </a:r>
          <a:endParaRPr lang="en-US"/>
        </a:p>
      </dgm:t>
    </dgm:pt>
    <dgm:pt modelId="{792C54D0-1B65-4021-9529-E7CF8072A764}" type="parTrans" cxnId="{DC6D2B1F-D849-4E64-99F5-BE7CD0949F3D}">
      <dgm:prSet/>
      <dgm:spPr/>
      <dgm:t>
        <a:bodyPr/>
        <a:lstStyle/>
        <a:p>
          <a:endParaRPr lang="en-US"/>
        </a:p>
      </dgm:t>
    </dgm:pt>
    <dgm:pt modelId="{4B72A2CD-48BD-4586-AD22-15DBFEB58AA0}" type="sibTrans" cxnId="{DC6D2B1F-D849-4E64-99F5-BE7CD0949F3D}">
      <dgm:prSet/>
      <dgm:spPr/>
      <dgm:t>
        <a:bodyPr/>
        <a:lstStyle/>
        <a:p>
          <a:endParaRPr lang="en-US"/>
        </a:p>
      </dgm:t>
    </dgm:pt>
    <dgm:pt modelId="{22A9B0E7-24CF-40AC-B8EB-DF8641738C62}">
      <dgm:prSet/>
      <dgm:spPr/>
      <dgm:t>
        <a:bodyPr/>
        <a:lstStyle/>
        <a:p>
          <a:pPr rtl="0"/>
          <a:r>
            <a:rPr lang="en-US" b="0" i="0" dirty="0" smtClean="0"/>
            <a:t>Modified BAP </a:t>
          </a:r>
          <a:r>
            <a:rPr lang="en-US" b="0" i="0" dirty="0" err="1" smtClean="0"/>
            <a:t>pintool</a:t>
          </a:r>
          <a:r>
            <a:rPr lang="en-US" b="0" i="0" dirty="0" smtClean="0"/>
            <a:t> to collect memory dumps, coverage information, input stream names. Detects exceptions as well</a:t>
          </a:r>
          <a:endParaRPr lang="en-US" dirty="0"/>
        </a:p>
      </dgm:t>
    </dgm:pt>
    <dgm:pt modelId="{DF2CDD9E-B9B4-479D-983C-6B1870EF8951}" type="parTrans" cxnId="{2195FE75-1DC7-47E8-A7E6-2EFEE45C33CB}">
      <dgm:prSet/>
      <dgm:spPr/>
      <dgm:t>
        <a:bodyPr/>
        <a:lstStyle/>
        <a:p>
          <a:endParaRPr lang="en-US"/>
        </a:p>
      </dgm:t>
    </dgm:pt>
    <dgm:pt modelId="{2750D562-BF37-43B7-AF47-118E5819809E}" type="sibTrans" cxnId="{2195FE75-1DC7-47E8-A7E6-2EFEE45C33CB}">
      <dgm:prSet/>
      <dgm:spPr/>
      <dgm:t>
        <a:bodyPr/>
        <a:lstStyle/>
        <a:p>
          <a:endParaRPr lang="en-US"/>
        </a:p>
      </dgm:t>
    </dgm:pt>
    <dgm:pt modelId="{609CC71A-6CEF-455B-9C5D-93F3428796A2}">
      <dgm:prSet/>
      <dgm:spPr/>
      <dgm:t>
        <a:bodyPr/>
        <a:lstStyle/>
        <a:p>
          <a:pPr rtl="0"/>
          <a:r>
            <a:rPr lang="en-US" b="0" i="0" dirty="0" smtClean="0"/>
            <a:t>Symbolic Executor</a:t>
          </a:r>
          <a:endParaRPr lang="en-US" dirty="0"/>
        </a:p>
      </dgm:t>
    </dgm:pt>
    <dgm:pt modelId="{7F5E832A-DB08-4ACF-9367-1445C5EC6B1A}" type="parTrans" cxnId="{707A8A90-3872-4F9E-833F-1688C07F2A2A}">
      <dgm:prSet/>
      <dgm:spPr/>
      <dgm:t>
        <a:bodyPr/>
        <a:lstStyle/>
        <a:p>
          <a:endParaRPr lang="en-US"/>
        </a:p>
      </dgm:t>
    </dgm:pt>
    <dgm:pt modelId="{4ABF01D7-45E4-46C0-8757-27DA15392132}" type="sibTrans" cxnId="{707A8A90-3872-4F9E-833F-1688C07F2A2A}">
      <dgm:prSet/>
      <dgm:spPr/>
      <dgm:t>
        <a:bodyPr/>
        <a:lstStyle/>
        <a:p>
          <a:endParaRPr lang="en-US"/>
        </a:p>
      </dgm:t>
    </dgm:pt>
    <dgm:pt modelId="{5A510544-D4B7-4D83-A242-10F7AB18D8F6}">
      <dgm:prSet/>
      <dgm:spPr/>
      <dgm:t>
        <a:bodyPr/>
        <a:lstStyle/>
        <a:p>
          <a:pPr rtl="0"/>
          <a:r>
            <a:rPr lang="en-US" b="0" i="0" dirty="0" smtClean="0"/>
            <a:t>Modification to BAP that supports converting BAP IL to SMTLIB formulas </a:t>
          </a:r>
          <a:endParaRPr lang="en-US" dirty="0"/>
        </a:p>
      </dgm:t>
    </dgm:pt>
    <dgm:pt modelId="{D91CD2A7-D996-45E7-B52F-6AD5B8A13042}" type="parTrans" cxnId="{10955C89-3A82-49DA-8EF5-305A0B6AC372}">
      <dgm:prSet/>
      <dgm:spPr/>
      <dgm:t>
        <a:bodyPr/>
        <a:lstStyle/>
        <a:p>
          <a:endParaRPr lang="en-US"/>
        </a:p>
      </dgm:t>
    </dgm:pt>
    <dgm:pt modelId="{55FBEF2F-2CA6-4140-B882-2389B6A79339}" type="sibTrans" cxnId="{10955C89-3A82-49DA-8EF5-305A0B6AC372}">
      <dgm:prSet/>
      <dgm:spPr/>
      <dgm:t>
        <a:bodyPr/>
        <a:lstStyle/>
        <a:p>
          <a:endParaRPr lang="en-US"/>
        </a:p>
      </dgm:t>
    </dgm:pt>
    <dgm:pt modelId="{509488C8-703E-4590-B67A-4F13C92B6E78}">
      <dgm:prSet/>
      <dgm:spPr/>
      <dgm:t>
        <a:bodyPr/>
        <a:lstStyle/>
        <a:p>
          <a:pPr rtl="0"/>
          <a:r>
            <a:rPr lang="en-US" b="0" i="0" smtClean="0"/>
            <a:t>SMT Solver</a:t>
          </a:r>
          <a:endParaRPr lang="en-US"/>
        </a:p>
      </dgm:t>
    </dgm:pt>
    <dgm:pt modelId="{20E29514-12A3-4CB1-BC41-AA8E2DA6896B}" type="parTrans" cxnId="{1F32B6F5-69BF-4C67-8CDC-FD03CFC00905}">
      <dgm:prSet/>
      <dgm:spPr/>
      <dgm:t>
        <a:bodyPr/>
        <a:lstStyle/>
        <a:p>
          <a:endParaRPr lang="en-US"/>
        </a:p>
      </dgm:t>
    </dgm:pt>
    <dgm:pt modelId="{8F0DA3BD-BB05-43DB-943C-3F31ACD170E9}" type="sibTrans" cxnId="{1F32B6F5-69BF-4C67-8CDC-FD03CFC00905}">
      <dgm:prSet/>
      <dgm:spPr/>
      <dgm:t>
        <a:bodyPr/>
        <a:lstStyle/>
        <a:p>
          <a:endParaRPr lang="en-US"/>
        </a:p>
      </dgm:t>
    </dgm:pt>
    <dgm:pt modelId="{E932DD6A-91AA-479A-87DC-2F03918292DD}">
      <dgm:prSet/>
      <dgm:spPr/>
      <dgm:t>
        <a:bodyPr/>
        <a:lstStyle/>
        <a:p>
          <a:pPr rtl="0"/>
          <a:r>
            <a:rPr lang="en-US" b="0" i="0" dirty="0" smtClean="0"/>
            <a:t>We use z3 or STP to solve generated formulas</a:t>
          </a:r>
          <a:endParaRPr lang="en-US" dirty="0"/>
        </a:p>
      </dgm:t>
    </dgm:pt>
    <dgm:pt modelId="{C2906F2D-A7F4-4E76-9B17-60EBF1FB74BE}" type="parTrans" cxnId="{54EE59DE-28C8-46CE-8857-DAAFBC7230AC}">
      <dgm:prSet/>
      <dgm:spPr/>
      <dgm:t>
        <a:bodyPr/>
        <a:lstStyle/>
        <a:p>
          <a:endParaRPr lang="en-US"/>
        </a:p>
      </dgm:t>
    </dgm:pt>
    <dgm:pt modelId="{B9D81CE1-F645-4D1B-A853-CF8A97603CC7}" type="sibTrans" cxnId="{54EE59DE-28C8-46CE-8857-DAAFBC7230AC}">
      <dgm:prSet/>
      <dgm:spPr/>
      <dgm:t>
        <a:bodyPr/>
        <a:lstStyle/>
        <a:p>
          <a:endParaRPr lang="en-US"/>
        </a:p>
      </dgm:t>
    </dgm:pt>
    <dgm:pt modelId="{4CDFBD2C-FABA-49BA-B29D-F02CAB8C1470}">
      <dgm:prSet/>
      <dgm:spPr/>
      <dgm:t>
        <a:bodyPr/>
        <a:lstStyle/>
        <a:p>
          <a:pPr rtl="0"/>
          <a:r>
            <a:rPr lang="en-US" b="0" i="0" dirty="0" err="1" smtClean="0"/>
            <a:t>FuzzFlow</a:t>
          </a:r>
          <a:r>
            <a:rPr lang="en-US" b="0" i="0" dirty="0" smtClean="0"/>
            <a:t> Logic</a:t>
          </a:r>
          <a:endParaRPr lang="en-US" dirty="0"/>
        </a:p>
      </dgm:t>
    </dgm:pt>
    <dgm:pt modelId="{820099DE-35F3-4B11-9509-97B86088CE95}" type="parTrans" cxnId="{0640002E-F3F0-400A-89BD-E1466F63208F}">
      <dgm:prSet/>
      <dgm:spPr/>
      <dgm:t>
        <a:bodyPr/>
        <a:lstStyle/>
        <a:p>
          <a:endParaRPr lang="en-US"/>
        </a:p>
      </dgm:t>
    </dgm:pt>
    <dgm:pt modelId="{25E24837-24D2-4410-8BF1-29EEC1FA4C4A}" type="sibTrans" cxnId="{0640002E-F3F0-400A-89BD-E1466F63208F}">
      <dgm:prSet/>
      <dgm:spPr/>
      <dgm:t>
        <a:bodyPr/>
        <a:lstStyle/>
        <a:p>
          <a:endParaRPr lang="en-US"/>
        </a:p>
      </dgm:t>
    </dgm:pt>
    <dgm:pt modelId="{9BD20C8D-EAF7-4B4E-8447-93C4591A3EDE}">
      <dgm:prSet/>
      <dgm:spPr/>
      <dgm:t>
        <a:bodyPr/>
        <a:lstStyle/>
        <a:p>
          <a:pPr rtl="0"/>
          <a:r>
            <a:rPr lang="en-US" b="0" i="0" dirty="0" smtClean="0"/>
            <a:t>Custom tool built on top of BAP that glues all components together and implements the exploration algorithm</a:t>
          </a:r>
          <a:endParaRPr lang="en-US" dirty="0"/>
        </a:p>
      </dgm:t>
    </dgm:pt>
    <dgm:pt modelId="{14FE386F-B746-4239-9EEE-C313108C53E2}" type="parTrans" cxnId="{A079366D-FA1E-491A-A11E-EF768F18D77A}">
      <dgm:prSet/>
      <dgm:spPr/>
      <dgm:t>
        <a:bodyPr/>
        <a:lstStyle/>
        <a:p>
          <a:endParaRPr lang="en-US"/>
        </a:p>
      </dgm:t>
    </dgm:pt>
    <dgm:pt modelId="{B7C5EB0C-F540-4B2D-BCB1-D4AFB73905D6}" type="sibTrans" cxnId="{A079366D-FA1E-491A-A11E-EF768F18D77A}">
      <dgm:prSet/>
      <dgm:spPr/>
      <dgm:t>
        <a:bodyPr/>
        <a:lstStyle/>
        <a:p>
          <a:endParaRPr lang="en-US"/>
        </a:p>
      </dgm:t>
    </dgm:pt>
    <dgm:pt modelId="{1F635A11-9E92-4EAD-8494-A026DC3A6D59}" type="pres">
      <dgm:prSet presAssocID="{304152EC-82AF-42DD-AED4-B5EDA6714F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2528F-1C10-488D-A0FE-1C3927B27134}" type="pres">
      <dgm:prSet presAssocID="{56277225-EBD0-43B0-B94C-29F26D7B8F2B}" presName="linNode" presStyleCnt="0"/>
      <dgm:spPr/>
    </dgm:pt>
    <dgm:pt modelId="{70428053-2916-4AC2-A7E4-E10E223D4E6C}" type="pres">
      <dgm:prSet presAssocID="{56277225-EBD0-43B0-B94C-29F26D7B8F2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B7E54-8DCE-4E9A-8708-21C73A2AF19A}" type="pres">
      <dgm:prSet presAssocID="{56277225-EBD0-43B0-B94C-29F26D7B8F2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FF61D-71DF-44BC-9F46-DB66A510516E}" type="pres">
      <dgm:prSet presAssocID="{4B72A2CD-48BD-4586-AD22-15DBFEB58AA0}" presName="sp" presStyleCnt="0"/>
      <dgm:spPr/>
    </dgm:pt>
    <dgm:pt modelId="{0143394F-F726-4152-8E07-D238DAC300F0}" type="pres">
      <dgm:prSet presAssocID="{609CC71A-6CEF-455B-9C5D-93F3428796A2}" presName="linNode" presStyleCnt="0"/>
      <dgm:spPr/>
    </dgm:pt>
    <dgm:pt modelId="{71AC7B8E-0BEB-45F8-BA35-1D07FED58125}" type="pres">
      <dgm:prSet presAssocID="{609CC71A-6CEF-455B-9C5D-93F3428796A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1EB63-87D7-449A-9349-C5CDE0C047A8}" type="pres">
      <dgm:prSet presAssocID="{609CC71A-6CEF-455B-9C5D-93F3428796A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B5517-6A35-4F93-81A5-C0DD6BD16A1D}" type="pres">
      <dgm:prSet presAssocID="{4ABF01D7-45E4-46C0-8757-27DA15392132}" presName="sp" presStyleCnt="0"/>
      <dgm:spPr/>
    </dgm:pt>
    <dgm:pt modelId="{A2EA327E-4424-49B3-8952-8C79820BF607}" type="pres">
      <dgm:prSet presAssocID="{509488C8-703E-4590-B67A-4F13C92B6E78}" presName="linNode" presStyleCnt="0"/>
      <dgm:spPr/>
    </dgm:pt>
    <dgm:pt modelId="{322FAB96-08CA-48D8-9606-9199C2B1019F}" type="pres">
      <dgm:prSet presAssocID="{509488C8-703E-4590-B67A-4F13C92B6E7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796FF-1547-42E7-A079-8ECC21448DA0}" type="pres">
      <dgm:prSet presAssocID="{509488C8-703E-4590-B67A-4F13C92B6E78}" presName="descendantText" presStyleLbl="alignAccFollowNode1" presStyleIdx="2" presStyleCnt="4" custLinFactNeighborX="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BB690-0A2B-4A09-9882-AC73C2F1A876}" type="pres">
      <dgm:prSet presAssocID="{8F0DA3BD-BB05-43DB-943C-3F31ACD170E9}" presName="sp" presStyleCnt="0"/>
      <dgm:spPr/>
    </dgm:pt>
    <dgm:pt modelId="{FD85A726-C076-4058-96FB-2C72B0558D5F}" type="pres">
      <dgm:prSet presAssocID="{4CDFBD2C-FABA-49BA-B29D-F02CAB8C1470}" presName="linNode" presStyleCnt="0"/>
      <dgm:spPr/>
    </dgm:pt>
    <dgm:pt modelId="{ADD1ABC9-CA9D-432D-A82B-9FD8C9E9F7A4}" type="pres">
      <dgm:prSet presAssocID="{4CDFBD2C-FABA-49BA-B29D-F02CAB8C147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476F-9B0A-4C7D-84B9-32C535CD8D76}" type="pres">
      <dgm:prSet presAssocID="{4CDFBD2C-FABA-49BA-B29D-F02CAB8C147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C933C-44FA-43C9-971B-11938AE1CF00}" type="presOf" srcId="{509488C8-703E-4590-B67A-4F13C92B6E78}" destId="{322FAB96-08CA-48D8-9606-9199C2B1019F}" srcOrd="0" destOrd="0" presId="urn:microsoft.com/office/officeart/2005/8/layout/vList5"/>
    <dgm:cxn modelId="{93C4B36A-F288-4AD3-9C40-50E88AA0FECA}" type="presOf" srcId="{E932DD6A-91AA-479A-87DC-2F03918292DD}" destId="{31E796FF-1547-42E7-A079-8ECC21448DA0}" srcOrd="0" destOrd="0" presId="urn:microsoft.com/office/officeart/2005/8/layout/vList5"/>
    <dgm:cxn modelId="{1F32B6F5-69BF-4C67-8CDC-FD03CFC00905}" srcId="{304152EC-82AF-42DD-AED4-B5EDA6714F6F}" destId="{509488C8-703E-4590-B67A-4F13C92B6E78}" srcOrd="2" destOrd="0" parTransId="{20E29514-12A3-4CB1-BC41-AA8E2DA6896B}" sibTransId="{8F0DA3BD-BB05-43DB-943C-3F31ACD170E9}"/>
    <dgm:cxn modelId="{4DC6FD53-12C9-492A-8B27-9C5AD62B3221}" type="presOf" srcId="{56277225-EBD0-43B0-B94C-29F26D7B8F2B}" destId="{70428053-2916-4AC2-A7E4-E10E223D4E6C}" srcOrd="0" destOrd="0" presId="urn:microsoft.com/office/officeart/2005/8/layout/vList5"/>
    <dgm:cxn modelId="{5BED8336-584E-4C6D-96E7-9F04C4D310CB}" type="presOf" srcId="{9BD20C8D-EAF7-4B4E-8447-93C4591A3EDE}" destId="{FCF3476F-9B0A-4C7D-84B9-32C535CD8D76}" srcOrd="0" destOrd="0" presId="urn:microsoft.com/office/officeart/2005/8/layout/vList5"/>
    <dgm:cxn modelId="{DAD1869E-59AE-4C4F-A6BA-55EDDD76FCA2}" type="presOf" srcId="{5A510544-D4B7-4D83-A242-10F7AB18D8F6}" destId="{67A1EB63-87D7-449A-9349-C5CDE0C047A8}" srcOrd="0" destOrd="0" presId="urn:microsoft.com/office/officeart/2005/8/layout/vList5"/>
    <dgm:cxn modelId="{707A8A90-3872-4F9E-833F-1688C07F2A2A}" srcId="{304152EC-82AF-42DD-AED4-B5EDA6714F6F}" destId="{609CC71A-6CEF-455B-9C5D-93F3428796A2}" srcOrd="1" destOrd="0" parTransId="{7F5E832A-DB08-4ACF-9367-1445C5EC6B1A}" sibTransId="{4ABF01D7-45E4-46C0-8757-27DA15392132}"/>
    <dgm:cxn modelId="{A079366D-FA1E-491A-A11E-EF768F18D77A}" srcId="{4CDFBD2C-FABA-49BA-B29D-F02CAB8C1470}" destId="{9BD20C8D-EAF7-4B4E-8447-93C4591A3EDE}" srcOrd="0" destOrd="0" parTransId="{14FE386F-B746-4239-9EEE-C313108C53E2}" sibTransId="{B7C5EB0C-F540-4B2D-BCB1-D4AFB73905D6}"/>
    <dgm:cxn modelId="{54EE59DE-28C8-46CE-8857-DAAFBC7230AC}" srcId="{509488C8-703E-4590-B67A-4F13C92B6E78}" destId="{E932DD6A-91AA-479A-87DC-2F03918292DD}" srcOrd="0" destOrd="0" parTransId="{C2906F2D-A7F4-4E76-9B17-60EBF1FB74BE}" sibTransId="{B9D81CE1-F645-4D1B-A853-CF8A97603CC7}"/>
    <dgm:cxn modelId="{841A4EBB-B74A-4C77-8480-86E08E9FF103}" type="presOf" srcId="{304152EC-82AF-42DD-AED4-B5EDA6714F6F}" destId="{1F635A11-9E92-4EAD-8494-A026DC3A6D59}" srcOrd="0" destOrd="0" presId="urn:microsoft.com/office/officeart/2005/8/layout/vList5"/>
    <dgm:cxn modelId="{2195FE75-1DC7-47E8-A7E6-2EFEE45C33CB}" srcId="{56277225-EBD0-43B0-B94C-29F26D7B8F2B}" destId="{22A9B0E7-24CF-40AC-B8EB-DF8641738C62}" srcOrd="0" destOrd="0" parTransId="{DF2CDD9E-B9B4-479D-983C-6B1870EF8951}" sibTransId="{2750D562-BF37-43B7-AF47-118E5819809E}"/>
    <dgm:cxn modelId="{AC16B831-C660-466E-94C8-FED6552EA7D3}" type="presOf" srcId="{609CC71A-6CEF-455B-9C5D-93F3428796A2}" destId="{71AC7B8E-0BEB-45F8-BA35-1D07FED58125}" srcOrd="0" destOrd="0" presId="urn:microsoft.com/office/officeart/2005/8/layout/vList5"/>
    <dgm:cxn modelId="{46D85E01-98B1-4B70-AC73-25022B7B41A4}" type="presOf" srcId="{4CDFBD2C-FABA-49BA-B29D-F02CAB8C1470}" destId="{ADD1ABC9-CA9D-432D-A82B-9FD8C9E9F7A4}" srcOrd="0" destOrd="0" presId="urn:microsoft.com/office/officeart/2005/8/layout/vList5"/>
    <dgm:cxn modelId="{10955C89-3A82-49DA-8EF5-305A0B6AC372}" srcId="{609CC71A-6CEF-455B-9C5D-93F3428796A2}" destId="{5A510544-D4B7-4D83-A242-10F7AB18D8F6}" srcOrd="0" destOrd="0" parTransId="{D91CD2A7-D996-45E7-B52F-6AD5B8A13042}" sibTransId="{55FBEF2F-2CA6-4140-B882-2389B6A79339}"/>
    <dgm:cxn modelId="{0640002E-F3F0-400A-89BD-E1466F63208F}" srcId="{304152EC-82AF-42DD-AED4-B5EDA6714F6F}" destId="{4CDFBD2C-FABA-49BA-B29D-F02CAB8C1470}" srcOrd="3" destOrd="0" parTransId="{820099DE-35F3-4B11-9509-97B86088CE95}" sibTransId="{25E24837-24D2-4410-8BF1-29EEC1FA4C4A}"/>
    <dgm:cxn modelId="{DC6D2B1F-D849-4E64-99F5-BE7CD0949F3D}" srcId="{304152EC-82AF-42DD-AED4-B5EDA6714F6F}" destId="{56277225-EBD0-43B0-B94C-29F26D7B8F2B}" srcOrd="0" destOrd="0" parTransId="{792C54D0-1B65-4021-9529-E7CF8072A764}" sibTransId="{4B72A2CD-48BD-4586-AD22-15DBFEB58AA0}"/>
    <dgm:cxn modelId="{98EFDF90-BA2E-4CD8-A411-BEF1B78F7111}" type="presOf" srcId="{22A9B0E7-24CF-40AC-B8EB-DF8641738C62}" destId="{A5AB7E54-8DCE-4E9A-8708-21C73A2AF19A}" srcOrd="0" destOrd="0" presId="urn:microsoft.com/office/officeart/2005/8/layout/vList5"/>
    <dgm:cxn modelId="{1839BD3E-2F89-4D03-B576-2C7469B65A1E}" type="presParOf" srcId="{1F635A11-9E92-4EAD-8494-A026DC3A6D59}" destId="{CC02528F-1C10-488D-A0FE-1C3927B27134}" srcOrd="0" destOrd="0" presId="urn:microsoft.com/office/officeart/2005/8/layout/vList5"/>
    <dgm:cxn modelId="{15A800E5-49C8-477F-BAE2-8514EF234900}" type="presParOf" srcId="{CC02528F-1C10-488D-A0FE-1C3927B27134}" destId="{70428053-2916-4AC2-A7E4-E10E223D4E6C}" srcOrd="0" destOrd="0" presId="urn:microsoft.com/office/officeart/2005/8/layout/vList5"/>
    <dgm:cxn modelId="{4B4157AF-C005-479F-A1F8-AA5C71B5EC5B}" type="presParOf" srcId="{CC02528F-1C10-488D-A0FE-1C3927B27134}" destId="{A5AB7E54-8DCE-4E9A-8708-21C73A2AF19A}" srcOrd="1" destOrd="0" presId="urn:microsoft.com/office/officeart/2005/8/layout/vList5"/>
    <dgm:cxn modelId="{65D33870-0E49-4702-9B6D-3D6EBD9DA57E}" type="presParOf" srcId="{1F635A11-9E92-4EAD-8494-A026DC3A6D59}" destId="{BDFFF61D-71DF-44BC-9F46-DB66A510516E}" srcOrd="1" destOrd="0" presId="urn:microsoft.com/office/officeart/2005/8/layout/vList5"/>
    <dgm:cxn modelId="{31311FBA-14CB-4B8F-9D74-F8C8260CBA4E}" type="presParOf" srcId="{1F635A11-9E92-4EAD-8494-A026DC3A6D59}" destId="{0143394F-F726-4152-8E07-D238DAC300F0}" srcOrd="2" destOrd="0" presId="urn:microsoft.com/office/officeart/2005/8/layout/vList5"/>
    <dgm:cxn modelId="{F9ACCD68-C236-450D-BF98-960AEF8635CA}" type="presParOf" srcId="{0143394F-F726-4152-8E07-D238DAC300F0}" destId="{71AC7B8E-0BEB-45F8-BA35-1D07FED58125}" srcOrd="0" destOrd="0" presId="urn:microsoft.com/office/officeart/2005/8/layout/vList5"/>
    <dgm:cxn modelId="{990AB1C9-B386-44A6-A4DD-C8C277B94175}" type="presParOf" srcId="{0143394F-F726-4152-8E07-D238DAC300F0}" destId="{67A1EB63-87D7-449A-9349-C5CDE0C047A8}" srcOrd="1" destOrd="0" presId="urn:microsoft.com/office/officeart/2005/8/layout/vList5"/>
    <dgm:cxn modelId="{ACA283EB-625F-4E6A-9C8F-B7E1B97479D0}" type="presParOf" srcId="{1F635A11-9E92-4EAD-8494-A026DC3A6D59}" destId="{1CAB5517-6A35-4F93-81A5-C0DD6BD16A1D}" srcOrd="3" destOrd="0" presId="urn:microsoft.com/office/officeart/2005/8/layout/vList5"/>
    <dgm:cxn modelId="{13625EBB-C49D-47D8-B879-7CBD98768FDB}" type="presParOf" srcId="{1F635A11-9E92-4EAD-8494-A026DC3A6D59}" destId="{A2EA327E-4424-49B3-8952-8C79820BF607}" srcOrd="4" destOrd="0" presId="urn:microsoft.com/office/officeart/2005/8/layout/vList5"/>
    <dgm:cxn modelId="{8EF22735-F10B-461F-B2B5-6C3CBC6F5D1D}" type="presParOf" srcId="{A2EA327E-4424-49B3-8952-8C79820BF607}" destId="{322FAB96-08CA-48D8-9606-9199C2B1019F}" srcOrd="0" destOrd="0" presId="urn:microsoft.com/office/officeart/2005/8/layout/vList5"/>
    <dgm:cxn modelId="{5E9FFB18-B225-4C57-85BE-F33B368CA651}" type="presParOf" srcId="{A2EA327E-4424-49B3-8952-8C79820BF607}" destId="{31E796FF-1547-42E7-A079-8ECC21448DA0}" srcOrd="1" destOrd="0" presId="urn:microsoft.com/office/officeart/2005/8/layout/vList5"/>
    <dgm:cxn modelId="{FF1FBAED-DADF-4B03-A240-B7C0240078AB}" type="presParOf" srcId="{1F635A11-9E92-4EAD-8494-A026DC3A6D59}" destId="{54FBB690-0A2B-4A09-9882-AC73C2F1A876}" srcOrd="5" destOrd="0" presId="urn:microsoft.com/office/officeart/2005/8/layout/vList5"/>
    <dgm:cxn modelId="{C737AE90-FD06-4735-9AAB-A8AE70B2336D}" type="presParOf" srcId="{1F635A11-9E92-4EAD-8494-A026DC3A6D59}" destId="{FD85A726-C076-4058-96FB-2C72B0558D5F}" srcOrd="6" destOrd="0" presId="urn:microsoft.com/office/officeart/2005/8/layout/vList5"/>
    <dgm:cxn modelId="{465B688B-4AF2-458F-ABAC-14204C51F7A6}" type="presParOf" srcId="{FD85A726-C076-4058-96FB-2C72B0558D5F}" destId="{ADD1ABC9-CA9D-432D-A82B-9FD8C9E9F7A4}" srcOrd="0" destOrd="0" presId="urn:microsoft.com/office/officeart/2005/8/layout/vList5"/>
    <dgm:cxn modelId="{C8941B5F-452C-45AC-8DC9-00E2F5A97DA7}" type="presParOf" srcId="{FD85A726-C076-4058-96FB-2C72B0558D5F}" destId="{FCF3476F-9B0A-4C7D-84B9-32C535CD8D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712-F071-4E9C-9EAB-EEDAC82A605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634F9-2FA7-4997-B1F8-30F2F985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Concolic</a:t>
            </a:r>
            <a:r>
              <a:rPr lang="en-US" dirty="0" smtClean="0"/>
              <a:t> Testing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34F9-2FA7-4997-B1F8-30F2F9850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34F9-2FA7-4997-B1F8-30F2F9850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more realistic</a:t>
            </a:r>
            <a:r>
              <a:rPr lang="en-US" baseline="0" dirty="0" smtClean="0"/>
              <a:t> assembly dump showing flags and comparisons can occur higher up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34F9-2FA7-4997-B1F8-30F2F9850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TruScan</a:t>
            </a:r>
            <a:r>
              <a:rPr lang="en-US" baseline="0" dirty="0" smtClean="0"/>
              <a:t> requires symbols, acts like virtual debugger. Includes disassembler,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/o, stack/heap emulator, taint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34F9-2FA7-4997-B1F8-30F2F98506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baseline="0" dirty="0" smtClean="0"/>
              <a:t> fails, cannot read into null buffer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34F9-2FA7-4997-B1F8-30F2F98506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15477"/>
            <a:ext cx="7772400" cy="1217990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40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93182"/>
            <a:ext cx="7772400" cy="4384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3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979332"/>
            <a:ext cx="8102600" cy="1786467"/>
          </a:xfrm>
          <a:prstGeom prst="rect">
            <a:avLst/>
          </a:prstGeom>
        </p:spPr>
        <p:txBody>
          <a:bodyPr/>
          <a:lstStyle>
            <a:lvl1pPr algn="ctr">
              <a:lnSpc>
                <a:spcPts val="3800"/>
              </a:lnSpc>
              <a:defRPr sz="3600" b="0" i="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766439"/>
            <a:ext cx="8102600" cy="4384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40266" y="313061"/>
            <a:ext cx="8229600" cy="994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ual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608138"/>
            <a:ext cx="3987800" cy="44878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73596" y="1608138"/>
            <a:ext cx="3987800" cy="4487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40266" y="313061"/>
            <a:ext cx="8229600" cy="994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no head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asset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9070"/>
            <a:ext cx="9153407" cy="58102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91368" y="6484863"/>
            <a:ext cx="455053" cy="2789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186A2A1-8732-8940-8607-00AC968D908F}" type="slidenum">
              <a:rPr lang="en-US" sz="900" b="0" i="0" smtClean="0">
                <a:solidFill>
                  <a:srgbClr val="FFFFFF"/>
                </a:solidFill>
                <a:latin typeface="Calibri"/>
                <a:cs typeface="Calibri"/>
              </a:rPr>
              <a:pPr algn="r"/>
              <a:t>‹#›</a:t>
            </a:fld>
            <a:endParaRPr lang="en-US" sz="9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asse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1307175"/>
            <a:ext cx="9153407" cy="1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grad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297"/>
            <a:ext cx="9144000" cy="3273911"/>
          </a:xfrm>
          <a:prstGeom prst="rect">
            <a:avLst/>
          </a:prstGeom>
        </p:spPr>
      </p:pic>
      <p:pic>
        <p:nvPicPr>
          <p:cNvPr id="7" name="Picture 6" descr="asse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" y="4758955"/>
            <a:ext cx="9144005" cy="187523"/>
          </a:xfrm>
          <a:prstGeom prst="rect">
            <a:avLst/>
          </a:prstGeom>
        </p:spPr>
      </p:pic>
      <p:pic>
        <p:nvPicPr>
          <p:cNvPr id="8" name="Picture 14" descr="sourcefire_logo_l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444" y="238531"/>
            <a:ext cx="1389096" cy="49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982" y="238531"/>
            <a:ext cx="280861" cy="497123"/>
          </a:xfrm>
          <a:prstGeom prst="rect">
            <a:avLst/>
          </a:prstGeom>
        </p:spPr>
      </p:pic>
      <p:pic>
        <p:nvPicPr>
          <p:cNvPr id="10" name="Picture 9" descr="bg_ge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3" y="372532"/>
            <a:ext cx="5405447" cy="4324357"/>
          </a:xfrm>
          <a:prstGeom prst="rect">
            <a:avLst/>
          </a:prstGeom>
        </p:spPr>
      </p:pic>
      <p:pic>
        <p:nvPicPr>
          <p:cNvPr id="11" name="Picture 10" descr="Sourcefire_2C_TM_LeftSing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98" y="6309243"/>
            <a:ext cx="2077819" cy="2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grad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497"/>
            <a:ext cx="9144000" cy="3273911"/>
          </a:xfrm>
          <a:prstGeom prst="rect">
            <a:avLst/>
          </a:prstGeom>
        </p:spPr>
      </p:pic>
      <p:pic>
        <p:nvPicPr>
          <p:cNvPr id="7" name="Picture 6" descr="asse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" y="3514428"/>
            <a:ext cx="9144005" cy="187523"/>
          </a:xfrm>
          <a:prstGeom prst="rect">
            <a:avLst/>
          </a:prstGeom>
        </p:spPr>
      </p:pic>
      <p:pic>
        <p:nvPicPr>
          <p:cNvPr id="8" name="Picture 14" descr="sourcefire_logo_l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444" y="238531"/>
            <a:ext cx="1389096" cy="49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wav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62" y="4585656"/>
            <a:ext cx="2413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1982" y="238531"/>
            <a:ext cx="280861" cy="497123"/>
          </a:xfrm>
          <a:prstGeom prst="rect">
            <a:avLst/>
          </a:prstGeom>
        </p:spPr>
      </p:pic>
      <p:pic>
        <p:nvPicPr>
          <p:cNvPr id="11" name="Picture 10" descr="bg_gear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74" y="668867"/>
            <a:ext cx="3527506" cy="2785947"/>
          </a:xfrm>
          <a:prstGeom prst="rect">
            <a:avLst/>
          </a:prstGeom>
        </p:spPr>
      </p:pic>
      <p:pic>
        <p:nvPicPr>
          <p:cNvPr id="12" name="Picture 11" descr="Sourcefire_2C_TM_LeftSi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98" y="6309243"/>
            <a:ext cx="2077819" cy="2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266" y="313061"/>
            <a:ext cx="8229600" cy="994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asset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1307175"/>
            <a:ext cx="9153407" cy="1877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9407" y="6276974"/>
            <a:ext cx="9153407" cy="581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91368" y="6437238"/>
            <a:ext cx="455053" cy="2789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186A2A1-8732-8940-8607-00AC968D908F}" type="slidenum">
              <a:rPr lang="en-US" sz="900" b="0" i="0" smtClean="0">
                <a:solidFill>
                  <a:srgbClr val="FFFFFF"/>
                </a:solidFill>
                <a:latin typeface="Calibri"/>
                <a:cs typeface="Calibri"/>
              </a:rPr>
              <a:pPr algn="r"/>
              <a:t>‹#›</a:t>
            </a:fld>
            <a:endParaRPr lang="en-US" sz="9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2" name="Picture 11" descr="sourcefire_logo_4bl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6375667"/>
            <a:ext cx="1068736" cy="380470"/>
          </a:xfrm>
          <a:prstGeom prst="rect">
            <a:avLst/>
          </a:prstGeom>
        </p:spPr>
      </p:pic>
      <p:pic>
        <p:nvPicPr>
          <p:cNvPr id="13" name="Picture 12" descr="wa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71" y="6411651"/>
            <a:ext cx="186826" cy="329934"/>
          </a:xfrm>
          <a:prstGeom prst="rect">
            <a:avLst/>
          </a:prstGeom>
        </p:spPr>
      </p:pic>
      <p:pic>
        <p:nvPicPr>
          <p:cNvPr id="4" name="Picture 3" descr="Sourcefire_0k_LeftSingl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93" y="6428585"/>
            <a:ext cx="1959076" cy="2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3" r:id="rId4"/>
    <p:sldLayoutId id="2147483674" r:id="rId5"/>
  </p:sldLayoutIdLst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4000" b="0" i="0" kern="1200" spc="6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charset="2"/>
        <a:buChar char="§"/>
        <a:defRPr sz="28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914400" indent="-4572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→"/>
        <a:defRPr sz="24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1257300" indent="-228600" algn="l" defTabSz="457200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Arial"/>
        <a:buChar char="•"/>
        <a:defRPr sz="20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400"/>
        </a:spcBef>
        <a:buFont typeface="Arial"/>
        <a:buChar char="–"/>
        <a:defRPr sz="1800" b="0" i="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137160" algn="l" defTabSz="457200" rtl="0" eaLnBrk="1" latinLnBrk="0" hangingPunct="1">
        <a:lnSpc>
          <a:spcPct val="100000"/>
        </a:lnSpc>
        <a:spcBef>
          <a:spcPts val="400"/>
        </a:spcBef>
        <a:buFont typeface="Arial"/>
        <a:buChar char="»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ocuments/vuln-trends/index.html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vrt-blog.snort.org/" TargetMode="External"/><Relationship Id="rId2" Type="http://schemas.openxmlformats.org/officeDocument/2006/relationships/hyperlink" Target="mailto:rjohnson@sourcefire.co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Fuzzing and Patch </a:t>
            </a:r>
            <a:r>
              <a:rPr lang="en-US" sz="3200" dirty="0" smtClean="0"/>
              <a:t>Analysis: </a:t>
            </a:r>
            <a:r>
              <a:rPr lang="en-US" sz="3200" dirty="0" err="1">
                <a:solidFill>
                  <a:schemeClr val="bg2"/>
                </a:solidFill>
              </a:rPr>
              <a:t>SAGEly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Advice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Taint </a:t>
            </a:r>
            <a:r>
              <a:rPr lang="en-US" dirty="0"/>
              <a:t>Analysis </a:t>
            </a:r>
          </a:p>
          <a:p>
            <a:pPr lvl="1"/>
            <a:r>
              <a:rPr lang="en-US" dirty="0"/>
              <a:t>Analysis of program runtime to determine </a:t>
            </a:r>
            <a:r>
              <a:rPr lang="en-US" dirty="0" smtClean="0"/>
              <a:t>data flow from external input throughout memory </a:t>
            </a:r>
            <a:endParaRPr lang="en-US" dirty="0"/>
          </a:p>
          <a:p>
            <a:pPr lvl="1"/>
            <a:r>
              <a:rPr lang="en-US" dirty="0" smtClean="0"/>
              <a:t>Monitor each instruction for propagation of user controlled input from source operands to destination operands </a:t>
            </a:r>
          </a:p>
          <a:p>
            <a:pPr lvl="1"/>
            <a:r>
              <a:rPr lang="en-US" dirty="0" smtClean="0"/>
              <a:t>Dependency tree is generated  according to tainted data flows in memory or CPU registers </a:t>
            </a:r>
            <a:endParaRPr lang="en-US" dirty="0"/>
          </a:p>
          <a:p>
            <a:pPr lvl="1"/>
            <a:r>
              <a:rPr lang="en-US" dirty="0" smtClean="0"/>
              <a:t>Taint analysis is imperfect – propagation rules must dictate the level of inferred dataflow that is propagated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&amp; Taint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JIT </a:t>
            </a:r>
            <a:r>
              <a:rPr lang="en-US" dirty="0"/>
              <a:t>modification of </a:t>
            </a:r>
            <a:r>
              <a:rPr lang="en-US" dirty="0" smtClean="0"/>
              <a:t>binary code</a:t>
            </a:r>
          </a:p>
          <a:p>
            <a:pPr lvl="1"/>
            <a:r>
              <a:rPr lang="en-US" dirty="0" smtClean="0"/>
              <a:t>As new code blocks are visited or modules are loaded, an analysis phase disassembles the binary to identify code structure</a:t>
            </a:r>
          </a:p>
          <a:p>
            <a:pPr lvl="1"/>
            <a:r>
              <a:rPr lang="en-US" dirty="0" smtClean="0"/>
              <a:t>Instructions may be inserted at arbitrary locations around or within the disassembled target binary </a:t>
            </a:r>
          </a:p>
          <a:p>
            <a:pPr lvl="1"/>
            <a:r>
              <a:rPr lang="en-US" dirty="0" smtClean="0"/>
              <a:t>Modified code is cached and referenced instead of original binary</a:t>
            </a:r>
          </a:p>
          <a:p>
            <a:pPr lvl="1"/>
            <a:endParaRPr lang="en-US" dirty="0"/>
          </a:p>
          <a:p>
            <a:r>
              <a:rPr lang="en-US" dirty="0" smtClean="0"/>
              <a:t>Skips </a:t>
            </a:r>
            <a:r>
              <a:rPr lang="en-US" dirty="0"/>
              <a:t>some problems with static </a:t>
            </a:r>
            <a:r>
              <a:rPr lang="en-US" dirty="0" smtClean="0"/>
              <a:t>binary rewriting and maintains runtime state for conditional instrumentation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Binary Instrumentation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Symbolic </a:t>
            </a:r>
            <a:r>
              <a:rPr lang="en-US" dirty="0"/>
              <a:t>execution involves computation of a mathematical expression that represents the logic within a program.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thought of as an algebra designed to express computation.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37" y="3359914"/>
            <a:ext cx="2775098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test(char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 == 'b')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 == 'a')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[2] == 'd')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[3] == '!')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if(n==4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crash();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344" y="3363452"/>
            <a:ext cx="4015441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declare-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(Array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(declare-fun test ()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(declare-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(assert (= n 0))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(= (select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0) 98)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 1) 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(= (select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97)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 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(= (select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100)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(= (select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92)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(+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 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(assert (= n 4))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(check-sat)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(get-model) 	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Symbolic </a:t>
            </a:r>
            <a:r>
              <a:rPr lang="en-US" dirty="0"/>
              <a:t>execution involves computation of a mathematical expression that represents the logic within a program.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thought of as an algebra designed to express computation.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37" y="3359914"/>
            <a:ext cx="2775098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(x &gt; 50)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 = 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 = 2;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ret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344" y="2853068"/>
            <a:ext cx="401544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(declare-fun condition ()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(declare-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(declare-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(assert (=&gt; (&gt;= x 50) (= ret 1)))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(assert (=&gt; (&lt; x 50) (= ret 2)))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(assert (= ret 1))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(check-sat)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(get-model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en-US" sz="1400" dirty="0"/>
              <a:t>sat 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/>
              <a:t>model </a:t>
            </a:r>
            <a:endParaRPr lang="en-US" sz="1400" dirty="0" smtClean="0"/>
          </a:p>
          <a:p>
            <a:r>
              <a:rPr lang="en-US" sz="1400" dirty="0" smtClean="0"/>
              <a:t>	(</a:t>
            </a:r>
            <a:r>
              <a:rPr lang="en-US" sz="1400" dirty="0"/>
              <a:t>define-fun x () </a:t>
            </a:r>
            <a:r>
              <a:rPr lang="en-US" sz="1400" dirty="0" err="1"/>
              <a:t>Int</a:t>
            </a:r>
            <a:r>
              <a:rPr lang="en-US" sz="1400" dirty="0"/>
              <a:t> 50)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/>
              <a:t>define-fun ret () </a:t>
            </a:r>
            <a:r>
              <a:rPr lang="en-US" sz="1400" dirty="0" err="1"/>
              <a:t>Int</a:t>
            </a:r>
            <a:r>
              <a:rPr lang="en-US" sz="1400" dirty="0"/>
              <a:t> 1) </a:t>
            </a:r>
            <a:endParaRPr lang="en-US" sz="1400" dirty="0" smtClean="0"/>
          </a:p>
          <a:p>
            <a:r>
              <a:rPr lang="en-US" sz="1400" dirty="0" smtClean="0"/>
              <a:t>)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 we used Symbolic Execution to emulate forward from a crash to determine exploitability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261" y="2698689"/>
            <a:ext cx="3972497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test_motriage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(unsigned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b,x,y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[b+0x11223344];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[x];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exploit_me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x, y);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 we used Symbolic Execution to emulate forward from a crash to determine exploitability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262" y="2698689"/>
            <a:ext cx="3343104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exploit_me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depth,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unsigned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unsigned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stack[1];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x &amp; 0xff;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switch(depth)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exploit_me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(++depth, x&gt;&gt;8, y);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498" y="2708589"/>
            <a:ext cx="336884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 0x44)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stack[y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1;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if(b != 0x33) y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if(b != 0x22) y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if(b != 0x11) y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assert(0);</a:t>
            </a:r>
          </a:p>
        </p:txBody>
      </p:sp>
    </p:spTree>
    <p:extLst>
      <p:ext uri="{BB962C8B-B14F-4D97-AF65-F5344CB8AC3E}">
        <p14:creationId xmlns:p14="http://schemas.microsoft.com/office/powerpoint/2010/main" val="36249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 we used Symbolic Execution to emulate forward from a crash to determine exploitability </a:t>
            </a:r>
          </a:p>
          <a:p>
            <a:endParaRPr lang="en-US" dirty="0" smtClean="0"/>
          </a:p>
          <a:p>
            <a:r>
              <a:rPr lang="en-US" dirty="0" smtClean="0"/>
              <a:t>[insert screenshot of </a:t>
            </a:r>
            <a:r>
              <a:rPr lang="en-US" dirty="0" err="1" smtClean="0"/>
              <a:t>crashflow</a:t>
            </a:r>
            <a:r>
              <a:rPr lang="en-US" dirty="0" smtClean="0"/>
              <a:t> here]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942975"/>
            <a:ext cx="6057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Comparisons </a:t>
            </a:r>
            <a:r>
              <a:rPr lang="en-US" dirty="0"/>
              <a:t>are done on values to determine which branch of code to take: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observe these constraints to determine what data value ranges allow execution in different paths </a:t>
            </a:r>
          </a:p>
          <a:p>
            <a:r>
              <a:rPr lang="en-US" dirty="0" smtClean="0"/>
              <a:t>A </a:t>
            </a:r>
            <a:r>
              <a:rPr lang="en-US" dirty="0"/>
              <a:t>code path is determined by collecting a series of these constraints which determines the execution flow of the program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07009"/>
            <a:ext cx="294508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(a &gt; b):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block1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block2</a:t>
            </a:r>
          </a:p>
        </p:txBody>
      </p:sp>
    </p:spTree>
    <p:extLst>
      <p:ext uri="{BB962C8B-B14F-4D97-AF65-F5344CB8AC3E}">
        <p14:creationId xmlns:p14="http://schemas.microsoft.com/office/powerpoint/2010/main" val="5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Against binary targets we need to track flags and evaluate the dependent comparison before a jump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This may be done manually or through the use of an 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Generation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0649" y="2482702"/>
            <a:ext cx="6863938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0x080483d4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&lt;+0&gt;:	push  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0x080483d5 &lt;+1&gt;: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0x080483d7 &lt;+3&gt;:	and    $0xfffffff0,%esp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0x080483da &lt;+6&gt;:	sub    $0x10,%esp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0x080483dd &lt;+9&gt;: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$0x1,0x8(%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0x080483e1 &lt;+13&gt;: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0x80483f1 &lt;main+29&gt;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0x080483e3 &lt;+15&gt;: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$0x80484d0,(%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0x080483ea &lt;+22&gt;:	call   0x80482f0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puts@plt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0x080483ef &lt;+27&gt;: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0x80483f2 &lt;main+30&gt;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0x080483f1 &lt;+29&gt;: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0x080483f2 &lt;+30&gt;:	leave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0x080483f3 &lt;+31&gt;:	ret </a:t>
            </a:r>
          </a:p>
        </p:txBody>
      </p:sp>
    </p:spTree>
    <p:extLst>
      <p:ext uri="{BB962C8B-B14F-4D97-AF65-F5344CB8AC3E}">
        <p14:creationId xmlns:p14="http://schemas.microsoft.com/office/powerpoint/2010/main" val="4177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formula representing the code path logic is generated in a format acceptable to a symbolic execution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r>
              <a:rPr lang="en-US" dirty="0"/>
              <a:t>To explore alternate paths, we invert the conditional logic of the last branch and allow the solver to generate an example that would match the inverted conditional logic</a:t>
            </a:r>
          </a:p>
          <a:p>
            <a:endParaRPr lang="en-US" dirty="0" smtClean="0"/>
          </a:p>
          <a:p>
            <a:r>
              <a:rPr lang="en-US" dirty="0" smtClean="0"/>
              <a:t>Iterative </a:t>
            </a:r>
            <a:r>
              <a:rPr lang="en-US" dirty="0"/>
              <a:t>use of this algorithm allows us to explore a complete program graph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‘bad?’</a:t>
            </a:r>
          </a:p>
          <a:p>
            <a:r>
              <a:rPr lang="en-US" dirty="0" smtClean="0"/>
              <a:t>Formula generated by symbolic execution:   </a:t>
            </a:r>
          </a:p>
          <a:p>
            <a:pPr lvl="1"/>
            <a:r>
              <a:rPr lang="el-GR" dirty="0" smtClean="0"/>
              <a:t>Φ</a:t>
            </a:r>
            <a:r>
              <a:rPr lang="en-US" dirty="0" smtClean="0"/>
              <a:t>:= (i</a:t>
            </a:r>
            <a:r>
              <a:rPr lang="en-US" baseline="-25000" dirty="0" smtClean="0"/>
              <a:t>0</a:t>
            </a:r>
            <a:r>
              <a:rPr lang="en-US" dirty="0" smtClean="0"/>
              <a:t>=‘b’) &amp;&amp; (i</a:t>
            </a:r>
            <a:r>
              <a:rPr lang="en-US" baseline="-25000" dirty="0" smtClean="0"/>
              <a:t>1</a:t>
            </a:r>
            <a:r>
              <a:rPr lang="en-US" dirty="0" smtClean="0"/>
              <a:t>=‘a’) &amp;&amp; (i</a:t>
            </a:r>
            <a:r>
              <a:rPr lang="en-US" baseline="-25000" dirty="0" smtClean="0"/>
              <a:t>2</a:t>
            </a:r>
            <a:r>
              <a:rPr lang="en-US" dirty="0" smtClean="0"/>
              <a:t>=‘d’) &amp;&amp; (i</a:t>
            </a:r>
            <a:r>
              <a:rPr lang="en-US" baseline="-25000" dirty="0" smtClean="0"/>
              <a:t>3</a:t>
            </a:r>
            <a:r>
              <a:rPr lang="en-US" dirty="0" smtClean="0"/>
              <a:t>&lt;&gt;‘!’)</a:t>
            </a:r>
          </a:p>
          <a:p>
            <a:r>
              <a:rPr lang="en-US" dirty="0" smtClean="0"/>
              <a:t>New formulas:</a:t>
            </a:r>
          </a:p>
          <a:p>
            <a:pPr lvl="1"/>
            <a:r>
              <a:rPr lang="el-GR" dirty="0" smtClean="0"/>
              <a:t>Φ</a:t>
            </a:r>
            <a:r>
              <a:rPr lang="en-US" baseline="-25000" dirty="0" smtClean="0"/>
              <a:t>0</a:t>
            </a:r>
            <a:r>
              <a:rPr lang="en-US" dirty="0" smtClean="0"/>
              <a:t>:= (i</a:t>
            </a:r>
            <a:r>
              <a:rPr lang="en-US" baseline="-25000" dirty="0" smtClean="0"/>
              <a:t>0</a:t>
            </a:r>
            <a:r>
              <a:rPr lang="en-US" dirty="0" smtClean="0"/>
              <a:t>=‘b’) &amp;&amp; (i</a:t>
            </a:r>
            <a:r>
              <a:rPr lang="en-US" baseline="-25000" dirty="0" smtClean="0"/>
              <a:t>1</a:t>
            </a:r>
            <a:r>
              <a:rPr lang="en-US" dirty="0" smtClean="0"/>
              <a:t>=‘a’) &amp;&amp; (i</a:t>
            </a:r>
            <a:r>
              <a:rPr lang="en-US" baseline="-25000" dirty="0" smtClean="0"/>
              <a:t>2</a:t>
            </a:r>
            <a:r>
              <a:rPr lang="en-US" dirty="0" smtClean="0"/>
              <a:t>=‘d’) &amp;&amp; (i</a:t>
            </a:r>
            <a:r>
              <a:rPr lang="en-US" baseline="-25000" dirty="0" smtClean="0"/>
              <a:t>3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‘!’)</a:t>
            </a:r>
          </a:p>
          <a:p>
            <a:pPr lvl="1"/>
            <a:r>
              <a:rPr lang="el-GR" dirty="0" smtClean="0"/>
              <a:t>Φ</a:t>
            </a:r>
            <a:r>
              <a:rPr lang="en-US" baseline="-25000" dirty="0" smtClean="0"/>
              <a:t>1</a:t>
            </a:r>
            <a:r>
              <a:rPr lang="en-US" dirty="0" smtClean="0"/>
              <a:t>:= (i</a:t>
            </a:r>
            <a:r>
              <a:rPr lang="en-US" baseline="-25000" dirty="0" smtClean="0"/>
              <a:t>0</a:t>
            </a:r>
            <a:r>
              <a:rPr lang="en-US" dirty="0" smtClean="0"/>
              <a:t>=‘b’) &amp;&amp; (i</a:t>
            </a:r>
            <a:r>
              <a:rPr lang="en-US" baseline="-25000" dirty="0" smtClean="0"/>
              <a:t>1</a:t>
            </a:r>
            <a:r>
              <a:rPr lang="en-US" dirty="0" smtClean="0"/>
              <a:t>=‘a’) &amp;&amp; (i</a:t>
            </a:r>
            <a:r>
              <a:rPr lang="en-US" baseline="-25000" dirty="0" smtClean="0"/>
              <a:t>2</a:t>
            </a:r>
            <a:r>
              <a:rPr lang="en-US" dirty="0" smtClean="0">
                <a:solidFill>
                  <a:srgbClr val="FF0000"/>
                </a:solidFill>
              </a:rPr>
              <a:t>&lt;&gt;</a:t>
            </a:r>
            <a:r>
              <a:rPr lang="en-US" dirty="0" smtClean="0"/>
              <a:t>‘d’) &amp;&amp; (i</a:t>
            </a:r>
            <a:r>
              <a:rPr lang="en-US" baseline="-25000" dirty="0" smtClean="0"/>
              <a:t>3</a:t>
            </a:r>
            <a:r>
              <a:rPr lang="en-US" dirty="0" smtClean="0"/>
              <a:t>&lt;&gt;‘!’)</a:t>
            </a:r>
          </a:p>
          <a:p>
            <a:pPr lvl="1"/>
            <a:r>
              <a:rPr lang="el-GR" dirty="0" smtClean="0"/>
              <a:t>Φ</a:t>
            </a:r>
            <a:r>
              <a:rPr lang="en-US" baseline="-25000" dirty="0" smtClean="0"/>
              <a:t>2</a:t>
            </a:r>
            <a:r>
              <a:rPr lang="en-US" dirty="0" smtClean="0"/>
              <a:t>:= (i</a:t>
            </a:r>
            <a:r>
              <a:rPr lang="en-US" baseline="-25000" dirty="0" smtClean="0"/>
              <a:t>0</a:t>
            </a:r>
            <a:r>
              <a:rPr lang="en-US" dirty="0" smtClean="0"/>
              <a:t>=‘b’) &amp;&amp; (i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&lt;&gt;</a:t>
            </a:r>
            <a:r>
              <a:rPr lang="en-US" dirty="0" smtClean="0"/>
              <a:t>‘a’) &amp;&amp; (i</a:t>
            </a:r>
            <a:r>
              <a:rPr lang="en-US" baseline="-25000" dirty="0" smtClean="0"/>
              <a:t>2</a:t>
            </a:r>
            <a:r>
              <a:rPr lang="en-US" dirty="0" smtClean="0"/>
              <a:t>=‘d’) &amp;&amp; (i</a:t>
            </a:r>
            <a:r>
              <a:rPr lang="en-US" baseline="-25000" dirty="0" smtClean="0"/>
              <a:t>3</a:t>
            </a:r>
            <a:r>
              <a:rPr lang="en-US" dirty="0" smtClean="0"/>
              <a:t>&lt;&gt;‘!’)</a:t>
            </a:r>
          </a:p>
          <a:p>
            <a:pPr lvl="1"/>
            <a:r>
              <a:rPr lang="el-GR" dirty="0" smtClean="0"/>
              <a:t>Φ</a:t>
            </a:r>
            <a:r>
              <a:rPr lang="en-US" baseline="-25000" dirty="0" smtClean="0"/>
              <a:t>3</a:t>
            </a:r>
            <a:r>
              <a:rPr lang="en-US" dirty="0" smtClean="0"/>
              <a:t>:= (i</a:t>
            </a:r>
            <a:r>
              <a:rPr lang="en-US" baseline="-25000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&lt;&gt;</a:t>
            </a:r>
            <a:r>
              <a:rPr lang="en-US" dirty="0" smtClean="0"/>
              <a:t>‘b’) &amp;&amp; (i</a:t>
            </a:r>
            <a:r>
              <a:rPr lang="en-US" baseline="-25000" dirty="0" smtClean="0"/>
              <a:t>1</a:t>
            </a:r>
            <a:r>
              <a:rPr lang="en-US" dirty="0" smtClean="0"/>
              <a:t>=‘a’) &amp;&amp; (i</a:t>
            </a:r>
            <a:r>
              <a:rPr lang="en-US" baseline="-25000" dirty="0" smtClean="0"/>
              <a:t>2</a:t>
            </a:r>
            <a:r>
              <a:rPr lang="en-US" dirty="0" smtClean="0"/>
              <a:t>=‘d’) &amp;&amp; (i</a:t>
            </a:r>
            <a:r>
              <a:rPr lang="en-US" baseline="-25000" dirty="0" smtClean="0"/>
              <a:t>3</a:t>
            </a:r>
            <a:r>
              <a:rPr lang="en-US" dirty="0" smtClean="0"/>
              <a:t>&lt;&gt;‘!’)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882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Generation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671638"/>
            <a:ext cx="67532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9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6380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Generational Search vs DFS</a:t>
            </a:r>
          </a:p>
          <a:p>
            <a:pPr lvl="1"/>
            <a:r>
              <a:rPr lang="en-US" dirty="0" smtClean="0"/>
              <a:t>DFS or BFS would negate only one of the branches </a:t>
            </a:r>
          </a:p>
          <a:p>
            <a:pPr lvl="1"/>
            <a:r>
              <a:rPr lang="en-US" dirty="0" smtClean="0"/>
              <a:t>Generational search negates each condition and solves for each, generating many new inputs per symbolic execution phase instead of just one</a:t>
            </a:r>
          </a:p>
          <a:p>
            <a:endParaRPr lang="en-US" dirty="0" smtClean="0"/>
          </a:p>
          <a:p>
            <a:r>
              <a:rPr lang="en-US" dirty="0" smtClean="0"/>
              <a:t>Constraint </a:t>
            </a:r>
            <a:r>
              <a:rPr lang="en-US" dirty="0"/>
              <a:t>Optimization</a:t>
            </a:r>
          </a:p>
          <a:p>
            <a:pPr lvl="1"/>
            <a:r>
              <a:rPr lang="en-US" dirty="0" smtClean="0"/>
              <a:t>Constraint </a:t>
            </a:r>
            <a:r>
              <a:rPr lang="en-US" dirty="0"/>
              <a:t>Elimination - reduces the size of constraint solver queries by removing the constraints which do not share symbolic variables with the negated </a:t>
            </a:r>
            <a:r>
              <a:rPr lang="en-US" dirty="0" smtClean="0"/>
              <a:t>constraint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constraint Caching - skips a constraint if it has already been added to the path constraint </a:t>
            </a:r>
          </a:p>
          <a:p>
            <a:pPr lvl="1"/>
            <a:r>
              <a:rPr lang="en-US" dirty="0" smtClean="0"/>
              <a:t>Flip </a:t>
            </a:r>
            <a:r>
              <a:rPr lang="en-US" dirty="0"/>
              <a:t>count limit - establishes the maximum number of times a constraint generated from a particular program instruction can be </a:t>
            </a:r>
            <a:r>
              <a:rPr lang="en-US" dirty="0" smtClean="0"/>
              <a:t>ﬂipped</a:t>
            </a:r>
          </a:p>
          <a:p>
            <a:pPr lvl="1"/>
            <a:r>
              <a:rPr lang="en-US" dirty="0"/>
              <a:t>Constraint </a:t>
            </a:r>
            <a:r>
              <a:rPr lang="en-US" dirty="0" err="1" smtClean="0"/>
              <a:t>Subsumption</a:t>
            </a:r>
            <a:r>
              <a:rPr lang="en-US" dirty="0" smtClean="0"/>
              <a:t> - tracks </a:t>
            </a:r>
            <a:r>
              <a:rPr lang="en-US" dirty="0"/>
              <a:t>constraints dominated by a specific branch, skips identical constraints generated from the same instruction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Thousands of crashes found in the Windows 7 and Office products – 1/3 of all file fuzzing bugs since 2007</a:t>
            </a:r>
          </a:p>
          <a:p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Vulnerabilities discovered are usually at shallow code depths</a:t>
            </a:r>
          </a:p>
          <a:p>
            <a:pPr lvl="1"/>
            <a:r>
              <a:rPr lang="en-US" dirty="0"/>
              <a:t>Symbolic Execution state is limited so wrappers need to be developed for library code </a:t>
            </a:r>
          </a:p>
          <a:p>
            <a:pPr lvl="1"/>
            <a:r>
              <a:rPr lang="en-US" dirty="0"/>
              <a:t>A small number of </a:t>
            </a:r>
            <a:r>
              <a:rPr lang="en-US" dirty="0" smtClean="0"/>
              <a:t>generations </a:t>
            </a:r>
            <a:r>
              <a:rPr lang="en-US" dirty="0"/>
              <a:t>typically find the majority of vulnerabilities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Moflow</a:t>
            </a:r>
            <a:r>
              <a:rPr lang="en-US" dirty="0" smtClean="0"/>
              <a:t>::</a:t>
            </a:r>
            <a:r>
              <a:rPr lang="en-US" dirty="0" err="1" smtClean="0"/>
              <a:t>FuzzFlow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727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Tracer</a:t>
            </a:r>
          </a:p>
          <a:p>
            <a:pPr lvl="1"/>
            <a:r>
              <a:rPr lang="en-US" dirty="0" smtClean="0"/>
              <a:t>Taint tracer from BAP is not optimized</a:t>
            </a:r>
          </a:p>
          <a:p>
            <a:pPr lvl="1"/>
            <a:r>
              <a:rPr lang="en-US" dirty="0" smtClean="0"/>
              <a:t>For this application, inputs over a few kB are problematic</a:t>
            </a:r>
          </a:p>
          <a:p>
            <a:pPr lvl="1"/>
            <a:r>
              <a:rPr lang="en-US" dirty="0" smtClean="0"/>
              <a:t>PIN is unable to flush single basic block hooks from code cache for code coverage hit trace</a:t>
            </a:r>
          </a:p>
          <a:p>
            <a:r>
              <a:rPr lang="en-US" dirty="0" smtClean="0"/>
              <a:t>Symbolic Execution</a:t>
            </a:r>
          </a:p>
          <a:p>
            <a:pPr lvl="1"/>
            <a:r>
              <a:rPr lang="en-US" dirty="0" smtClean="0"/>
              <a:t>Slow conversion from BIL to SMTLIB on big traces</a:t>
            </a:r>
          </a:p>
          <a:p>
            <a:r>
              <a:rPr lang="en-US" dirty="0" err="1" smtClean="0"/>
              <a:t>FuzzFlow</a:t>
            </a:r>
            <a:endParaRPr lang="en-US" dirty="0" smtClean="0"/>
          </a:p>
          <a:p>
            <a:pPr lvl="1"/>
            <a:r>
              <a:rPr lang="en-US" dirty="0"/>
              <a:t>Libraries need to be wrapped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We lack most of the optimizations in SAGE such as constraint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Exercise target program to achieve full coverage of all possible states </a:t>
            </a:r>
            <a:r>
              <a:rPr lang="en-US" dirty="0" smtClean="0"/>
              <a:t>influenced </a:t>
            </a:r>
            <a:r>
              <a:rPr lang="en-US" dirty="0"/>
              <a:t>by external input		</a:t>
            </a:r>
          </a:p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graph </a:t>
            </a:r>
            <a:r>
              <a:rPr lang="en-US" dirty="0" smtClean="0"/>
              <a:t>reachability </a:t>
            </a:r>
            <a:r>
              <a:rPr lang="en-US" dirty="0"/>
              <a:t>exercise </a:t>
            </a:r>
          </a:p>
          <a:p>
            <a:r>
              <a:rPr lang="en-US" dirty="0"/>
              <a:t>Input interaction with conditional logic in program code determines what states you can reach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[500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[1], O_RDONLY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== -1)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("open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exit(-1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count = read(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500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if(count == -1)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("read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exit(-1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close(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crash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Add some basic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blocks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=0;i&lt;10;i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*)NULL 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test(char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n=0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 == 'b') 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 == 'a') 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[2] == 'd') 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[3] == '!') 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if(n==4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crash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Blend?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Blend?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267" y="1597276"/>
            <a:ext cx="82296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moflow@ubuntu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moflow-bap-0.7/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custom_utils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egas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egas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-app test/bof1 -seed test/input.txt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Starting program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Thread 0 starting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Opening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tainted file: samples/13.sol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Tainting 5 bytes from read at bffafe30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buffer_size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5, requested length: 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Taint introduction #0. @bffafe30/5 bytes: file samples/13.sol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adding new mapping from file samples/13.sol to 0 on taint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adding new mapping from file samples/13.sol to 1 on taint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adding new mapping from file samples/13.sol to 2 on taint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adding new mapping from file samples/13.sol to 3 on taint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adding new mapping from file samples/13.sol to 4 on taint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Activating taint analysis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CRASH! Sample: samples/13.sol saved as crashes/2014-06-20_22:40:10_13.crash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----------STATS----------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	total	count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68%	13s	9	taint tracing the target (produces .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16%	3s	14	gathering coverage info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5%	1s	9	symbolic execution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0%	0s	0	.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concretization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0%	0s	13	solver interaction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11%	2s	1	unaccounted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elapsed: 19.000000</a:t>
            </a:r>
          </a:p>
        </p:txBody>
      </p:sp>
    </p:spTree>
    <p:extLst>
      <p:ext uri="{BB962C8B-B14F-4D97-AF65-F5344CB8AC3E}">
        <p14:creationId xmlns:p14="http://schemas.microsoft.com/office/powerpoint/2010/main" val="15768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Vulnerability Discovery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267" y="1597276"/>
            <a:ext cx="82296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moflow@ubuntu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:~/moflow-bap-0.7/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custom_utils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egas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egas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-app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/graphite2-1.2.3/tests/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comparerenderer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comparerenderer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-seed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/graphite2-1.2.3/tests/fonts/tiny.ttf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"-t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/graphite2-1.2.3/tests/texts/udhr_nep.txt -s 12 -f %s 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n“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Breakpoint 1,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IO_fread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=0x0, size=1,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count=3758096384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=0x8053230) at iofread.c:37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37 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iofread.c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#0 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IO_fread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=0x0, size=1,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count=3758096384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=0x8053230) at iofread.c:37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#1  0x4003a8ca in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graphite2::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FileFace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get_table_fn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*,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*)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from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/libgraphite2.so.3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#2  0x4002e8e5 in graphite2::Face::Table::Table(graphite2::Face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&amp;, graphite2::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TtfUtil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::Tag)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from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/libgraphite2.so.3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#3  0x4002858a in (anonymous namespace)::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(graphite2::Face&amp;,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from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/libgraphite2.so.3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#4  0x40028695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gr_make_face_with_ops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 from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/libgraphite2.so.3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#5  0x40028aac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gr_make_file_face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 from /home/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moflow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/graphite2-1.2.3/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/libgraphite2.so.3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#6  0x0804d56d in Gr2Face::Gr2Face(char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#7  0x0804b664 in main ()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Vulnerability Discovery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267" y="1597276"/>
            <a:ext cx="82296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get_table_fn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void*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appFaceHandle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unsigned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name,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appFaceHandle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return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*&gt;(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appFaceHandle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tbl_offset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TtfUtil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GetTableInfo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(name, file_face._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header_tbl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file_face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table_dir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tbl_offset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tbl_offset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file_face._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file_len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||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file_face._file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tbl_offset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SEEK_SET) !=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1,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file_face._file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free(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tbl_len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Differencing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2004, </a:t>
            </a:r>
            <a:r>
              <a:rPr lang="en-US" dirty="0" err="1" smtClean="0"/>
              <a:t>Halvar</a:t>
            </a:r>
            <a:r>
              <a:rPr lang="en-US" dirty="0" smtClean="0"/>
              <a:t> </a:t>
            </a:r>
            <a:r>
              <a:rPr lang="en-US" dirty="0"/>
              <a:t>was the first to apply i</a:t>
            </a:r>
            <a:r>
              <a:rPr lang="en-US" dirty="0" smtClean="0"/>
              <a:t>somorphic </a:t>
            </a:r>
            <a:r>
              <a:rPr lang="en-US" dirty="0"/>
              <a:t>g</a:t>
            </a:r>
            <a:r>
              <a:rPr lang="en-US" dirty="0" smtClean="0"/>
              <a:t>raph </a:t>
            </a:r>
            <a:r>
              <a:rPr lang="en-US" dirty="0"/>
              <a:t>c</a:t>
            </a:r>
            <a:r>
              <a:rPr lang="en-US" dirty="0" smtClean="0"/>
              <a:t>omparison </a:t>
            </a:r>
            <a:r>
              <a:rPr lang="en-US" dirty="0"/>
              <a:t>to the problem of binary program differencing  </a:t>
            </a:r>
          </a:p>
          <a:p>
            <a:r>
              <a:rPr lang="en-US" dirty="0"/>
              <a:t>The primary class of vulnerabilities at the time were Integer Overflows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Integer overflows are heavily represented in OS vendor advisories, rising to number 2 in 2006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cwe.mitre.org/documents/vuln-trends/index.html</a:t>
            </a:r>
            <a:endParaRPr lang="en-US" dirty="0"/>
          </a:p>
          <a:p>
            <a:pPr lvl="1"/>
            <a:r>
              <a:rPr lang="en-US" dirty="0"/>
              <a:t>Integer Overflows are </a:t>
            </a:r>
            <a:r>
              <a:rPr lang="en-US" dirty="0" smtClean="0"/>
              <a:t>localized </a:t>
            </a:r>
            <a:r>
              <a:rPr lang="en-US" dirty="0"/>
              <a:t>vulnerabilities that result in array indexing or heap allocation size miscalculations </a:t>
            </a:r>
          </a:p>
          <a:p>
            <a:r>
              <a:rPr lang="en-US" dirty="0"/>
              <a:t>Many vulnerabilities were targeting file formats such a Microsoft </a:t>
            </a:r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Old Days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91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Last update for the only commercialized </a:t>
            </a:r>
            <a:r>
              <a:rPr lang="en-US" dirty="0" err="1"/>
              <a:t>BinDiff</a:t>
            </a:r>
            <a:r>
              <a:rPr lang="en-US" dirty="0"/>
              <a:t> tool </a:t>
            </a:r>
            <a:r>
              <a:rPr lang="en-US" dirty="0" smtClean="0"/>
              <a:t>(</a:t>
            </a:r>
            <a:r>
              <a:rPr lang="en-US" dirty="0" err="1" smtClean="0"/>
              <a:t>Zynamics</a:t>
            </a:r>
            <a:r>
              <a:rPr lang="en-US" dirty="0" smtClean="0"/>
              <a:t> </a:t>
            </a:r>
            <a:r>
              <a:rPr lang="en-US" dirty="0" err="1" smtClean="0"/>
              <a:t>BinDiff</a:t>
            </a:r>
            <a:r>
              <a:rPr lang="en-US" dirty="0"/>
              <a:t>) was </a:t>
            </a:r>
            <a:r>
              <a:rPr lang="en-US" dirty="0" smtClean="0"/>
              <a:t>in 2011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majority of vulnerabilities being patched by Microsoft are use-after-free bugs in Internet Explorer which has a high degree of separation between the root cause that gets patched and the actual code path that can trigger the bug leading to an exploitable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First added to CWE in 2008, now dominates as a vulnerability class in web-browsers and document parsers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BinDiff</a:t>
            </a:r>
            <a:r>
              <a:rPr lang="en-US" dirty="0" smtClean="0"/>
              <a:t> in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Bounds Checking</a:t>
            </a:r>
            <a:endParaRPr 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35" y="1507712"/>
            <a:ext cx="5576887" cy="469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71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Use-After-Free</a:t>
            </a:r>
            <a:endParaRPr 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64" y="1525051"/>
            <a:ext cx="4953001" cy="465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46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Matching (bytes/names)</a:t>
            </a:r>
          </a:p>
          <a:p>
            <a:r>
              <a:rPr lang="en-US" dirty="0"/>
              <a:t>MD index matching (</a:t>
            </a:r>
            <a:r>
              <a:rPr lang="en-US" dirty="0" err="1"/>
              <a:t>flowgraph</a:t>
            </a:r>
            <a:r>
              <a:rPr lang="en-US" dirty="0"/>
              <a:t>/</a:t>
            </a:r>
            <a:r>
              <a:rPr lang="en-US" dirty="0" err="1"/>
              <a:t>callgraph</a:t>
            </a:r>
            <a:r>
              <a:rPr lang="en-US" dirty="0"/>
              <a:t>, up/down)</a:t>
            </a:r>
          </a:p>
          <a:p>
            <a:r>
              <a:rPr lang="en-US" dirty="0"/>
              <a:t>Instruction count</a:t>
            </a:r>
          </a:p>
          <a:p>
            <a:r>
              <a:rPr lang="en-US" dirty="0"/>
              <a:t>Address sequence</a:t>
            </a:r>
          </a:p>
          <a:p>
            <a:r>
              <a:rPr lang="en-US" dirty="0"/>
              <a:t>String references</a:t>
            </a:r>
          </a:p>
          <a:p>
            <a:r>
              <a:rPr lang="en-US" dirty="0"/>
              <a:t>Loop count</a:t>
            </a:r>
          </a:p>
          <a:p>
            <a:r>
              <a:rPr lang="en-US" dirty="0"/>
              <a:t>Call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approaches fall into two buckets:</a:t>
            </a:r>
          </a:p>
          <a:p>
            <a:pPr lvl="1"/>
            <a:r>
              <a:rPr lang="en-US" dirty="0" smtClean="0"/>
              <a:t>Random Testing (Fuzzing)</a:t>
            </a:r>
          </a:p>
          <a:p>
            <a:pPr lvl="2"/>
            <a:r>
              <a:rPr lang="en-US" dirty="0" smtClean="0"/>
              <a:t>Zero-knowledge mutation </a:t>
            </a:r>
          </a:p>
          <a:p>
            <a:pPr lvl="2"/>
            <a:r>
              <a:rPr lang="en-US" dirty="0" smtClean="0"/>
              <a:t>Syntax model based grammar</a:t>
            </a:r>
          </a:p>
          <a:p>
            <a:pPr lvl="2"/>
            <a:r>
              <a:rPr lang="en-US" dirty="0" smtClean="0"/>
              <a:t>Direct API interrogation		</a:t>
            </a:r>
          </a:p>
          <a:p>
            <a:pPr lvl="1"/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2"/>
            <a:r>
              <a:rPr lang="en-US" dirty="0" smtClean="0"/>
              <a:t>Instrumented target program </a:t>
            </a:r>
          </a:p>
          <a:p>
            <a:pPr lvl="2"/>
            <a:r>
              <a:rPr lang="en-US" dirty="0" smtClean="0"/>
              <a:t>Tracking of dataflow throughout execution</a:t>
            </a:r>
          </a:p>
          <a:p>
            <a:pPr lvl="2"/>
            <a:r>
              <a:rPr lang="en-US" dirty="0" smtClean="0"/>
              <a:t>Observation of program branch logic &amp; constraints </a:t>
            </a:r>
          </a:p>
          <a:p>
            <a:pPr lvl="2"/>
            <a:r>
              <a:rPr lang="en-US" dirty="0" smtClean="0"/>
              <a:t>Symbolic reasoning about relationship between input and code logic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Prime Product</a:t>
            </a:r>
          </a:p>
          <a:p>
            <a:r>
              <a:rPr lang="en-US" dirty="0"/>
              <a:t>Hash/Prime</a:t>
            </a:r>
          </a:p>
          <a:p>
            <a:r>
              <a:rPr lang="en-US" dirty="0"/>
              <a:t>MD index (</a:t>
            </a:r>
            <a:r>
              <a:rPr lang="en-US" dirty="0" err="1"/>
              <a:t>flowgraph</a:t>
            </a:r>
            <a:r>
              <a:rPr lang="en-US" dirty="0"/>
              <a:t>/</a:t>
            </a:r>
            <a:r>
              <a:rPr lang="en-US" dirty="0" err="1"/>
              <a:t>callgraph</a:t>
            </a:r>
            <a:r>
              <a:rPr lang="en-US" dirty="0"/>
              <a:t>, up/down)</a:t>
            </a:r>
          </a:p>
          <a:p>
            <a:r>
              <a:rPr lang="en-US" dirty="0"/>
              <a:t>Loop entry</a:t>
            </a:r>
          </a:p>
          <a:p>
            <a:r>
              <a:rPr lang="en-US" dirty="0" smtClean="0"/>
              <a:t>Entry/Exit </a:t>
            </a:r>
            <a:r>
              <a:rPr lang="en-US" dirty="0"/>
              <a:t>point</a:t>
            </a:r>
          </a:p>
          <a:p>
            <a:r>
              <a:rPr lang="en-US" dirty="0" smtClean="0"/>
              <a:t>Jump </a:t>
            </a:r>
            <a:r>
              <a:rPr lang="en-US" dirty="0"/>
              <a:t>sequence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5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Mismatched functions</a:t>
            </a:r>
          </a:p>
          <a:p>
            <a:pPr lvl="1"/>
            <a:r>
              <a:rPr lang="en-US" dirty="0"/>
              <a:t>Some functions are identical in both binaries, but mismatched by the </a:t>
            </a:r>
            <a:r>
              <a:rPr lang="en-US" dirty="0" smtClean="0"/>
              <a:t>differ</a:t>
            </a:r>
            <a:endParaRPr lang="en-US" dirty="0"/>
          </a:p>
          <a:p>
            <a:r>
              <a:rPr lang="en-US" dirty="0"/>
              <a:t>Assembly refactoring</a:t>
            </a:r>
          </a:p>
          <a:p>
            <a:pPr lvl="1"/>
            <a:r>
              <a:rPr lang="en-US" dirty="0"/>
              <a:t>Some functions are semantically identical in both binaries, but some assembly instructions have </a:t>
            </a:r>
            <a:r>
              <a:rPr lang="en-US" dirty="0" smtClean="0"/>
              <a:t>changed/moved</a:t>
            </a:r>
            <a:endParaRPr lang="en-US" dirty="0"/>
          </a:p>
          <a:p>
            <a:r>
              <a:rPr lang="en-US" dirty="0"/>
              <a:t>Little to no </a:t>
            </a:r>
            <a:r>
              <a:rPr lang="en-US" dirty="0" smtClean="0"/>
              <a:t>context</a:t>
            </a:r>
            <a:endParaRPr lang="en-US" dirty="0"/>
          </a:p>
          <a:p>
            <a:pPr lvl="1"/>
            <a:r>
              <a:rPr lang="en-US" dirty="0"/>
              <a:t>Functions are given a similarity rating, but no potential indicators of security-related additions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01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 </a:t>
            </a:r>
            <a:r>
              <a:rPr lang="en-US" dirty="0"/>
              <a:t>optimizations are not </a:t>
            </a:r>
            <a:r>
              <a:rPr lang="en-US" dirty="0" smtClean="0"/>
              <a:t>handled</a:t>
            </a:r>
          </a:p>
          <a:p>
            <a:r>
              <a:rPr lang="en-US" dirty="0" smtClean="0"/>
              <a:t>Chunked functions are not handled</a:t>
            </a:r>
            <a:endParaRPr lang="en-US" dirty="0"/>
          </a:p>
          <a:p>
            <a:r>
              <a:rPr lang="en-US" dirty="0" err="1"/>
              <a:t>BinDiff</a:t>
            </a:r>
            <a:r>
              <a:rPr lang="en-US" dirty="0"/>
              <a:t> heuristics are not tunable / </a:t>
            </a:r>
            <a:r>
              <a:rPr lang="en-US" dirty="0" smtClean="0"/>
              <a:t>configurable</a:t>
            </a:r>
          </a:p>
          <a:p>
            <a:r>
              <a:rPr lang="en-US" dirty="0" smtClean="0"/>
              <a:t>IDA misidentifies data as 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UAF vulnerabilities are hard to reverse engineer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 is massive and interactions between objects are not defined</a:t>
            </a:r>
          </a:p>
          <a:p>
            <a:pPr lvl="1"/>
            <a:r>
              <a:rPr lang="en-US" dirty="0"/>
              <a:t>The patches are typically simple reference counting patches (add missing calls to </a:t>
            </a:r>
            <a:r>
              <a:rPr lang="en-US" dirty="0" err="1"/>
              <a:t>AddRef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50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Functions</a:t>
            </a:r>
            <a:endParaRPr lang="en-US" dirty="0"/>
          </a:p>
        </p:txBody>
      </p:sp>
      <p:pic>
        <p:nvPicPr>
          <p:cNvPr id="5122" name="Picture 2" descr="https://lh4.googleusercontent.com/KXwPh1CcRtzD3rXvp1ynfVmGTwp6bbEaH6DB4UZ612Vch-k2V0obii-iOWBNy4Ag805yZCrwNHv-zw2oaSO_wuL2NGXrmmlpvunbUqE3ybnDJintmuBIz8OlIJgJEHzd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0" y="1492204"/>
            <a:ext cx="7812768" cy="46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95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 is to post-process the database generated from </a:t>
            </a:r>
            <a:r>
              <a:rPr lang="en-US" dirty="0" err="1" smtClean="0"/>
              <a:t>BinDiff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 augment the existing database by performing further analysis with </a:t>
            </a:r>
            <a:r>
              <a:rPr lang="en-US" dirty="0" err="1" smtClean="0"/>
              <a:t>IDApython</a:t>
            </a:r>
            <a:r>
              <a:rPr lang="en-US" dirty="0" smtClean="0"/>
              <a:t> scripts  </a:t>
            </a:r>
          </a:p>
          <a:p>
            <a:r>
              <a:rPr lang="en-US" dirty="0" smtClean="0"/>
              <a:t>New tables are added to supplement the existing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AutoDiff</a:t>
            </a:r>
            <a:endParaRPr lang="en-US" dirty="0"/>
          </a:p>
        </p:txBody>
      </p:sp>
      <p:pic>
        <p:nvPicPr>
          <p:cNvPr id="6146" name="Picture 2" descr="https://lh4.googleusercontent.com/R94H_GUQLQsabgxU63bfKBNnf2mKg0Qk2aee7zgyKxa_DY-x4ludhLEQqKr4FGiL6pY7NqRUJ2cSCL4t_JVrhQ3eyeCCfuPjeAvghvFpjjtr0vSpYfTZBBrfSVekSB74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11" y="4497779"/>
            <a:ext cx="3390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39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Instruction counting (including chunked function)</a:t>
            </a:r>
          </a:p>
          <a:p>
            <a:pPr lvl="1"/>
            <a:r>
              <a:rPr lang="en-US" dirty="0" smtClean="0"/>
              <a:t>Instructions added/removed from each function</a:t>
            </a:r>
          </a:p>
          <a:p>
            <a:pPr lvl="1"/>
            <a:r>
              <a:rPr lang="en-US" dirty="0" err="1" smtClean="0"/>
              <a:t>IntSafe</a:t>
            </a:r>
            <a:r>
              <a:rPr lang="en-US" dirty="0" smtClean="0"/>
              <a:t> library awareness </a:t>
            </a:r>
          </a:p>
          <a:p>
            <a:pPr lvl="1"/>
            <a:r>
              <a:rPr lang="en-US" dirty="0" smtClean="0"/>
              <a:t>Filtering of innocuous / superfluous changes</a:t>
            </a:r>
            <a:endParaRPr lang="en-US" dirty="0"/>
          </a:p>
          <a:p>
            <a:pPr lvl="1"/>
            <a:r>
              <a:rPr lang="en-US" dirty="0" smtClean="0"/>
              <a:t>Filtering of changes without a security impact</a:t>
            </a:r>
          </a:p>
          <a:p>
            <a:pPr lvl="2"/>
            <a:r>
              <a:rPr lang="en-US" dirty="0" smtClean="0"/>
              <a:t>Example: new ‘ret’ instructions generated by compiler</a:t>
            </a:r>
          </a:p>
          <a:p>
            <a:pPr lvl="1"/>
            <a:r>
              <a:rPr lang="en-US" dirty="0" smtClean="0"/>
              <a:t>Mnemonic list comparison</a:t>
            </a:r>
          </a:p>
          <a:p>
            <a:pPr lvl="2"/>
            <a:r>
              <a:rPr lang="en-US" dirty="0" smtClean="0"/>
              <a:t>To determine when register substitution is the only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19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MS13-097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– 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ieinstal.dll</a:t>
            </a:r>
            <a:r>
              <a:rPr lang="en-US" dirty="0">
                <a:cs typeface="Consolas" panose="020B0609020204030204" pitchFamily="49" charset="0"/>
              </a:rPr>
              <a:t>: </a:t>
            </a:r>
            <a:r>
              <a:rPr lang="en-US" dirty="0" smtClean="0">
                <a:cs typeface="Consolas" panose="020B0609020204030204" pitchFamily="49" charset="0"/>
              </a:rPr>
              <a:t>19% </a:t>
            </a:r>
            <a:r>
              <a:rPr lang="en-US" dirty="0">
                <a:cs typeface="Consolas" panose="020B0609020204030204" pitchFamily="49" charset="0"/>
              </a:rPr>
              <a:t>reduction</a:t>
            </a:r>
          </a:p>
          <a:p>
            <a:endParaRPr lang="en-US" dirty="0">
              <a:latin typeface="+mn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02524" y="2256319"/>
            <a:ext cx="7279575" cy="354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914400" indent="-4572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→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2573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13716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AutoDiff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Statistics                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changed functions declared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179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filtered out by Sanitizer   : 26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contain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IntSafe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patch"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ReMatched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7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still left to analysis      : 145</a:t>
            </a:r>
          </a:p>
        </p:txBody>
      </p:sp>
    </p:spTree>
    <p:extLst>
      <p:ext uri="{BB962C8B-B14F-4D97-AF65-F5344CB8AC3E}">
        <p14:creationId xmlns:p14="http://schemas.microsoft.com/office/powerpoint/2010/main" val="4071818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MS14-017 – 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wordcnv.dll: 76% reduction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02524" y="2256319"/>
            <a:ext cx="7279575" cy="354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914400" indent="-4572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→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2573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13716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AutoDiff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Statistics                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changed functions declared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55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filtered out by Sanitizer   :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contain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IntSafe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patch"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ReMatched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42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still left to analysis      : 13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21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MS14-035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– 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urlmon.dll:</a:t>
            </a:r>
            <a:r>
              <a:rPr lang="en-US" dirty="0" smtClean="0">
                <a:cs typeface="Consolas" panose="020B0609020204030204" pitchFamily="49" charset="0"/>
              </a:rPr>
              <a:t> 29% </a:t>
            </a:r>
            <a:r>
              <a:rPr lang="en-US" dirty="0">
                <a:cs typeface="Consolas" panose="020B0609020204030204" pitchFamily="49" charset="0"/>
              </a:rPr>
              <a:t>reduction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02524" y="2256319"/>
            <a:ext cx="7279575" cy="354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914400" indent="-4572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→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2573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13716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AutoDiff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Statistics                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changed functions declared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31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filtered out by Sanitizer   : 9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contain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IntSafe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patch"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ReMatched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still left to analysis      : 22</a:t>
            </a:r>
          </a:p>
        </p:txBody>
      </p:sp>
    </p:spTree>
    <p:extLst>
      <p:ext uri="{BB962C8B-B14F-4D97-AF65-F5344CB8AC3E}">
        <p14:creationId xmlns:p14="http://schemas.microsoft.com/office/powerpoint/2010/main" val="3000440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nsolas" panose="020B0609020204030204" pitchFamily="49" charset="0"/>
              </a:rPr>
              <a:t>MS14-035 – mshtml.dll</a:t>
            </a:r>
            <a:r>
              <a:rPr lang="en-US" dirty="0">
                <a:cs typeface="Consolas" panose="020B0609020204030204" pitchFamily="49" charset="0"/>
              </a:rPr>
              <a:t>: </a:t>
            </a:r>
            <a:r>
              <a:rPr lang="en-US" dirty="0" smtClean="0">
                <a:cs typeface="Consolas" panose="020B0609020204030204" pitchFamily="49" charset="0"/>
              </a:rPr>
              <a:t>21% </a:t>
            </a:r>
            <a:r>
              <a:rPr lang="en-US" dirty="0">
                <a:cs typeface="Consolas" panose="020B0609020204030204" pitchFamily="49" charset="0"/>
              </a:rPr>
              <a:t>reduction</a:t>
            </a:r>
          </a:p>
          <a:p>
            <a:endParaRPr lang="en-US" dirty="0" smtClean="0">
              <a:latin typeface="+mn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02524" y="2256319"/>
            <a:ext cx="7279575" cy="354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914400" indent="-4572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→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2573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13716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AutoDiff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Statistics                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changed functions declared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543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filtered out by Sanitizer   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contain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IntSafe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patch"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ReMatched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61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still left to analysis      : 426</a:t>
            </a:r>
          </a:p>
        </p:txBody>
      </p:sp>
    </p:spTree>
    <p:extLst>
      <p:ext uri="{BB962C8B-B14F-4D97-AF65-F5344CB8AC3E}">
        <p14:creationId xmlns:p14="http://schemas.microsoft.com/office/powerpoint/2010/main" val="40718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Advanced Fuzzers derive grammars from well formed data samples or are given a manually constructed syntax &amp; interaction model that is expressed in a higher level grammar</a:t>
            </a:r>
          </a:p>
          <a:p>
            <a:r>
              <a:rPr lang="en-US" dirty="0" smtClean="0"/>
              <a:t>For automation, syntax is inferred using string grouping algorithms such as n-gram </a:t>
            </a:r>
          </a:p>
          <a:p>
            <a:endParaRPr lang="en-US" dirty="0" smtClean="0"/>
          </a:p>
          <a:p>
            <a:r>
              <a:rPr lang="en-US" dirty="0" smtClean="0"/>
              <a:t>A good modern example is </a:t>
            </a:r>
            <a:r>
              <a:rPr lang="en-US" dirty="0" err="1" smtClean="0"/>
              <a:t>Radamsa</a:t>
            </a:r>
            <a:endParaRPr lang="en-US" dirty="0" smtClean="0"/>
          </a:p>
          <a:p>
            <a:pPr lvl="1"/>
            <a:r>
              <a:rPr lang="en-US" dirty="0" smtClean="0"/>
              <a:t>Supply a corpus of well formed inputs</a:t>
            </a:r>
          </a:p>
          <a:p>
            <a:pPr lvl="1"/>
            <a:r>
              <a:rPr lang="en-US" dirty="0" smtClean="0"/>
              <a:t>Multiple grammar inference strategies</a:t>
            </a:r>
          </a:p>
          <a:p>
            <a:pPr lvl="1"/>
            <a:r>
              <a:rPr lang="en-US" dirty="0" smtClean="0"/>
              <a:t>Detection of repeated structures or identification of basic types is automatic  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</a:t>
            </a:r>
            <a:r>
              <a:rPr lang="en-US" baseline="0" dirty="0" smtClean="0"/>
              <a:t>d Fuzzing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Adobe 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CVE-2014-0497</a:t>
            </a:r>
            <a:r>
              <a:rPr lang="en-US" dirty="0">
                <a:cs typeface="Consolas" panose="020B0609020204030204" pitchFamily="49" charset="0"/>
              </a:rPr>
              <a:t>: </a:t>
            </a:r>
            <a:r>
              <a:rPr lang="en-US" dirty="0" smtClean="0">
                <a:cs typeface="Consolas" panose="020B0609020204030204" pitchFamily="49" charset="0"/>
              </a:rPr>
              <a:t>87% </a:t>
            </a:r>
            <a:r>
              <a:rPr lang="en-US" dirty="0">
                <a:cs typeface="Consolas" panose="020B0609020204030204" pitchFamily="49" charset="0"/>
              </a:rPr>
              <a:t>reduction</a:t>
            </a:r>
          </a:p>
          <a:p>
            <a:endParaRPr lang="en-US" dirty="0">
              <a:latin typeface="+mn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02524" y="2256319"/>
            <a:ext cx="7279575" cy="354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914400" indent="-4572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→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257300" indent="-2286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13716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AutoDiff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Statistics                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changed functions declared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BinDiff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1118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filtered out by Sanitizer   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contain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IntSafe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patch"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ReMatched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Number of functions still left to analysis      : 143</a:t>
            </a:r>
          </a:p>
        </p:txBody>
      </p:sp>
    </p:spTree>
    <p:extLst>
      <p:ext uri="{BB962C8B-B14F-4D97-AF65-F5344CB8AC3E}">
        <p14:creationId xmlns:p14="http://schemas.microsoft.com/office/powerpoint/2010/main" val="407181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Difference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3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Reassignment </a:t>
            </a:r>
            <a:r>
              <a:rPr lang="en-US" dirty="0"/>
              <a:t>of registers while maintaining the same semantics </a:t>
            </a:r>
          </a:p>
          <a:p>
            <a:r>
              <a:rPr lang="en-US" dirty="0"/>
              <a:t>Inversion of branch logic 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jl</a:t>
            </a:r>
            <a:endParaRPr lang="en-US" dirty="0"/>
          </a:p>
          <a:p>
            <a:r>
              <a:rPr lang="en-US" dirty="0"/>
              <a:t>Using more optimized assembler </a:t>
            </a:r>
            <a:r>
              <a:rPr lang="en-US" dirty="0" smtClean="0"/>
              <a:t>instructions </a:t>
            </a:r>
            <a:r>
              <a:rPr lang="en-US" dirty="0"/>
              <a:t>that are semantically equivalent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BinDiff</a:t>
            </a:r>
            <a:r>
              <a:rPr lang="en-US" dirty="0" smtClean="0"/>
              <a:t> Problem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12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shown success using symbolic execution to analyze code paths to generate inputs </a:t>
            </a:r>
          </a:p>
          <a:p>
            <a:r>
              <a:rPr lang="en-US" dirty="0" smtClean="0"/>
              <a:t>We </a:t>
            </a:r>
            <a:r>
              <a:rPr lang="en-US" dirty="0"/>
              <a:t>should be able to ask a solver to tell us if two sets of code are equivalent </a:t>
            </a:r>
          </a:p>
          <a:p>
            <a:r>
              <a:rPr lang="en-US" dirty="0"/>
              <a:t>In last year's presentation we showed an example of exactly </a:t>
            </a:r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“add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equivalent to this code: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007" y="4282997"/>
            <a:ext cx="233944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sub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0x123</a:t>
            </a:r>
          </a:p>
          <a:p>
            <a:pPr marL="201168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setz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52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595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97595" y="1739180"/>
            <a:ext cx="5465396" cy="2745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ASSERT( 0bin1 = (LET initial_EBX_77_0 = R_EBX_6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initial_EAX_78_1 = R_EAX_5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R_EAX_80_2 = BVPLUS(32, R_EAX_5,R_EBX_6)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R_ECX_117_3 = BVSUB(32, R_ECX_7,0hex00000123)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R_ZF_144_4 = IF (0hex00000000=R_ECX_117_3) THEN 0bin1 ELSE 0bin0 ENDIF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R_EAX_149_5 = BVPLUS(32, R_EAX_80_2, (0bin0000000000000000000000000000000 @ R_ZF_144_4))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final_EAX_180_6 = R_EAX_149_5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(NOT(final_EAX_180_6=BVPLUS(32, initial_EAX_78_1,initial_EBX_77_0)))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QUERY(FALSE);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399" y="1739181"/>
            <a:ext cx="1911921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  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setz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7597" y="5077945"/>
            <a:ext cx="263818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Model:</a:t>
            </a:r>
          </a:p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R_ECX_7 -&gt; 0x123</a:t>
            </a:r>
          </a:p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Solve result: Invalid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46320" y="2133818"/>
            <a:ext cx="65127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89155" y="4484469"/>
            <a:ext cx="255070" cy="59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2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trategy </a:t>
            </a:r>
            <a:r>
              <a:rPr lang="en-US" dirty="0"/>
              <a:t>would be to mark function </a:t>
            </a:r>
            <a:r>
              <a:rPr lang="en-US" dirty="0" smtClean="0"/>
              <a:t>parameters as </a:t>
            </a:r>
            <a:r>
              <a:rPr lang="en-US" dirty="0"/>
              <a:t>symbolic and discover each path constraint to </a:t>
            </a:r>
            <a:r>
              <a:rPr lang="en-US" dirty="0" smtClean="0"/>
              <a:t>solve for inputs </a:t>
            </a:r>
            <a:r>
              <a:rPr lang="en-US" dirty="0"/>
              <a:t>that would reach all paths</a:t>
            </a:r>
          </a:p>
          <a:p>
            <a:endParaRPr lang="en-US" dirty="0" smtClean="0"/>
          </a:p>
          <a:p>
            <a:r>
              <a:rPr lang="en-US" dirty="0" smtClean="0"/>
              <a:t>At termination </a:t>
            </a:r>
            <a:r>
              <a:rPr lang="en-US" dirty="0"/>
              <a:t>of each path the resulting </a:t>
            </a:r>
            <a:r>
              <a:rPr lang="en-US" dirty="0" smtClean="0"/>
              <a:t>CPU state </a:t>
            </a:r>
            <a:r>
              <a:rPr lang="en-US" dirty="0"/>
              <a:t>and variable values should be identical</a:t>
            </a:r>
          </a:p>
          <a:p>
            <a:endParaRPr lang="en-US" dirty="0" smtClean="0"/>
          </a:p>
          <a:p>
            <a:r>
              <a:rPr lang="en-US" dirty="0" smtClean="0"/>
              <a:t>Unfortunately </a:t>
            </a:r>
            <a:r>
              <a:rPr lang="en-US" dirty="0"/>
              <a:t>this </a:t>
            </a:r>
            <a:r>
              <a:rPr lang="en-US" dirty="0" smtClean="0"/>
              <a:t>led </a:t>
            </a:r>
            <a:r>
              <a:rPr lang="en-US" dirty="0"/>
              <a:t>to a false impression of the feasibility of this approach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level </a:t>
            </a:r>
            <a:r>
              <a:rPr lang="en-US" dirty="0" smtClean="0"/>
              <a:t>IR </a:t>
            </a:r>
            <a:r>
              <a:rPr lang="en-US" dirty="0"/>
              <a:t>is tied to a memory and register model </a:t>
            </a:r>
          </a:p>
          <a:p>
            <a:r>
              <a:rPr lang="en-US" dirty="0"/>
              <a:t>This level of abstraction does not sufficiently alias references to the same memory </a:t>
            </a:r>
          </a:p>
          <a:p>
            <a:r>
              <a:rPr lang="en-US" dirty="0"/>
              <a:t>At minimum private symbol information would be needed to abstract beyond the memory addresses so we could manually match the values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ecompilation</a:t>
            </a:r>
            <a:r>
              <a:rPr lang="en-US" dirty="0" smtClean="0"/>
              <a:t> </a:t>
            </a:r>
            <a:r>
              <a:rPr lang="en-US" dirty="0"/>
              <a:t>would be a better first step towards this strategy, but symbol names are not </a:t>
            </a:r>
            <a:r>
              <a:rPr lang="en-US" dirty="0" smtClean="0"/>
              <a:t>guaranteed </a:t>
            </a:r>
            <a:r>
              <a:rPr lang="en-US" dirty="0"/>
              <a:t>to match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7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David Ramos and Dawson </a:t>
            </a:r>
            <a:r>
              <a:rPr lang="en-US" dirty="0" err="1"/>
              <a:t>Engler</a:t>
            </a:r>
            <a:r>
              <a:rPr lang="en-US" dirty="0"/>
              <a:t> published "Practical, low-effort equivalence veriﬁcation of real code" which shows a technique for performing a semantic equivalence test against source code using a modified version of KLEE </a:t>
            </a:r>
          </a:p>
          <a:p>
            <a:r>
              <a:rPr lang="en-US" dirty="0"/>
              <a:t>Original application was for program verification of new implementations vs reference implementations, our problem is a subset of this</a:t>
            </a:r>
          </a:p>
          <a:p>
            <a:r>
              <a:rPr lang="en-US" dirty="0" smtClean="0"/>
              <a:t>Turns </a:t>
            </a:r>
            <a:r>
              <a:rPr lang="en-US" dirty="0"/>
              <a:t>out the approach is nearly identical but works on a higher level of abstraction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429127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Code </a:t>
            </a:r>
            <a:r>
              <a:rPr lang="en-US" dirty="0"/>
              <a:t>is compiled with symbol information using </a:t>
            </a:r>
            <a:r>
              <a:rPr lang="en-US" dirty="0" smtClean="0"/>
              <a:t>KLEE/LLVM</a:t>
            </a:r>
            <a:endParaRPr lang="en-US" dirty="0"/>
          </a:p>
          <a:p>
            <a:r>
              <a:rPr lang="en-US" dirty="0"/>
              <a:t>A test harness is linked against each of the two functions to be compared </a:t>
            </a:r>
          </a:p>
          <a:p>
            <a:r>
              <a:rPr lang="en-US" dirty="0"/>
              <a:t>The </a:t>
            </a:r>
            <a:r>
              <a:rPr lang="en-US" dirty="0" smtClean="0"/>
              <a:t>harness </a:t>
            </a:r>
            <a:r>
              <a:rPr lang="en-US" dirty="0"/>
              <a:t>marks each </a:t>
            </a:r>
            <a:r>
              <a:rPr lang="en-US" dirty="0" smtClean="0"/>
              <a:t>parameter </a:t>
            </a:r>
            <a:r>
              <a:rPr lang="en-US" dirty="0"/>
              <a:t>of the two functions as </a:t>
            </a:r>
            <a:r>
              <a:rPr lang="en-US" dirty="0" smtClean="0"/>
              <a:t>symbolic </a:t>
            </a:r>
            <a:endParaRPr lang="en-US" dirty="0"/>
          </a:p>
          <a:p>
            <a:r>
              <a:rPr lang="en-US" dirty="0"/>
              <a:t>If input parameters are dereferenced as pointers, memory is lazily allocated as symbolic values </a:t>
            </a:r>
          </a:p>
          <a:p>
            <a:r>
              <a:rPr lang="en-US" dirty="0"/>
              <a:t>S</a:t>
            </a:r>
            <a:r>
              <a:rPr lang="en-US" dirty="0" smtClean="0"/>
              <a:t>ymbolically </a:t>
            </a:r>
            <a:r>
              <a:rPr lang="en-US" dirty="0"/>
              <a:t>executes each function for each </a:t>
            </a:r>
            <a:r>
              <a:rPr lang="en-US" dirty="0" smtClean="0"/>
              <a:t>discovered constraint</a:t>
            </a:r>
            <a:endParaRPr lang="en-US" dirty="0"/>
          </a:p>
          <a:p>
            <a:r>
              <a:rPr lang="en-US" dirty="0"/>
              <a:t>At the end of execution, KLEE traverses each memory location and solves for equivalent values at each location</a:t>
            </a:r>
          </a:p>
          <a:p>
            <a:r>
              <a:rPr lang="en-US" dirty="0"/>
              <a:t>On failure of this check, a concrete input is generated that can prove the functions are different, else they've been proven equal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Approach</a:t>
            </a:r>
          </a:p>
        </p:txBody>
      </p:sp>
    </p:spTree>
    <p:extLst>
      <p:ext uri="{BB962C8B-B14F-4D97-AF65-F5344CB8AC3E}">
        <p14:creationId xmlns:p14="http://schemas.microsoft.com/office/powerpoint/2010/main" val="2692469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</a:t>
            </a:r>
            <a:r>
              <a:rPr lang="en-US" dirty="0"/>
              <a:t>to alias memory references through the use of symbol information is the crucial missing piece of the puzzle for our approach </a:t>
            </a:r>
          </a:p>
          <a:p>
            <a:r>
              <a:rPr lang="en-US" dirty="0"/>
              <a:t>There are additional difficulties with </a:t>
            </a:r>
            <a:r>
              <a:rPr lang="en-US" dirty="0" smtClean="0"/>
              <a:t>reference </a:t>
            </a:r>
            <a:r>
              <a:rPr lang="en-US" dirty="0"/>
              <a:t>tracking, object comparison for passed parameters or return values, as well as overlapping memory references </a:t>
            </a:r>
          </a:p>
          <a:p>
            <a:r>
              <a:rPr lang="en-US" dirty="0"/>
              <a:t>They explicitly specify that inline assembler is not handled due to their reliance on symbol information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Unfortunately even the most advanced fuzzers cannot cover all possible states because they are unaware of data constraints. </a:t>
            </a:r>
          </a:p>
          <a:p>
            <a:r>
              <a:rPr lang="en-US" sz="2400" dirty="0" smtClean="0"/>
              <a:t>The below example would require an upper bound of 2^32 or 4 billion attempts to meet the condition required to trigger the crash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Fuzzing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37" y="3359914"/>
            <a:ext cx="7378996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test(char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n=0;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 == 'b')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 == 'a')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[2] == 'd')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[3] == '!') n++;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if(n==4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crash();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0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2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Sourcefire </a:t>
            </a:r>
            <a:r>
              <a:rPr lang="en-US" dirty="0" err="1" smtClean="0"/>
              <a:t>VulnDev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Richard Johnson</a:t>
            </a:r>
          </a:p>
          <a:p>
            <a:pPr lvl="2"/>
            <a:r>
              <a:rPr lang="en-US" dirty="0" smtClean="0">
                <a:hlinkClick r:id="rId2"/>
              </a:rPr>
              <a:t>rjohnson@sourcefire.com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richinseattle</a:t>
            </a:r>
            <a:endParaRPr lang="en-US" dirty="0" smtClean="0"/>
          </a:p>
          <a:p>
            <a:pPr lvl="1"/>
            <a:r>
              <a:rPr lang="en-US" dirty="0" smtClean="0"/>
              <a:t>Ryan Pentney </a:t>
            </a:r>
          </a:p>
          <a:p>
            <a:pPr lvl="1"/>
            <a:r>
              <a:rPr lang="en-US" dirty="0" smtClean="0"/>
              <a:t>Marcin Noga</a:t>
            </a:r>
          </a:p>
          <a:p>
            <a:pPr lvl="1"/>
            <a:r>
              <a:rPr lang="en-US" dirty="0" smtClean="0"/>
              <a:t>Yves Younan</a:t>
            </a:r>
          </a:p>
          <a:p>
            <a:pPr lvl="1"/>
            <a:r>
              <a:rPr lang="en-US" dirty="0" smtClean="0"/>
              <a:t>Pawel Janic (emeritus)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Code release will be announced on 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://vrt-blog.snort.org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anything beyond string grouping algorithms, direct instrumentation of the code and observation of interaction between data and </a:t>
            </a:r>
            <a:r>
              <a:rPr lang="en-US" dirty="0" smtClean="0"/>
              <a:t>conditional logic is </a:t>
            </a:r>
            <a:r>
              <a:rPr lang="en-US" dirty="0"/>
              <a:t>required </a:t>
            </a:r>
          </a:p>
          <a:p>
            <a:endParaRPr lang="en-US" dirty="0" smtClean="0"/>
          </a:p>
          <a:p>
            <a:r>
              <a:rPr lang="en-US" dirty="0" smtClean="0"/>
              <a:t>Early academic work </a:t>
            </a:r>
            <a:r>
              <a:rPr lang="en-US" dirty="0"/>
              <a:t>in this </a:t>
            </a:r>
            <a:r>
              <a:rPr lang="en-US" dirty="0" smtClean="0"/>
              <a:t>area:</a:t>
            </a:r>
          </a:p>
          <a:p>
            <a:pPr lvl="1"/>
            <a:r>
              <a:rPr lang="en-US" dirty="0" smtClean="0"/>
              <a:t>DART: Directed Automated Random Testing</a:t>
            </a:r>
          </a:p>
          <a:p>
            <a:pPr lvl="2"/>
            <a:r>
              <a:rPr lang="en-US" dirty="0" smtClean="0"/>
              <a:t>2005 - Patrice </a:t>
            </a:r>
            <a:r>
              <a:rPr lang="en-US" dirty="0" err="1"/>
              <a:t>Godefroid</a:t>
            </a:r>
            <a:r>
              <a:rPr lang="en-US" dirty="0"/>
              <a:t>, et </a:t>
            </a:r>
            <a:r>
              <a:rPr lang="en-US" dirty="0" smtClean="0"/>
              <a:t>al</a:t>
            </a:r>
          </a:p>
          <a:p>
            <a:pPr lvl="1"/>
            <a:r>
              <a:rPr lang="en-US" dirty="0" smtClean="0"/>
              <a:t>CUTE: a </a:t>
            </a:r>
            <a:r>
              <a:rPr lang="en-US" dirty="0" err="1" smtClean="0"/>
              <a:t>concolic</a:t>
            </a:r>
            <a:r>
              <a:rPr lang="en-US" dirty="0" smtClean="0"/>
              <a:t> unit testing engine for C</a:t>
            </a:r>
          </a:p>
          <a:p>
            <a:pPr lvl="2"/>
            <a:r>
              <a:rPr lang="en-US" dirty="0" smtClean="0"/>
              <a:t>2005 - Sen</a:t>
            </a:r>
            <a:r>
              <a:rPr lang="en-US" dirty="0"/>
              <a:t>, </a:t>
            </a:r>
            <a:r>
              <a:rPr lang="en-US" dirty="0" err="1" smtClean="0"/>
              <a:t>Koushik</a:t>
            </a:r>
            <a:endParaRPr lang="en-US" dirty="0"/>
          </a:p>
          <a:p>
            <a:pPr lvl="1"/>
            <a:r>
              <a:rPr lang="en-US" dirty="0" smtClean="0"/>
              <a:t>EXE: Automatically Generating Inputs of Death</a:t>
            </a:r>
          </a:p>
          <a:p>
            <a:pPr lvl="2"/>
            <a:r>
              <a:rPr lang="en-US" dirty="0" smtClean="0"/>
              <a:t>2006 -Dawson </a:t>
            </a:r>
            <a:r>
              <a:rPr lang="en-US" dirty="0" err="1" smtClean="0"/>
              <a:t>Engler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 Generation: </a:t>
            </a:r>
            <a:r>
              <a:rPr lang="en-US" dirty="0"/>
              <a:t>Core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</a:t>
            </a:r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program runtime to determine execution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Collect the sequence of execution of basic blocks and branch edges </a:t>
            </a:r>
          </a:p>
          <a:p>
            <a:pPr lvl="1"/>
            <a:endParaRPr lang="en-US" dirty="0"/>
          </a:p>
          <a:p>
            <a:r>
              <a:rPr lang="en-US" dirty="0" smtClean="0"/>
              <a:t>Several approaches </a:t>
            </a:r>
          </a:p>
          <a:p>
            <a:pPr lvl="1"/>
            <a:r>
              <a:rPr lang="en-US" dirty="0" smtClean="0"/>
              <a:t>Native debugger API </a:t>
            </a:r>
          </a:p>
          <a:p>
            <a:pPr lvl="1"/>
            <a:r>
              <a:rPr lang="en-US" dirty="0" smtClean="0"/>
              <a:t>CPU Branch Interrupts </a:t>
            </a:r>
          </a:p>
          <a:p>
            <a:pPr lvl="1"/>
            <a:r>
              <a:rPr lang="en-US" dirty="0" smtClean="0"/>
              <a:t>Static binary rewriting 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b</a:t>
            </a:r>
            <a:r>
              <a:rPr lang="en-US" dirty="0" smtClean="0"/>
              <a:t>inary instrumentation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&amp; Taint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urcefire Cover">
  <a:themeElements>
    <a:clrScheme name="SF Corp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E70032"/>
      </a:accent1>
      <a:accent2>
        <a:srgbClr val="808080"/>
      </a:accent2>
      <a:accent3>
        <a:srgbClr val="FFFFFF"/>
      </a:accent3>
      <a:accent4>
        <a:srgbClr val="000000"/>
      </a:accent4>
      <a:accent5>
        <a:srgbClr val="C0C0C0"/>
      </a:accent5>
      <a:accent6>
        <a:srgbClr val="A5A5A5"/>
      </a:accent6>
      <a:hlink>
        <a:srgbClr val="E70032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urcefire Section Cover">
  <a:themeElements>
    <a:clrScheme name="SF Corp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E70032"/>
      </a:accent1>
      <a:accent2>
        <a:srgbClr val="808080"/>
      </a:accent2>
      <a:accent3>
        <a:srgbClr val="FFFFFF"/>
      </a:accent3>
      <a:accent4>
        <a:srgbClr val="000000"/>
      </a:accent4>
      <a:accent5>
        <a:srgbClr val="C0C0C0"/>
      </a:accent5>
      <a:accent6>
        <a:srgbClr val="A5A5A5"/>
      </a:accent6>
      <a:hlink>
        <a:srgbClr val="E70032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ourcefire Main">
  <a:themeElements>
    <a:clrScheme name="SF Corp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E70032"/>
      </a:accent1>
      <a:accent2>
        <a:srgbClr val="808080"/>
      </a:accent2>
      <a:accent3>
        <a:srgbClr val="FFFFFF"/>
      </a:accent3>
      <a:accent4>
        <a:srgbClr val="000000"/>
      </a:accent4>
      <a:accent5>
        <a:srgbClr val="C0C0C0"/>
      </a:accent5>
      <a:accent6>
        <a:srgbClr val="A5A5A5"/>
      </a:accent6>
      <a:hlink>
        <a:srgbClr val="E70032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3186</Words>
  <Application>Microsoft Office PowerPoint</Application>
  <PresentationFormat>On-screen Show (4:3)</PresentationFormat>
  <Paragraphs>558</Paragraphs>
  <Slides>61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Sourcefire Cover</vt:lpstr>
      <vt:lpstr>Sourcefire Section Cover</vt:lpstr>
      <vt:lpstr>Sourcefire Main</vt:lpstr>
      <vt:lpstr>Fuzzing and Patch Analysis: SAGEly Advice</vt:lpstr>
      <vt:lpstr>Introduction</vt:lpstr>
      <vt:lpstr>Automated Test Generation</vt:lpstr>
      <vt:lpstr>Automated Testing Approaches</vt:lpstr>
      <vt:lpstr>Advanced Fuzzing</vt:lpstr>
      <vt:lpstr>Limits to Fuzzing</vt:lpstr>
      <vt:lpstr>Concolic Testing</vt:lpstr>
      <vt:lpstr>Concolic Test Generation: Core Concepts</vt:lpstr>
      <vt:lpstr>Code Coverage &amp; Taint Analysis</vt:lpstr>
      <vt:lpstr>Code Coverage &amp; Taint Analysis</vt:lpstr>
      <vt:lpstr>Dynamic Binary Instrumentation</vt:lpstr>
      <vt:lpstr>Symbolic Execution</vt:lpstr>
      <vt:lpstr>Symbolic Execution</vt:lpstr>
      <vt:lpstr>Symbolic Execution</vt:lpstr>
      <vt:lpstr>Symbolic Execution</vt:lpstr>
      <vt:lpstr>Symbolic Execution</vt:lpstr>
      <vt:lpstr>PowerPoint Presentation</vt:lpstr>
      <vt:lpstr>Constraint Generation</vt:lpstr>
      <vt:lpstr>Constraint Generation</vt:lpstr>
      <vt:lpstr>Constraint Solving</vt:lpstr>
      <vt:lpstr>Test Generation</vt:lpstr>
      <vt:lpstr>Test Generation</vt:lpstr>
      <vt:lpstr>Microsoft SAGE</vt:lpstr>
      <vt:lpstr>Implementation</vt:lpstr>
      <vt:lpstr>Optimizations</vt:lpstr>
      <vt:lpstr>Results</vt:lpstr>
      <vt:lpstr>Moflow::FuzzFlow</vt:lpstr>
      <vt:lpstr>Implementation</vt:lpstr>
      <vt:lpstr>Limitations</vt:lpstr>
      <vt:lpstr>Does It Blend?</vt:lpstr>
      <vt:lpstr>Does It Blend?</vt:lpstr>
      <vt:lpstr>Real World Vulnerability Discovery</vt:lpstr>
      <vt:lpstr>Real World Vulnerability Discovery</vt:lpstr>
      <vt:lpstr>Binary Differencing</vt:lpstr>
      <vt:lpstr>The Good Old Days </vt:lpstr>
      <vt:lpstr>BinDiff in 2014</vt:lpstr>
      <vt:lpstr>Inline Bounds Checking</vt:lpstr>
      <vt:lpstr>Use-After-Free</vt:lpstr>
      <vt:lpstr>Function Matching</vt:lpstr>
      <vt:lpstr>Basic Block Matching</vt:lpstr>
      <vt:lpstr>Practical Problems</vt:lpstr>
      <vt:lpstr>Practical Problems</vt:lpstr>
      <vt:lpstr>Mismatched Functions</vt:lpstr>
      <vt:lpstr>AutoDiff</vt:lpstr>
      <vt:lpstr>AutoDiff</vt:lpstr>
      <vt:lpstr>Results</vt:lpstr>
      <vt:lpstr>Results</vt:lpstr>
      <vt:lpstr>Results</vt:lpstr>
      <vt:lpstr>Results</vt:lpstr>
      <vt:lpstr>Results</vt:lpstr>
      <vt:lpstr>Semantic Difference Engine</vt:lpstr>
      <vt:lpstr>BinDiff Problem Areas</vt:lpstr>
      <vt:lpstr>The Idea</vt:lpstr>
      <vt:lpstr>The Idea</vt:lpstr>
      <vt:lpstr>The Idea</vt:lpstr>
      <vt:lpstr>The Reality</vt:lpstr>
      <vt:lpstr>A Practical Approach</vt:lpstr>
      <vt:lpstr>A Practical Approach</vt:lpstr>
      <vt:lpstr>Where to Next</vt:lpstr>
      <vt:lpstr>Conclusions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Braden</dc:creator>
  <cp:lastModifiedBy>Richard Johnson</cp:lastModifiedBy>
  <cp:revision>104</cp:revision>
  <dcterms:created xsi:type="dcterms:W3CDTF">2013-01-09T17:41:31Z</dcterms:created>
  <dcterms:modified xsi:type="dcterms:W3CDTF">2014-07-02T22:29:47Z</dcterms:modified>
</cp:coreProperties>
</file>