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7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5" r:id="rId53"/>
    <p:sldId id="323" r:id="rId54"/>
    <p:sldId id="326" r:id="rId55"/>
    <p:sldId id="327" r:id="rId56"/>
    <p:sldId id="304" r:id="rId57"/>
    <p:sldId id="329" r:id="rId58"/>
    <p:sldId id="307" r:id="rId59"/>
    <p:sldId id="308" r:id="rId60"/>
    <p:sldId id="309" r:id="rId61"/>
    <p:sldId id="313" r:id="rId62"/>
    <p:sldId id="317" r:id="rId63"/>
    <p:sldId id="316" r:id="rId64"/>
    <p:sldId id="318" r:id="rId65"/>
    <p:sldId id="319" r:id="rId66"/>
    <p:sldId id="310" r:id="rId67"/>
    <p:sldId id="322" r:id="rId68"/>
    <p:sldId id="311" r:id="rId69"/>
    <p:sldId id="312" r:id="rId7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48" autoAdjust="0"/>
  </p:normalViewPr>
  <p:slideViewPr>
    <p:cSldViewPr snapToGrid="0">
      <p:cViewPr>
        <p:scale>
          <a:sx n="96" d="100"/>
          <a:sy n="96" d="100"/>
        </p:scale>
        <p:origin x="60" y="84"/>
      </p:cViewPr>
      <p:guideLst/>
    </p:cSldViewPr>
  </p:slideViewPr>
  <p:outlineViewPr>
    <p:cViewPr>
      <p:scale>
        <a:sx n="33" d="100"/>
        <a:sy n="33" d="100"/>
      </p:scale>
      <p:origin x="0" y="-186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A1D8B-FCB5-46C7-8623-7B7A04A75E5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494AE-675A-4C90-9959-233957BFC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8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94AE-675A-4C90-9959-233957BFCD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BTS</a:t>
            </a:r>
            <a:r>
              <a:rPr lang="en-US" baseline="0" dirty="0"/>
              <a:t> Demo .. Its slower than PIN/</a:t>
            </a:r>
            <a:r>
              <a:rPr lang="en-US" baseline="0" dirty="0" err="1"/>
              <a:t>DynamoRIO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94AE-675A-4C90-9959-233957BFCDD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4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/ not taken</a:t>
            </a:r>
          </a:p>
          <a:p>
            <a:r>
              <a:rPr lang="en-US" dirty="0"/>
              <a:t>target </a:t>
            </a:r>
            <a:r>
              <a:rPr lang="en-US" dirty="0" err="1"/>
              <a:t>ip</a:t>
            </a:r>
            <a:r>
              <a:rPr lang="en-US" dirty="0"/>
              <a:t> </a:t>
            </a:r>
          </a:p>
          <a:p>
            <a:r>
              <a:rPr lang="en-US" dirty="0"/>
              <a:t>flow update </a:t>
            </a:r>
          </a:p>
          <a:p>
            <a:r>
              <a:rPr lang="en-US" dirty="0"/>
              <a:t>	packet generation enable/disable</a:t>
            </a:r>
          </a:p>
          <a:p>
            <a:r>
              <a:rPr lang="en-US" dirty="0"/>
              <a:t>	</a:t>
            </a:r>
            <a:r>
              <a:rPr lang="en-US" dirty="0" err="1"/>
              <a:t>ringbuffer</a:t>
            </a:r>
            <a:r>
              <a:rPr lang="en-US" dirty="0"/>
              <a:t> overflow </a:t>
            </a:r>
          </a:p>
          <a:p>
            <a:r>
              <a:rPr lang="en-US" dirty="0"/>
              <a:t>paging information packet	</a:t>
            </a:r>
          </a:p>
          <a:p>
            <a:r>
              <a:rPr lang="en-US" dirty="0"/>
              <a:t>	CR3 filtering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94AE-675A-4C90-9959-233957BFCDD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7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/>
          <p:nvPr/>
        </p:nvPicPr>
        <p:blipFill>
          <a:blip r:embed="rId15"/>
          <a:stretch/>
        </p:blipFill>
        <p:spPr>
          <a:xfrm>
            <a:off x="914400" y="4419720"/>
            <a:ext cx="10362600" cy="43560"/>
          </a:xfrm>
          <a:prstGeom prst="rect">
            <a:avLst/>
          </a:prstGeom>
          <a:ln>
            <a:noFill/>
          </a:ln>
        </p:spPr>
      </p:pic>
      <p:pic>
        <p:nvPicPr>
          <p:cNvPr id="37" name="Picture 4"/>
          <p:cNvPicPr/>
          <p:nvPr/>
        </p:nvPicPr>
        <p:blipFill>
          <a:blip r:embed="rId15"/>
          <a:stretch/>
        </p:blipFill>
        <p:spPr>
          <a:xfrm>
            <a:off x="914400" y="2421360"/>
            <a:ext cx="10362600" cy="435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818520" y="2997360"/>
            <a:ext cx="459684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7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talosintel.com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Exo 2 Light"/>
                <a:ea typeface="MS PGothic"/>
              </a:rPr>
              <a:t>blog.talosintel.com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Exo 2 Light"/>
                <a:ea typeface="MS PGothic"/>
              </a:rPr>
              <a:t>@talossecurity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15"/>
          <a:stretch/>
        </p:blipFill>
        <p:spPr>
          <a:xfrm>
            <a:off x="4021560" y="1236240"/>
            <a:ext cx="4147920" cy="1125360"/>
          </a:xfrm>
          <a:prstGeom prst="rect">
            <a:avLst/>
          </a:prstGeom>
          <a:ln>
            <a:noFill/>
          </a:ln>
        </p:spPr>
      </p:pic>
      <p:pic>
        <p:nvPicPr>
          <p:cNvPr id="112" name="Picture 5"/>
          <p:cNvPicPr/>
          <p:nvPr/>
        </p:nvPicPr>
        <p:blipFill>
          <a:blip r:embed="rId16"/>
          <a:stretch/>
        </p:blipFill>
        <p:spPr>
          <a:xfrm>
            <a:off x="5443920" y="5342400"/>
            <a:ext cx="1303200" cy="693720"/>
          </a:xfrm>
          <a:prstGeom prst="rect">
            <a:avLst/>
          </a:prstGeom>
          <a:ln>
            <a:noFill/>
          </a:ln>
        </p:spPr>
      </p:pic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09480" y="53726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2400" b="0" strike="noStrike" spc="-1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Richard Johnson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ToorCon</a:t>
            </a:r>
            <a:r>
              <a:rPr lang="en-US" sz="2400" b="0" strike="noStrike" spc="-1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San Diego 2016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45520" y="2693880"/>
            <a:ext cx="1173420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3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Guided Fuzzing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Evolutionary Testing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Early work was whitebox testing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Source code allowed graph analysis prior to testing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Fitness based on distance from defined target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Complex fitness landscape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Difficult to define properties that will get from A to B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Applications were not security specific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Safety critical system DoS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Guided Fuzzing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Incrementally better mutational dumb fuzzing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Trace while fuzzing and provide feedback signal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Evolutionary algorithms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Assess fitness of current input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Manage a pool of possible inputs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Focused on security bugs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Sidewinder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09480" y="1600200"/>
            <a:ext cx="69404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Embleton</a:t>
            </a: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, Sparks, Cunningham 2006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Features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Simple genetic algorithm approach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crossover, mutation, fitness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Mutated context free grammar </a:t>
            </a:r>
          </a:p>
          <a:p>
            <a:pPr marL="1067760" lvl="2">
              <a:buClr>
                <a:srgbClr val="ED6F09"/>
              </a:buClr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instead of sample fuzzing</a:t>
            </a: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Markov process for fitness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Analyzes probability of path taken by sample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Block coverage via debugger API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Reduced overhead by focusing on subgraphs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5"/>
          <p:cNvPicPr/>
          <p:nvPr/>
        </p:nvPicPr>
        <p:blipFill>
          <a:blip r:embed="rId2"/>
          <a:stretch/>
        </p:blipFill>
        <p:spPr>
          <a:xfrm>
            <a:off x="7550640" y="2264400"/>
            <a:ext cx="3994560" cy="295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Sidewinder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09480" y="1600200"/>
            <a:ext cx="69404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Embleton, Sparks, Cunningham 2006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Contributions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Genetic algorithms for fuzzing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Markov process for fitness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System allows selection of target code locations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Observations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Never opensourced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Interesting concepts not duplicated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7550640" y="2264400"/>
            <a:ext cx="3799800" cy="306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Evolutionary Fuzzing System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14450" y="160517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Jared </a:t>
            </a:r>
            <a:r>
              <a:rPr lang="en-US" sz="2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DeMott</a:t>
            </a:r>
            <a:r>
              <a:rPr lang="en-US" sz="2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2007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Features		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Block coverage via Process Stalker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Windows Debug API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Intel BTF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Stored trace results in SQL database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Lots of variables required structured storage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Traditional genetic programming techniques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Code coverage + diversity for fitness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Sessions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Pools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Crossover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Mutation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Evolutionary Fuzzing System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Jared DeMott 2007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Contributions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First opensource implementation of guided fuzzing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Evaluated function vs block tracing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For large programs found function tracing was equally effective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Likely an artifact of doing text based protocols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Observations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Academic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Approach was too closely tied to traditional genetic algorithms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Not enough attention to performance or real world targets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Only targeted text protocols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Amercian Fuzzy Lop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6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Michal Zalewski 2013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0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Bunny The Fuzzer 2007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Features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Block coverage via compile time instrumentation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Simplified approach to genetic algorithm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Edge transitions are encoded as tuple and tracked in global map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Includes coverage and frequency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Uses variety of traditional mutation fuzzing strategies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Dictionaries of tokens/constants 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First practical high performance guided fuzzer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Helper tools for minimizing test cases and corpus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Attempts to be idiot proof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2"/>
          <p:cNvPicPr/>
          <p:nvPr/>
        </p:nvPicPr>
        <p:blipFill>
          <a:blip r:embed="rId2"/>
          <a:stretch/>
        </p:blipFill>
        <p:spPr>
          <a:xfrm>
            <a:off x="5895720" y="1600200"/>
            <a:ext cx="5685840" cy="284256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Amercian Fuzzy Lop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09480" y="1600200"/>
            <a:ext cx="66614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Michal Zalewski 2013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Bunny The Fuzzer 2007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Contributions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Tracks edge transitions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Not just block entry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Global coverage map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Generation tracking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Fork server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Reduce fuzz target initialization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Persistent mode fuzzing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Builds corpus of unique inputs reusable in other workflows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Amercian Fuzzy Lop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Michal </a:t>
            </a:r>
            <a:r>
              <a:rPr lang="en-US" sz="28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Zalewski</a:t>
            </a: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2013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Bunny The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Fuzzer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2007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Observations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KISS works when applied to guided fuzzing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Performance top level priority in design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Source instrumentation can't be beat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Evolutionary system hard to beat without greatly increasing complexity / cost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Simple to use, finds tons of bugs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Fostered a user community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Developer contributions somewhat difficult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Current state of the art due to good engineering and feature set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Only mutational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fuzzer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system to have many third-party contributions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Binary support</a:t>
            </a: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via QEMU and </a:t>
            </a:r>
            <a:r>
              <a:rPr lang="en-US" sz="1600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Dyninst</a:t>
            </a:r>
            <a:endParaRPr lang="en-US" sz="1600" b="0" strike="noStrike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1523880" lvl="2" indent="-304200"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More robust compiler instrumentations</a:t>
            </a: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ASAN support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Parallelization, client/server targeting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45520" y="2693880"/>
            <a:ext cx="1173420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3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Go Speed Tracer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honggfuzz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Robert </a:t>
            </a:r>
            <a:r>
              <a:rPr lang="en-US" sz="24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Swiecki</a:t>
            </a: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2010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Guided fuzzing added in 2015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Features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Block coverage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Hardware performance counters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4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ASanCoverage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Bloom filter for trace recording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User-supplied mutation functions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Linux, FreeBSD, OSX, Cygwin support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Contributions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First guided </a:t>
            </a:r>
            <a:r>
              <a:rPr lang="en-US" sz="20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fuzzer</a:t>
            </a: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to focus on hardware tracing support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Observations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Naive seed selection for most algorithms, only the elite survive (OTTES)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Some modes use bloom filter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Easy to extend, active development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Choronzon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Features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Brings back specific genetic programming concepts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Contains strategies for dealing with high level input structure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Chunk based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Hierarchical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Containers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Format aware serialization functionality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Uses DBI engines for block coverage (PIN / </a:t>
            </a:r>
            <a:r>
              <a:rPr lang="en-US" sz="20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DynamoRIO</a:t>
            </a: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)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Attempts to be cross-platform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Contributions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Reintroduction of more complex genetic algorithms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Robust handling of complex inputs through user supplied serialization routines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Observations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Performance not a focus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Honorable mentions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autodafe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Martin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Vuagnoux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2004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First generation guided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fuzzer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using pattern matching via API hooks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Blind Code Coverage </a:t>
            </a:r>
            <a:r>
              <a:rPr lang="en-US" sz="28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Fuzzer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Joxean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Koret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2014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Uses off-the-shelf components to assemble a guided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fuzzer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radamsa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,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zzuf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, custom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mutators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drcov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, COSEINC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RunTracer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for coverage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covFuzz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Atte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Kettunen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2015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Simple node.js server for guided fuzzing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custom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fuzzers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,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ASanCoverage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Guided Fuzzing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Required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Fast tracing engine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Block based granularity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Fast logging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Memory resident coverage map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Fast evolutionary algorithm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Minimum of global population map, pool diversity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Desired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Portable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Easy to use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Helper tools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Grammar detection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AFL and </a:t>
            </a:r>
            <a:r>
              <a:rPr lang="en-US" sz="28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Honggfuzz</a:t>
            </a: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still most practical options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45520" y="2693880"/>
            <a:ext cx="1173420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3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Binary Translation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Binary Translation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Binary translation is a robust program modification technique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JIT for hardware ISAs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General overview is straightforward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Copy code to cache for translation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Insert instructions to modify original binary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Link blocks into traces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Performance comes from smart trace creation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Originally profiling locations for hot trace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Early optimizations in Dynamo from HP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Next Executing Tail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Traces begin at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backedge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or other trace exit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Ongoing optimization work happens here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VMware - Early Exit guided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Binary Translation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Advantages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Supported on most mainstream OS/archs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Can be faster than hardware tracing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Can easily be targeted at certain parts of code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Can be tuned for specific applications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Disadvantages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Performance overhead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Introduces additional context switch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ISA compatibility not guarenteed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Not always robust against detection or escape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Valgrind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Obligatory slide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Lots of deep inspection tools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VEX IR is well suited for security applications  </a:t>
            </a: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32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Slow and Linux only, </a:t>
            </a: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DynamoRIO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good replacement</a:t>
            </a: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Many cool tools already exist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Flayer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Memgrind</a:t>
            </a:r>
            <a:endParaRPr lang="en-US" sz="2670" b="0" strike="noStrike" spc="35" dirty="0">
              <a:solidFill>
                <a:srgbClr val="ED6F09"/>
              </a:solidFill>
              <a:uFill>
                <a:solidFill>
                  <a:srgbClr val="FFFFFF"/>
                </a:solidFill>
              </a:uFill>
              <a:latin typeface="Exo 2"/>
              <a:ea typeface="MS PGothic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endParaRPr lang="en-US" sz="2670" spc="35" dirty="0">
              <a:solidFill>
                <a:srgbClr val="ED6F09"/>
              </a:solidFill>
              <a:uFill>
                <a:solidFill>
                  <a:srgbClr val="FFFFFF"/>
                </a:solidFill>
              </a:uFill>
              <a:latin typeface="Exo 2"/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“DBT with training wheels”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Features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Trace granularity instrumentation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Begin at branch targets, end at indirect branch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Block/instruction level hooking supported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Higher level C++ API w/ helper routines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Closed source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Observations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Delaying instrumentation until trace generation is slower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Seems most popular with casual adventurers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Limited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inlining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support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Less tuning options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Cannot observe blocks added to cache so ‘hit trace’ not possible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Example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815400" y="2560320"/>
            <a:ext cx="1037484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VOID Trace(TRACE 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trace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, VOID *v)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{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for (BBL 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bbl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= 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TRACE_BblHead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(trace); 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BBL_Valid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bbl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); 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bbl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= 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BBL_Next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bbl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))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{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BBL_InsertCall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bbl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, IPOINT_ANYWHERE, AFUNPTR(</a:t>
            </a:r>
            <a:r>
              <a:rPr lang="en-US" sz="18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basic_block_hook</a:t>
            </a: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),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     IARG_FAST_ANALYSIS_CALL, IARG_END);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}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}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Introduction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Richard Johnson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Research Manager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Cisco </a:t>
            </a:r>
            <a:r>
              <a:rPr lang="en-US" sz="267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Talos</a:t>
            </a: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Team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Aleksandar </a:t>
            </a:r>
            <a:r>
              <a:rPr lang="en-US" sz="267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Nikolich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Ali Rizvi-Santiago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Marcin Noga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Piotr Bania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Tyler Bohan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Yves Younan</a:t>
            </a: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Special Contributor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Andrea </a:t>
            </a:r>
            <a:r>
              <a:rPr lang="en-US" sz="2670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Allevi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747760" y="1600200"/>
            <a:ext cx="5860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Talos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</a:t>
            </a: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Vulndev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Third party vulnerability research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170 bug finds in last 12 months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200">
              <a:lnSpc>
                <a:spcPct val="100000"/>
              </a:lnSpc>
              <a:buClr>
                <a:srgbClr val="D1D3D4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Microsoft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200">
              <a:lnSpc>
                <a:spcPct val="100000"/>
              </a:lnSpc>
              <a:buClr>
                <a:srgbClr val="D1D3D4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Apple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200">
              <a:lnSpc>
                <a:spcPct val="100000"/>
              </a:lnSpc>
              <a:buClr>
                <a:srgbClr val="D1D3D4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Oracle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200">
              <a:lnSpc>
                <a:spcPct val="100000"/>
              </a:lnSpc>
              <a:buClr>
                <a:srgbClr val="D1D3D4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Adobe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200">
              <a:lnSpc>
                <a:spcPct val="100000"/>
              </a:lnSpc>
              <a:buClr>
                <a:srgbClr val="D1D3D4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Google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200">
              <a:lnSpc>
                <a:spcPct val="100000"/>
              </a:lnSpc>
              <a:buClr>
                <a:srgbClr val="D1D3D4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IBM, HP, Intel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33720" lvl="3" indent="-304200">
              <a:lnSpc>
                <a:spcPct val="100000"/>
              </a:lnSpc>
              <a:buClr>
                <a:srgbClr val="D1D3D4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7zip, </a:t>
            </a:r>
            <a:r>
              <a:rPr lang="en-US" sz="20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libarchive</a:t>
            </a: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, NTP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Security tool development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Fuzzers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, Crash Triage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Mitigation development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FreeSentry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DynamoRIO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“A connoisseur's DBT”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Features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Block level instrumentation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Blocks are directly copied into code cache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Direct modification of IL possible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Portable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Linux, Windows, Android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x86/x64, ARM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 API / BSD Licensed (since 2009)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Observations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Much more flexible for block level instrumentation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Performance is a priority, Windows is a priority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Powerful tools like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Dr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Memory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Shadow memory, taint tracking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Twice as fast as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Valgrind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memcheck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DynamoRIO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Example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42040" y="2333880"/>
            <a:ext cx="8835840" cy="374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event_basic_block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(void *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drcontext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 void *tag,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instrlist_t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*bb,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          bool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for_trace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 bool translating)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{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instr_t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*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 *first =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instrlist_first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(bb);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uint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flags;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/* Our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inc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can go anywhere, so find a spot where flags are dead. */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for (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= first;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!= NULL;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=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instr_get_next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))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{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flags =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instr_get_arith_flags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/*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OP_inc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doesn't write CF but not worth distinguishing */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if (TESTALL(EFLAGS_WRITE_6, flags) &amp;&amp; !TESTANY(EFLAGS_READ_6,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        flags))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    break;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}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…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DynamoRIO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Example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943560" y="2333880"/>
            <a:ext cx="8347680" cy="30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if (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== NULL)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dr_save_arith_flags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drcontext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 bb, first, SPILL_SLOT_1);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instrlist_meta_preinsert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(bb, 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(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== NULL) ? first :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INSTR_CREATE_inc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drcontext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 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	OPND_CREATE_ABSMEM((byte *)&amp;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global_count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 OPSZ_4)));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if (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instr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== NULL)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dr_restore_arith_flags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lang="en-US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drcontext</a:t>
            </a: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 bb, first, SPILL_SLOT_1);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return DR_EMIT_DEFAULT;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DynInst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“Static rewriting IS possible!”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Features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Static rewriting support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Dynamically linked binaries only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Eliminates issues with instruction cache misses common to DBT engines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Function level analysis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Tools must manually walk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Dyninst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provided CFG to instrument blocks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Modular C++ API / LGPL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Observations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Fastest binary instrumentation out there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Development is slow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Patches we sent in for PE relocation support still not merged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Building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Dyninst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is NP-Hard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Use my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Dockerfile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on github.com/talos-vulndev/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afl-dyninst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DynInst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Example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83720" y="2333880"/>
            <a:ext cx="10298880" cy="39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bool insertBBCallback(BPatch_binaryEdit * appBin, BPatch_function * curFunc,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              char *funcName, BPatch_function * instBBIncFunc,int *bbIndex)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{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unsigned short randID;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BPatch_flowGraph *appCFG = curFunc-&gt;getCFG ();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BPatch_Set &lt;BPatch_basicBlock *&gt; allBlocks;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BPatch_Set &lt;BPatch_basicBlock *&gt;::iterator iter;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for (iter = allBlocks.begin (); iter != allBlocks.end (); iter++)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{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unsigned long address = (*iter)-&gt;getStartAddress ();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randID = rand() % USHRT_MAX;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BPatch_Vector &lt;BPatch_snippet *&gt; instArgs;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BPatch_constExpr bbId (randID);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instArgs.push_back (&amp;bbId);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…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DynInst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Example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817920" y="2333880"/>
            <a:ext cx="9445320" cy="25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…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BPatch_point *bbEntry = (*iter)-&gt;findEntryPoint();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BPatch_funcCallExpr instIncExpr (*instBBIncFunc, instArgs);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BPatchSnippetHandle *handle =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    appBin-&gt;insertSnippet (instIncExpr, *bbEntry, BPatch_callBefore,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                           BPatch_lastSnippet);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(*bbIndex)++;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}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return true;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Tuning Binary Translation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Only instrument indirect branches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Delay instrumentation until input is seen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Only instrument threads that access the data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Move instrumentation logic to analysis routines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Some APIs provide IF-THEN-ELSE analysis with optimization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Avoid trampolines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Be aware of code locality and instruction cache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Directly inline instructions, modify AST if possible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Inject a fork server if repeatedly executing DBT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See our </a:t>
            </a:r>
            <a:r>
              <a:rPr lang="en-US" sz="267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turbotrace</a:t>
            </a: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tool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45520" y="2693880"/>
            <a:ext cx="1173420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3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Hardware Tracing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CPU Event Monitoring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1445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Modern CPUs contain Performance Monitoring Units (PMU)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Model Specific Registers (MSR) used for configuration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Requires privileged execution (kernel or better) to access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Types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Event Counters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Polled on-demand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Event Sampling (non-precise)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Interrupts triggered when counters hit modulus value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Precise Event Sampling (PEBS)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Uses 'Debug Store'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Physical memory buffers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Interrupt when full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Use Linux perf / </a:t>
            </a:r>
            <a:r>
              <a:rPr lang="en-US" sz="28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pmu</a:t>
            </a: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-tools to experiment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Interrupt Programming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Interrupts - low level messaging system for system devices 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CPU Exceptions 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GPF, SINGLE_STEP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Hardware Interrupts 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Memory mapped or IRQ based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All Device I/O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Software Interrupts 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System calls (</a:t>
            </a:r>
            <a:r>
              <a:rPr lang="en-US" sz="1600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</a:t>
            </a: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0x80)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Breakpoints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OS/hypervisor drivers required to configure interrupt handlers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Privileged registers or interrupt vector tables 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Introduction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Agenda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Tracing Applications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Guided Fuzzing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Binary Translation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Hardware Tracing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Goals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Understand the attributes required for optimal guided fuzzing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Identify areas that can be optimized today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Deliver performant and reusable tracing engines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Interrupt Programming	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04510" y="160517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Interrupt Service Routines (ISR)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Registered by operating systems and drivers as callbacks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CPU checks interrupt flag (IF) register after each instruction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cli and </a:t>
            </a:r>
            <a:r>
              <a:rPr lang="en-US" sz="20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sti</a:t>
            </a: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instructions control whether IF is checked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CPU indexes the interrupt vector table to find appropriate handler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Context stored / restored while servicing interrupt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2400" b="0" strike="noStrike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Historically Familiar Interrupts: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</a:t>
            </a: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1     - Single Step (TF)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</a:t>
            </a: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3     - Single opcode, specifically designed for debugging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</a:t>
            </a: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10h - Any </a:t>
            </a:r>
            <a:r>
              <a:rPr lang="en-US" sz="20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Demosceners</a:t>
            </a: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? 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0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</a:t>
            </a:r>
            <a:r>
              <a:rPr lang="en-US" sz="20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24h - DOS Critical Error Handler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6120" y="5630516"/>
            <a:ext cx="409989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05280">
              <a:buClr>
                <a:srgbClr val="D1D3D4"/>
              </a:buClr>
            </a:pPr>
            <a:r>
              <a:rPr lang="en-US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Who remembers:</a:t>
            </a:r>
          </a:p>
          <a:p>
            <a:pPr marL="305280">
              <a:buClr>
                <a:srgbClr val="D1D3D4"/>
              </a:buClr>
            </a:pPr>
            <a:r>
              <a:rPr lang="en-US" spc="3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I/O Device Specific Error Message</a:t>
            </a:r>
          </a:p>
          <a:p>
            <a:pPr marL="305280">
              <a:buClr>
                <a:srgbClr val="D1D3D4"/>
              </a:buClr>
            </a:pPr>
            <a:r>
              <a:rPr lang="en-US" spc="3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Abort, Retry, Ignore, Fail?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Interrupt Programming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Programmer checklist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Memory must not be swapped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Use static variables if necessary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Must wrap functions with assembly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disable interrupts 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push all registers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call interrupt handler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0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pop all registers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0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iretd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Its a Trap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Single Stepping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Enabled by setting the Trap Flag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After each instruction, CPU checks flag and fires exception if enabled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Accessible from </a:t>
            </a:r>
            <a:r>
              <a:rPr lang="en-US" sz="267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userspace</a:t>
            </a: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Branch Trace Flag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Modifies single step behavior to trap on branch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Single flag in IA32_DEBUGCTL MSR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Requires kernel privileges to write to MSR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Windows includes a mapping from DR7 to set MSR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endParaRPr lang="en-US" sz="2670" spc="35" dirty="0">
              <a:solidFill>
                <a:srgbClr val="ED6F09"/>
              </a:solidFill>
              <a:uFill>
                <a:solidFill>
                  <a:srgbClr val="FFFFFF"/>
                </a:solidFill>
              </a:uFill>
              <a:latin typeface="Exo 2"/>
              <a:ea typeface="MS PGothic"/>
            </a:endParaRPr>
          </a:p>
          <a:p>
            <a:pPr marL="533520" indent="-380160">
              <a:buClr>
                <a:srgbClr val="ED6F09"/>
              </a:buClr>
              <a:buFont typeface="Arial"/>
              <a:buChar char="–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SS/BTF traps are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slooooooooow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not applicable for vulnerability research</a:t>
            </a:r>
          </a:p>
          <a:p>
            <a:pPr marL="533520" indent="-380160">
              <a:buClr>
                <a:srgbClr val="ED6F09"/>
              </a:buClr>
              <a:buFont typeface="Arial"/>
              <a:buChar char="–"/>
            </a:pP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IA32_DEBUGCTL Register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MSR Address 0x1d9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LBR [0] - Enable Last Branch Record mechanism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BTF [1] - when enabled with TF in EFLAGS does single stepping on branches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TR [6] - enables Tracing (sending BTMs to system bus)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BTS [7] - enables sending BTMs to memory buffer from system bus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BTINT [8] - full buffer generates interrupt otherwise circular write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BTS_OFF_OS [9] - does not count for priv. level 0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BTS_OFF_USR [10] - does not count for priv. level 1,2,3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FRZ_LBRS_ON_PMI [11] - freeze LBR stack on a PMI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FRZ_PERFMON_ON_PMI [12] - disable all performance counters on a PMI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UNCORE_PMI_EN [13] -  </a:t>
            </a:r>
            <a:r>
              <a:rPr lang="en-US" sz="18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uncore</a:t>
            </a: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counter interrupt generation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SMM_FRZ [14] - event counters are frozen during SMM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Branch Trace Store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09480" y="1600200"/>
            <a:ext cx="44146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First generation hardware branch tracing via PMU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Allows configurable memory buffer for trace storage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MSR_IA32_DS_AREA MSR defines storage location</a:t>
            </a: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24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DS_AREA_RECORD stored for each branch 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5512680" y="1680840"/>
            <a:ext cx="4583880" cy="45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struct DS_AREA {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bts_buffer_base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bts_index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bts_absolute_maximum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bts_interrupt_threshold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pebs_buffer_base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pebs_index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pebs_absolute_maximum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pebs_interrupt_threshold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pebs_event_reset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[4];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struct DS_AREA_RECORD {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u64 flags;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ip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regs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[16];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u64 status;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dla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dse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u64 </a:t>
            </a:r>
            <a:r>
              <a:rPr lang="en-US" sz="1400" b="0" strike="noStrike" spc="-1" dirty="0" err="1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lat</a:t>
            </a: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E6E7E8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};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Branch Trace Store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Picture 4"/>
          <p:cNvPicPr/>
          <p:nvPr/>
        </p:nvPicPr>
        <p:blipFill>
          <a:blip r:embed="rId2"/>
          <a:stretch/>
        </p:blipFill>
        <p:spPr>
          <a:xfrm>
            <a:off x="32400" y="1619640"/>
            <a:ext cx="12124080" cy="426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Branch Trace Store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Branches in LBR registers spill to DS_AREA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Interrupts only when buffer is full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Steps to enable BTS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Allocate memory and set MSR_IA32_DS_AREA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Add interrupt handler to IDT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Register interrupt vector with APIC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apic_write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(APIC_LVTPC,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pebs_vector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);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Select events with MSR_IA32_EVNTSEL0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EVTSEL_EN | EVTSEL_USR | EVTSEL_OS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Enable PEBS mode with MSR_IA32_PEBS_ENABLE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Enable CPU perf recording with MSR_IA32_GLOBAL_CTRL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Significantly faster than BTF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Still impractical for high speed tracing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09480" y="158529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Next generation hardware tracing support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Introduced in Broadwell/</a:t>
            </a:r>
            <a:r>
              <a:rPr lang="en-US" sz="267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Skylake</a:t>
            </a: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architecture 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Per-hardware tracing thread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Goal: full system branch tracing with 5-15% overhead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3200" b="0" strike="noStrike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Software support available in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Linux 4.1+ perf subsystem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Standalone Linux reference driver simple-</a:t>
            </a:r>
            <a:r>
              <a:rPr lang="en-US" sz="267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</a:t>
            </a:r>
            <a:r>
              <a:rPr lang="en-US" sz="2670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VTune</a:t>
            </a:r>
            <a:r>
              <a:rPr lang="en-US" sz="267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/ System Studio**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Remote debugging only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Talos</a:t>
            </a:r>
            <a:r>
              <a:rPr lang="en-US" sz="267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</a:t>
            </a:r>
            <a:r>
              <a:rPr lang="en-US" sz="2670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IntelPT</a:t>
            </a:r>
            <a:r>
              <a:rPr lang="en-US" sz="267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driver!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Windows localhost high speed hardware tracing FTW!</a:t>
            </a: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1523880" lvl="2" indent="-304200">
              <a:buClr>
                <a:srgbClr val="D1D3D4"/>
              </a:buClr>
              <a:buFont typeface="Arial"/>
              <a:buChar char="•"/>
            </a:pP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Features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Can trace *SMM,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HyperVisor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, Kernel,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Userspace</a:t>
            </a: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[CPL -2 to 3]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Logs directly to physical memory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Bypasses CPU cache and eliminates TLB cache misses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Can be a contiguous segment or a set of ranges 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Ringbuffer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snapshot or interrupt mode supported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Minimal log format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One bit per conditional branch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Only indirect branches log </a:t>
            </a:r>
            <a:r>
              <a:rPr lang="en-US" sz="16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dest</a:t>
            </a: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address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Interrupts log source and destination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Decoding log requires original binaries and memory map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Filter logging based on CR3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Linux can automatically add log to </a:t>
            </a:r>
            <a:r>
              <a:rPr lang="en-US" sz="24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coredump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GDB Support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09480" y="1600200"/>
            <a:ext cx="32302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90+ pages in Intel Software Developer Manuals</a:t>
            </a: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24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Randomly flipping bits doesn’t work here </a:t>
            </a:r>
            <a:r>
              <a:rPr lang="en-US" sz="24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  <a:sym typeface="Wingdings" panose="05000000000000000000" pitchFamily="2" charset="2"/>
              </a:rPr>
              <a:t></a:t>
            </a:r>
            <a:endParaRPr lang="en-US" sz="2400" b="0" strike="noStrike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24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145400" y="1600200"/>
            <a:ext cx="7436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Check with CPUID 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EAX = 0x14 - Intel Processor Trace 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EBX 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00: If 1, Indicates that IA32_RTIT_CTL.CR3Filter can be set to 1, and that IA32_RTIT_CR3_MATCH MSR can be accessed.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01: If 1, Indicates support of Configurable PSB and Cycle-Accurate Mode.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02: If 1, Indicates support of IP Filtering, </a:t>
            </a:r>
            <a:r>
              <a:rPr lang="en-US" sz="11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TraceStop</a:t>
            </a: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filtering, and preservation of Intel PT MSRs across warm reset.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03: If 1, Indicates support of MTC timing packet and suppression of COFI-based packets.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ECX 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00: If 1, Tracing can be enabled with IA32_RTIT_CTL.ToPA = 1, hence utilizing the </a:t>
            </a:r>
            <a:r>
              <a:rPr lang="en-US" sz="11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ToPA</a:t>
            </a: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output scheme; IA32_RTIT_OUTPUT_BASE and IA32_RTIT_OUTPUT_MASK_PTRS MSRs can be accessed.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01: If 1, </a:t>
            </a:r>
            <a:r>
              <a:rPr lang="en-US" sz="11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ToPA</a:t>
            </a: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tables can hold any number of output entries, up to the maximum allowed by the </a:t>
            </a:r>
            <a:r>
              <a:rPr lang="en-US" sz="1100" b="0" strike="noStrike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MaskOrTableOffset</a:t>
            </a: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field of IA32_RTIT_OUTPUT_MASK_PTRS.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02: If 1, Indicates support of Single-Range Output scheme.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03: If 1, Indicates support of output to Trace Transport subsystem.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31: If 1, Generated packets which contain IP payloads have LIP values, which include the CS base component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Packet Generation (ECX = 1)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EAX 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Bits 2:0: Number of configurable Address Ranges for filtering.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31:16: Bitmap of supported MTC period encodings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EBX 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Bits 15-0: Bitmap of supported Cycle Threshold value encodings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1100" b="0" strike="noStrike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Bit 31:16: Bitmap of supported Configurable PSB frequency encodings</a:t>
            </a:r>
            <a:endParaRPr lang="en-US" sz="9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Applications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Software Engineering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Performance Monitoring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Unit Testing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Malware Analysis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Unpacking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Runtime behavior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Sandboxing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Mitigations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Shadow Stacks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Memory Safety checkers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 (for programmers)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Hardware support detection  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CPUID with leaf 0x7 indicates support for Intel PT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If supported, CPUID with leaf 0x14 can return the supported PT features</a:t>
            </a: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Trace Record Filtering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Code Privileged Level (CPL)  - kernel vs </a:t>
            </a:r>
            <a:r>
              <a:rPr lang="en-US" sz="2400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userspace</a:t>
            </a:r>
            <a:endParaRPr lang="en-US" sz="2400" spc="35" dirty="0">
              <a:solidFill>
                <a:srgbClr val="ED6F09"/>
              </a:solidFill>
              <a:uFill>
                <a:solidFill>
                  <a:srgbClr val="FFFFFF"/>
                </a:solidFill>
              </a:uFill>
              <a:latin typeface="Exo 2"/>
              <a:ea typeface="MS PGothic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PML4 Page Table – single process / CR3 (page-table) filtering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Instruction Pointer – up to 4 ranges of addresses can be specified</a:t>
            </a: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Log Output Configuration 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Single range 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Table of Physical Addresses (</a:t>
            </a:r>
            <a:r>
              <a:rPr lang="en-US" sz="2400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ToPA</a:t>
            </a: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)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endParaRPr lang="en-US" sz="2400" spc="35" dirty="0">
              <a:solidFill>
                <a:srgbClr val="ED6F09"/>
              </a:solidFill>
              <a:uFill>
                <a:solidFill>
                  <a:srgbClr val="FFFFFF"/>
                </a:solidFill>
              </a:uFill>
              <a:latin typeface="Exo 2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90957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 (for programmers)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Single Buffer Trace Logging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Circular or Interrupt modes (Hardware logging support)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Reserve memory – </a:t>
            </a:r>
            <a:r>
              <a:rPr lang="en-US" sz="2400" i="1" spc="35" dirty="0" err="1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MmAllocateContiguousMemory</a:t>
            </a: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(Windows Drivers)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Set the proper MSRs</a:t>
            </a:r>
          </a:p>
          <a:p>
            <a:pPr marL="1981080" lvl="3" indent="-304200">
              <a:buClr>
                <a:srgbClr val="D1D3D4"/>
              </a:buClr>
              <a:buFont typeface="Arial"/>
              <a:buChar char="•"/>
            </a:pPr>
            <a:r>
              <a:rPr lang="en-US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MSR_IA32_RTIT_OUTPUT_BASE </a:t>
            </a:r>
          </a:p>
          <a:p>
            <a:pPr marL="1981080" lvl="3" indent="-304200">
              <a:buClr>
                <a:srgbClr val="D1D3D4"/>
              </a:buClr>
              <a:buFont typeface="Arial"/>
              <a:buChar char="•"/>
            </a:pPr>
            <a:r>
              <a:rPr lang="en-US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MSR_IA32_RTIT_OUTPUT_MASK_PTRS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Start the Tracing setting the “</a:t>
            </a:r>
            <a:r>
              <a:rPr lang="en-US" sz="2400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TraceEn</a:t>
            </a: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” flag in the control register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Processor logs to in a circular-manner unless interrupt flag configured</a:t>
            </a:r>
          </a:p>
        </p:txBody>
      </p:sp>
    </p:spTree>
    <p:extLst>
      <p:ext uri="{BB962C8B-B14F-4D97-AF65-F5344CB8AC3E}">
        <p14:creationId xmlns:p14="http://schemas.microsoft.com/office/powerpoint/2010/main" val="409430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 (for programmers)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09480" y="159523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Table of Physical Address (</a:t>
            </a:r>
            <a:r>
              <a:rPr lang="en-US" sz="2800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ToPA</a:t>
            </a: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) Trace Logging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For large traces, non-contiguous physical memory must be used 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 err="1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ToPA</a:t>
            </a: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is compatible with Windows Memory Descriptor List (MDL)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MDL is a Windows data structure for tracking physical-&gt;linear mappings</a:t>
            </a:r>
          </a:p>
          <a:p>
            <a:pPr marL="1447920" lvl="2" indent="-380160">
              <a:buClr>
                <a:srgbClr val="ED6F09"/>
              </a:buClr>
              <a:buFont typeface="Arial"/>
              <a:buChar char="–"/>
            </a:pPr>
            <a:r>
              <a:rPr lang="en-US" sz="2000" spc="35" dirty="0" err="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ToPA</a:t>
            </a:r>
            <a:r>
              <a:rPr lang="en-US" sz="2000" spc="35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 is compatible with Windows MDL data structure! 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endParaRPr lang="en-US" sz="2400" spc="35" dirty="0">
              <a:solidFill>
                <a:srgbClr val="ED6F09"/>
              </a:solidFill>
              <a:uFill>
                <a:solidFill>
                  <a:srgbClr val="FFFFFF"/>
                </a:solidFill>
              </a:uFill>
              <a:latin typeface="Exo 2"/>
              <a:ea typeface="MS P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0678" y="3911052"/>
            <a:ext cx="1005916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 Grab the physical address: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PHYSICAL_ADDRESS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physAddr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MmGetPhysicalAddress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lpBuffVa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perCpuData.u.Simple.lpTraceBuffPhysAddr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(ULONG_PTR)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physAddr.QuadPart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 Allocate the relative MDL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PMDL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pPtMdl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IoAllocateMdl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lpBuffVa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(ULONG)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perCpuData.qwBuffSize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FALSE, FALSE, NULL);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pPtMdl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perCpuData.pTraceMdl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pPtMdl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4966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3" name="Picture 4"/>
          <p:cNvPicPr/>
          <p:nvPr/>
        </p:nvPicPr>
        <p:blipFill>
          <a:blip r:embed="rId3"/>
          <a:stretch/>
        </p:blipFill>
        <p:spPr>
          <a:xfrm>
            <a:off x="171360" y="1447560"/>
            <a:ext cx="11848320" cy="46760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4185" y="6223244"/>
            <a:ext cx="659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D1D3D4"/>
              </a:buClr>
            </a:pPr>
            <a:r>
              <a:rPr lang="en-US" sz="2000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Complex log format - decode with </a:t>
            </a:r>
            <a:r>
              <a:rPr lang="en-US" sz="2000" spc="35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opensource</a:t>
            </a:r>
            <a:r>
              <a:rPr lang="en-US" sz="2000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</a:t>
            </a:r>
            <a:r>
              <a:rPr lang="en-US" sz="2000" spc="35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libipt</a:t>
            </a:r>
            <a:r>
              <a:rPr lang="en-US" sz="2000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library!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spc="39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 (for programmers)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Packet Types</a:t>
            </a:r>
            <a:endParaRPr lang="en-US" sz="16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Packet Stream Boundary (PSB)</a:t>
            </a:r>
            <a:endParaRPr lang="en-US" sz="16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Heartbeat packet generated at regular intervals (configurable)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Paging Information (PIP)</a:t>
            </a:r>
            <a:endParaRPr lang="en-US" sz="16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Notifcation</a:t>
            </a: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of CR3 Page Table changes 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Timing (TSC, MTC &amp; CYC)</a:t>
            </a:r>
            <a:endParaRPr lang="en-US" sz="16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Useful for wall-clock comparisons or synchronization of logs across CPU threads 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Control Flow (TNT, TIP, FUP)</a:t>
            </a:r>
            <a:endParaRPr lang="en-US" sz="16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1523880" lvl="2" indent="-304200"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TNT – Taken/Not-Taken for conditional branches </a:t>
            </a:r>
          </a:p>
          <a:p>
            <a:pPr marL="1523880" lvl="2" indent="-304200"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TIP  – Taken IP address for indirect branches </a:t>
            </a:r>
          </a:p>
          <a:p>
            <a:pPr marL="1523880" lvl="2" indent="-304200">
              <a:buClr>
                <a:srgbClr val="D1D3D4"/>
              </a:buClr>
              <a:buFont typeface="Arial"/>
              <a:buChar char="•"/>
            </a:pPr>
            <a:r>
              <a:rPr lang="en-US" sz="16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FUP – Flow Update</a:t>
            </a:r>
          </a:p>
        </p:txBody>
      </p:sp>
    </p:spTree>
    <p:extLst>
      <p:ext uri="{BB962C8B-B14F-4D97-AF65-F5344CB8AC3E}">
        <p14:creationId xmlns:p14="http://schemas.microsoft.com/office/powerpoint/2010/main" val="3435932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2" name="Picture 4"/>
          <p:cNvPicPr/>
          <p:nvPr/>
        </p:nvPicPr>
        <p:blipFill>
          <a:blip r:embed="rId2"/>
          <a:stretch/>
        </p:blipFill>
        <p:spPr>
          <a:xfrm>
            <a:off x="1657052" y="1600200"/>
            <a:ext cx="9135360" cy="452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How to use: Linux perf tools </a:t>
            </a:r>
            <a:r>
              <a:rPr lang="en-US" b="0" strike="noStrike" spc="35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(apt: </a:t>
            </a:r>
            <a:r>
              <a:rPr lang="en-US" b="0" strike="noStrike" spc="35" dirty="0" err="1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linux</a:t>
            </a:r>
            <a:r>
              <a:rPr lang="en-US" b="0" strike="noStrike" spc="35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-tools-common)</a:t>
            </a:r>
            <a:endParaRPr lang="en-US" sz="18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168920" y="2349000"/>
            <a:ext cx="8782200" cy="39589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253800" anchor="ctr"/>
          <a:lstStyle/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$ perf list | grep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intel_pt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intel_pt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//                           [Kernel PMU event]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$ perf record -e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intel_pt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//u date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Sun Oct 11 11:35:07 EDT 2015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[ perf record: Woken up 1 times to write data ]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[ perf record: Captured and wrote 0.027 MB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perf.data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]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$ perf report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...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# Samples: 1  of event '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instructions:u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'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# Event count (approx.): 157207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#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# Overhead  Command  Shared Object  Symbol                    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# ........  .......  .............  ..........................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#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100.00%  date     libc-2.21.so   [.] _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nl_intern_locale_data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|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---_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nl_intern_locale_data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_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nl_load_locale_from_archive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_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nl_find_locale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setlocale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...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How to use: simple-</a:t>
            </a: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pt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reference driver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168920" y="2501280"/>
            <a:ext cx="8782200" cy="34520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253800" anchor="ctr"/>
          <a:lstStyle/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%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sptcmd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-c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tcall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taskset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-c 0 ./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tcall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cpu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0 offset 1027688,  1003 KB, writing to ptout.0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...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Wrote sideband to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ptout.sideband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%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sptdecode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--sideband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ptout.sideband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--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pt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ptout.0 | less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TIME      DELTA  INSNs   OPERATION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frequency 32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0        [+0]     [+   1] _dl_aux_init+436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[+   6] __libc_start_main+455 -&gt; _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dl_discover_osversio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n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...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[+  13] __libc_start_main+446 -&gt; main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[+   9]     main+22 -&gt; f1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[+   4]             f1+9 -&gt; f2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[+   2]             f1+19 -&gt; f2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[+   5]     main+22 -&gt; f1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[+   4]             f1+9 -&gt; f2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[+   2]             f1+19 -&gt; f2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                  [+   5]     main+22 -&gt; f1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DejaVu Sans"/>
              </a:rPr>
              <a:t>...</a:t>
            </a:r>
            <a:endParaRPr lang="en-US" sz="1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Talos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</a:t>
            </a: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IntelPT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driver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24" y="2343705"/>
            <a:ext cx="10453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PER_PROCESSOR_PT_DATA 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LPVOID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lpTraceBuffVa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		// + 0x00 - VA Pointer to a contiguous memory buffer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ULONG_PTR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lpTraceBuffPhysAddr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	// + 0x08 - The physical address of the contiguous memory buffer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DWORD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dwBuffSize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			// + 0x10 - The physical buffer size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ULONG_PTR lpTargetProcCr3;		// + 0x18 - The process to monitor CR3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05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Talos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</a:t>
            </a: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IntelPT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driver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24" y="2343705"/>
            <a:ext cx="10453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INTEL_PT_CAPABILITIES 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BOOLEAN bCr3Filtering : 1;		// [0] - CR3 Filtering Support (Indicates that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		// IA32_RTIT_CTL.CR3Filter can be set to 1)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BOOLEAN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bConfPsbAndCycSupported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1;	// [1] - Configurable PSB and Cycle-Accurate Mode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BOOLEAN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bIpFiltering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1;		// [2] - IP Filtering and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TraceStop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supported, and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		// Preserve Intel PT MSRs across warm reset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BOOLEAN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bMtcSupport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1;		// [3] - IA32_RTIT_CTL.MTCEn can be set to 1, and MTC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		// packets will be generated (section 36.2.5)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BOOLEAN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bTopaOutput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1;		// [4] - Utilize the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ToPA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output scheme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BOOLEAN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bTopaMultipleEntries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1;	// [5] -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ToPA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tables maximum allowed 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MaskOrTableOffset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870566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Applications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Software Security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Corpus distillation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Minimal set of inputs to reach desired conditions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Guided fuzzing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Automated refinement / genetic mutation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Crash analysis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Crash bucketing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Graph slicing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Root cause determination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Interactive Debugging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Talos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</a:t>
            </a: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IntelPT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driver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24" y="2343705"/>
            <a:ext cx="10453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BOOLEAN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bSingleRangeSupport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1;	// [6] - Single-Range Output Supported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BOOLEAN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bTransportOutputSupport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1;	// [7] - Output to Trace Transport Subsystem Supported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                    // (Setting IA32_RTIT_CTL.FabricEn to 1 is supported)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BOOLEAN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bIpPcksAreLip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1;		// [8] - IP Payloads are LIP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BYTE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numOfAddrRanges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		// + 0x01 - Number of Address Ranges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SHORT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mtcPeriodBmp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		// + 0x02 - Bitmap of supported MTC Period Encodings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SHORT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cycThresholdBmp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		// + 0x04 - Bitmap of supported Cycle Threshold values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SHORT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psbFreqBmp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			// + 0x06 - Bitmap of supported	Configurable PSB Frequency encoding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5536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Talos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</a:t>
            </a: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IntelPT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driver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24" y="2343705"/>
            <a:ext cx="104534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 Write the target CR3 value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__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writemsr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(MSR_IA32_RTIT_CR3_MATCH, targetCr3);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 Start tracing: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rtitCtlDesc.Fields.CR3Filter = 1;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rtitCtlDesc.Fields.FabricEn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rtitCtlDesc.Fields.Os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rtitCtlDesc.Fields.User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1;		// Trace the user mode process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rtitCtlDesc.Fields.ToPA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0;		// We use the single-range output scheme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rtitCtlDesc.Fields.BranchEn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//if 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ptCap.bMtcSupport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rtitCtlDesc.Fields.MTCEn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rtitCtlDesc.Fields.MTCFreq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//}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rtitCtlDesc.Fields.TSCEn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rtitCtlDesc.Fields.TraceEn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1;		// Switch the tracing to ON dude :-)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__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writemsr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(MSR_IA32_RTIT_CTL,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rtitCtlDesc.All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1517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09480" y="27007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Talos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</a:t>
            </a:r>
            <a:r>
              <a:rPr lang="en-US" sz="3200" b="0" strike="noStrike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IntelPT</a:t>
            </a:r>
            <a:r>
              <a:rPr lang="en-US" sz="3200" b="0" strike="noStrike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driver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24" y="2343705"/>
            <a:ext cx="1045341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C:\code\intelpt&gt;instdrv.exe /I windowsptdriver.sys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C:\code\intelpt&gt;testintelpt.exe c:\windows\system32\notepad.exe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C:\code\intelpt&gt;..\libipt\ptdump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pt_dump.bin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|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findstr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/V pad | more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00000000000006e8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psb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00000000000006fe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4e1ef46cbc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0000000000000708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cbr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1f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000000000000070c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psbend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0000000000000716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4e1ef8afb9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 . .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0000000000000ce0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cbr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1c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0000000000000cf0  tip        2: ????????4d515400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0000000000000cf5  tnt.8      ..!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0000000000000cf8  tip        2: ????????4bb10ca0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0000000000000cfd  tnt.8      !!....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0000000000000cfe  tnt.8      !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0000000000000d00  tip        2: ????????4d515400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0000000000000d05  tnt.8      ..!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0000000000000d08  tip        2: ????????1a91e4f0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0000000000000d0d  tnt.8      !!!!!!</a:t>
            </a:r>
          </a:p>
        </p:txBody>
      </p:sp>
    </p:spTree>
    <p:extLst>
      <p:ext uri="{BB962C8B-B14F-4D97-AF65-F5344CB8AC3E}">
        <p14:creationId xmlns:p14="http://schemas.microsoft.com/office/powerpoint/2010/main" val="1025606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45520" y="2693880"/>
            <a:ext cx="1173420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340" b="0" strike="noStrike" spc="39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Outro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Conclusion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Evoloutionary</a:t>
            </a: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algorithms have a lot to offer for automation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https://github.com/talos-vulndev/</a:t>
            </a:r>
            <a:endParaRPr lang="en-US" sz="16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28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Initial investment in development pays dividends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Use correct engine for long term deployment</a:t>
            </a: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Designing tracing engines is not for everyone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28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Hardware tracing is approaching software performance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endParaRPr lang="en-US" sz="28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This code is </a:t>
            </a:r>
            <a:r>
              <a:rPr lang="en-US" sz="2800" spc="35" dirty="0" err="1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opensource</a:t>
            </a:r>
            <a:r>
              <a:rPr lang="en-US" sz="2800" spc="3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 software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400" spc="35" dirty="0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https://github.com/talos-vulndev/</a:t>
            </a:r>
            <a:endParaRPr lang="en-US" sz="1600" spc="35" dirty="0">
              <a:solidFill>
                <a:srgbClr val="D1D3D4"/>
              </a:solidFill>
              <a:uFill>
                <a:solidFill>
                  <a:srgbClr val="FFFFFF"/>
                </a:solidFill>
              </a:uFill>
              <a:latin typeface="Exo 2 Thin"/>
              <a:ea typeface="MS PGothic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600" b="0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064370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45520" y="2693880"/>
            <a:ext cx="1173420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340" b="0" strike="noStrike" spc="395" dirty="0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Thank You!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5995" y="4305670"/>
            <a:ext cx="241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@</a:t>
            </a:r>
            <a:r>
              <a:rPr lang="en-US" dirty="0" err="1">
                <a:solidFill>
                  <a:schemeClr val="accent6"/>
                </a:solidFill>
              </a:rPr>
              <a:t>richinseattle</a:t>
            </a:r>
            <a:endParaRPr lang="en-US" dirty="0">
              <a:solidFill>
                <a:schemeClr val="accent6"/>
              </a:solidFill>
            </a:endParaRP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rjohnson@moflow.org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Tracing Engines		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OS Provided APIs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Debuggers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dbgeng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signals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Hook points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Linux LTT(ng)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Linux perf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Windows Nirvana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Windows AppVerifier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Windows Shim Engine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Performance counters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Linux perf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Windows PDH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7274" y="4323428"/>
            <a:ext cx="5406501" cy="81560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Check out Alex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Ionescu’s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RECON 2015 talk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Tracing Engines			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Binary Instrumentation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Compiler plugins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gcc-gcov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llvm-cov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Binary translation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Valgrind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DynamoRIO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Pin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DynInst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Frida and others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23880" lvl="2" indent="-30420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18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...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09480" y="27504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740" b="0" strike="noStrike" spc="39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Tracing Engines  	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09480" y="1600200"/>
            <a:ext cx="109720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1D3D4"/>
              </a:buClr>
              <a:buFont typeface="Arial"/>
              <a:buChar char="•"/>
            </a:pPr>
            <a:r>
              <a:rPr lang="en-US" sz="3200" b="0" strike="noStrike" spc="35">
                <a:solidFill>
                  <a:srgbClr val="D1D3D4"/>
                </a:solidFill>
                <a:uFill>
                  <a:solidFill>
                    <a:srgbClr val="FFFFFF"/>
                  </a:solidFill>
                </a:uFill>
                <a:latin typeface="Exo 2 Thin"/>
                <a:ea typeface="MS PGothic"/>
              </a:rPr>
              <a:t>Native Hardware Support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Single Step / Breakpoint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Branch Trace Flag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Last Branch Record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Branch Trace Store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Intel Processor Trace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720" lvl="1" indent="-380160">
              <a:lnSpc>
                <a:spcPct val="100000"/>
              </a:lnSpc>
              <a:buClr>
                <a:srgbClr val="ED6F09"/>
              </a:buClr>
              <a:buFont typeface="Arial"/>
              <a:buChar char="–"/>
            </a:pPr>
            <a:r>
              <a:rPr lang="en-US" sz="2670" b="0" strike="noStrike" spc="35">
                <a:solidFill>
                  <a:srgbClr val="ED6F09"/>
                </a:solidFill>
                <a:uFill>
                  <a:solidFill>
                    <a:srgbClr val="FFFFFF"/>
                  </a:solidFill>
                </a:uFill>
                <a:latin typeface="Exo 2"/>
                <a:ea typeface="MS PGothic"/>
              </a:rPr>
              <a:t>ARM CoreSight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Talos Template</Template>
  <TotalTime>1138</TotalTime>
  <Words>3470</Words>
  <Application>Microsoft Office PowerPoint</Application>
  <PresentationFormat>Widescreen</PresentationFormat>
  <Paragraphs>801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MS PGothic</vt:lpstr>
      <vt:lpstr>Arial</vt:lpstr>
      <vt:lpstr>Calibri</vt:lpstr>
      <vt:lpstr>Consolas</vt:lpstr>
      <vt:lpstr>DejaVu Sans</vt:lpstr>
      <vt:lpstr>Exo 2</vt:lpstr>
      <vt:lpstr>Exo 2 Light</vt:lpstr>
      <vt:lpstr>Exo 2 Thin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Speed Tracer - Richard Johnson 2016</dc:title>
  <dc:subject/>
  <dc:creator>rjohnson</dc:creator>
  <dc:description/>
  <cp:lastModifiedBy>rjohnson</cp:lastModifiedBy>
  <cp:revision>62</cp:revision>
  <dcterms:created xsi:type="dcterms:W3CDTF">2016-05-15T01:09:55Z</dcterms:created>
  <dcterms:modified xsi:type="dcterms:W3CDTF">2016-10-14T09:28:01Z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56</vt:i4>
  </property>
</Properties>
</file>