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8" r:id="rId3"/>
    <p:sldId id="299" r:id="rId4"/>
    <p:sldId id="300" r:id="rId5"/>
    <p:sldId id="301" r:id="rId6"/>
    <p:sldId id="259" r:id="rId7"/>
    <p:sldId id="260" r:id="rId8"/>
    <p:sldId id="308" r:id="rId9"/>
    <p:sldId id="305" r:id="rId10"/>
    <p:sldId id="306" r:id="rId11"/>
    <p:sldId id="261" r:id="rId12"/>
    <p:sldId id="262" r:id="rId13"/>
    <p:sldId id="284" r:id="rId14"/>
    <p:sldId id="307" r:id="rId15"/>
    <p:sldId id="263" r:id="rId16"/>
    <p:sldId id="285" r:id="rId17"/>
    <p:sldId id="319" r:id="rId18"/>
    <p:sldId id="286" r:id="rId19"/>
    <p:sldId id="264" r:id="rId20"/>
    <p:sldId id="265" r:id="rId21"/>
    <p:sldId id="313" r:id="rId22"/>
    <p:sldId id="314" r:id="rId23"/>
    <p:sldId id="312" r:id="rId24"/>
    <p:sldId id="309" r:id="rId25"/>
    <p:sldId id="267" r:id="rId26"/>
    <p:sldId id="311" r:id="rId27"/>
    <p:sldId id="268" r:id="rId28"/>
    <p:sldId id="347" r:id="rId29"/>
    <p:sldId id="315" r:id="rId30"/>
    <p:sldId id="271" r:id="rId31"/>
    <p:sldId id="346" r:id="rId32"/>
    <p:sldId id="270" r:id="rId33"/>
    <p:sldId id="272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273" r:id="rId43"/>
    <p:sldId id="275" r:id="rId44"/>
    <p:sldId id="333" r:id="rId45"/>
    <p:sldId id="336" r:id="rId46"/>
    <p:sldId id="334" r:id="rId47"/>
    <p:sldId id="335" r:id="rId48"/>
    <p:sldId id="330" r:id="rId49"/>
    <p:sldId id="337" r:id="rId50"/>
    <p:sldId id="276" r:id="rId51"/>
    <p:sldId id="338" r:id="rId52"/>
    <p:sldId id="343" r:id="rId53"/>
    <p:sldId id="344" r:id="rId54"/>
    <p:sldId id="280" r:id="rId55"/>
    <p:sldId id="332" r:id="rId56"/>
    <p:sldId id="345" r:id="rId57"/>
    <p:sldId id="331" r:id="rId58"/>
    <p:sldId id="310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283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5" autoAdjust="0"/>
    <p:restoredTop sz="83070" autoAdjust="0"/>
  </p:normalViewPr>
  <p:slideViewPr>
    <p:cSldViewPr>
      <p:cViewPr>
        <p:scale>
          <a:sx n="94" d="100"/>
          <a:sy n="94" d="100"/>
        </p:scale>
        <p:origin x="-2070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AE8367-53E8-43EE-8E35-F18B34DDD0B7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4ACCAD-4527-4A6F-9D9B-B44010EABEEB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smtClean="0"/>
            <a:t>Attack Surface Analysis</a:t>
          </a:r>
          <a:endParaRPr lang="en-US"/>
        </a:p>
      </dgm:t>
    </dgm:pt>
    <dgm:pt modelId="{4C51ED43-D74E-4384-90AA-3F8A3ED9B70F}" type="parTrans" cxnId="{D85DD082-2559-4301-9D4C-E873F61E170F}">
      <dgm:prSet/>
      <dgm:spPr/>
      <dgm:t>
        <a:bodyPr/>
        <a:lstStyle/>
        <a:p>
          <a:endParaRPr lang="en-US"/>
        </a:p>
      </dgm:t>
    </dgm:pt>
    <dgm:pt modelId="{D89549B6-7556-434D-A695-3878AF6C2AD9}" type="sibTrans" cxnId="{D85DD082-2559-4301-9D4C-E873F61E170F}">
      <dgm:prSet/>
      <dgm:spPr/>
      <dgm:t>
        <a:bodyPr/>
        <a:lstStyle/>
        <a:p>
          <a:endParaRPr lang="en-US"/>
        </a:p>
      </dgm:t>
    </dgm:pt>
    <dgm:pt modelId="{76517755-E1F3-4282-877A-C144B1B2DDA3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smtClean="0"/>
            <a:t>Input Selection</a:t>
          </a:r>
          <a:endParaRPr lang="en-US"/>
        </a:p>
      </dgm:t>
    </dgm:pt>
    <dgm:pt modelId="{E627211F-7566-4423-AA7F-2C7F5EB3D734}" type="parTrans" cxnId="{6E4CDEA2-CC51-43A5-BEA3-0377FD42CF46}">
      <dgm:prSet/>
      <dgm:spPr/>
      <dgm:t>
        <a:bodyPr/>
        <a:lstStyle/>
        <a:p>
          <a:endParaRPr lang="en-US"/>
        </a:p>
      </dgm:t>
    </dgm:pt>
    <dgm:pt modelId="{91C9FEE3-4A17-47DF-88C3-D31071D37159}" type="sibTrans" cxnId="{6E4CDEA2-CC51-43A5-BEA3-0377FD42CF46}">
      <dgm:prSet/>
      <dgm:spPr/>
      <dgm:t>
        <a:bodyPr/>
        <a:lstStyle/>
        <a:p>
          <a:endParaRPr lang="en-US"/>
        </a:p>
      </dgm:t>
    </dgm:pt>
    <dgm:pt modelId="{62C850DB-B7D7-4EAE-A0D3-A62409BFCE7A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smtClean="0"/>
            <a:t>Fuzzing</a:t>
          </a:r>
          <a:endParaRPr lang="en-US"/>
        </a:p>
      </dgm:t>
    </dgm:pt>
    <dgm:pt modelId="{8C0A05C6-772E-4D58-B44A-80DCB911F724}" type="parTrans" cxnId="{2335C5D4-A5DE-4C59-A0D9-E106BB1A5037}">
      <dgm:prSet/>
      <dgm:spPr/>
      <dgm:t>
        <a:bodyPr/>
        <a:lstStyle/>
        <a:p>
          <a:endParaRPr lang="en-US"/>
        </a:p>
      </dgm:t>
    </dgm:pt>
    <dgm:pt modelId="{B4043D45-11B7-44E0-9A9F-D477579A74B3}" type="sibTrans" cxnId="{2335C5D4-A5DE-4C59-A0D9-E106BB1A5037}">
      <dgm:prSet/>
      <dgm:spPr/>
      <dgm:t>
        <a:bodyPr/>
        <a:lstStyle/>
        <a:p>
          <a:endParaRPr lang="en-US"/>
        </a:p>
      </dgm:t>
    </dgm:pt>
    <dgm:pt modelId="{57396D2A-4F40-46F5-ADDE-9454CE3877D2}">
      <dgm:prSet/>
      <dgm:spPr/>
      <dgm:t>
        <a:bodyPr/>
        <a:lstStyle/>
        <a:p>
          <a:pPr rtl="0"/>
          <a:r>
            <a:rPr lang="en-US" smtClean="0"/>
            <a:t>Triage</a:t>
          </a:r>
          <a:endParaRPr lang="en-US"/>
        </a:p>
      </dgm:t>
    </dgm:pt>
    <dgm:pt modelId="{7441A168-D1F2-43D7-9CF3-265819CD8660}" type="parTrans" cxnId="{A8B67542-F5CA-4DCC-AEAB-6A2AB2260083}">
      <dgm:prSet/>
      <dgm:spPr/>
      <dgm:t>
        <a:bodyPr/>
        <a:lstStyle/>
        <a:p>
          <a:endParaRPr lang="en-US"/>
        </a:p>
      </dgm:t>
    </dgm:pt>
    <dgm:pt modelId="{F9075321-DB37-4078-AF27-F4C1C83A0591}" type="sibTrans" cxnId="{A8B67542-F5CA-4DCC-AEAB-6A2AB2260083}">
      <dgm:prSet/>
      <dgm:spPr/>
      <dgm:t>
        <a:bodyPr/>
        <a:lstStyle/>
        <a:p>
          <a:endParaRPr lang="en-US"/>
        </a:p>
      </dgm:t>
    </dgm:pt>
    <dgm:pt modelId="{B5D7AD7A-9EC0-41AB-AFC9-790DD416BDCE}" type="pres">
      <dgm:prSet presAssocID="{F5AE8367-53E8-43EE-8E35-F18B34DDD0B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066076-D91D-4619-BCEF-F79C4A5150CE}" type="pres">
      <dgm:prSet presAssocID="{F5AE8367-53E8-43EE-8E35-F18B34DDD0B7}" presName="arrow" presStyleLbl="bgShp" presStyleIdx="0" presStyleCnt="1"/>
      <dgm:spPr/>
    </dgm:pt>
    <dgm:pt modelId="{F2586C6F-F002-4465-88AB-3441A8C351E1}" type="pres">
      <dgm:prSet presAssocID="{F5AE8367-53E8-43EE-8E35-F18B34DDD0B7}" presName="linearProcess" presStyleCnt="0"/>
      <dgm:spPr/>
    </dgm:pt>
    <dgm:pt modelId="{AA721AE4-C32D-4CD6-916D-9243284812DB}" type="pres">
      <dgm:prSet presAssocID="{654ACCAD-4527-4A6F-9D9B-B44010EABEE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3300-C161-4881-8813-F5B45F92229E}" type="pres">
      <dgm:prSet presAssocID="{D89549B6-7556-434D-A695-3878AF6C2AD9}" presName="sibTrans" presStyleCnt="0"/>
      <dgm:spPr/>
    </dgm:pt>
    <dgm:pt modelId="{7AC177E9-780A-4672-BC6A-23048510F2F8}" type="pres">
      <dgm:prSet presAssocID="{76517755-E1F3-4282-877A-C144B1B2DDA3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9CC59-44C9-4CF2-A6A4-FEB52DF10B2F}" type="pres">
      <dgm:prSet presAssocID="{91C9FEE3-4A17-47DF-88C3-D31071D37159}" presName="sibTrans" presStyleCnt="0"/>
      <dgm:spPr/>
    </dgm:pt>
    <dgm:pt modelId="{D555EEA1-3058-4A11-BA9A-4E445233E5AE}" type="pres">
      <dgm:prSet presAssocID="{62C850DB-B7D7-4EAE-A0D3-A62409BFCE7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C9C8B-15A6-41F7-9D8C-FC9560B2EBC9}" type="pres">
      <dgm:prSet presAssocID="{B4043D45-11B7-44E0-9A9F-D477579A74B3}" presName="sibTrans" presStyleCnt="0"/>
      <dgm:spPr/>
    </dgm:pt>
    <dgm:pt modelId="{EFCE3C42-3829-4EDF-AD4B-0D22E6CB8FA6}" type="pres">
      <dgm:prSet presAssocID="{57396D2A-4F40-46F5-ADDE-9454CE3877D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CDEA2-CC51-43A5-BEA3-0377FD42CF46}" srcId="{F5AE8367-53E8-43EE-8E35-F18B34DDD0B7}" destId="{76517755-E1F3-4282-877A-C144B1B2DDA3}" srcOrd="1" destOrd="0" parTransId="{E627211F-7566-4423-AA7F-2C7F5EB3D734}" sibTransId="{91C9FEE3-4A17-47DF-88C3-D31071D37159}"/>
    <dgm:cxn modelId="{2335C5D4-A5DE-4C59-A0D9-E106BB1A5037}" srcId="{F5AE8367-53E8-43EE-8E35-F18B34DDD0B7}" destId="{62C850DB-B7D7-4EAE-A0D3-A62409BFCE7A}" srcOrd="2" destOrd="0" parTransId="{8C0A05C6-772E-4D58-B44A-80DCB911F724}" sibTransId="{B4043D45-11B7-44E0-9A9F-D477579A74B3}"/>
    <dgm:cxn modelId="{49E68E83-8EC7-4868-ABCF-D785264021A0}" type="presOf" srcId="{57396D2A-4F40-46F5-ADDE-9454CE3877D2}" destId="{EFCE3C42-3829-4EDF-AD4B-0D22E6CB8FA6}" srcOrd="0" destOrd="0" presId="urn:microsoft.com/office/officeart/2005/8/layout/hProcess9"/>
    <dgm:cxn modelId="{9E428C09-4A32-42EA-995C-FF05B028EFB6}" type="presOf" srcId="{F5AE8367-53E8-43EE-8E35-F18B34DDD0B7}" destId="{B5D7AD7A-9EC0-41AB-AFC9-790DD416BDCE}" srcOrd="0" destOrd="0" presId="urn:microsoft.com/office/officeart/2005/8/layout/hProcess9"/>
    <dgm:cxn modelId="{4C743BF3-C77A-4B28-87D7-99FB84D7E1B4}" type="presOf" srcId="{76517755-E1F3-4282-877A-C144B1B2DDA3}" destId="{7AC177E9-780A-4672-BC6A-23048510F2F8}" srcOrd="0" destOrd="0" presId="urn:microsoft.com/office/officeart/2005/8/layout/hProcess9"/>
    <dgm:cxn modelId="{0488388D-80A4-4C1D-BE5B-1BC56CEDECD7}" type="presOf" srcId="{654ACCAD-4527-4A6F-9D9B-B44010EABEEB}" destId="{AA721AE4-C32D-4CD6-916D-9243284812DB}" srcOrd="0" destOrd="0" presId="urn:microsoft.com/office/officeart/2005/8/layout/hProcess9"/>
    <dgm:cxn modelId="{76A23E17-101E-4CD9-9FD8-9DB9D421386A}" type="presOf" srcId="{62C850DB-B7D7-4EAE-A0D3-A62409BFCE7A}" destId="{D555EEA1-3058-4A11-BA9A-4E445233E5AE}" srcOrd="0" destOrd="0" presId="urn:microsoft.com/office/officeart/2005/8/layout/hProcess9"/>
    <dgm:cxn modelId="{A8B67542-F5CA-4DCC-AEAB-6A2AB2260083}" srcId="{F5AE8367-53E8-43EE-8E35-F18B34DDD0B7}" destId="{57396D2A-4F40-46F5-ADDE-9454CE3877D2}" srcOrd="3" destOrd="0" parTransId="{7441A168-D1F2-43D7-9CF3-265819CD8660}" sibTransId="{F9075321-DB37-4078-AF27-F4C1C83A0591}"/>
    <dgm:cxn modelId="{D85DD082-2559-4301-9D4C-E873F61E170F}" srcId="{F5AE8367-53E8-43EE-8E35-F18B34DDD0B7}" destId="{654ACCAD-4527-4A6F-9D9B-B44010EABEEB}" srcOrd="0" destOrd="0" parTransId="{4C51ED43-D74E-4384-90AA-3F8A3ED9B70F}" sibTransId="{D89549B6-7556-434D-A695-3878AF6C2AD9}"/>
    <dgm:cxn modelId="{E338E652-A6BF-44AB-817F-C366F63AF451}" type="presParOf" srcId="{B5D7AD7A-9EC0-41AB-AFC9-790DD416BDCE}" destId="{F8066076-D91D-4619-BCEF-F79C4A5150CE}" srcOrd="0" destOrd="0" presId="urn:microsoft.com/office/officeart/2005/8/layout/hProcess9"/>
    <dgm:cxn modelId="{A5867249-5FD5-49FA-80D9-27082378C073}" type="presParOf" srcId="{B5D7AD7A-9EC0-41AB-AFC9-790DD416BDCE}" destId="{F2586C6F-F002-4465-88AB-3441A8C351E1}" srcOrd="1" destOrd="0" presId="urn:microsoft.com/office/officeart/2005/8/layout/hProcess9"/>
    <dgm:cxn modelId="{EF347846-8A9B-4B77-9A01-C8D7C06EBFC2}" type="presParOf" srcId="{F2586C6F-F002-4465-88AB-3441A8C351E1}" destId="{AA721AE4-C32D-4CD6-916D-9243284812DB}" srcOrd="0" destOrd="0" presId="urn:microsoft.com/office/officeart/2005/8/layout/hProcess9"/>
    <dgm:cxn modelId="{36658127-4297-4EAB-A4C5-82FCC058590F}" type="presParOf" srcId="{F2586C6F-F002-4465-88AB-3441A8C351E1}" destId="{D56B3300-C161-4881-8813-F5B45F92229E}" srcOrd="1" destOrd="0" presId="urn:microsoft.com/office/officeart/2005/8/layout/hProcess9"/>
    <dgm:cxn modelId="{614A2C3D-48DD-4009-B097-F867E950406D}" type="presParOf" srcId="{F2586C6F-F002-4465-88AB-3441A8C351E1}" destId="{7AC177E9-780A-4672-BC6A-23048510F2F8}" srcOrd="2" destOrd="0" presId="urn:microsoft.com/office/officeart/2005/8/layout/hProcess9"/>
    <dgm:cxn modelId="{C1E33910-D833-414E-B669-14958C6C7C39}" type="presParOf" srcId="{F2586C6F-F002-4465-88AB-3441A8C351E1}" destId="{8CB9CC59-44C9-4CF2-A6A4-FEB52DF10B2F}" srcOrd="3" destOrd="0" presId="urn:microsoft.com/office/officeart/2005/8/layout/hProcess9"/>
    <dgm:cxn modelId="{745DF9E1-8F77-43D9-9CDC-786C3FE80620}" type="presParOf" srcId="{F2586C6F-F002-4465-88AB-3441A8C351E1}" destId="{D555EEA1-3058-4A11-BA9A-4E445233E5AE}" srcOrd="4" destOrd="0" presId="urn:microsoft.com/office/officeart/2005/8/layout/hProcess9"/>
    <dgm:cxn modelId="{7ACE3068-D7A5-443D-B0BA-BD4D43D892D8}" type="presParOf" srcId="{F2586C6F-F002-4465-88AB-3441A8C351E1}" destId="{103C9C8B-15A6-41F7-9D8C-FC9560B2EBC9}" srcOrd="5" destOrd="0" presId="urn:microsoft.com/office/officeart/2005/8/layout/hProcess9"/>
    <dgm:cxn modelId="{E94D159B-9D30-4679-A79A-3FDB7DB75893}" type="presParOf" srcId="{F2586C6F-F002-4465-88AB-3441A8C351E1}" destId="{EFCE3C42-3829-4EDF-AD4B-0D22E6CB8FA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33F42-FAFE-45D6-AD62-9FAA15621C17}" type="doc">
      <dgm:prSet loTypeId="urn:microsoft.com/office/officeart/2005/8/layout/StepDownProcess" loCatId="process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06E109-9FC2-467E-B1DF-817913DDCF9F}">
      <dgm:prSet/>
      <dgm:spPr/>
      <dgm:t>
        <a:bodyPr/>
        <a:lstStyle/>
        <a:p>
          <a:pPr rtl="0"/>
          <a:r>
            <a:rPr lang="en-US" smtClean="0"/>
            <a:t>Test Execution</a:t>
          </a:r>
          <a:endParaRPr lang="en-US"/>
        </a:p>
      </dgm:t>
    </dgm:pt>
    <dgm:pt modelId="{266F2B87-0B73-46DE-A88D-67E3D4945222}" type="parTrans" cxnId="{DE2ABF6E-90A5-464A-B5C3-1D7E8412AA6E}">
      <dgm:prSet/>
      <dgm:spPr/>
      <dgm:t>
        <a:bodyPr/>
        <a:lstStyle/>
        <a:p>
          <a:endParaRPr lang="en-US"/>
        </a:p>
      </dgm:t>
    </dgm:pt>
    <dgm:pt modelId="{0FEE2821-F0D1-40D1-A375-9287F8646D81}" type="sibTrans" cxnId="{DE2ABF6E-90A5-464A-B5C3-1D7E8412AA6E}">
      <dgm:prSet/>
      <dgm:spPr/>
      <dgm:t>
        <a:bodyPr/>
        <a:lstStyle/>
        <a:p>
          <a:endParaRPr lang="en-US"/>
        </a:p>
      </dgm:t>
    </dgm:pt>
    <dgm:pt modelId="{AFA2DE77-4D08-4A1D-A354-ECEC20EA8EA6}">
      <dgm:prSet/>
      <dgm:spPr/>
      <dgm:t>
        <a:bodyPr/>
        <a:lstStyle/>
        <a:p>
          <a:pPr rtl="0"/>
          <a:r>
            <a:rPr lang="en-US" smtClean="0"/>
            <a:t>Data Collection</a:t>
          </a:r>
          <a:endParaRPr lang="en-US"/>
        </a:p>
      </dgm:t>
    </dgm:pt>
    <dgm:pt modelId="{0517A37C-F081-49ED-80BC-3D3B6D436CF0}" type="parTrans" cxnId="{0DA5BDE7-18AD-4F72-9C41-4B450CC40729}">
      <dgm:prSet/>
      <dgm:spPr/>
      <dgm:t>
        <a:bodyPr/>
        <a:lstStyle/>
        <a:p>
          <a:endParaRPr lang="en-US"/>
        </a:p>
      </dgm:t>
    </dgm:pt>
    <dgm:pt modelId="{EBBBE545-36EC-44FE-AFC8-EB4607F218C1}" type="sibTrans" cxnId="{0DA5BDE7-18AD-4F72-9C41-4B450CC40729}">
      <dgm:prSet/>
      <dgm:spPr/>
      <dgm:t>
        <a:bodyPr/>
        <a:lstStyle/>
        <a:p>
          <a:endParaRPr lang="en-US"/>
        </a:p>
      </dgm:t>
    </dgm:pt>
    <dgm:pt modelId="{795B174A-153C-4940-BFD5-87CD33688235}">
      <dgm:prSet/>
      <dgm:spPr/>
      <dgm:t>
        <a:bodyPr/>
        <a:lstStyle/>
        <a:p>
          <a:pPr rtl="0"/>
          <a:r>
            <a:rPr lang="en-US" smtClean="0"/>
            <a:t>Retesting</a:t>
          </a:r>
          <a:endParaRPr lang="en-US"/>
        </a:p>
      </dgm:t>
    </dgm:pt>
    <dgm:pt modelId="{491C0B12-7A9C-480F-8FB0-D7C672926F3D}" type="parTrans" cxnId="{9287F114-80A5-4222-91FD-D2A567038577}">
      <dgm:prSet/>
      <dgm:spPr/>
      <dgm:t>
        <a:bodyPr/>
        <a:lstStyle/>
        <a:p>
          <a:endParaRPr lang="en-US"/>
        </a:p>
      </dgm:t>
    </dgm:pt>
    <dgm:pt modelId="{EF4E8392-9453-451A-9833-1722E08BCDDE}" type="sibTrans" cxnId="{9287F114-80A5-4222-91FD-D2A567038577}">
      <dgm:prSet/>
      <dgm:spPr/>
      <dgm:t>
        <a:bodyPr/>
        <a:lstStyle/>
        <a:p>
          <a:endParaRPr lang="en-US"/>
        </a:p>
      </dgm:t>
    </dgm:pt>
    <dgm:pt modelId="{E4077548-87C2-4A6A-B40B-AAAD36A9E0A2}" type="pres">
      <dgm:prSet presAssocID="{33833F42-FAFE-45D6-AD62-9FAA15621C1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5597EB1-D787-4352-852C-69A497BFE915}" type="pres">
      <dgm:prSet presAssocID="{5906E109-9FC2-467E-B1DF-817913DDCF9F}" presName="composite" presStyleCnt="0"/>
      <dgm:spPr/>
    </dgm:pt>
    <dgm:pt modelId="{F39B9A7B-1825-4975-B532-4042ABEE1B78}" type="pres">
      <dgm:prSet presAssocID="{5906E109-9FC2-467E-B1DF-817913DDCF9F}" presName="bentUpArrow1" presStyleLbl="alignImgPlace1" presStyleIdx="0" presStyleCnt="2"/>
      <dgm:spPr/>
    </dgm:pt>
    <dgm:pt modelId="{813D3335-587F-4910-9D93-1283CFDDDC83}" type="pres">
      <dgm:prSet presAssocID="{5906E109-9FC2-467E-B1DF-817913DDCF9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86B3C-5450-4DF2-AEC5-C3C3FCA3AE8F}" type="pres">
      <dgm:prSet presAssocID="{5906E109-9FC2-467E-B1DF-817913DDCF9F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CFCE562-C72C-4611-B4CD-CD004756D692}" type="pres">
      <dgm:prSet presAssocID="{0FEE2821-F0D1-40D1-A375-9287F8646D81}" presName="sibTrans" presStyleCnt="0"/>
      <dgm:spPr/>
    </dgm:pt>
    <dgm:pt modelId="{B7CFBFA6-6A41-45BC-90CC-348B467B6DC0}" type="pres">
      <dgm:prSet presAssocID="{AFA2DE77-4D08-4A1D-A354-ECEC20EA8EA6}" presName="composite" presStyleCnt="0"/>
      <dgm:spPr/>
    </dgm:pt>
    <dgm:pt modelId="{6B5FB274-9B06-4B5D-B670-51338A8AA7FF}" type="pres">
      <dgm:prSet presAssocID="{AFA2DE77-4D08-4A1D-A354-ECEC20EA8EA6}" presName="bentUpArrow1" presStyleLbl="alignImgPlace1" presStyleIdx="1" presStyleCnt="2"/>
      <dgm:spPr/>
    </dgm:pt>
    <dgm:pt modelId="{6DCB7E11-5B08-4FD0-81B9-A6FDFF224171}" type="pres">
      <dgm:prSet presAssocID="{AFA2DE77-4D08-4A1D-A354-ECEC20EA8EA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9C4C7-3EB8-4C8F-B49A-EC6F25DBACB9}" type="pres">
      <dgm:prSet presAssocID="{AFA2DE77-4D08-4A1D-A354-ECEC20EA8EA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7A4CA33F-1CB2-4C71-B056-A9D2115BF82F}" type="pres">
      <dgm:prSet presAssocID="{EBBBE545-36EC-44FE-AFC8-EB4607F218C1}" presName="sibTrans" presStyleCnt="0"/>
      <dgm:spPr/>
    </dgm:pt>
    <dgm:pt modelId="{D2FE6C5D-5816-4D5A-8A99-4EA2BF130F11}" type="pres">
      <dgm:prSet presAssocID="{795B174A-153C-4940-BFD5-87CD33688235}" presName="composite" presStyleCnt="0"/>
      <dgm:spPr/>
    </dgm:pt>
    <dgm:pt modelId="{B84861BE-9B61-4B74-AE3E-5A233110EC31}" type="pres">
      <dgm:prSet presAssocID="{795B174A-153C-4940-BFD5-87CD3368823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2ABF6E-90A5-464A-B5C3-1D7E8412AA6E}" srcId="{33833F42-FAFE-45D6-AD62-9FAA15621C17}" destId="{5906E109-9FC2-467E-B1DF-817913DDCF9F}" srcOrd="0" destOrd="0" parTransId="{266F2B87-0B73-46DE-A88D-67E3D4945222}" sibTransId="{0FEE2821-F0D1-40D1-A375-9287F8646D81}"/>
    <dgm:cxn modelId="{8AA6E9ED-C906-4AFE-8EE4-1D9DACD04AD9}" type="presOf" srcId="{33833F42-FAFE-45D6-AD62-9FAA15621C17}" destId="{E4077548-87C2-4A6A-B40B-AAAD36A9E0A2}" srcOrd="0" destOrd="0" presId="urn:microsoft.com/office/officeart/2005/8/layout/StepDownProcess"/>
    <dgm:cxn modelId="{0DA5BDE7-18AD-4F72-9C41-4B450CC40729}" srcId="{33833F42-FAFE-45D6-AD62-9FAA15621C17}" destId="{AFA2DE77-4D08-4A1D-A354-ECEC20EA8EA6}" srcOrd="1" destOrd="0" parTransId="{0517A37C-F081-49ED-80BC-3D3B6D436CF0}" sibTransId="{EBBBE545-36EC-44FE-AFC8-EB4607F218C1}"/>
    <dgm:cxn modelId="{9287F114-80A5-4222-91FD-D2A567038577}" srcId="{33833F42-FAFE-45D6-AD62-9FAA15621C17}" destId="{795B174A-153C-4940-BFD5-87CD33688235}" srcOrd="2" destOrd="0" parTransId="{491C0B12-7A9C-480F-8FB0-D7C672926F3D}" sibTransId="{EF4E8392-9453-451A-9833-1722E08BCDDE}"/>
    <dgm:cxn modelId="{8CA3F805-BC27-4B13-ABBD-2B72F6CF640A}" type="presOf" srcId="{5906E109-9FC2-467E-B1DF-817913DDCF9F}" destId="{813D3335-587F-4910-9D93-1283CFDDDC83}" srcOrd="0" destOrd="0" presId="urn:microsoft.com/office/officeart/2005/8/layout/StepDownProcess"/>
    <dgm:cxn modelId="{69C90B5E-0088-44F5-82DC-605F2549FEA3}" type="presOf" srcId="{795B174A-153C-4940-BFD5-87CD33688235}" destId="{B84861BE-9B61-4B74-AE3E-5A233110EC31}" srcOrd="0" destOrd="0" presId="urn:microsoft.com/office/officeart/2005/8/layout/StepDownProcess"/>
    <dgm:cxn modelId="{63C5AEDE-EC73-45F8-A7D1-17C8116FBC99}" type="presOf" srcId="{AFA2DE77-4D08-4A1D-A354-ECEC20EA8EA6}" destId="{6DCB7E11-5B08-4FD0-81B9-A6FDFF224171}" srcOrd="0" destOrd="0" presId="urn:microsoft.com/office/officeart/2005/8/layout/StepDownProcess"/>
    <dgm:cxn modelId="{E9396A3F-74BA-4177-98CA-861E5ADA119D}" type="presParOf" srcId="{E4077548-87C2-4A6A-B40B-AAAD36A9E0A2}" destId="{45597EB1-D787-4352-852C-69A497BFE915}" srcOrd="0" destOrd="0" presId="urn:microsoft.com/office/officeart/2005/8/layout/StepDownProcess"/>
    <dgm:cxn modelId="{1AA554C1-AB10-43A9-8B2D-D73A33E7A461}" type="presParOf" srcId="{45597EB1-D787-4352-852C-69A497BFE915}" destId="{F39B9A7B-1825-4975-B532-4042ABEE1B78}" srcOrd="0" destOrd="0" presId="urn:microsoft.com/office/officeart/2005/8/layout/StepDownProcess"/>
    <dgm:cxn modelId="{463576B3-78EF-4A2D-9BEE-A65C4E082162}" type="presParOf" srcId="{45597EB1-D787-4352-852C-69A497BFE915}" destId="{813D3335-587F-4910-9D93-1283CFDDDC83}" srcOrd="1" destOrd="0" presId="urn:microsoft.com/office/officeart/2005/8/layout/StepDownProcess"/>
    <dgm:cxn modelId="{711B60CD-7125-4CB6-8C81-E55782A993D3}" type="presParOf" srcId="{45597EB1-D787-4352-852C-69A497BFE915}" destId="{0A986B3C-5450-4DF2-AEC5-C3C3FCA3AE8F}" srcOrd="2" destOrd="0" presId="urn:microsoft.com/office/officeart/2005/8/layout/StepDownProcess"/>
    <dgm:cxn modelId="{1F3CFBA7-40D3-4F5D-A718-350DCE5C11B6}" type="presParOf" srcId="{E4077548-87C2-4A6A-B40B-AAAD36A9E0A2}" destId="{0CFCE562-C72C-4611-B4CD-CD004756D692}" srcOrd="1" destOrd="0" presId="urn:microsoft.com/office/officeart/2005/8/layout/StepDownProcess"/>
    <dgm:cxn modelId="{8AC67900-EDAA-40D8-8B2F-0D9959A5CFCC}" type="presParOf" srcId="{E4077548-87C2-4A6A-B40B-AAAD36A9E0A2}" destId="{B7CFBFA6-6A41-45BC-90CC-348B467B6DC0}" srcOrd="2" destOrd="0" presId="urn:microsoft.com/office/officeart/2005/8/layout/StepDownProcess"/>
    <dgm:cxn modelId="{0DA8CCD4-BD39-461D-89E6-D85F6571840D}" type="presParOf" srcId="{B7CFBFA6-6A41-45BC-90CC-348B467B6DC0}" destId="{6B5FB274-9B06-4B5D-B670-51338A8AA7FF}" srcOrd="0" destOrd="0" presId="urn:microsoft.com/office/officeart/2005/8/layout/StepDownProcess"/>
    <dgm:cxn modelId="{C38C4390-4D03-40C5-A210-1583C52E7231}" type="presParOf" srcId="{B7CFBFA6-6A41-45BC-90CC-348B467B6DC0}" destId="{6DCB7E11-5B08-4FD0-81B9-A6FDFF224171}" srcOrd="1" destOrd="0" presId="urn:microsoft.com/office/officeart/2005/8/layout/StepDownProcess"/>
    <dgm:cxn modelId="{668A7EB0-F787-43D9-AE7C-017463401C7C}" type="presParOf" srcId="{B7CFBFA6-6A41-45BC-90CC-348B467B6DC0}" destId="{9039C4C7-3EB8-4C8F-B49A-EC6F25DBACB9}" srcOrd="2" destOrd="0" presId="urn:microsoft.com/office/officeart/2005/8/layout/StepDownProcess"/>
    <dgm:cxn modelId="{829C92DF-CA3A-4ADD-95D0-01CE32157CFA}" type="presParOf" srcId="{E4077548-87C2-4A6A-B40B-AAAD36A9E0A2}" destId="{7A4CA33F-1CB2-4C71-B056-A9D2115BF82F}" srcOrd="3" destOrd="0" presId="urn:microsoft.com/office/officeart/2005/8/layout/StepDownProcess"/>
    <dgm:cxn modelId="{27336A5B-BC01-4BC3-BB4B-765D472ACC03}" type="presParOf" srcId="{E4077548-87C2-4A6A-B40B-AAAD36A9E0A2}" destId="{D2FE6C5D-5816-4D5A-8A99-4EA2BF130F11}" srcOrd="4" destOrd="0" presId="urn:microsoft.com/office/officeart/2005/8/layout/StepDownProcess"/>
    <dgm:cxn modelId="{8DB5856F-3C9D-4161-B60B-8EFF9EF5F3A5}" type="presParOf" srcId="{D2FE6C5D-5816-4D5A-8A99-4EA2BF130F11}" destId="{B84861BE-9B61-4B74-AE3E-5A233110EC3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1870A-5972-4CFA-B37F-7E1A12882E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3F72C4-70CE-4C92-9565-329B377C608F}">
      <dgm:prSet phldrT="[Text]"/>
      <dgm:spPr/>
      <dgm:t>
        <a:bodyPr/>
        <a:lstStyle/>
        <a:p>
          <a:r>
            <a:rPr lang="en-US" dirty="0" smtClean="0"/>
            <a:t>Job Collection (curl -&gt; </a:t>
          </a:r>
          <a:r>
            <a:rPr lang="en-US" dirty="0" err="1" smtClean="0"/>
            <a:t>sql</a:t>
          </a:r>
          <a:r>
            <a:rPr lang="en-US" dirty="0" smtClean="0"/>
            <a:t> database)</a:t>
          </a:r>
          <a:endParaRPr lang="en-US" dirty="0"/>
        </a:p>
      </dgm:t>
    </dgm:pt>
    <dgm:pt modelId="{575D7E47-9E97-471C-90B2-1348E253740C}" type="parTrans" cxnId="{B97F9B6A-75AF-4F35-A65A-CAF334978A7D}">
      <dgm:prSet/>
      <dgm:spPr/>
      <dgm:t>
        <a:bodyPr/>
        <a:lstStyle/>
        <a:p>
          <a:endParaRPr lang="en-US"/>
        </a:p>
      </dgm:t>
    </dgm:pt>
    <dgm:pt modelId="{D102111E-A39F-48D5-A88B-9B1FB88FB01D}" type="sibTrans" cxnId="{B97F9B6A-75AF-4F35-A65A-CAF334978A7D}">
      <dgm:prSet/>
      <dgm:spPr/>
      <dgm:t>
        <a:bodyPr/>
        <a:lstStyle/>
        <a:p>
          <a:endParaRPr lang="en-US"/>
        </a:p>
      </dgm:t>
    </dgm:pt>
    <dgm:pt modelId="{F63B0D82-B703-44AE-8D9B-A7B92F4341FB}">
      <dgm:prSet phldrT="[Text]"/>
      <dgm:spPr/>
      <dgm:t>
        <a:bodyPr/>
        <a:lstStyle/>
        <a:p>
          <a:r>
            <a:rPr lang="en-US" dirty="0" smtClean="0"/>
            <a:t>Fuzzing Engine (anything you like!)</a:t>
          </a:r>
          <a:endParaRPr lang="en-US" dirty="0"/>
        </a:p>
      </dgm:t>
    </dgm:pt>
    <dgm:pt modelId="{9A52DB99-B232-4979-95E0-268B78E31845}" type="parTrans" cxnId="{79824098-2B72-4042-A1C8-0D549AC867BF}">
      <dgm:prSet/>
      <dgm:spPr/>
      <dgm:t>
        <a:bodyPr/>
        <a:lstStyle/>
        <a:p>
          <a:endParaRPr lang="en-US"/>
        </a:p>
      </dgm:t>
    </dgm:pt>
    <dgm:pt modelId="{499ECF71-A988-4560-95A0-38BEE8BFC086}" type="sibTrans" cxnId="{79824098-2B72-4042-A1C8-0D549AC867BF}">
      <dgm:prSet/>
      <dgm:spPr/>
      <dgm:t>
        <a:bodyPr/>
        <a:lstStyle/>
        <a:p>
          <a:endParaRPr lang="en-US"/>
        </a:p>
      </dgm:t>
    </dgm:pt>
    <dgm:pt modelId="{26DED0D3-B046-4F1E-AF34-5B9424BB3768}">
      <dgm:prSet phldrT="[Text]"/>
      <dgm:spPr/>
      <dgm:t>
        <a:bodyPr/>
        <a:lstStyle/>
        <a:p>
          <a:r>
            <a:rPr lang="en-US" dirty="0" smtClean="0"/>
            <a:t>CPU Monitor (WBEM)</a:t>
          </a:r>
          <a:endParaRPr lang="en-US" dirty="0"/>
        </a:p>
      </dgm:t>
    </dgm:pt>
    <dgm:pt modelId="{0E5181BD-7E14-4EC7-AADE-1634BCE3EE8D}" type="parTrans" cxnId="{06B7C0B8-C2A6-473B-955C-818589E3C4C3}">
      <dgm:prSet/>
      <dgm:spPr/>
      <dgm:t>
        <a:bodyPr/>
        <a:lstStyle/>
        <a:p>
          <a:endParaRPr lang="en-US"/>
        </a:p>
      </dgm:t>
    </dgm:pt>
    <dgm:pt modelId="{D063C01A-133D-4249-A9E4-5941C42B433C}" type="sibTrans" cxnId="{06B7C0B8-C2A6-473B-955C-818589E3C4C3}">
      <dgm:prSet/>
      <dgm:spPr/>
      <dgm:t>
        <a:bodyPr/>
        <a:lstStyle/>
        <a:p>
          <a:endParaRPr lang="en-US"/>
        </a:p>
      </dgm:t>
    </dgm:pt>
    <dgm:pt modelId="{8B5AD2CC-5E38-4735-A9BA-595DF6E2355E}">
      <dgm:prSet phldrT="[Text]"/>
      <dgm:spPr/>
      <dgm:t>
        <a:bodyPr/>
        <a:lstStyle/>
        <a:p>
          <a:r>
            <a:rPr lang="en-US" dirty="0" smtClean="0"/>
            <a:t>Debugged Test Thread (</a:t>
          </a:r>
          <a:r>
            <a:rPr lang="en-US" dirty="0" err="1" smtClean="0"/>
            <a:t>dbgext</a:t>
          </a:r>
          <a:r>
            <a:rPr lang="en-US" dirty="0" smtClean="0"/>
            <a:t>)</a:t>
          </a:r>
          <a:endParaRPr lang="en-US" dirty="0"/>
        </a:p>
      </dgm:t>
    </dgm:pt>
    <dgm:pt modelId="{8160A88D-7917-49C4-A414-53B0A3BCB1C3}" type="parTrans" cxnId="{FFA82315-35EF-4F05-8DC9-20D905D5A5D0}">
      <dgm:prSet/>
      <dgm:spPr/>
      <dgm:t>
        <a:bodyPr/>
        <a:lstStyle/>
        <a:p>
          <a:endParaRPr lang="en-US"/>
        </a:p>
      </dgm:t>
    </dgm:pt>
    <dgm:pt modelId="{034F98DB-36C1-4A85-A960-1A414A699149}" type="sibTrans" cxnId="{FFA82315-35EF-4F05-8DC9-20D905D5A5D0}">
      <dgm:prSet/>
      <dgm:spPr/>
      <dgm:t>
        <a:bodyPr/>
        <a:lstStyle/>
        <a:p>
          <a:endParaRPr lang="en-US"/>
        </a:p>
      </dgm:t>
    </dgm:pt>
    <dgm:pt modelId="{7522F4AF-8585-46EE-B098-B020B01A0BE8}">
      <dgm:prSet phldrT="[Text]"/>
      <dgm:spPr/>
      <dgm:t>
        <a:bodyPr/>
        <a:lstStyle/>
        <a:p>
          <a:r>
            <a:rPr lang="en-US" dirty="0" smtClean="0"/>
            <a:t>Data Collection (</a:t>
          </a:r>
          <a:r>
            <a:rPr lang="en-US" dirty="0" err="1" smtClean="0"/>
            <a:t>Codis</a:t>
          </a:r>
          <a:r>
            <a:rPr lang="en-US" dirty="0" smtClean="0"/>
            <a:t>, </a:t>
          </a:r>
          <a:r>
            <a:rPr lang="en-US" dirty="0" err="1" smtClean="0"/>
            <a:t>dbgext</a:t>
          </a:r>
          <a:r>
            <a:rPr lang="en-US" dirty="0" smtClean="0"/>
            <a:t>)</a:t>
          </a:r>
          <a:endParaRPr lang="en-US" dirty="0"/>
        </a:p>
      </dgm:t>
    </dgm:pt>
    <dgm:pt modelId="{AB76AAD7-D3C4-4B5F-BE09-D6FA90DF1CAC}" type="parTrans" cxnId="{0E12E601-D186-42C7-A9C8-42351FA35459}">
      <dgm:prSet/>
      <dgm:spPr/>
      <dgm:t>
        <a:bodyPr/>
        <a:lstStyle/>
        <a:p>
          <a:endParaRPr lang="en-US"/>
        </a:p>
      </dgm:t>
    </dgm:pt>
    <dgm:pt modelId="{77440521-F7B6-488B-AFDF-13D7F7EE4726}" type="sibTrans" cxnId="{0E12E601-D186-42C7-A9C8-42351FA35459}">
      <dgm:prSet/>
      <dgm:spPr/>
      <dgm:t>
        <a:bodyPr/>
        <a:lstStyle/>
        <a:p>
          <a:endParaRPr lang="en-US"/>
        </a:p>
      </dgm:t>
    </dgm:pt>
    <dgm:pt modelId="{616E4431-D6BF-43ED-9323-78A2F1AAC960}">
      <dgm:prSet phldrT="[Text]"/>
      <dgm:spPr/>
      <dgm:t>
        <a:bodyPr/>
        <a:lstStyle/>
        <a:p>
          <a:r>
            <a:rPr lang="en-US" dirty="0" smtClean="0"/>
            <a:t>Data Reporting</a:t>
          </a:r>
        </a:p>
        <a:p>
          <a:r>
            <a:rPr lang="en-US" dirty="0" smtClean="0"/>
            <a:t>(curl -&gt; </a:t>
          </a:r>
          <a:r>
            <a:rPr lang="en-US" dirty="0" err="1" smtClean="0"/>
            <a:t>sql</a:t>
          </a:r>
          <a:r>
            <a:rPr lang="en-US" dirty="0" smtClean="0"/>
            <a:t> database)</a:t>
          </a:r>
          <a:endParaRPr lang="en-US" dirty="0"/>
        </a:p>
      </dgm:t>
    </dgm:pt>
    <dgm:pt modelId="{6F754F52-79E1-42EC-9930-21337D86A279}" type="parTrans" cxnId="{D1BDEB65-FFB4-48F4-B742-3226FB17388E}">
      <dgm:prSet/>
      <dgm:spPr/>
      <dgm:t>
        <a:bodyPr/>
        <a:lstStyle/>
        <a:p>
          <a:endParaRPr lang="en-US"/>
        </a:p>
      </dgm:t>
    </dgm:pt>
    <dgm:pt modelId="{78FFD112-8829-422A-80FF-E4E525CA9FC8}" type="sibTrans" cxnId="{D1BDEB65-FFB4-48F4-B742-3226FB17388E}">
      <dgm:prSet/>
      <dgm:spPr/>
      <dgm:t>
        <a:bodyPr/>
        <a:lstStyle/>
        <a:p>
          <a:endParaRPr lang="en-US"/>
        </a:p>
      </dgm:t>
    </dgm:pt>
    <dgm:pt modelId="{EA602E24-29D3-434E-9B0B-BED2D66F0AFE}" type="pres">
      <dgm:prSet presAssocID="{5071870A-5972-4CFA-B37F-7E1A12882E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62CB3C-05A6-4939-8AAE-0593C46001B4}" type="pres">
      <dgm:prSet presAssocID="{093F72C4-70CE-4C92-9565-329B377C608F}" presName="hierRoot1" presStyleCnt="0"/>
      <dgm:spPr/>
    </dgm:pt>
    <dgm:pt modelId="{3B783543-1387-45FC-9549-AFDAFDA2EC0A}" type="pres">
      <dgm:prSet presAssocID="{093F72C4-70CE-4C92-9565-329B377C608F}" presName="composite" presStyleCnt="0"/>
      <dgm:spPr/>
    </dgm:pt>
    <dgm:pt modelId="{C8BACCC9-9855-426A-804A-8D145341B3A4}" type="pres">
      <dgm:prSet presAssocID="{093F72C4-70CE-4C92-9565-329B377C608F}" presName="background" presStyleLbl="node0" presStyleIdx="0" presStyleCnt="1"/>
      <dgm:spPr/>
    </dgm:pt>
    <dgm:pt modelId="{E4AE1F08-CF37-4C58-95CD-105535500C7A}" type="pres">
      <dgm:prSet presAssocID="{093F72C4-70CE-4C92-9565-329B377C608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372E45-9EB6-4783-AA4C-8E35091EE7CE}" type="pres">
      <dgm:prSet presAssocID="{093F72C4-70CE-4C92-9565-329B377C608F}" presName="hierChild2" presStyleCnt="0"/>
      <dgm:spPr/>
    </dgm:pt>
    <dgm:pt modelId="{1C0B9EF7-4114-4E66-9CAA-4AC96A799347}" type="pres">
      <dgm:prSet presAssocID="{9A52DB99-B232-4979-95E0-268B78E31845}" presName="Name10" presStyleLbl="parChTrans1D2" presStyleIdx="0" presStyleCnt="1"/>
      <dgm:spPr/>
      <dgm:t>
        <a:bodyPr/>
        <a:lstStyle/>
        <a:p>
          <a:endParaRPr lang="en-US"/>
        </a:p>
      </dgm:t>
    </dgm:pt>
    <dgm:pt modelId="{2B2498DD-31F5-40A6-9455-03ECEE451E3E}" type="pres">
      <dgm:prSet presAssocID="{F63B0D82-B703-44AE-8D9B-A7B92F4341FB}" presName="hierRoot2" presStyleCnt="0"/>
      <dgm:spPr/>
    </dgm:pt>
    <dgm:pt modelId="{62D18B89-864F-4424-9F5E-E4C4BC9CA030}" type="pres">
      <dgm:prSet presAssocID="{F63B0D82-B703-44AE-8D9B-A7B92F4341FB}" presName="composite2" presStyleCnt="0"/>
      <dgm:spPr/>
    </dgm:pt>
    <dgm:pt modelId="{189598D3-01CD-416C-9059-FEAB6C704D5C}" type="pres">
      <dgm:prSet presAssocID="{F63B0D82-B703-44AE-8D9B-A7B92F4341FB}" presName="background2" presStyleLbl="node2" presStyleIdx="0" presStyleCnt="1"/>
      <dgm:spPr/>
    </dgm:pt>
    <dgm:pt modelId="{3451316C-4469-4735-9562-5583AE6A0A77}" type="pres">
      <dgm:prSet presAssocID="{F63B0D82-B703-44AE-8D9B-A7B92F4341FB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75528-2EFC-4911-BC2A-250DEC9E1826}" type="pres">
      <dgm:prSet presAssocID="{F63B0D82-B703-44AE-8D9B-A7B92F4341FB}" presName="hierChild3" presStyleCnt="0"/>
      <dgm:spPr/>
    </dgm:pt>
    <dgm:pt modelId="{A823893E-2F11-4613-A9C8-733DF476F531}" type="pres">
      <dgm:prSet presAssocID="{0E5181BD-7E14-4EC7-AADE-1634BCE3EE8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FDD882A-F2F0-41B5-9429-2FCB11EF8E2A}" type="pres">
      <dgm:prSet presAssocID="{26DED0D3-B046-4F1E-AF34-5B9424BB3768}" presName="hierRoot3" presStyleCnt="0"/>
      <dgm:spPr/>
    </dgm:pt>
    <dgm:pt modelId="{71A55621-9864-4157-BFAD-EE8D09035D9A}" type="pres">
      <dgm:prSet presAssocID="{26DED0D3-B046-4F1E-AF34-5B9424BB3768}" presName="composite3" presStyleCnt="0"/>
      <dgm:spPr/>
    </dgm:pt>
    <dgm:pt modelId="{023863F5-C5C4-4ECC-88E1-9AD49720AC5F}" type="pres">
      <dgm:prSet presAssocID="{26DED0D3-B046-4F1E-AF34-5B9424BB3768}" presName="background3" presStyleLbl="node3" presStyleIdx="0" presStyleCnt="2"/>
      <dgm:spPr/>
    </dgm:pt>
    <dgm:pt modelId="{0A4BAE69-36D3-4484-8F61-AF646996CA54}" type="pres">
      <dgm:prSet presAssocID="{26DED0D3-B046-4F1E-AF34-5B9424BB376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81FB74-5D76-4A24-A640-1557922BBB22}" type="pres">
      <dgm:prSet presAssocID="{26DED0D3-B046-4F1E-AF34-5B9424BB3768}" presName="hierChild4" presStyleCnt="0"/>
      <dgm:spPr/>
    </dgm:pt>
    <dgm:pt modelId="{90853258-0069-49E4-BA84-A0D5435E7435}" type="pres">
      <dgm:prSet presAssocID="{8160A88D-7917-49C4-A414-53B0A3BCB1C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9893484-7639-4C75-BACC-49A6E6F9B884}" type="pres">
      <dgm:prSet presAssocID="{8B5AD2CC-5E38-4735-A9BA-595DF6E2355E}" presName="hierRoot3" presStyleCnt="0"/>
      <dgm:spPr/>
    </dgm:pt>
    <dgm:pt modelId="{DEBA1229-A883-4F69-A7CD-F5D7F80DF55D}" type="pres">
      <dgm:prSet presAssocID="{8B5AD2CC-5E38-4735-A9BA-595DF6E2355E}" presName="composite3" presStyleCnt="0"/>
      <dgm:spPr/>
    </dgm:pt>
    <dgm:pt modelId="{E50FD909-7349-4C44-9319-15BC3147A808}" type="pres">
      <dgm:prSet presAssocID="{8B5AD2CC-5E38-4735-A9BA-595DF6E2355E}" presName="background3" presStyleLbl="node3" presStyleIdx="1" presStyleCnt="2"/>
      <dgm:spPr/>
    </dgm:pt>
    <dgm:pt modelId="{96DD3A6C-CDA4-47E2-AD0A-BCFBC195074E}" type="pres">
      <dgm:prSet presAssocID="{8B5AD2CC-5E38-4735-A9BA-595DF6E2355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1B237C-A05B-4284-8F87-BE4AE9055EED}" type="pres">
      <dgm:prSet presAssocID="{8B5AD2CC-5E38-4735-A9BA-595DF6E2355E}" presName="hierChild4" presStyleCnt="0"/>
      <dgm:spPr/>
    </dgm:pt>
    <dgm:pt modelId="{BC6CCEE5-021B-4386-82EC-9B1D735B3DD2}" type="pres">
      <dgm:prSet presAssocID="{AB76AAD7-D3C4-4B5F-BE09-D6FA90DF1CAC}" presName="Name23" presStyleLbl="parChTrans1D4" presStyleIdx="0" presStyleCnt="2"/>
      <dgm:spPr/>
      <dgm:t>
        <a:bodyPr/>
        <a:lstStyle/>
        <a:p>
          <a:endParaRPr lang="en-US"/>
        </a:p>
      </dgm:t>
    </dgm:pt>
    <dgm:pt modelId="{0EBB96FD-29E3-471A-A0B6-6952B54F8165}" type="pres">
      <dgm:prSet presAssocID="{7522F4AF-8585-46EE-B098-B020B01A0BE8}" presName="hierRoot4" presStyleCnt="0"/>
      <dgm:spPr/>
    </dgm:pt>
    <dgm:pt modelId="{3A82294C-FA2A-428B-B008-54F7CCE3AD40}" type="pres">
      <dgm:prSet presAssocID="{7522F4AF-8585-46EE-B098-B020B01A0BE8}" presName="composite4" presStyleCnt="0"/>
      <dgm:spPr/>
    </dgm:pt>
    <dgm:pt modelId="{A22437D6-2D89-42D7-9E97-5F1ECBAE7CA5}" type="pres">
      <dgm:prSet presAssocID="{7522F4AF-8585-46EE-B098-B020B01A0BE8}" presName="background4" presStyleLbl="node4" presStyleIdx="0" presStyleCnt="2"/>
      <dgm:spPr/>
    </dgm:pt>
    <dgm:pt modelId="{02FC3A32-4CC1-44B6-B87E-67B1932AD270}" type="pres">
      <dgm:prSet presAssocID="{7522F4AF-8585-46EE-B098-B020B01A0BE8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118E0A-D23F-4DCA-9B0F-F33EA3693705}" type="pres">
      <dgm:prSet presAssocID="{7522F4AF-8585-46EE-B098-B020B01A0BE8}" presName="hierChild5" presStyleCnt="0"/>
      <dgm:spPr/>
    </dgm:pt>
    <dgm:pt modelId="{2041A1D4-33DA-4B9B-8C60-AE3C383DFDD8}" type="pres">
      <dgm:prSet presAssocID="{6F754F52-79E1-42EC-9930-21337D86A279}" presName="Name23" presStyleLbl="parChTrans1D4" presStyleIdx="1" presStyleCnt="2"/>
      <dgm:spPr/>
      <dgm:t>
        <a:bodyPr/>
        <a:lstStyle/>
        <a:p>
          <a:endParaRPr lang="en-US"/>
        </a:p>
      </dgm:t>
    </dgm:pt>
    <dgm:pt modelId="{561B0648-A910-4E81-8F4A-B44ACBA93ED6}" type="pres">
      <dgm:prSet presAssocID="{616E4431-D6BF-43ED-9323-78A2F1AAC960}" presName="hierRoot4" presStyleCnt="0"/>
      <dgm:spPr/>
    </dgm:pt>
    <dgm:pt modelId="{E7CAFA5F-11C9-400F-8726-D04A3B49F2A2}" type="pres">
      <dgm:prSet presAssocID="{616E4431-D6BF-43ED-9323-78A2F1AAC960}" presName="composite4" presStyleCnt="0"/>
      <dgm:spPr/>
    </dgm:pt>
    <dgm:pt modelId="{B13B273C-3C55-4646-9737-98504C95063D}" type="pres">
      <dgm:prSet presAssocID="{616E4431-D6BF-43ED-9323-78A2F1AAC960}" presName="background4" presStyleLbl="node4" presStyleIdx="1" presStyleCnt="2"/>
      <dgm:spPr/>
    </dgm:pt>
    <dgm:pt modelId="{7E4AC37C-6694-4FB4-90EE-0BD5754459EA}" type="pres">
      <dgm:prSet presAssocID="{616E4431-D6BF-43ED-9323-78A2F1AAC9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A7273-B6A1-42E9-A557-13CD42A43027}" type="pres">
      <dgm:prSet presAssocID="{616E4431-D6BF-43ED-9323-78A2F1AAC960}" presName="hierChild5" presStyleCnt="0"/>
      <dgm:spPr/>
    </dgm:pt>
  </dgm:ptLst>
  <dgm:cxnLst>
    <dgm:cxn modelId="{971F2472-FBD9-4474-A752-B9A225793E52}" type="presOf" srcId="{0E5181BD-7E14-4EC7-AADE-1634BCE3EE8D}" destId="{A823893E-2F11-4613-A9C8-733DF476F531}" srcOrd="0" destOrd="0" presId="urn:microsoft.com/office/officeart/2005/8/layout/hierarchy1"/>
    <dgm:cxn modelId="{6720F12F-48CF-4E38-909A-928C6B779A94}" type="presOf" srcId="{9A52DB99-B232-4979-95E0-268B78E31845}" destId="{1C0B9EF7-4114-4E66-9CAA-4AC96A799347}" srcOrd="0" destOrd="0" presId="urn:microsoft.com/office/officeart/2005/8/layout/hierarchy1"/>
    <dgm:cxn modelId="{459B38E9-D6B8-48A1-AFFC-0042843637EF}" type="presOf" srcId="{26DED0D3-B046-4F1E-AF34-5B9424BB3768}" destId="{0A4BAE69-36D3-4484-8F61-AF646996CA54}" srcOrd="0" destOrd="0" presId="urn:microsoft.com/office/officeart/2005/8/layout/hierarchy1"/>
    <dgm:cxn modelId="{6013F2EC-CFD9-42A8-9B23-05574CF315EA}" type="presOf" srcId="{AB76AAD7-D3C4-4B5F-BE09-D6FA90DF1CAC}" destId="{BC6CCEE5-021B-4386-82EC-9B1D735B3DD2}" srcOrd="0" destOrd="0" presId="urn:microsoft.com/office/officeart/2005/8/layout/hierarchy1"/>
    <dgm:cxn modelId="{8D62BBB5-0130-4B0A-BDA4-78003B018787}" type="presOf" srcId="{5071870A-5972-4CFA-B37F-7E1A12882EE3}" destId="{EA602E24-29D3-434E-9B0B-BED2D66F0AFE}" srcOrd="0" destOrd="0" presId="urn:microsoft.com/office/officeart/2005/8/layout/hierarchy1"/>
    <dgm:cxn modelId="{A8CAECAC-2BAC-4FFF-AE15-592AF870A838}" type="presOf" srcId="{6F754F52-79E1-42EC-9930-21337D86A279}" destId="{2041A1D4-33DA-4B9B-8C60-AE3C383DFDD8}" srcOrd="0" destOrd="0" presId="urn:microsoft.com/office/officeart/2005/8/layout/hierarchy1"/>
    <dgm:cxn modelId="{71FCE5FD-3E5A-4C59-98B3-1260FA1F70E9}" type="presOf" srcId="{093F72C4-70CE-4C92-9565-329B377C608F}" destId="{E4AE1F08-CF37-4C58-95CD-105535500C7A}" srcOrd="0" destOrd="0" presId="urn:microsoft.com/office/officeart/2005/8/layout/hierarchy1"/>
    <dgm:cxn modelId="{79824098-2B72-4042-A1C8-0D549AC867BF}" srcId="{093F72C4-70CE-4C92-9565-329B377C608F}" destId="{F63B0D82-B703-44AE-8D9B-A7B92F4341FB}" srcOrd="0" destOrd="0" parTransId="{9A52DB99-B232-4979-95E0-268B78E31845}" sibTransId="{499ECF71-A988-4560-95A0-38BEE8BFC086}"/>
    <dgm:cxn modelId="{25636D83-0302-4DE7-86B1-5F01F362E7E1}" type="presOf" srcId="{7522F4AF-8585-46EE-B098-B020B01A0BE8}" destId="{02FC3A32-4CC1-44B6-B87E-67B1932AD270}" srcOrd="0" destOrd="0" presId="urn:microsoft.com/office/officeart/2005/8/layout/hierarchy1"/>
    <dgm:cxn modelId="{AE26500E-61CD-4664-8E5C-A7C5826EABB5}" type="presOf" srcId="{8B5AD2CC-5E38-4735-A9BA-595DF6E2355E}" destId="{96DD3A6C-CDA4-47E2-AD0A-BCFBC195074E}" srcOrd="0" destOrd="0" presId="urn:microsoft.com/office/officeart/2005/8/layout/hierarchy1"/>
    <dgm:cxn modelId="{283E57AE-96F0-4536-9EDE-38571318109D}" type="presOf" srcId="{F63B0D82-B703-44AE-8D9B-A7B92F4341FB}" destId="{3451316C-4469-4735-9562-5583AE6A0A77}" srcOrd="0" destOrd="0" presId="urn:microsoft.com/office/officeart/2005/8/layout/hierarchy1"/>
    <dgm:cxn modelId="{D1BDEB65-FFB4-48F4-B742-3226FB17388E}" srcId="{8B5AD2CC-5E38-4735-A9BA-595DF6E2355E}" destId="{616E4431-D6BF-43ED-9323-78A2F1AAC960}" srcOrd="1" destOrd="0" parTransId="{6F754F52-79E1-42EC-9930-21337D86A279}" sibTransId="{78FFD112-8829-422A-80FF-E4E525CA9FC8}"/>
    <dgm:cxn modelId="{06B7C0B8-C2A6-473B-955C-818589E3C4C3}" srcId="{F63B0D82-B703-44AE-8D9B-A7B92F4341FB}" destId="{26DED0D3-B046-4F1E-AF34-5B9424BB3768}" srcOrd="0" destOrd="0" parTransId="{0E5181BD-7E14-4EC7-AADE-1634BCE3EE8D}" sibTransId="{D063C01A-133D-4249-A9E4-5941C42B433C}"/>
    <dgm:cxn modelId="{0E12E601-D186-42C7-A9C8-42351FA35459}" srcId="{8B5AD2CC-5E38-4735-A9BA-595DF6E2355E}" destId="{7522F4AF-8585-46EE-B098-B020B01A0BE8}" srcOrd="0" destOrd="0" parTransId="{AB76AAD7-D3C4-4B5F-BE09-D6FA90DF1CAC}" sibTransId="{77440521-F7B6-488B-AFDF-13D7F7EE4726}"/>
    <dgm:cxn modelId="{54058A0E-80FC-4365-95A8-8441207C4871}" type="presOf" srcId="{616E4431-D6BF-43ED-9323-78A2F1AAC960}" destId="{7E4AC37C-6694-4FB4-90EE-0BD5754459EA}" srcOrd="0" destOrd="0" presId="urn:microsoft.com/office/officeart/2005/8/layout/hierarchy1"/>
    <dgm:cxn modelId="{60140526-16AE-4DFE-9232-28DED966744F}" type="presOf" srcId="{8160A88D-7917-49C4-A414-53B0A3BCB1C3}" destId="{90853258-0069-49E4-BA84-A0D5435E7435}" srcOrd="0" destOrd="0" presId="urn:microsoft.com/office/officeart/2005/8/layout/hierarchy1"/>
    <dgm:cxn modelId="{B97F9B6A-75AF-4F35-A65A-CAF334978A7D}" srcId="{5071870A-5972-4CFA-B37F-7E1A12882EE3}" destId="{093F72C4-70CE-4C92-9565-329B377C608F}" srcOrd="0" destOrd="0" parTransId="{575D7E47-9E97-471C-90B2-1348E253740C}" sibTransId="{D102111E-A39F-48D5-A88B-9B1FB88FB01D}"/>
    <dgm:cxn modelId="{FFA82315-35EF-4F05-8DC9-20D905D5A5D0}" srcId="{F63B0D82-B703-44AE-8D9B-A7B92F4341FB}" destId="{8B5AD2CC-5E38-4735-A9BA-595DF6E2355E}" srcOrd="1" destOrd="0" parTransId="{8160A88D-7917-49C4-A414-53B0A3BCB1C3}" sibTransId="{034F98DB-36C1-4A85-A960-1A414A699149}"/>
    <dgm:cxn modelId="{B4D67905-7595-4AE1-8A0F-E018ACCDBF99}" type="presParOf" srcId="{EA602E24-29D3-434E-9B0B-BED2D66F0AFE}" destId="{6862CB3C-05A6-4939-8AAE-0593C46001B4}" srcOrd="0" destOrd="0" presId="urn:microsoft.com/office/officeart/2005/8/layout/hierarchy1"/>
    <dgm:cxn modelId="{26AB84A2-F480-4DCA-A3BF-EEE22A742FA6}" type="presParOf" srcId="{6862CB3C-05A6-4939-8AAE-0593C46001B4}" destId="{3B783543-1387-45FC-9549-AFDAFDA2EC0A}" srcOrd="0" destOrd="0" presId="urn:microsoft.com/office/officeart/2005/8/layout/hierarchy1"/>
    <dgm:cxn modelId="{C3C6D15A-5BDE-4132-9135-CAE52900A56C}" type="presParOf" srcId="{3B783543-1387-45FC-9549-AFDAFDA2EC0A}" destId="{C8BACCC9-9855-426A-804A-8D145341B3A4}" srcOrd="0" destOrd="0" presId="urn:microsoft.com/office/officeart/2005/8/layout/hierarchy1"/>
    <dgm:cxn modelId="{12B8C0B8-0122-4E90-84B7-B5FB09FB2AFA}" type="presParOf" srcId="{3B783543-1387-45FC-9549-AFDAFDA2EC0A}" destId="{E4AE1F08-CF37-4C58-95CD-105535500C7A}" srcOrd="1" destOrd="0" presId="urn:microsoft.com/office/officeart/2005/8/layout/hierarchy1"/>
    <dgm:cxn modelId="{51A657D7-EDB7-42DF-B18E-F2E87A187E65}" type="presParOf" srcId="{6862CB3C-05A6-4939-8AAE-0593C46001B4}" destId="{A2372E45-9EB6-4783-AA4C-8E35091EE7CE}" srcOrd="1" destOrd="0" presId="urn:microsoft.com/office/officeart/2005/8/layout/hierarchy1"/>
    <dgm:cxn modelId="{2FE96A36-104E-467B-A1D8-66BB2ED58EB2}" type="presParOf" srcId="{A2372E45-9EB6-4783-AA4C-8E35091EE7CE}" destId="{1C0B9EF7-4114-4E66-9CAA-4AC96A799347}" srcOrd="0" destOrd="0" presId="urn:microsoft.com/office/officeart/2005/8/layout/hierarchy1"/>
    <dgm:cxn modelId="{5792248E-F699-4774-B896-8570B33A9A02}" type="presParOf" srcId="{A2372E45-9EB6-4783-AA4C-8E35091EE7CE}" destId="{2B2498DD-31F5-40A6-9455-03ECEE451E3E}" srcOrd="1" destOrd="0" presId="urn:microsoft.com/office/officeart/2005/8/layout/hierarchy1"/>
    <dgm:cxn modelId="{A4DDD72A-2B5D-4FA6-80DE-E96EBEEFF843}" type="presParOf" srcId="{2B2498DD-31F5-40A6-9455-03ECEE451E3E}" destId="{62D18B89-864F-4424-9F5E-E4C4BC9CA030}" srcOrd="0" destOrd="0" presId="urn:microsoft.com/office/officeart/2005/8/layout/hierarchy1"/>
    <dgm:cxn modelId="{830AB41E-E518-4D97-BEAC-C1DA84E468C8}" type="presParOf" srcId="{62D18B89-864F-4424-9F5E-E4C4BC9CA030}" destId="{189598D3-01CD-416C-9059-FEAB6C704D5C}" srcOrd="0" destOrd="0" presId="urn:microsoft.com/office/officeart/2005/8/layout/hierarchy1"/>
    <dgm:cxn modelId="{589D718C-C072-47CD-8071-350D5FE5BB9B}" type="presParOf" srcId="{62D18B89-864F-4424-9F5E-E4C4BC9CA030}" destId="{3451316C-4469-4735-9562-5583AE6A0A77}" srcOrd="1" destOrd="0" presId="urn:microsoft.com/office/officeart/2005/8/layout/hierarchy1"/>
    <dgm:cxn modelId="{17DB7692-1EDB-497D-95E4-6244AC914525}" type="presParOf" srcId="{2B2498DD-31F5-40A6-9455-03ECEE451E3E}" destId="{94875528-2EFC-4911-BC2A-250DEC9E1826}" srcOrd="1" destOrd="0" presId="urn:microsoft.com/office/officeart/2005/8/layout/hierarchy1"/>
    <dgm:cxn modelId="{4988998B-2348-4418-9FBB-AADEE818210E}" type="presParOf" srcId="{94875528-2EFC-4911-BC2A-250DEC9E1826}" destId="{A823893E-2F11-4613-A9C8-733DF476F531}" srcOrd="0" destOrd="0" presId="urn:microsoft.com/office/officeart/2005/8/layout/hierarchy1"/>
    <dgm:cxn modelId="{71E9A2F8-906B-4D98-AB67-E218AFFF8896}" type="presParOf" srcId="{94875528-2EFC-4911-BC2A-250DEC9E1826}" destId="{7FDD882A-F2F0-41B5-9429-2FCB11EF8E2A}" srcOrd="1" destOrd="0" presId="urn:microsoft.com/office/officeart/2005/8/layout/hierarchy1"/>
    <dgm:cxn modelId="{896543EC-8FFF-461C-AE77-07EC04E6E999}" type="presParOf" srcId="{7FDD882A-F2F0-41B5-9429-2FCB11EF8E2A}" destId="{71A55621-9864-4157-BFAD-EE8D09035D9A}" srcOrd="0" destOrd="0" presId="urn:microsoft.com/office/officeart/2005/8/layout/hierarchy1"/>
    <dgm:cxn modelId="{DC4B5911-5269-4B87-A2C0-1CF63676C2BA}" type="presParOf" srcId="{71A55621-9864-4157-BFAD-EE8D09035D9A}" destId="{023863F5-C5C4-4ECC-88E1-9AD49720AC5F}" srcOrd="0" destOrd="0" presId="urn:microsoft.com/office/officeart/2005/8/layout/hierarchy1"/>
    <dgm:cxn modelId="{6EDE545E-AAA7-414A-93BE-6D4D0A023CC4}" type="presParOf" srcId="{71A55621-9864-4157-BFAD-EE8D09035D9A}" destId="{0A4BAE69-36D3-4484-8F61-AF646996CA54}" srcOrd="1" destOrd="0" presId="urn:microsoft.com/office/officeart/2005/8/layout/hierarchy1"/>
    <dgm:cxn modelId="{634813D7-A182-446F-8C58-B06999B45ED1}" type="presParOf" srcId="{7FDD882A-F2F0-41B5-9429-2FCB11EF8E2A}" destId="{2281FB74-5D76-4A24-A640-1557922BBB22}" srcOrd="1" destOrd="0" presId="urn:microsoft.com/office/officeart/2005/8/layout/hierarchy1"/>
    <dgm:cxn modelId="{921ABAC1-F811-451A-AD6E-0D479331FCF3}" type="presParOf" srcId="{94875528-2EFC-4911-BC2A-250DEC9E1826}" destId="{90853258-0069-49E4-BA84-A0D5435E7435}" srcOrd="2" destOrd="0" presId="urn:microsoft.com/office/officeart/2005/8/layout/hierarchy1"/>
    <dgm:cxn modelId="{6180FB40-33E4-4DAB-AB57-233AEDFA6726}" type="presParOf" srcId="{94875528-2EFC-4911-BC2A-250DEC9E1826}" destId="{E9893484-7639-4C75-BACC-49A6E6F9B884}" srcOrd="3" destOrd="0" presId="urn:microsoft.com/office/officeart/2005/8/layout/hierarchy1"/>
    <dgm:cxn modelId="{4A5F74ED-B640-41D0-B7AF-328CD3A9A125}" type="presParOf" srcId="{E9893484-7639-4C75-BACC-49A6E6F9B884}" destId="{DEBA1229-A883-4F69-A7CD-F5D7F80DF55D}" srcOrd="0" destOrd="0" presId="urn:microsoft.com/office/officeart/2005/8/layout/hierarchy1"/>
    <dgm:cxn modelId="{9269EE37-A33A-4BC7-AB47-50F5105A585D}" type="presParOf" srcId="{DEBA1229-A883-4F69-A7CD-F5D7F80DF55D}" destId="{E50FD909-7349-4C44-9319-15BC3147A808}" srcOrd="0" destOrd="0" presId="urn:microsoft.com/office/officeart/2005/8/layout/hierarchy1"/>
    <dgm:cxn modelId="{31BD8788-8AE3-43A8-B74A-5FCAFEA7E8B2}" type="presParOf" srcId="{DEBA1229-A883-4F69-A7CD-F5D7F80DF55D}" destId="{96DD3A6C-CDA4-47E2-AD0A-BCFBC195074E}" srcOrd="1" destOrd="0" presId="urn:microsoft.com/office/officeart/2005/8/layout/hierarchy1"/>
    <dgm:cxn modelId="{92CC891F-D158-4417-A877-BD26EC7EDD78}" type="presParOf" srcId="{E9893484-7639-4C75-BACC-49A6E6F9B884}" destId="{F91B237C-A05B-4284-8F87-BE4AE9055EED}" srcOrd="1" destOrd="0" presId="urn:microsoft.com/office/officeart/2005/8/layout/hierarchy1"/>
    <dgm:cxn modelId="{84B35FC7-DCF3-48AA-BCBC-DEF2FB6E77DB}" type="presParOf" srcId="{F91B237C-A05B-4284-8F87-BE4AE9055EED}" destId="{BC6CCEE5-021B-4386-82EC-9B1D735B3DD2}" srcOrd="0" destOrd="0" presId="urn:microsoft.com/office/officeart/2005/8/layout/hierarchy1"/>
    <dgm:cxn modelId="{F1C7DFE5-B952-4314-A1CB-95BBD6D33EA1}" type="presParOf" srcId="{F91B237C-A05B-4284-8F87-BE4AE9055EED}" destId="{0EBB96FD-29E3-471A-A0B6-6952B54F8165}" srcOrd="1" destOrd="0" presId="urn:microsoft.com/office/officeart/2005/8/layout/hierarchy1"/>
    <dgm:cxn modelId="{87C116BE-412D-45E3-8C2E-7BD58E96C761}" type="presParOf" srcId="{0EBB96FD-29E3-471A-A0B6-6952B54F8165}" destId="{3A82294C-FA2A-428B-B008-54F7CCE3AD40}" srcOrd="0" destOrd="0" presId="urn:microsoft.com/office/officeart/2005/8/layout/hierarchy1"/>
    <dgm:cxn modelId="{2A0A6F23-C9FB-463E-8D2B-16F64C242B09}" type="presParOf" srcId="{3A82294C-FA2A-428B-B008-54F7CCE3AD40}" destId="{A22437D6-2D89-42D7-9E97-5F1ECBAE7CA5}" srcOrd="0" destOrd="0" presId="urn:microsoft.com/office/officeart/2005/8/layout/hierarchy1"/>
    <dgm:cxn modelId="{8BA77550-C4FD-420F-9040-8B43B2334F22}" type="presParOf" srcId="{3A82294C-FA2A-428B-B008-54F7CCE3AD40}" destId="{02FC3A32-4CC1-44B6-B87E-67B1932AD270}" srcOrd="1" destOrd="0" presId="urn:microsoft.com/office/officeart/2005/8/layout/hierarchy1"/>
    <dgm:cxn modelId="{C1BD0389-E9AE-4C76-BD3C-E2EAD755ECBE}" type="presParOf" srcId="{0EBB96FD-29E3-471A-A0B6-6952B54F8165}" destId="{28118E0A-D23F-4DCA-9B0F-F33EA3693705}" srcOrd="1" destOrd="0" presId="urn:microsoft.com/office/officeart/2005/8/layout/hierarchy1"/>
    <dgm:cxn modelId="{CAD14A87-57C8-4944-B693-65D3888780DE}" type="presParOf" srcId="{F91B237C-A05B-4284-8F87-BE4AE9055EED}" destId="{2041A1D4-33DA-4B9B-8C60-AE3C383DFDD8}" srcOrd="2" destOrd="0" presId="urn:microsoft.com/office/officeart/2005/8/layout/hierarchy1"/>
    <dgm:cxn modelId="{4CED8C5E-FFD7-4514-AAA5-C34518CD32EB}" type="presParOf" srcId="{F91B237C-A05B-4284-8F87-BE4AE9055EED}" destId="{561B0648-A910-4E81-8F4A-B44ACBA93ED6}" srcOrd="3" destOrd="0" presId="urn:microsoft.com/office/officeart/2005/8/layout/hierarchy1"/>
    <dgm:cxn modelId="{8AC0C5DC-2836-491A-96A7-693E96DB7EB5}" type="presParOf" srcId="{561B0648-A910-4E81-8F4A-B44ACBA93ED6}" destId="{E7CAFA5F-11C9-400F-8726-D04A3B49F2A2}" srcOrd="0" destOrd="0" presId="urn:microsoft.com/office/officeart/2005/8/layout/hierarchy1"/>
    <dgm:cxn modelId="{B91C08BD-5A42-4390-AC37-42CD5F331540}" type="presParOf" srcId="{E7CAFA5F-11C9-400F-8726-D04A3B49F2A2}" destId="{B13B273C-3C55-4646-9737-98504C95063D}" srcOrd="0" destOrd="0" presId="urn:microsoft.com/office/officeart/2005/8/layout/hierarchy1"/>
    <dgm:cxn modelId="{2C169CBC-B992-46E3-A48C-CBA466157877}" type="presParOf" srcId="{E7CAFA5F-11C9-400F-8726-D04A3B49F2A2}" destId="{7E4AC37C-6694-4FB4-90EE-0BD5754459EA}" srcOrd="1" destOrd="0" presId="urn:microsoft.com/office/officeart/2005/8/layout/hierarchy1"/>
    <dgm:cxn modelId="{8DC01E26-BD8A-4B2C-A762-3038FA788BC2}" type="presParOf" srcId="{561B0648-A910-4E81-8F4A-B44ACBA93ED6}" destId="{94DA7273-B6A1-42E9-A557-13CD42A430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66076-D91D-4619-BCEF-F79C4A5150CE}">
      <dsp:nvSpPr>
        <dsp:cNvPr id="0" name=""/>
        <dsp:cNvSpPr/>
      </dsp:nvSpPr>
      <dsp:spPr>
        <a:xfrm>
          <a:off x="596264" y="0"/>
          <a:ext cx="6757670" cy="4876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21AE4-C32D-4CD6-916D-9243284812DB}">
      <dsp:nvSpPr>
        <dsp:cNvPr id="0" name=""/>
        <dsp:cNvSpPr/>
      </dsp:nvSpPr>
      <dsp:spPr>
        <a:xfrm>
          <a:off x="3978" y="1463040"/>
          <a:ext cx="1913793" cy="195072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Attack Surface Analysis</a:t>
          </a:r>
          <a:endParaRPr lang="en-US" sz="2800" kern="1200"/>
        </a:p>
      </dsp:txBody>
      <dsp:txXfrm>
        <a:off x="97402" y="1556464"/>
        <a:ext cx="1726945" cy="1763872"/>
      </dsp:txXfrm>
    </dsp:sp>
    <dsp:sp modelId="{7AC177E9-780A-4672-BC6A-23048510F2F8}">
      <dsp:nvSpPr>
        <dsp:cNvPr id="0" name=""/>
        <dsp:cNvSpPr/>
      </dsp:nvSpPr>
      <dsp:spPr>
        <a:xfrm>
          <a:off x="2013461" y="1463040"/>
          <a:ext cx="1913793" cy="195072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Input Selection</a:t>
          </a:r>
          <a:endParaRPr lang="en-US" sz="2800" kern="1200"/>
        </a:p>
      </dsp:txBody>
      <dsp:txXfrm>
        <a:off x="2106885" y="1556464"/>
        <a:ext cx="1726945" cy="1763872"/>
      </dsp:txXfrm>
    </dsp:sp>
    <dsp:sp modelId="{D555EEA1-3058-4A11-BA9A-4E445233E5AE}">
      <dsp:nvSpPr>
        <dsp:cNvPr id="0" name=""/>
        <dsp:cNvSpPr/>
      </dsp:nvSpPr>
      <dsp:spPr>
        <a:xfrm>
          <a:off x="4022944" y="1463040"/>
          <a:ext cx="1913793" cy="195072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Fuzzing</a:t>
          </a:r>
          <a:endParaRPr lang="en-US" sz="2800" kern="1200"/>
        </a:p>
      </dsp:txBody>
      <dsp:txXfrm>
        <a:off x="4116368" y="1556464"/>
        <a:ext cx="1726945" cy="1763872"/>
      </dsp:txXfrm>
    </dsp:sp>
    <dsp:sp modelId="{EFCE3C42-3829-4EDF-AD4B-0D22E6CB8FA6}">
      <dsp:nvSpPr>
        <dsp:cNvPr id="0" name=""/>
        <dsp:cNvSpPr/>
      </dsp:nvSpPr>
      <dsp:spPr>
        <a:xfrm>
          <a:off x="6032427" y="1463040"/>
          <a:ext cx="1913793" cy="195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Triage</a:t>
          </a:r>
          <a:endParaRPr lang="en-US" sz="2800" kern="1200"/>
        </a:p>
      </dsp:txBody>
      <dsp:txXfrm>
        <a:off x="6125851" y="1556464"/>
        <a:ext cx="1726945" cy="1763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B9A7B-1825-4975-B532-4042ABEE1B78}">
      <dsp:nvSpPr>
        <dsp:cNvPr id="0" name=""/>
        <dsp:cNvSpPr/>
      </dsp:nvSpPr>
      <dsp:spPr>
        <a:xfrm rot="5400000">
          <a:off x="1489447" y="1424850"/>
          <a:ext cx="1260157" cy="14346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3D3335-587F-4910-9D93-1283CFDDDC83}">
      <dsp:nvSpPr>
        <dsp:cNvPr id="0" name=""/>
        <dsp:cNvSpPr/>
      </dsp:nvSpPr>
      <dsp:spPr>
        <a:xfrm>
          <a:off x="1155582" y="27940"/>
          <a:ext cx="2121363" cy="14848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Test Execution</a:t>
          </a:r>
          <a:endParaRPr lang="en-US" sz="3100" kern="1200"/>
        </a:p>
      </dsp:txBody>
      <dsp:txXfrm>
        <a:off x="1228081" y="100439"/>
        <a:ext cx="1976365" cy="1339887"/>
      </dsp:txXfrm>
    </dsp:sp>
    <dsp:sp modelId="{0A986B3C-5450-4DF2-AEC5-C3C3FCA3AE8F}">
      <dsp:nvSpPr>
        <dsp:cNvPr id="0" name=""/>
        <dsp:cNvSpPr/>
      </dsp:nvSpPr>
      <dsp:spPr>
        <a:xfrm>
          <a:off x="3276946" y="169558"/>
          <a:ext cx="1542877" cy="12001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FB274-9B06-4B5D-B670-51338A8AA7FF}">
      <dsp:nvSpPr>
        <dsp:cNvPr id="0" name=""/>
        <dsp:cNvSpPr/>
      </dsp:nvSpPr>
      <dsp:spPr>
        <a:xfrm rot="5400000">
          <a:off x="3248283" y="3092867"/>
          <a:ext cx="1260157" cy="14346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CB7E11-5B08-4FD0-81B9-A6FDFF224171}">
      <dsp:nvSpPr>
        <dsp:cNvPr id="0" name=""/>
        <dsp:cNvSpPr/>
      </dsp:nvSpPr>
      <dsp:spPr>
        <a:xfrm>
          <a:off x="2914418" y="1695957"/>
          <a:ext cx="2121363" cy="14848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Data Collection</a:t>
          </a:r>
          <a:endParaRPr lang="en-US" sz="3100" kern="1200"/>
        </a:p>
      </dsp:txBody>
      <dsp:txXfrm>
        <a:off x="2986917" y="1768456"/>
        <a:ext cx="1976365" cy="1339887"/>
      </dsp:txXfrm>
    </dsp:sp>
    <dsp:sp modelId="{9039C4C7-3EB8-4C8F-B49A-EC6F25DBACB9}">
      <dsp:nvSpPr>
        <dsp:cNvPr id="0" name=""/>
        <dsp:cNvSpPr/>
      </dsp:nvSpPr>
      <dsp:spPr>
        <a:xfrm>
          <a:off x="5035781" y="1837574"/>
          <a:ext cx="1542877" cy="12001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861BE-9B61-4B74-AE3E-5A233110EC31}">
      <dsp:nvSpPr>
        <dsp:cNvPr id="0" name=""/>
        <dsp:cNvSpPr/>
      </dsp:nvSpPr>
      <dsp:spPr>
        <a:xfrm>
          <a:off x="4673253" y="3363973"/>
          <a:ext cx="2121363" cy="14848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Retesting</a:t>
          </a:r>
          <a:endParaRPr lang="en-US" sz="3100" kern="1200"/>
        </a:p>
      </dsp:txBody>
      <dsp:txXfrm>
        <a:off x="4745752" y="3436472"/>
        <a:ext cx="1976365" cy="133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1A1D4-33DA-4B9B-8C60-AE3C383DFDD8}">
      <dsp:nvSpPr>
        <dsp:cNvPr id="0" name=""/>
        <dsp:cNvSpPr/>
      </dsp:nvSpPr>
      <dsp:spPr>
        <a:xfrm>
          <a:off x="4321417" y="3446374"/>
          <a:ext cx="846552" cy="402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52"/>
              </a:lnTo>
              <a:lnTo>
                <a:pt x="846552" y="274552"/>
              </a:lnTo>
              <a:lnTo>
                <a:pt x="846552" y="4028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CCEE5-021B-4386-82EC-9B1D735B3DD2}">
      <dsp:nvSpPr>
        <dsp:cNvPr id="0" name=""/>
        <dsp:cNvSpPr/>
      </dsp:nvSpPr>
      <dsp:spPr>
        <a:xfrm>
          <a:off x="3474864" y="3446374"/>
          <a:ext cx="846552" cy="402882"/>
        </a:xfrm>
        <a:custGeom>
          <a:avLst/>
          <a:gdLst/>
          <a:ahLst/>
          <a:cxnLst/>
          <a:rect l="0" t="0" r="0" b="0"/>
          <a:pathLst>
            <a:path>
              <a:moveTo>
                <a:pt x="846552" y="0"/>
              </a:moveTo>
              <a:lnTo>
                <a:pt x="846552" y="274552"/>
              </a:lnTo>
              <a:lnTo>
                <a:pt x="0" y="274552"/>
              </a:lnTo>
              <a:lnTo>
                <a:pt x="0" y="4028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53258-0069-49E4-BA84-A0D5435E7435}">
      <dsp:nvSpPr>
        <dsp:cNvPr id="0" name=""/>
        <dsp:cNvSpPr/>
      </dsp:nvSpPr>
      <dsp:spPr>
        <a:xfrm>
          <a:off x="3474864" y="2163847"/>
          <a:ext cx="846552" cy="402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52"/>
              </a:lnTo>
              <a:lnTo>
                <a:pt x="846552" y="274552"/>
              </a:lnTo>
              <a:lnTo>
                <a:pt x="846552" y="4028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3893E-2F11-4613-A9C8-733DF476F531}">
      <dsp:nvSpPr>
        <dsp:cNvPr id="0" name=""/>
        <dsp:cNvSpPr/>
      </dsp:nvSpPr>
      <dsp:spPr>
        <a:xfrm>
          <a:off x="2628311" y="2163847"/>
          <a:ext cx="846552" cy="402882"/>
        </a:xfrm>
        <a:custGeom>
          <a:avLst/>
          <a:gdLst/>
          <a:ahLst/>
          <a:cxnLst/>
          <a:rect l="0" t="0" r="0" b="0"/>
          <a:pathLst>
            <a:path>
              <a:moveTo>
                <a:pt x="846552" y="0"/>
              </a:moveTo>
              <a:lnTo>
                <a:pt x="846552" y="274552"/>
              </a:lnTo>
              <a:lnTo>
                <a:pt x="0" y="274552"/>
              </a:lnTo>
              <a:lnTo>
                <a:pt x="0" y="4028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B9EF7-4114-4E66-9CAA-4AC96A799347}">
      <dsp:nvSpPr>
        <dsp:cNvPr id="0" name=""/>
        <dsp:cNvSpPr/>
      </dsp:nvSpPr>
      <dsp:spPr>
        <a:xfrm>
          <a:off x="3429144" y="881320"/>
          <a:ext cx="91440" cy="4028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8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ACCC9-9855-426A-804A-8D145341B3A4}">
      <dsp:nvSpPr>
        <dsp:cNvPr id="0" name=""/>
        <dsp:cNvSpPr/>
      </dsp:nvSpPr>
      <dsp:spPr>
        <a:xfrm>
          <a:off x="2782230" y="1675"/>
          <a:ext cx="1385268" cy="879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E1F08-CF37-4C58-95CD-105535500C7A}">
      <dsp:nvSpPr>
        <dsp:cNvPr id="0" name=""/>
        <dsp:cNvSpPr/>
      </dsp:nvSpPr>
      <dsp:spPr>
        <a:xfrm>
          <a:off x="2936148" y="147897"/>
          <a:ext cx="1385268" cy="879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Job Collection (curl -&gt; </a:t>
          </a:r>
          <a:r>
            <a:rPr lang="en-US" sz="1400" kern="1200" dirty="0" err="1" smtClean="0"/>
            <a:t>sql</a:t>
          </a:r>
          <a:r>
            <a:rPr lang="en-US" sz="1400" kern="1200" dirty="0" smtClean="0"/>
            <a:t> database)</a:t>
          </a:r>
          <a:endParaRPr lang="en-US" sz="1400" kern="1200" dirty="0"/>
        </a:p>
      </dsp:txBody>
      <dsp:txXfrm>
        <a:off x="2961912" y="173661"/>
        <a:ext cx="1333740" cy="828117"/>
      </dsp:txXfrm>
    </dsp:sp>
    <dsp:sp modelId="{189598D3-01CD-416C-9059-FEAB6C704D5C}">
      <dsp:nvSpPr>
        <dsp:cNvPr id="0" name=""/>
        <dsp:cNvSpPr/>
      </dsp:nvSpPr>
      <dsp:spPr>
        <a:xfrm>
          <a:off x="2782230" y="1284202"/>
          <a:ext cx="1385268" cy="879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1316C-4469-4735-9562-5583AE6A0A77}">
      <dsp:nvSpPr>
        <dsp:cNvPr id="0" name=""/>
        <dsp:cNvSpPr/>
      </dsp:nvSpPr>
      <dsp:spPr>
        <a:xfrm>
          <a:off x="2936148" y="1430425"/>
          <a:ext cx="1385268" cy="879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Fuzzing Engine (anything you like!)</a:t>
          </a:r>
          <a:endParaRPr lang="en-US" sz="1400" kern="1200" dirty="0"/>
        </a:p>
      </dsp:txBody>
      <dsp:txXfrm>
        <a:off x="2961912" y="1456189"/>
        <a:ext cx="1333740" cy="828117"/>
      </dsp:txXfrm>
    </dsp:sp>
    <dsp:sp modelId="{023863F5-C5C4-4ECC-88E1-9AD49720AC5F}">
      <dsp:nvSpPr>
        <dsp:cNvPr id="0" name=""/>
        <dsp:cNvSpPr/>
      </dsp:nvSpPr>
      <dsp:spPr>
        <a:xfrm>
          <a:off x="1935677" y="2566729"/>
          <a:ext cx="1385268" cy="879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BAE69-36D3-4484-8F61-AF646996CA54}">
      <dsp:nvSpPr>
        <dsp:cNvPr id="0" name=""/>
        <dsp:cNvSpPr/>
      </dsp:nvSpPr>
      <dsp:spPr>
        <a:xfrm>
          <a:off x="2089596" y="2712952"/>
          <a:ext cx="1385268" cy="879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CPU Monitor (WBEM)</a:t>
          </a:r>
          <a:endParaRPr lang="en-US" sz="1400" kern="1200" dirty="0"/>
        </a:p>
      </dsp:txBody>
      <dsp:txXfrm>
        <a:off x="2115360" y="2738716"/>
        <a:ext cx="1333740" cy="828117"/>
      </dsp:txXfrm>
    </dsp:sp>
    <dsp:sp modelId="{E50FD909-7349-4C44-9319-15BC3147A808}">
      <dsp:nvSpPr>
        <dsp:cNvPr id="0" name=""/>
        <dsp:cNvSpPr/>
      </dsp:nvSpPr>
      <dsp:spPr>
        <a:xfrm>
          <a:off x="3628782" y="2566729"/>
          <a:ext cx="1385268" cy="879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D3A6C-CDA4-47E2-AD0A-BCFBC195074E}">
      <dsp:nvSpPr>
        <dsp:cNvPr id="0" name=""/>
        <dsp:cNvSpPr/>
      </dsp:nvSpPr>
      <dsp:spPr>
        <a:xfrm>
          <a:off x="3782701" y="2712952"/>
          <a:ext cx="1385268" cy="879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Debugged Test Thread (</a:t>
          </a:r>
          <a:r>
            <a:rPr lang="en-US" sz="1400" kern="1200" dirty="0" err="1" smtClean="0"/>
            <a:t>dbgext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3808465" y="2738716"/>
        <a:ext cx="1333740" cy="828117"/>
      </dsp:txXfrm>
    </dsp:sp>
    <dsp:sp modelId="{A22437D6-2D89-42D7-9E97-5F1ECBAE7CA5}">
      <dsp:nvSpPr>
        <dsp:cNvPr id="0" name=""/>
        <dsp:cNvSpPr/>
      </dsp:nvSpPr>
      <dsp:spPr>
        <a:xfrm>
          <a:off x="2782230" y="3849256"/>
          <a:ext cx="1385268" cy="879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C3A32-4CC1-44B6-B87E-67B1932AD270}">
      <dsp:nvSpPr>
        <dsp:cNvPr id="0" name=""/>
        <dsp:cNvSpPr/>
      </dsp:nvSpPr>
      <dsp:spPr>
        <a:xfrm>
          <a:off x="2936148" y="3995479"/>
          <a:ext cx="1385268" cy="879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Collection (</a:t>
          </a:r>
          <a:r>
            <a:rPr lang="en-US" sz="1400" kern="1200" dirty="0" err="1" smtClean="0"/>
            <a:t>Codis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dbgext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2961912" y="4021243"/>
        <a:ext cx="1333740" cy="828117"/>
      </dsp:txXfrm>
    </dsp:sp>
    <dsp:sp modelId="{B13B273C-3C55-4646-9737-98504C95063D}">
      <dsp:nvSpPr>
        <dsp:cNvPr id="0" name=""/>
        <dsp:cNvSpPr/>
      </dsp:nvSpPr>
      <dsp:spPr>
        <a:xfrm>
          <a:off x="4475335" y="3849256"/>
          <a:ext cx="1385268" cy="879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AC37C-6694-4FB4-90EE-0BD5754459EA}">
      <dsp:nvSpPr>
        <dsp:cNvPr id="0" name=""/>
        <dsp:cNvSpPr/>
      </dsp:nvSpPr>
      <dsp:spPr>
        <a:xfrm>
          <a:off x="4629254" y="3995479"/>
          <a:ext cx="1385268" cy="879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Reporting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(curl -&gt; </a:t>
          </a:r>
          <a:r>
            <a:rPr lang="en-US" sz="1400" kern="1200" dirty="0" err="1" smtClean="0"/>
            <a:t>sql</a:t>
          </a:r>
          <a:r>
            <a:rPr lang="en-US" sz="1400" kern="1200" dirty="0" smtClean="0"/>
            <a:t> database)</a:t>
          </a:r>
          <a:endParaRPr lang="en-US" sz="1400" kern="1200" dirty="0"/>
        </a:p>
      </dsp:txBody>
      <dsp:txXfrm>
        <a:off x="4655018" y="4021243"/>
        <a:ext cx="1333740" cy="828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174DC-F602-465E-B069-97FD0C89CAB5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FBC4-6089-41A4-8204-5289FC28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4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8EB5-F4FF-45DE-9F81-D709D27EC104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F38A7-021D-482E-9CAB-52764E94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Industrialization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fuzzer</a:t>
            </a:r>
            <a:endParaRPr lang="en-US" dirty="0" smtClean="0"/>
          </a:p>
          <a:p>
            <a:r>
              <a:rPr lang="en-US" dirty="0" smtClean="0"/>
              <a:t>Not</a:t>
            </a:r>
            <a:r>
              <a:rPr lang="en-US" baseline="0" dirty="0" smtClean="0"/>
              <a:t> Tools</a:t>
            </a:r>
          </a:p>
          <a:p>
            <a:r>
              <a:rPr lang="en-US" baseline="0" dirty="0" smtClean="0"/>
              <a:t>Ford care analogy</a:t>
            </a:r>
          </a:p>
          <a:p>
            <a:r>
              <a:rPr lang="en-US" baseline="0" dirty="0" smtClean="0"/>
              <a:t>Unique snowflake / pile of bugs on a thumb drive</a:t>
            </a:r>
          </a:p>
          <a:p>
            <a:r>
              <a:rPr lang="en-US" baseline="0" dirty="0" smtClean="0"/>
              <a:t>Every bug a BMW </a:t>
            </a:r>
            <a:r>
              <a:rPr lang="en-US" baseline="0" dirty="0" smtClean="0">
                <a:sym typeface="Wingdings" pitchFamily="2" charset="2"/>
              </a:rPr>
              <a:t>  mass produced, worth 40k, makes someone very happy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14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obey: set up input selection to maximize code coverage,  create framework to make it easy to maintain uptime, add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generation time sink, lots of people time, unfocused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time; mutation is fast / cheap – don’t need to find ALL the bugs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Ancillary goal: people time efficiency – mutation as long as it works – no reason not to mutate!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see fuzzing as a</a:t>
            </a:r>
            <a:r>
              <a:rPr lang="en-US" baseline="0" dirty="0" smtClean="0"/>
              <a:t> single thing.  Ongoing process.  “I fuzzed X” makes no sense.  </a:t>
            </a:r>
            <a:r>
              <a:rPr lang="en-US" baseline="0" dirty="0" err="1" smtClean="0"/>
              <a:t>Reeval</a:t>
            </a:r>
            <a:r>
              <a:rPr lang="en-US" baseline="0" dirty="0" smtClean="0"/>
              <a:t>, find new attack surface, </a:t>
            </a:r>
            <a:r>
              <a:rPr lang="en-US" baseline="0" dirty="0" err="1" smtClean="0"/>
              <a:t>refuzz</a:t>
            </a:r>
            <a:r>
              <a:rPr lang="en-US" baseline="0" dirty="0" smtClean="0"/>
              <a:t>! Automate that!  </a:t>
            </a:r>
            <a:r>
              <a:rPr lang="en-US" baseline="0" dirty="0" err="1" smtClean="0"/>
              <a:t>Bindiff</a:t>
            </a:r>
            <a:r>
              <a:rPr lang="en-US" baseline="0" dirty="0" smtClean="0"/>
              <a:t>, store diff graphs, they become your new attack surface.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redo work you’ve already done (running tests)</a:t>
            </a:r>
            <a:r>
              <a:rPr lang="en-US" baseline="0" dirty="0" smtClean="0"/>
              <a:t>  - running in a debugger doesn’t slow down a test.</a:t>
            </a:r>
          </a:p>
          <a:p>
            <a:r>
              <a:rPr lang="en-US" baseline="0" dirty="0" smtClean="0"/>
              <a:t>Ignore / catch handled issues,  use debugging technologies (</a:t>
            </a:r>
            <a:r>
              <a:rPr lang="en-US" baseline="0" dirty="0" err="1" smtClean="0"/>
              <a:t>pageheap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Tests are atomic.</a:t>
            </a:r>
            <a:r>
              <a:rPr lang="en-US" baseline="0" dirty="0" smtClean="0"/>
              <a:t>  Distribute. Make it easy.  Enlist your sales force desktops.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2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  <a:r>
              <a:rPr lang="en-US" baseline="0" dirty="0" smtClean="0"/>
              <a:t> is ongoing.  Storage is cheap. Store your data forever.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have to pull crashes for triage some day – store everything that will help you to decide what to triage, when – store everything that isn’t costly</a:t>
            </a:r>
          </a:p>
          <a:p>
            <a:r>
              <a:rPr lang="en-US" baseline="0" dirty="0" smtClean="0"/>
              <a:t>Store coverage graphs for base files, attack surface graphs,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7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store your base</a:t>
            </a:r>
            <a:r>
              <a:rPr lang="en-US" baseline="0" dirty="0" smtClean="0"/>
              <a:t> file and it’s code path coverage graph.  Auto-pull inputs that will test changed paths.  Kickoff retests when a new diff is imported.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8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Leaving crash</a:t>
            </a:r>
            <a:r>
              <a:rPr lang="en-US" baseline="0" dirty="0" smtClean="0"/>
              <a:t> creation.  Two groups.  One who does just triage / possibly exploitation.  Mine database for bugs you understand.  Dowd, NPD in </a:t>
            </a:r>
            <a:r>
              <a:rPr lang="en-US" baseline="0" dirty="0" err="1" smtClean="0"/>
              <a:t>actionscript</a:t>
            </a:r>
            <a:r>
              <a:rPr lang="en-US" baseline="0" dirty="0" smtClean="0"/>
              <a:t>.  What if you threw them all out?  Need a crash with certain properties. Check the database.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0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Ancillary</a:t>
            </a:r>
            <a:r>
              <a:rPr lang="en-US" baseline="0" dirty="0" smtClean="0"/>
              <a:t> goals:  human time,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time, ease of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Ancillary</a:t>
            </a:r>
            <a:r>
              <a:rPr lang="en-US" baseline="0" dirty="0" smtClean="0"/>
              <a:t> goals:  human time,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time, ease of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explain these yet, upcoming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δ-</a:t>
            </a:r>
            <a:r>
              <a:rPr lang="en-US" dirty="0" err="1" smtClean="0"/>
              <a:t>wavefront</a:t>
            </a:r>
            <a:r>
              <a:rPr lang="en-US" dirty="0" smtClean="0"/>
              <a:t> algorithm’s theoretical time complexity is linear in the number of edges in the graph</a:t>
            </a:r>
          </a:p>
          <a:p>
            <a:r>
              <a:rPr lang="en-US" dirty="0" smtClean="0"/>
              <a:t>Builds a </a:t>
            </a:r>
            <a:r>
              <a:rPr lang="en-US" dirty="0" err="1" smtClean="0"/>
              <a:t>worklist</a:t>
            </a:r>
            <a:r>
              <a:rPr lang="en-US" baseline="0" dirty="0" smtClean="0"/>
              <a:t> of items 1 node away from current set, each node not in previously analyzed set is added to </a:t>
            </a:r>
            <a:r>
              <a:rPr lang="en-US" baseline="0" dirty="0" err="1" smtClean="0"/>
              <a:t>worklist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8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to explain the difference between dum</a:t>
            </a:r>
            <a:r>
              <a:rPr lang="en-US" baseline="0" dirty="0" smtClean="0"/>
              <a:t>b and smart fuzzing here.  These are smart </a:t>
            </a:r>
            <a:r>
              <a:rPr lang="en-US" baseline="0" dirty="0" err="1" smtClean="0"/>
              <a:t>fuzzers</a:t>
            </a:r>
            <a:r>
              <a:rPr lang="en-US" baseline="0" dirty="0" smtClean="0"/>
              <a:t>, they took a long time to make and a long time to run.  What if there was a way to get your cake and eat it too, applying “workflow” to dumb fuzzing can improve its odds.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Explain, screenshot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process framework around your </a:t>
            </a:r>
            <a:r>
              <a:rPr lang="en-US" dirty="0" err="1" smtClean="0"/>
              <a:t>fuzzers</a:t>
            </a:r>
            <a:r>
              <a:rPr lang="en-US" dirty="0" smtClean="0"/>
              <a:t>.  Make the </a:t>
            </a:r>
            <a:r>
              <a:rPr lang="en-US" dirty="0" err="1" smtClean="0"/>
              <a:t>fuzzer</a:t>
            </a:r>
            <a:r>
              <a:rPr lang="en-US" dirty="0" smtClean="0"/>
              <a:t> interchangeable.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5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Obviously want</a:t>
            </a:r>
            <a:r>
              <a:rPr lang="en-US" baseline="0" dirty="0" smtClean="0"/>
              <a:t> to distribute.  Necessitates centralized management.  Store scripts, binaries, input generation data, etc.  For generation, maybe you just pass created inputs out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5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your test cases.  Don’t</a:t>
            </a:r>
            <a:r>
              <a:rPr lang="en-US" baseline="0" dirty="0" smtClean="0"/>
              <a:t> just collect crash dumps.  Otherwise, you’re redoing work.  Not conducive to continuous fuzzing.  No stages in continuous fuzzing until we get to triage, after selection.  Asynchronous!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9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6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scripts,</a:t>
            </a:r>
            <a:r>
              <a:rPr lang="en-US" baseline="0" dirty="0" smtClean="0"/>
              <a:t> base files, </a:t>
            </a:r>
            <a:r>
              <a:rPr lang="en-US" baseline="0" dirty="0" err="1" smtClean="0"/>
              <a:t>configs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;   Use whatever </a:t>
            </a:r>
            <a:r>
              <a:rPr lang="en-US" baseline="0" dirty="0" err="1" smtClean="0"/>
              <a:t>mutator</a:t>
            </a:r>
            <a:r>
              <a:rPr lang="en-US" baseline="0" dirty="0" smtClean="0"/>
              <a:t> / generator you’d like;  Run the test case, monitored;   collect data, report data;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3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we need for selection;   bucketing data,  some categorization,  enough data to eyeball a crash</a:t>
            </a:r>
            <a:r>
              <a:rPr lang="en-US" baseline="0" dirty="0" smtClean="0"/>
              <a:t> – changes over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Things we get for free;  might as well store it because what we need to eyeball a bug may be different in 6 months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Store it somewhere we can 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Decide what to triage as it becomes interesting.  Mark crashes as checked on a certain date.</a:t>
            </a:r>
            <a:r>
              <a:rPr lang="en-US" baseline="0" dirty="0" smtClean="0"/>
              <a:t>  Narrow your searches.  Find the low hanging fruit.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Very cool to exploit bugs people don’t yet understand. But they are “Bad ROI Bugs”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9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Herbert interface –</a:t>
            </a:r>
            <a:r>
              <a:rPr lang="en-US" baseline="0" dirty="0" smtClean="0"/>
              <a:t> web interface to the centralized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4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Production Environment – not software </a:t>
            </a:r>
            <a:r>
              <a:rPr lang="en-US" dirty="0" err="1" smtClean="0"/>
              <a:t>dev</a:t>
            </a:r>
            <a:r>
              <a:rPr lang="en-US" dirty="0" smtClean="0"/>
              <a:t> – want to sell bugs, or keep munitions depot</a:t>
            </a:r>
            <a:r>
              <a:rPr lang="en-US" baseline="0" dirty="0" smtClean="0"/>
              <a:t> full.</a:t>
            </a:r>
          </a:p>
          <a:p>
            <a:r>
              <a:rPr lang="en-US" baseline="0" dirty="0" smtClean="0"/>
              <a:t>Exploits (bugs) are the commodity we sell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exploit ninja team size, keep them busy all the time with bugs that don’t take “too long” to exploit.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“Maintain a consistent flow of reliably exploitable vulnerabilities”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baseline="0" dirty="0" smtClean="0"/>
              <a:t> think we should break this down a bit. The tools we’re supplying do not help you write reliable exploits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Exploit</a:t>
            </a:r>
            <a:r>
              <a:rPr lang="en-US" baseline="0" dirty="0" smtClean="0"/>
              <a:t> output:  I can keep </a:t>
            </a:r>
            <a:r>
              <a:rPr lang="en-US" baseline="0" dirty="0" err="1" smtClean="0"/>
              <a:t>sploit</a:t>
            </a:r>
            <a:r>
              <a:rPr lang="en-US" baseline="0" dirty="0" smtClean="0"/>
              <a:t> writers busy easily by giving them very difficult to exploit bugs over and over – not good; we want to have them be busy, also have a good output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CPU time: not nearly so important, throw hardware at it – still, we don’t want to redo work! Don’t do unnecessary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8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Triage needn’t be tied to fuzzing</a:t>
            </a:r>
            <a:r>
              <a:rPr lang="en-US" baseline="0" dirty="0" smtClean="0"/>
              <a:t> effort!  Main idea of the day:  separate triage from your fuzzing effort.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Break up fuzzing into test generation, and test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KEYS TO THE FIRST THREE STEPS</a:t>
            </a:r>
            <a:r>
              <a:rPr lang="en-US" baseline="0" dirty="0" smtClean="0"/>
              <a:t> IN THE PREVIOUS SLIDE: </a:t>
            </a:r>
            <a:r>
              <a:rPr lang="en-US" dirty="0" smtClean="0"/>
              <a:t>Fuzzing isn’t something you do actively.  You want to kick it off and forget it.  Should be SIMPLE</a:t>
            </a:r>
            <a:r>
              <a:rPr lang="en-US" baseline="0" dirty="0" smtClean="0"/>
              <a:t> to add systems/programs/inputs/tests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7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Triage</a:t>
            </a:r>
            <a:r>
              <a:rPr lang="en-US" baseline="0" dirty="0" smtClean="0"/>
              <a:t> and fuzzing are totally disjoint.  Key to time management is crash selection.  What is relevant to your interests.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KNOW WHAT TO TRIAGE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0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Ancillary</a:t>
            </a:r>
            <a:r>
              <a:rPr lang="en-US" baseline="0" dirty="0" smtClean="0"/>
              <a:t> goals:  human time,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time, ease of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time? More bugs.  More code</a:t>
            </a:r>
            <a:r>
              <a:rPr lang="en-US" baseline="0" dirty="0" smtClean="0"/>
              <a:t> path coverage? More bugs.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F38A7-021D-482E-9CAB-52764E9480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8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vr_content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241550"/>
            <a:ext cx="8607425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cvr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3188"/>
            <a:ext cx="89916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cvr_contentbd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2224088"/>
            <a:ext cx="799782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VRT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3763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63800"/>
            <a:ext cx="7772400" cy="1917700"/>
          </a:xfrm>
        </p:spPr>
        <p:txBody>
          <a:bodyPr/>
          <a:lstStyle>
            <a:lvl1pPr algn="ctr">
              <a:lnSpc>
                <a:spcPct val="90000"/>
              </a:lnSpc>
              <a:defRPr sz="3600"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996950" y="4800600"/>
            <a:ext cx="7150100" cy="609600"/>
          </a:xfrm>
        </p:spPr>
        <p:txBody>
          <a:bodyPr/>
          <a:lstStyle>
            <a:lvl1pPr marL="0" algn="ctr">
              <a:lnSpc>
                <a:spcPct val="100000"/>
              </a:lnSpc>
              <a:spcBef>
                <a:spcPts val="0"/>
              </a:spcBef>
              <a:buNone/>
              <a:defRPr sz="2000" u="none">
                <a:solidFill>
                  <a:srgbClr val="FF0000"/>
                </a:solidFill>
              </a:defRPr>
            </a:lvl1pPr>
            <a:lvl5pPr>
              <a:defRPr sz="20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72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main_titlebrea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3948113"/>
            <a:ext cx="72596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cvr_content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1"/>
          <a:stretch>
            <a:fillRect/>
          </a:stretch>
        </p:blipFill>
        <p:spPr bwMode="auto">
          <a:xfrm>
            <a:off x="1104900" y="2343150"/>
            <a:ext cx="7770813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cvr_contentbd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97"/>
          <a:stretch>
            <a:fillRect/>
          </a:stretch>
        </p:blipFill>
        <p:spPr bwMode="auto">
          <a:xfrm>
            <a:off x="1465263" y="2312988"/>
            <a:ext cx="74168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cvr_head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31775"/>
            <a:ext cx="8651875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sourcefire_logo_l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159500"/>
            <a:ext cx="17033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cvr_footer_sec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6378575"/>
            <a:ext cx="65659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VRT-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3763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7266" y="2565400"/>
            <a:ext cx="6849533" cy="1422400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7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35000" y="1358900"/>
            <a:ext cx="7975600" cy="488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0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foot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main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46050"/>
            <a:ext cx="87757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4650" y="6470650"/>
            <a:ext cx="32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F2343FC6-3E48-44AD-907D-B100F13088D7}" type="slidenum">
              <a:rPr lang="en-US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900">
              <a:solidFill>
                <a:srgbClr val="000000"/>
              </a:solidFill>
            </a:endParaRPr>
          </a:p>
        </p:txBody>
      </p:sp>
      <p:pic>
        <p:nvPicPr>
          <p:cNvPr id="7" name="Picture 11" descr="VRT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3763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5000" y="1358900"/>
            <a:ext cx="7975600" cy="488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75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414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95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main_head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46050"/>
            <a:ext cx="87757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main_titlebrea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873125"/>
            <a:ext cx="836612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6" descr="Sourcefire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3" y="6311900"/>
            <a:ext cx="1189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358900"/>
            <a:ext cx="7950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27038"/>
            <a:ext cx="7937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374650" y="6470650"/>
            <a:ext cx="32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7B0CECF8-A401-4117-871E-D5531BF5DE20}" type="slidenum">
              <a:rPr lang="en-US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900">
              <a:solidFill>
                <a:srgbClr val="000000"/>
              </a:solidFill>
            </a:endParaRPr>
          </a:p>
        </p:txBody>
      </p:sp>
      <p:pic>
        <p:nvPicPr>
          <p:cNvPr id="1032" name="Picture 8" descr="main_foote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6432550"/>
            <a:ext cx="68310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 descr="VRT-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3763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89829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89829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89829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89829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85000"/>
        <a:buFont typeface="Arial" charset="0"/>
        <a:buChar char="●"/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1"/>
        </a:buClr>
        <a:buSzPct val="100000"/>
        <a:buFont typeface="Arial" charset="0"/>
        <a:buChar char="▸"/>
        <a:defRPr sz="24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75000"/>
        <a:buFont typeface="Arial" charset="0"/>
        <a:buChar char="●"/>
        <a:defRPr sz="20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90000"/>
        <a:buChar char="–"/>
        <a:defRPr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90000"/>
        <a:buChar char="»"/>
        <a:defRPr sz="16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technet.com/b/office2010/archive/2010/05/11/how-the-sdl-helped-improve-security-in-office-2010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ugzilla.mozilla.org/show_bug.cgi?id=jsfunfuzz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mailto:richinseattle@gmail.com" TargetMode="External"/><Relationship Id="rId2" Type="http://schemas.openxmlformats.org/officeDocument/2006/relationships/hyperlink" Target="mailto:rjohnson@sourcefire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pusscat@metasploit.com" TargetMode="External"/><Relationship Id="rId4" Type="http://schemas.openxmlformats.org/officeDocument/2006/relationships/hyperlink" Target="mailto:lgrenier@sourcefire.com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Harder, Better, Faster, Stronger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Semi-Auto Vulnerability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Obey the Miller Theorem</a:t>
            </a:r>
          </a:p>
          <a:p>
            <a:pPr lvl="1"/>
            <a:r>
              <a:rPr lang="en-US" dirty="0" smtClean="0"/>
              <a:t>Create inputs to maximize coverage</a:t>
            </a:r>
          </a:p>
          <a:p>
            <a:pPr lvl="1"/>
            <a:r>
              <a:rPr lang="en-US" dirty="0" smtClean="0"/>
              <a:t>Create the framework to maximize uptime</a:t>
            </a:r>
          </a:p>
          <a:p>
            <a:pPr lvl="1"/>
            <a:endParaRPr lang="en-US" dirty="0" smtClean="0"/>
          </a:p>
          <a:p>
            <a:r>
              <a:rPr lang="en-US" dirty="0"/>
              <a:t>Generation vs. Mutation               </a:t>
            </a:r>
          </a:p>
          <a:p>
            <a:pPr lvl="1"/>
            <a:r>
              <a:rPr lang="en-US" dirty="0"/>
              <a:t>If you can, do both!</a:t>
            </a:r>
          </a:p>
          <a:p>
            <a:pPr lvl="1"/>
            <a:r>
              <a:rPr lang="en-US" dirty="0"/>
              <a:t>Mutation is cheaper, still works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as little work as possible</a:t>
            </a:r>
          </a:p>
          <a:p>
            <a:pPr lvl="1"/>
            <a:r>
              <a:rPr lang="en-US" dirty="0"/>
              <a:t>Re-do as little work as </a:t>
            </a:r>
            <a:r>
              <a:rPr lang="en-US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672663"/>
              </p:ext>
            </p:extLst>
          </p:nvPr>
        </p:nvGraphicFramePr>
        <p:xfrm>
          <a:off x="660400" y="1358900"/>
          <a:ext cx="7950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68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 – 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50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Watch your tests well</a:t>
            </a:r>
          </a:p>
          <a:p>
            <a:pPr lvl="1"/>
            <a:r>
              <a:rPr lang="en-US" dirty="0" smtClean="0"/>
              <a:t>Embedded custom debugger</a:t>
            </a:r>
          </a:p>
          <a:p>
            <a:pPr lvl="1"/>
            <a:r>
              <a:rPr lang="en-US" dirty="0" smtClean="0"/>
              <a:t>Be able to gather needed data at crash time</a:t>
            </a:r>
          </a:p>
          <a:p>
            <a:pPr lvl="1"/>
            <a:r>
              <a:rPr lang="en-US" dirty="0" smtClean="0"/>
              <a:t>Make use of debugging technologies</a:t>
            </a:r>
          </a:p>
          <a:p>
            <a:pPr lvl="1"/>
            <a:r>
              <a:rPr lang="en-US" dirty="0" smtClean="0"/>
              <a:t>Be able to avoid invalid exceptions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Distribute your tests	</a:t>
            </a:r>
          </a:p>
          <a:p>
            <a:pPr lvl="1"/>
            <a:r>
              <a:rPr lang="en-US" dirty="0" smtClean="0"/>
              <a:t>Centralized management</a:t>
            </a:r>
          </a:p>
          <a:p>
            <a:pPr lvl="1"/>
            <a:r>
              <a:rPr lang="en-US" dirty="0" smtClean="0"/>
              <a:t>Make it easy to add nodes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9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 –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database!</a:t>
            </a:r>
          </a:p>
          <a:p>
            <a:pPr lvl="1"/>
            <a:r>
              <a:rPr lang="en-US" dirty="0" smtClean="0"/>
              <a:t>Store lots of data over time</a:t>
            </a:r>
          </a:p>
          <a:p>
            <a:pPr lvl="1"/>
            <a:r>
              <a:rPr lang="en-US" dirty="0" smtClean="0"/>
              <a:t>Easily searched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What to store</a:t>
            </a:r>
          </a:p>
          <a:p>
            <a:pPr lvl="1"/>
            <a:r>
              <a:rPr lang="en-US" dirty="0" smtClean="0"/>
              <a:t>Store what you need for crash selection</a:t>
            </a:r>
          </a:p>
          <a:p>
            <a:pPr lvl="1"/>
            <a:r>
              <a:rPr lang="en-US" dirty="0" smtClean="0"/>
              <a:t>All crash information</a:t>
            </a:r>
          </a:p>
          <a:p>
            <a:pPr lvl="1"/>
            <a:r>
              <a:rPr lang="en-US" dirty="0" smtClean="0"/>
              <a:t>Software versioning information</a:t>
            </a:r>
          </a:p>
          <a:p>
            <a:pPr lvl="2"/>
            <a:r>
              <a:rPr lang="en-US" dirty="0" smtClean="0"/>
              <a:t>Binary diffs</a:t>
            </a:r>
          </a:p>
        </p:txBody>
      </p:sp>
    </p:spTree>
    <p:extLst>
      <p:ext uri="{BB962C8B-B14F-4D97-AF65-F5344CB8AC3E}">
        <p14:creationId xmlns:p14="http://schemas.microsoft.com/office/powerpoint/2010/main" val="22783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 - Retesting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Maintaining a good database allows:</a:t>
            </a:r>
          </a:p>
          <a:p>
            <a:pPr lvl="1"/>
            <a:r>
              <a:rPr lang="en-US" dirty="0" smtClean="0"/>
              <a:t>Automated retesting of modified code paths</a:t>
            </a:r>
          </a:p>
          <a:p>
            <a:pPr lvl="1"/>
            <a:r>
              <a:rPr lang="en-US" dirty="0" smtClean="0"/>
              <a:t>Automated retesting of crashes in modified code paths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Track bug life across software versions</a:t>
            </a:r>
          </a:p>
          <a:p>
            <a:pPr lvl="1"/>
            <a:r>
              <a:rPr lang="en-US" dirty="0" smtClean="0"/>
              <a:t>A bug which lives through a nearby patch can have a long shelf-life</a:t>
            </a:r>
          </a:p>
          <a:p>
            <a:pPr lvl="2"/>
            <a:r>
              <a:rPr lang="en-US" dirty="0" smtClean="0"/>
              <a:t>MS08-067 and MS06-040</a:t>
            </a:r>
          </a:p>
          <a:p>
            <a:pPr lvl="2"/>
            <a:r>
              <a:rPr lang="en-US" dirty="0" smtClean="0"/>
              <a:t>ANI</a:t>
            </a:r>
          </a:p>
        </p:txBody>
      </p:sp>
    </p:spTree>
    <p:extLst>
      <p:ext uri="{BB962C8B-B14F-4D97-AF65-F5344CB8AC3E}">
        <p14:creationId xmlns:p14="http://schemas.microsoft.com/office/powerpoint/2010/main" val="348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Triage </a:t>
            </a:r>
            <a:r>
              <a:rPr lang="en-US" baseline="0" dirty="0" smtClean="0"/>
              <a:t>– Crash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crashes should receive priority?</a:t>
            </a:r>
          </a:p>
          <a:p>
            <a:endParaRPr lang="en-US" dirty="0" smtClean="0"/>
          </a:p>
          <a:p>
            <a:r>
              <a:rPr lang="en-US" dirty="0" smtClean="0"/>
              <a:t>What properties make crashes more exploitable?</a:t>
            </a:r>
          </a:p>
          <a:p>
            <a:pPr lvl="1"/>
            <a:r>
              <a:rPr lang="en-US" dirty="0" smtClean="0"/>
              <a:t>Knowledge! Familiarity!</a:t>
            </a:r>
          </a:p>
          <a:p>
            <a:endParaRPr lang="en-US" dirty="0"/>
          </a:p>
          <a:p>
            <a:r>
              <a:rPr lang="en-US" dirty="0" smtClean="0"/>
              <a:t>Crash database </a:t>
            </a:r>
          </a:p>
          <a:p>
            <a:pPr lvl="1"/>
            <a:r>
              <a:rPr lang="en-US" dirty="0" smtClean="0"/>
              <a:t>Vulnerability properties </a:t>
            </a:r>
          </a:p>
          <a:p>
            <a:pPr lvl="1"/>
            <a:r>
              <a:rPr lang="en-US" dirty="0" smtClean="0"/>
              <a:t>Searchable crash criteria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Triage </a:t>
            </a:r>
            <a:r>
              <a:rPr lang="en-US" baseline="0" dirty="0" smtClean="0"/>
              <a:t>– Crash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Analysis</a:t>
            </a:r>
          </a:p>
          <a:p>
            <a:pPr lvl="1"/>
            <a:r>
              <a:rPr lang="en-US" dirty="0" smtClean="0"/>
              <a:t>Determine level of access exception grants user</a:t>
            </a:r>
          </a:p>
          <a:p>
            <a:endParaRPr lang="en-US" dirty="0"/>
          </a:p>
          <a:p>
            <a:r>
              <a:rPr lang="en-US" dirty="0" smtClean="0"/>
              <a:t>Bug Class Identification</a:t>
            </a:r>
          </a:p>
          <a:p>
            <a:pPr lvl="1"/>
            <a:r>
              <a:rPr lang="en-US" dirty="0" smtClean="0"/>
              <a:t>Difficulty of exploitability varies by bug class </a:t>
            </a:r>
          </a:p>
          <a:p>
            <a:pPr lvl="1"/>
            <a:r>
              <a:rPr lang="en-US" dirty="0" smtClean="0"/>
              <a:t>Custom architecture problems</a:t>
            </a:r>
          </a:p>
          <a:p>
            <a:pPr lvl="2"/>
            <a:r>
              <a:rPr lang="en-US" dirty="0" smtClean="0"/>
              <a:t>Custom memory allocators</a:t>
            </a:r>
          </a:p>
        </p:txBody>
      </p:sp>
    </p:spTree>
    <p:extLst>
      <p:ext uri="{BB962C8B-B14F-4D97-AF65-F5344CB8AC3E}">
        <p14:creationId xmlns:p14="http://schemas.microsoft.com/office/powerpoint/2010/main" val="4129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–</a:t>
            </a:r>
            <a:r>
              <a:rPr lang="en-US" baseline="0" dirty="0" smtClean="0"/>
              <a:t> Program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a program into flows </a:t>
            </a:r>
          </a:p>
          <a:p>
            <a:pPr lvl="1"/>
            <a:r>
              <a:rPr lang="en-US" dirty="0"/>
              <a:t>Code execution</a:t>
            </a:r>
          </a:p>
          <a:p>
            <a:pPr lvl="1"/>
            <a:r>
              <a:rPr lang="en-US" dirty="0"/>
              <a:t>Data dependency</a:t>
            </a:r>
          </a:p>
          <a:p>
            <a:endParaRPr lang="en-US" dirty="0"/>
          </a:p>
          <a:p>
            <a:r>
              <a:rPr lang="en-US" dirty="0" smtClean="0"/>
              <a:t>Code Coverage</a:t>
            </a:r>
            <a:endParaRPr lang="en-US" dirty="0"/>
          </a:p>
          <a:p>
            <a:pPr lvl="1"/>
            <a:r>
              <a:rPr lang="en-US" dirty="0"/>
              <a:t>Block hit </a:t>
            </a:r>
            <a:r>
              <a:rPr lang="en-US" dirty="0" smtClean="0"/>
              <a:t>trace for path to exception</a:t>
            </a:r>
            <a:endParaRPr lang="en-US" dirty="0"/>
          </a:p>
          <a:p>
            <a:pPr lvl="1"/>
            <a:r>
              <a:rPr lang="en-US" dirty="0"/>
              <a:t>Build a graph of program execution</a:t>
            </a:r>
          </a:p>
          <a:p>
            <a:pPr lvl="1"/>
            <a:r>
              <a:rPr lang="en-US" dirty="0"/>
              <a:t>Augment static program graphs</a:t>
            </a:r>
          </a:p>
        </p:txBody>
      </p:sp>
    </p:spTree>
    <p:extLst>
      <p:ext uri="{BB962C8B-B14F-4D97-AF65-F5344CB8AC3E}">
        <p14:creationId xmlns:p14="http://schemas.microsoft.com/office/powerpoint/2010/main" val="37703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–</a:t>
            </a:r>
            <a:r>
              <a:rPr lang="en-US" baseline="0" dirty="0" smtClean="0"/>
              <a:t> Program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  <a:r>
              <a:rPr lang="en-US" baseline="0" dirty="0" smtClean="0"/>
              <a:t> Mapping</a:t>
            </a:r>
          </a:p>
          <a:p>
            <a:pPr lvl="1"/>
            <a:r>
              <a:rPr lang="en-US" baseline="0" dirty="0" smtClean="0"/>
              <a:t>Trace APIs or System</a:t>
            </a:r>
            <a:r>
              <a:rPr lang="en-US" dirty="0" smtClean="0"/>
              <a:t> Calls</a:t>
            </a:r>
            <a:r>
              <a:rPr lang="en-US" baseline="0" dirty="0" smtClean="0"/>
              <a:t> that</a:t>
            </a:r>
            <a:r>
              <a:rPr lang="en-US" dirty="0" smtClean="0"/>
              <a:t> perform I/O</a:t>
            </a:r>
          </a:p>
          <a:p>
            <a:pPr lvl="1"/>
            <a:r>
              <a:rPr lang="en-US" baseline="0" dirty="0" smtClean="0"/>
              <a:t>Mark</a:t>
            </a:r>
            <a:r>
              <a:rPr lang="en-US" dirty="0" smtClean="0"/>
              <a:t> data copied from external sources into memory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Taint analysis </a:t>
            </a:r>
          </a:p>
          <a:p>
            <a:pPr lvl="1"/>
            <a:r>
              <a:rPr lang="en-US" dirty="0" smtClean="0"/>
              <a:t>Follow input through the execution of the program </a:t>
            </a:r>
          </a:p>
          <a:p>
            <a:pPr lvl="1"/>
            <a:r>
              <a:rPr lang="en-US" dirty="0" smtClean="0"/>
              <a:t>Determine where the bytes of the crash originated </a:t>
            </a:r>
          </a:p>
          <a:p>
            <a:pPr lvl="1"/>
            <a:r>
              <a:rPr lang="en-US" dirty="0" smtClean="0"/>
              <a:t>Potential for exploit and signature generation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–</a:t>
            </a:r>
            <a:r>
              <a:rPr lang="en-US" baseline="0" dirty="0" smtClean="0"/>
              <a:t> Program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</a:t>
            </a:r>
          </a:p>
          <a:p>
            <a:pPr lvl="1"/>
            <a:r>
              <a:rPr lang="en-US" dirty="0"/>
              <a:t>Provides a graphical representation of program structure and execution paths</a:t>
            </a:r>
          </a:p>
          <a:p>
            <a:pPr lvl="1"/>
            <a:r>
              <a:rPr lang="en-US" dirty="0" smtClean="0"/>
              <a:t>Visualization allows overlaying multiple graphs and datasets using visual cues</a:t>
            </a:r>
          </a:p>
          <a:p>
            <a:pPr lvl="1"/>
            <a:r>
              <a:rPr lang="en-US" dirty="0" smtClean="0"/>
              <a:t>Converting data to a visual problem allows </a:t>
            </a:r>
            <a:r>
              <a:rPr lang="en-US" dirty="0"/>
              <a:t>rapid </a:t>
            </a:r>
            <a:r>
              <a:rPr lang="en-US" dirty="0" smtClean="0"/>
              <a:t>understanding </a:t>
            </a:r>
            <a:r>
              <a:rPr lang="en-US" dirty="0"/>
              <a:t>of large datasets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8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Vulnerability</a:t>
            </a:r>
            <a:r>
              <a:rPr lang="en-US" baseline="0" dirty="0" smtClean="0"/>
              <a:t>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bugs is not the problem </a:t>
            </a:r>
          </a:p>
          <a:p>
            <a:pPr lvl="1"/>
            <a:r>
              <a:rPr lang="en-US" dirty="0" smtClean="0"/>
              <a:t>Fuzzing works </a:t>
            </a:r>
          </a:p>
          <a:p>
            <a:pPr lvl="2"/>
            <a:r>
              <a:rPr lang="en-US" dirty="0" smtClean="0"/>
              <a:t>Microsoft found over 1800 bugs in Office 2010 </a:t>
            </a:r>
            <a:endParaRPr lang="en-US" dirty="0"/>
          </a:p>
          <a:p>
            <a:pPr lvl="3"/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blogs.technet.com/b/office2010/archive/2010/05/11/how-the-sdl-helped-improve-security-in-office-2010.aspx</a:t>
            </a:r>
            <a:endParaRPr lang="en-US" sz="1200" dirty="0" smtClean="0"/>
          </a:p>
          <a:p>
            <a:pPr lvl="2"/>
            <a:r>
              <a:rPr lang="en-US" dirty="0" smtClean="0"/>
              <a:t>280 bugs found in Mozilla JavaScript using </a:t>
            </a:r>
            <a:r>
              <a:rPr lang="en-US" dirty="0" err="1" smtClean="0"/>
              <a:t>JSFunFuzz</a:t>
            </a:r>
            <a:endParaRPr lang="en-US" dirty="0" smtClean="0"/>
          </a:p>
          <a:p>
            <a:pPr lvl="3"/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bugzilla.mozilla.org/show_bug.cgi?id=jsfunfuzz</a:t>
            </a:r>
            <a:endParaRPr lang="en-US" sz="1200" dirty="0"/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US" dirty="0" smtClean="0"/>
              <a:t>Tooling is not the problem </a:t>
            </a:r>
          </a:p>
          <a:p>
            <a:pPr lvl="1"/>
            <a:r>
              <a:rPr lang="en-US" dirty="0" smtClean="0"/>
              <a:t>Distributed fuzzing</a:t>
            </a:r>
          </a:p>
          <a:p>
            <a:pPr lvl="1"/>
            <a:r>
              <a:rPr lang="en-US" dirty="0" smtClean="0"/>
              <a:t>Crash analyzers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Lack of intelligent workflow is the 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 smtClean="0"/>
              <a:t>Moflow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2" y="533400"/>
            <a:ext cx="7772398" cy="575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0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[Moflow.png]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6903"/>
            <a:ext cx="8305800" cy="519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4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 smtClean="0"/>
              <a:t>Moflow</a:t>
            </a:r>
            <a:r>
              <a:rPr lang="en-US" dirty="0" smtClean="0"/>
              <a:t>: Input Selection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Selection -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Surface Analysis</a:t>
            </a:r>
          </a:p>
          <a:p>
            <a:pPr lvl="1"/>
            <a:r>
              <a:rPr lang="en-US" dirty="0" smtClean="0"/>
              <a:t>Call graph analysis</a:t>
            </a:r>
          </a:p>
          <a:p>
            <a:endParaRPr lang="en-US" dirty="0"/>
          </a:p>
          <a:p>
            <a:r>
              <a:rPr lang="en-US" dirty="0" smtClean="0"/>
              <a:t>Template code coverage</a:t>
            </a:r>
          </a:p>
          <a:p>
            <a:pPr lvl="1"/>
            <a:r>
              <a:rPr lang="en-US" dirty="0" smtClean="0"/>
              <a:t>Dynamic tracing</a:t>
            </a:r>
          </a:p>
          <a:p>
            <a:pPr lvl="1"/>
            <a:endParaRPr lang="en-US" dirty="0"/>
          </a:p>
          <a:p>
            <a:r>
              <a:rPr lang="en-US" dirty="0" smtClean="0"/>
              <a:t>Template ranking</a:t>
            </a:r>
          </a:p>
          <a:p>
            <a:pPr lvl="1"/>
            <a:r>
              <a:rPr lang="en-US" dirty="0" smtClean="0"/>
              <a:t>Coverage graph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Surface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call graph</a:t>
            </a:r>
          </a:p>
          <a:p>
            <a:pPr lvl="1"/>
            <a:r>
              <a:rPr lang="en-US" dirty="0" smtClean="0"/>
              <a:t>IDA2Moflow.idc</a:t>
            </a:r>
          </a:p>
          <a:p>
            <a:pPr lvl="1"/>
            <a:r>
              <a:rPr lang="en-US" dirty="0" err="1" smtClean="0"/>
              <a:t>LibCodis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Define APIs that are data entry points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71104"/>
              </p:ext>
            </p:extLst>
          </p:nvPr>
        </p:nvGraphicFramePr>
        <p:xfrm>
          <a:off x="1219200" y="3749040"/>
          <a:ext cx="4267200" cy="2042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07200"/>
                <a:gridCol w="1747200"/>
                <a:gridCol w="1612800"/>
              </a:tblGrid>
              <a:tr h="37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Input Source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I/O API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29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NtOpenFile</a:t>
                      </a:r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b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strike="noStrik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NtCreateFile</a:t>
                      </a:r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b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strike="noStrik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SYS_Open</a:t>
                      </a:r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NtReadFile</a:t>
                      </a:r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b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strike="noStrik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NtWriteFile</a:t>
                      </a:r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b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strike="noStrik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SYS_Read</a:t>
                      </a:r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b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strike="noStrik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SYS_Write</a:t>
                      </a:r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707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Network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connect()</a:t>
                      </a:r>
                      <a:b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accept()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send()</a:t>
                      </a:r>
                      <a:b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strike="noStrik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recv</a:t>
                      </a:r>
                      <a:r>
                        <a:rPr lang="en-US" sz="14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8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Surface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reachability graph from each API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28800" y="2044700"/>
            <a:ext cx="5029200" cy="3517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18288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●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▸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90000"/>
              <a:buChar char="–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90000"/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l-GR" sz="2000" dirty="0" smtClean="0"/>
              <a:t>δ-</a:t>
            </a:r>
            <a:r>
              <a:rPr lang="en-US" sz="2000" dirty="0" err="1" smtClean="0"/>
              <a:t>wavefront</a:t>
            </a:r>
            <a:r>
              <a:rPr lang="en-US" sz="2000" dirty="0" smtClean="0"/>
              <a:t> ← </a:t>
            </a:r>
            <a:r>
              <a:rPr lang="en-US" sz="2000" dirty="0" err="1" smtClean="0"/>
              <a:t>RootSet</a:t>
            </a:r>
            <a:endParaRPr lang="en-US" sz="2000" dirty="0" smtClean="0"/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closure ← 〈〉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While </a:t>
            </a:r>
            <a:r>
              <a:rPr lang="en-US" sz="2000" dirty="0" err="1" smtClean="0"/>
              <a:t>nonEmpty</a:t>
            </a:r>
            <a:r>
              <a:rPr lang="en-US" sz="2000" dirty="0" smtClean="0"/>
              <a:t>(</a:t>
            </a:r>
            <a:r>
              <a:rPr lang="el-GR" sz="2000" dirty="0" smtClean="0"/>
              <a:t>δ-</a:t>
            </a:r>
            <a:r>
              <a:rPr lang="en-US" sz="2000" dirty="0" err="1" smtClean="0"/>
              <a:t>wavefront</a:t>
            </a:r>
            <a:r>
              <a:rPr lang="en-US" sz="2000" dirty="0" smtClean="0"/>
              <a:t>) Do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wavefront</a:t>
            </a:r>
            <a:r>
              <a:rPr lang="en-US" sz="2000" dirty="0" smtClean="0"/>
              <a:t> ← </a:t>
            </a:r>
            <a:r>
              <a:rPr lang="en-US" sz="2000" dirty="0" err="1" smtClean="0"/>
              <a:t>oneStep</a:t>
            </a:r>
            <a:r>
              <a:rPr lang="en-US" sz="2000" dirty="0" smtClean="0"/>
              <a:t>(</a:t>
            </a:r>
            <a:r>
              <a:rPr lang="el-GR" sz="2000" dirty="0" smtClean="0"/>
              <a:t>δ-</a:t>
            </a:r>
            <a:r>
              <a:rPr lang="en-US" sz="2000" dirty="0" err="1" smtClean="0"/>
              <a:t>wavefront</a:t>
            </a:r>
            <a:r>
              <a:rPr lang="en-US" sz="2000" dirty="0" smtClean="0"/>
              <a:t>)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     </a:t>
            </a:r>
            <a:r>
              <a:rPr lang="el-GR" sz="2000" dirty="0" smtClean="0"/>
              <a:t>δ-</a:t>
            </a:r>
            <a:r>
              <a:rPr lang="en-US" sz="2000" dirty="0" err="1" smtClean="0"/>
              <a:t>wavefront</a:t>
            </a:r>
            <a:r>
              <a:rPr lang="en-US" sz="2000" dirty="0" smtClean="0"/>
              <a:t> ← </a:t>
            </a:r>
            <a:r>
              <a:rPr lang="en-US" sz="2000" dirty="0" err="1" smtClean="0"/>
              <a:t>wavefront</a:t>
            </a:r>
            <a:r>
              <a:rPr lang="en-US" sz="2000" dirty="0" smtClean="0"/>
              <a:t> − closure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     closure ← closure ∪ </a:t>
            </a:r>
            <a:r>
              <a:rPr lang="el-GR" sz="2000" dirty="0" smtClean="0"/>
              <a:t>δ-</a:t>
            </a:r>
            <a:r>
              <a:rPr lang="en-US" sz="2000" dirty="0" err="1" smtClean="0"/>
              <a:t>wavefront</a:t>
            </a:r>
            <a:endParaRPr lang="en-US" sz="2000" dirty="0" smtClean="0"/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End While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Return closure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638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l-GR" i="1" dirty="0"/>
              <a:t>δ-</a:t>
            </a:r>
            <a:r>
              <a:rPr lang="en-US" i="1" dirty="0" err="1" smtClean="0"/>
              <a:t>wavefront</a:t>
            </a:r>
            <a:r>
              <a:rPr lang="en-US" i="1" dirty="0" smtClean="0"/>
              <a:t> Algorithm – </a:t>
            </a:r>
            <a:r>
              <a:rPr lang="en-US" i="1" dirty="0" err="1" smtClean="0"/>
              <a:t>Qadah</a:t>
            </a:r>
            <a:r>
              <a:rPr lang="en-US" i="1" dirty="0"/>
              <a:t> </a:t>
            </a:r>
            <a:r>
              <a:rPr lang="en-US" i="1" dirty="0" smtClean="0"/>
              <a:t>et al.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59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Tracing</a:t>
            </a:r>
          </a:p>
          <a:p>
            <a:pPr lvl="1"/>
            <a:r>
              <a:rPr lang="en-US" dirty="0" smtClean="0"/>
              <a:t>Instrument each basic block in a program</a:t>
            </a:r>
          </a:p>
          <a:p>
            <a:pPr lvl="1"/>
            <a:r>
              <a:rPr lang="en-US" dirty="0" smtClean="0"/>
              <a:t>Efficiently record execution order of all blocks</a:t>
            </a:r>
          </a:p>
          <a:p>
            <a:pPr lvl="1"/>
            <a:endParaRPr lang="en-US" dirty="0"/>
          </a:p>
          <a:p>
            <a:r>
              <a:rPr lang="en-US" dirty="0" smtClean="0"/>
              <a:t>Implementation - </a:t>
            </a:r>
            <a:r>
              <a:rPr lang="en-US" dirty="0" err="1" smtClean="0"/>
              <a:t>PinFlow</a:t>
            </a:r>
            <a:endParaRPr lang="en-US" dirty="0" smtClean="0"/>
          </a:p>
          <a:p>
            <a:pPr lvl="1"/>
            <a:r>
              <a:rPr lang="en-US" dirty="0" smtClean="0"/>
              <a:t>Program tracer written as a </a:t>
            </a:r>
            <a:r>
              <a:rPr lang="en-US" dirty="0" err="1" smtClean="0"/>
              <a:t>PinTool</a:t>
            </a:r>
            <a:endParaRPr lang="en-US" dirty="0" smtClean="0"/>
          </a:p>
          <a:p>
            <a:pPr lvl="1"/>
            <a:r>
              <a:rPr lang="en-US" dirty="0" smtClean="0"/>
              <a:t>Hook on block cache creation</a:t>
            </a:r>
          </a:p>
          <a:p>
            <a:pPr lvl="1"/>
            <a:r>
              <a:rPr lang="en-US" dirty="0" smtClean="0"/>
              <a:t>Inject instructions into cached code blocks</a:t>
            </a:r>
          </a:p>
          <a:p>
            <a:pPr lvl="1"/>
            <a:r>
              <a:rPr lang="en-US" dirty="0" smtClean="0"/>
              <a:t>Callback function writes binary </a:t>
            </a:r>
            <a:r>
              <a:rPr lang="en-US" dirty="0" err="1" smtClean="0"/>
              <a:t>struct</a:t>
            </a:r>
            <a:r>
              <a:rPr lang="en-US" dirty="0" smtClean="0"/>
              <a:t> to </a:t>
            </a:r>
            <a:r>
              <a:rPr lang="en-US" dirty="0" err="1" smtClean="0"/>
              <a:t>ringbuffer</a:t>
            </a:r>
            <a:endParaRPr lang="en-US" dirty="0" smtClean="0"/>
          </a:p>
          <a:p>
            <a:pPr lvl="1"/>
            <a:r>
              <a:rPr lang="en-US" dirty="0" err="1" smtClean="0"/>
              <a:t>Ringbuffer</a:t>
            </a:r>
            <a:r>
              <a:rPr lang="en-US" dirty="0" smtClean="0"/>
              <a:t> flushed when full and on program exit</a:t>
            </a:r>
          </a:p>
        </p:txBody>
      </p:sp>
    </p:spTree>
    <p:extLst>
      <p:ext uri="{BB962C8B-B14F-4D97-AF65-F5344CB8AC3E}">
        <p14:creationId xmlns:p14="http://schemas.microsoft.com/office/powerpoint/2010/main" val="42932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Moflow</a:t>
            </a:r>
            <a:r>
              <a:rPr lang="en-US" dirty="0" smtClean="0"/>
              <a:t> Visualizer </a:t>
            </a:r>
            <a:r>
              <a:rPr lang="en-US" dirty="0" err="1" smtClean="0"/>
              <a:t>PinFlow</a:t>
            </a:r>
            <a:r>
              <a:rPr lang="en-US" dirty="0" smtClean="0"/>
              <a:t> </a:t>
            </a:r>
            <a:r>
              <a:rPr lang="en-US" dirty="0"/>
              <a:t>Trace Launcher </a:t>
            </a:r>
            <a:endParaRPr lang="en-US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62150"/>
            <a:ext cx="41719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4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50200" cy="4876800"/>
          </a:xfrm>
        </p:spPr>
        <p:txBody>
          <a:bodyPr/>
          <a:lstStyle/>
          <a:p>
            <a:r>
              <a:rPr lang="en-US" dirty="0" smtClean="0"/>
              <a:t>Advantage – Speed</a:t>
            </a:r>
          </a:p>
          <a:p>
            <a:pPr lvl="1"/>
            <a:r>
              <a:rPr lang="en-US" dirty="0" smtClean="0"/>
              <a:t>PIN is much faster than traditional breakpoint or trap based solutions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11.57 times faster!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53098"/>
              </p:ext>
            </p:extLst>
          </p:nvPr>
        </p:nvGraphicFramePr>
        <p:xfrm>
          <a:off x="1066800" y="2970213"/>
          <a:ext cx="4343400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010"/>
                <a:gridCol w="210239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7zip </a:t>
                      </a:r>
                      <a:r>
                        <a:rPr lang="en-US" sz="1800" u="none" strike="noStrike" dirty="0">
                          <a:effectLst/>
                        </a:rPr>
                        <a:t>Benchmark 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u="none" strike="noStrike" dirty="0" smtClean="0">
                          <a:effectLst/>
                        </a:rPr>
                        <a:t>Block Tracer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Time (sec)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smtClean="0">
                          <a:effectLst/>
                        </a:rPr>
                        <a:t> Process </a:t>
                      </a:r>
                      <a:r>
                        <a:rPr lang="en-US" sz="1800" u="none" strike="noStrike" dirty="0">
                          <a:effectLst/>
                        </a:rPr>
                        <a:t>Stalker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20.48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PinFlow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1.77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pc="300" dirty="0" smtClean="0"/>
              <a:t>	</a:t>
            </a:r>
          </a:p>
          <a:p>
            <a:pPr marL="457200" lvl="1" indent="0" algn="ctr">
              <a:buNone/>
            </a:pPr>
            <a:endParaRPr lang="en-US" spc="300" dirty="0" smtClean="0"/>
          </a:p>
          <a:p>
            <a:pPr marL="0" indent="0" algn="ctr">
              <a:buNone/>
            </a:pPr>
            <a:r>
              <a:rPr lang="en-US" sz="3600" spc="300" dirty="0" smtClean="0"/>
              <a:t>Develop </a:t>
            </a:r>
            <a:r>
              <a:rPr lang="en-US" sz="3600" spc="300" dirty="0"/>
              <a:t>an effective </a:t>
            </a:r>
            <a:r>
              <a:rPr lang="en-US" sz="3600" spc="300" dirty="0" smtClean="0"/>
              <a:t>workflow and toolset for fuzzing </a:t>
            </a:r>
            <a:r>
              <a:rPr lang="en-US" sz="3600" spc="300" dirty="0"/>
              <a:t>and triaging vulnerabilities in a production </a:t>
            </a:r>
            <a:r>
              <a:rPr lang="en-US" sz="3600" spc="300" dirty="0" smtClean="0"/>
              <a:t>environment</a:t>
            </a:r>
            <a:endParaRPr lang="en-US" sz="3600" spc="300" dirty="0"/>
          </a:p>
        </p:txBody>
      </p:sp>
    </p:spTree>
    <p:extLst>
      <p:ext uri="{BB962C8B-B14F-4D97-AF65-F5344CB8AC3E}">
        <p14:creationId xmlns:p14="http://schemas.microsoft.com/office/powerpoint/2010/main" val="16520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functions for attack surface</a:t>
            </a:r>
          </a:p>
          <a:p>
            <a:endParaRPr lang="en-US" dirty="0"/>
          </a:p>
          <a:p>
            <a:r>
              <a:rPr lang="en-US" dirty="0" smtClean="0"/>
              <a:t>Calculate reachability to create attack surface graph</a:t>
            </a:r>
          </a:p>
          <a:p>
            <a:endParaRPr lang="en-US" dirty="0"/>
          </a:p>
          <a:p>
            <a:r>
              <a:rPr lang="en-US" dirty="0" smtClean="0"/>
              <a:t>Rank stored traces by number of nodes hit in attack surface graph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4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</a:t>
            </a:r>
            <a:r>
              <a:rPr lang="en-US" dirty="0"/>
              <a:t>TraceRank.png]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8589"/>
            <a:ext cx="7467600" cy="486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6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[Graph 1]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" y="1821449"/>
            <a:ext cx="7288213" cy="4503151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8360" y="12954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err="1" smtClean="0"/>
              <a:t>Moflow</a:t>
            </a:r>
            <a:r>
              <a:rPr lang="en-US" sz="2800" dirty="0" smtClean="0"/>
              <a:t> Block Trace Graph Visualization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13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Fuzzing Automation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Fuzzing </a:t>
            </a:r>
          </a:p>
          <a:p>
            <a:r>
              <a:rPr lang="en-US" dirty="0" err="1" smtClean="0"/>
              <a:t>Fuzzer</a:t>
            </a:r>
            <a:r>
              <a:rPr lang="en-US" dirty="0" smtClean="0"/>
              <a:t> Management</a:t>
            </a:r>
          </a:p>
          <a:p>
            <a:r>
              <a:rPr lang="en-US" dirty="0"/>
              <a:t>Data </a:t>
            </a:r>
            <a:r>
              <a:rPr lang="en-US" dirty="0" smtClean="0"/>
              <a:t>Gathering</a:t>
            </a:r>
          </a:p>
          <a:p>
            <a:r>
              <a:rPr lang="en-US" dirty="0" smtClean="0"/>
              <a:t>Crash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are small and atomic</a:t>
            </a:r>
          </a:p>
          <a:p>
            <a:pPr lvl="1"/>
            <a:r>
              <a:rPr lang="en-US" dirty="0" smtClean="0"/>
              <a:t>Distribute simply</a:t>
            </a:r>
          </a:p>
          <a:p>
            <a:pPr lvl="1"/>
            <a:r>
              <a:rPr lang="en-US" dirty="0" smtClean="0"/>
              <a:t>Make it easy to add systems</a:t>
            </a:r>
          </a:p>
          <a:p>
            <a:pPr lvl="1"/>
            <a:r>
              <a:rPr lang="en-US" dirty="0" smtClean="0"/>
              <a:t>Easy to add tests</a:t>
            </a:r>
          </a:p>
          <a:p>
            <a:pPr lvl="1"/>
            <a:endParaRPr lang="en-US" dirty="0"/>
          </a:p>
          <a:p>
            <a:r>
              <a:rPr lang="en-US" dirty="0" smtClean="0"/>
              <a:t>Centralized Management</a:t>
            </a:r>
          </a:p>
          <a:p>
            <a:pPr lvl="1"/>
            <a:r>
              <a:rPr lang="en-US" dirty="0" smtClean="0"/>
              <a:t>Aids in speedy addition of hardware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Fuzzer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Customizable yet simple</a:t>
            </a:r>
          </a:p>
          <a:p>
            <a:pPr lvl="1"/>
            <a:r>
              <a:rPr lang="en-US" dirty="0" smtClean="0"/>
              <a:t>Ignore first chance exceptions?</a:t>
            </a:r>
          </a:p>
          <a:p>
            <a:pPr lvl="1"/>
            <a:r>
              <a:rPr lang="en-US" dirty="0" smtClean="0"/>
              <a:t>Add debugging technologies?</a:t>
            </a:r>
          </a:p>
          <a:p>
            <a:pPr lvl="1"/>
            <a:r>
              <a:rPr lang="en-US" dirty="0" smtClean="0"/>
              <a:t>Max test case timeout</a:t>
            </a:r>
          </a:p>
          <a:p>
            <a:pPr lvl="1"/>
            <a:endParaRPr lang="en-US" dirty="0"/>
          </a:p>
          <a:p>
            <a:r>
              <a:rPr lang="en-US" dirty="0" smtClean="0"/>
              <a:t>Ease of use is key</a:t>
            </a:r>
          </a:p>
          <a:p>
            <a:pPr lvl="1"/>
            <a:r>
              <a:rPr lang="en-US" dirty="0" smtClean="0"/>
              <a:t>Quick recovery for dead hosts</a:t>
            </a:r>
          </a:p>
          <a:p>
            <a:pPr lvl="1"/>
            <a:r>
              <a:rPr lang="en-US" dirty="0" smtClean="0"/>
              <a:t>Quick addition of new hosts</a:t>
            </a:r>
          </a:p>
          <a:p>
            <a:pPr lvl="1"/>
            <a:r>
              <a:rPr lang="en-US" dirty="0" smtClean="0"/>
              <a:t>Centralized management w/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are held in the central DB</a:t>
            </a:r>
          </a:p>
          <a:p>
            <a:pPr lvl="1"/>
            <a:r>
              <a:rPr lang="en-US" dirty="0" smtClean="0"/>
              <a:t>Job details passed to workers</a:t>
            </a:r>
          </a:p>
          <a:p>
            <a:pPr lvl="1"/>
            <a:r>
              <a:rPr lang="en-US" dirty="0" smtClean="0"/>
              <a:t>Test cases are generated by workers as needed</a:t>
            </a:r>
          </a:p>
          <a:p>
            <a:pPr lvl="1"/>
            <a:r>
              <a:rPr lang="en-US" dirty="0" smtClean="0"/>
              <a:t>Successful crashes are returned to the DB with details</a:t>
            </a:r>
          </a:p>
          <a:p>
            <a:endParaRPr lang="en-US" dirty="0" smtClean="0"/>
          </a:p>
          <a:p>
            <a:r>
              <a:rPr lang="en-US" dirty="0" smtClean="0"/>
              <a:t>Test cases are wrapped with a custom debugger</a:t>
            </a:r>
          </a:p>
          <a:p>
            <a:endParaRPr lang="en-US" dirty="0" smtClean="0"/>
          </a:p>
          <a:p>
            <a:r>
              <a:rPr lang="en-US" dirty="0" smtClean="0"/>
              <a:t>Data is returned to the central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039023"/>
              </p:ext>
            </p:extLst>
          </p:nvPr>
        </p:nvGraphicFramePr>
        <p:xfrm>
          <a:off x="660400" y="1358900"/>
          <a:ext cx="7950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60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what you must</a:t>
            </a:r>
          </a:p>
          <a:p>
            <a:pPr lvl="1"/>
            <a:r>
              <a:rPr lang="en-US" dirty="0" smtClean="0"/>
              <a:t>Bucketing</a:t>
            </a:r>
          </a:p>
          <a:p>
            <a:pPr lvl="1"/>
            <a:r>
              <a:rPr lang="en-US" dirty="0" smtClean="0"/>
              <a:t>Categorization</a:t>
            </a:r>
          </a:p>
          <a:p>
            <a:pPr lvl="1"/>
            <a:r>
              <a:rPr lang="en-US" dirty="0" smtClean="0"/>
              <a:t>Indicators of Exploitability</a:t>
            </a:r>
          </a:p>
          <a:p>
            <a:pPr lvl="1"/>
            <a:endParaRPr lang="en-US" dirty="0"/>
          </a:p>
          <a:p>
            <a:r>
              <a:rPr lang="en-US" dirty="0" smtClean="0"/>
              <a:t>Store what you have</a:t>
            </a:r>
          </a:p>
          <a:p>
            <a:pPr lvl="1"/>
            <a:r>
              <a:rPr lang="en-US" dirty="0" smtClean="0"/>
              <a:t>Why redo work?</a:t>
            </a:r>
          </a:p>
          <a:p>
            <a:pPr lvl="1"/>
            <a:r>
              <a:rPr lang="en-US" dirty="0" smtClean="0"/>
              <a:t>Can’t know what you may need</a:t>
            </a:r>
          </a:p>
          <a:p>
            <a:pPr lvl="1"/>
            <a:endParaRPr lang="en-US" dirty="0"/>
          </a:p>
          <a:p>
            <a:r>
              <a:rPr lang="en-US" dirty="0" smtClean="0"/>
              <a:t>Store it smart</a:t>
            </a:r>
          </a:p>
          <a:p>
            <a:pPr lvl="1"/>
            <a:r>
              <a:rPr lang="en-US" dirty="0" smtClean="0"/>
              <a:t>Database!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Ancillary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</a:t>
            </a:r>
          </a:p>
          <a:p>
            <a:pPr lvl="1"/>
            <a:r>
              <a:rPr lang="en-US" dirty="0" smtClean="0"/>
              <a:t>Determine cause and exploitability</a:t>
            </a:r>
          </a:p>
          <a:p>
            <a:pPr lvl="1"/>
            <a:r>
              <a:rPr lang="en-US" dirty="0" smtClean="0"/>
              <a:t>Human time efficiency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Secondary</a:t>
            </a:r>
          </a:p>
          <a:p>
            <a:pPr lvl="1"/>
            <a:r>
              <a:rPr lang="en-US" dirty="0" smtClean="0"/>
              <a:t>CPU efficiency</a:t>
            </a:r>
          </a:p>
          <a:p>
            <a:pPr lvl="1"/>
            <a:r>
              <a:rPr lang="en-US" dirty="0" smtClean="0"/>
              <a:t>Ease of use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Post-crash analysis is performed on crashes deemed “relevant”</a:t>
            </a:r>
          </a:p>
          <a:p>
            <a:endParaRPr lang="en-US" dirty="0"/>
          </a:p>
          <a:p>
            <a:r>
              <a:rPr lang="en-US" dirty="0" smtClean="0"/>
              <a:t>Relevant crashes are those which are:</a:t>
            </a:r>
          </a:p>
          <a:p>
            <a:pPr lvl="1"/>
            <a:r>
              <a:rPr lang="en-US" dirty="0" smtClean="0"/>
              <a:t>Familiar to your exploit developers</a:t>
            </a:r>
          </a:p>
          <a:p>
            <a:pPr lvl="1"/>
            <a:r>
              <a:rPr lang="en-US" dirty="0" smtClean="0"/>
              <a:t>Relate to your attacking goals</a:t>
            </a:r>
          </a:p>
          <a:p>
            <a:pPr lvl="1"/>
            <a:endParaRPr lang="en-US" dirty="0"/>
          </a:p>
          <a:p>
            <a:r>
              <a:rPr lang="en-US" dirty="0" smtClean="0"/>
              <a:t>Relevant crashes are mined as needed from the database with queries.</a:t>
            </a:r>
          </a:p>
          <a:p>
            <a:pPr lvl="1"/>
            <a:r>
              <a:rPr lang="en-US" dirty="0" smtClean="0"/>
              <a:t>What is relevant changes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533400"/>
            <a:ext cx="58674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 smtClean="0"/>
              <a:t>Moflow</a:t>
            </a:r>
            <a:r>
              <a:rPr lang="en-US" dirty="0" smtClean="0"/>
              <a:t>: Triage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-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Exploitability</a:t>
            </a:r>
          </a:p>
          <a:p>
            <a:pPr lvl="1"/>
            <a:r>
              <a:rPr lang="en-US" dirty="0" smtClean="0"/>
              <a:t>Exception information</a:t>
            </a:r>
          </a:p>
          <a:p>
            <a:pPr lvl="1"/>
            <a:r>
              <a:rPr lang="en-US" dirty="0" smtClean="0"/>
              <a:t>Deep Trace</a:t>
            </a:r>
          </a:p>
          <a:p>
            <a:pPr lvl="1"/>
            <a:endParaRPr lang="en-US" dirty="0" smtClean="0"/>
          </a:p>
          <a:p>
            <a:r>
              <a:rPr lang="en-US" dirty="0"/>
              <a:t>Triggering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Fuzzer feedback</a:t>
            </a:r>
          </a:p>
          <a:p>
            <a:pPr lvl="1"/>
            <a:r>
              <a:rPr lang="en-US" dirty="0" smtClean="0"/>
              <a:t>Taint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Root Cause</a:t>
            </a:r>
          </a:p>
          <a:p>
            <a:pPr lvl="1"/>
            <a:r>
              <a:rPr lang="en-US" dirty="0" smtClean="0"/>
              <a:t>Graph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- Exploitability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Information</a:t>
            </a:r>
          </a:p>
          <a:p>
            <a:pPr lvl="1"/>
            <a:r>
              <a:rPr lang="en-US" dirty="0" err="1" smtClean="0"/>
              <a:t>Brutefile</a:t>
            </a:r>
            <a:r>
              <a:rPr lang="en-US" dirty="0" smtClean="0"/>
              <a:t> outputs XML data containing exception information</a:t>
            </a:r>
          </a:p>
          <a:p>
            <a:pPr lvl="1"/>
            <a:endParaRPr lang="en-US" dirty="0"/>
          </a:p>
          <a:p>
            <a:r>
              <a:rPr lang="en-US" dirty="0"/>
              <a:t>Deep Trace</a:t>
            </a:r>
          </a:p>
          <a:p>
            <a:pPr lvl="1"/>
            <a:r>
              <a:rPr lang="en-US" dirty="0"/>
              <a:t>Code Coverage</a:t>
            </a:r>
          </a:p>
          <a:p>
            <a:pPr lvl="1"/>
            <a:r>
              <a:rPr lang="en-US" dirty="0"/>
              <a:t>Attack surface APIs</a:t>
            </a:r>
          </a:p>
          <a:p>
            <a:pPr lvl="1"/>
            <a:r>
              <a:rPr lang="en-US" dirty="0"/>
              <a:t>Dataflow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7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- Exploitability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Dataflow</a:t>
            </a:r>
          </a:p>
          <a:p>
            <a:pPr lvl="1"/>
            <a:r>
              <a:rPr lang="en-US" dirty="0" smtClean="0"/>
              <a:t>Once exception is found program is traced using </a:t>
            </a:r>
            <a:r>
              <a:rPr lang="en-US" dirty="0" err="1" smtClean="0"/>
              <a:t>PinFlow</a:t>
            </a:r>
            <a:r>
              <a:rPr lang="en-US" dirty="0" smtClean="0"/>
              <a:t> to gather instruction level instrumentation </a:t>
            </a:r>
          </a:p>
          <a:p>
            <a:pPr lvl="1"/>
            <a:r>
              <a:rPr lang="en-US" dirty="0" smtClean="0"/>
              <a:t>Blocks are hooked during cache and disassembled to instrument instructions that access memory</a:t>
            </a:r>
          </a:p>
          <a:p>
            <a:pPr lvl="1"/>
            <a:r>
              <a:rPr lang="en-US" dirty="0" smtClean="0"/>
              <a:t>Dataflow callback function records the address and value of each memory read or write</a:t>
            </a:r>
          </a:p>
          <a:p>
            <a:pPr lvl="1"/>
            <a:endParaRPr lang="en-US" dirty="0"/>
          </a:p>
          <a:p>
            <a:r>
              <a:rPr lang="en-US" dirty="0"/>
              <a:t>Taint Analysis</a:t>
            </a:r>
          </a:p>
          <a:p>
            <a:pPr lvl="1"/>
            <a:r>
              <a:rPr lang="en-US" dirty="0"/>
              <a:t>Provides exception analysis functions with information about controlled bytes</a:t>
            </a:r>
          </a:p>
          <a:p>
            <a:pPr lvl="1"/>
            <a:r>
              <a:rPr lang="en-US" dirty="0"/>
              <a:t>Knowledge of controlled bytes allows more precise analysis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03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– Triggering</a:t>
            </a:r>
            <a:r>
              <a:rPr lang="en-US" baseline="0" dirty="0" smtClean="0"/>
              <a:t>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US" sz="28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Fuzzer Feedback</a:t>
            </a:r>
          </a:p>
          <a:p>
            <a:pPr lvl="1"/>
            <a:r>
              <a:rPr lang="en-US" sz="2400" dirty="0" smtClean="0">
                <a:cs typeface="+mn-cs"/>
              </a:rPr>
              <a:t>As part of exception analysis data </a:t>
            </a:r>
            <a:r>
              <a:rPr lang="en-US" sz="2400" dirty="0" err="1" smtClean="0">
                <a:cs typeface="+mn-cs"/>
              </a:rPr>
              <a:t>Brutefile</a:t>
            </a:r>
            <a:r>
              <a:rPr lang="en-US" sz="2400" dirty="0" smtClean="0">
                <a:cs typeface="+mn-cs"/>
              </a:rPr>
              <a:t> includes information about mutation</a:t>
            </a:r>
          </a:p>
          <a:p>
            <a:pPr rtl="0" eaLnBrk="1" fontAlgn="base" hangingPunct="1"/>
            <a:endParaRPr lang="en-US" sz="2800" dirty="0" smtClean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pPr rtl="0" eaLnBrk="1" fontAlgn="base" hangingPunct="1"/>
            <a:r>
              <a:rPr lang="en-US" sz="28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Taint analysis</a:t>
            </a:r>
            <a:endParaRPr lang="en-US" sz="2800" dirty="0" smtClean="0">
              <a:effectLst/>
            </a:endParaRPr>
          </a:p>
          <a:p>
            <a:pPr lvl="1"/>
            <a:r>
              <a:rPr lang="en-US" dirty="0" smtClean="0"/>
              <a:t>When triaging a bug from input with unknown modifications, perform taint analysis</a:t>
            </a:r>
          </a:p>
          <a:p>
            <a:pPr lvl="1"/>
            <a:r>
              <a:rPr lang="en-US" dirty="0" smtClean="0"/>
              <a:t>Forward taint propagation from memory allocated to stored data from input file will reveal which bytes are referenced in the exception</a:t>
            </a:r>
          </a:p>
        </p:txBody>
      </p:sp>
    </p:spTree>
    <p:extLst>
      <p:ext uri="{BB962C8B-B14F-4D97-AF65-F5344CB8AC3E}">
        <p14:creationId xmlns:p14="http://schemas.microsoft.com/office/powerpoint/2010/main" val="12638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– Root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Analysis</a:t>
            </a:r>
          </a:p>
          <a:p>
            <a:pPr lvl="1"/>
            <a:r>
              <a:rPr lang="en-US" baseline="0" dirty="0" smtClean="0"/>
              <a:t>Overlay</a:t>
            </a:r>
            <a:r>
              <a:rPr lang="en-US" dirty="0" smtClean="0"/>
              <a:t> graphs of several deep traces to determine similarity</a:t>
            </a:r>
          </a:p>
          <a:p>
            <a:pPr lvl="1"/>
            <a:r>
              <a:rPr lang="en-US" baseline="0" dirty="0" smtClean="0"/>
              <a:t>If execution trace leading up to the </a:t>
            </a:r>
            <a:r>
              <a:rPr lang="en-US" dirty="0" smtClean="0"/>
              <a:t>crash is identical but different bytes were manipulated, root cause should be determined</a:t>
            </a:r>
          </a:p>
          <a:p>
            <a:pPr lvl="1"/>
            <a:endParaRPr lang="en-US" baseline="0" dirty="0"/>
          </a:p>
          <a:p>
            <a:r>
              <a:rPr lang="en-US" dirty="0" smtClean="0"/>
              <a:t>Taint analysis</a:t>
            </a:r>
          </a:p>
          <a:p>
            <a:pPr lvl="1"/>
            <a:r>
              <a:rPr lang="en-US" baseline="0" dirty="0" smtClean="0"/>
              <a:t>F</a:t>
            </a:r>
            <a:r>
              <a:rPr lang="en-US" dirty="0" smtClean="0"/>
              <a:t>ollow tainted data in the exception back to the code location that first influenced the memory location with external data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638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 smtClean="0"/>
              <a:t>Moflow</a:t>
            </a:r>
            <a:r>
              <a:rPr lang="en-US" dirty="0" smtClean="0"/>
              <a:t>: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Console Disassembler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Console interface for </a:t>
            </a:r>
            <a:r>
              <a:rPr lang="en-US" dirty="0" err="1" smtClean="0"/>
              <a:t>libcodis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Static Analysis</a:t>
            </a:r>
            <a:endParaRPr lang="en-US" dirty="0"/>
          </a:p>
          <a:p>
            <a:pPr lvl="1"/>
            <a:r>
              <a:rPr lang="en-US" dirty="0" smtClean="0"/>
              <a:t>Instruction </a:t>
            </a:r>
            <a:r>
              <a:rPr lang="en-US" dirty="0"/>
              <a:t>Disassembly</a:t>
            </a:r>
          </a:p>
          <a:p>
            <a:pPr lvl="1"/>
            <a:r>
              <a:rPr lang="en-US" dirty="0"/>
              <a:t>Function Detection</a:t>
            </a:r>
          </a:p>
          <a:p>
            <a:pPr lvl="1"/>
            <a:r>
              <a:rPr lang="en-US" dirty="0"/>
              <a:t>Code and Data Cross-References</a:t>
            </a:r>
          </a:p>
          <a:p>
            <a:pPr lvl="1"/>
            <a:r>
              <a:rPr lang="en-US" dirty="0"/>
              <a:t>Function Control Flow Graph</a:t>
            </a:r>
          </a:p>
          <a:p>
            <a:pPr lvl="1"/>
            <a:r>
              <a:rPr lang="en-US" dirty="0" smtClean="0"/>
              <a:t>Call Graph</a:t>
            </a:r>
          </a:p>
          <a:p>
            <a:pPr lvl="1"/>
            <a:endParaRPr lang="en-US" dirty="0"/>
          </a:p>
          <a:p>
            <a:r>
              <a:rPr lang="en-US" dirty="0" smtClean="0"/>
              <a:t>Import IDA2Moflow and .map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Breakdown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233904"/>
              </p:ext>
            </p:extLst>
          </p:nvPr>
        </p:nvGraphicFramePr>
        <p:xfrm>
          <a:off x="660400" y="1358900"/>
          <a:ext cx="7950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42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Windbg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CodisExt</a:t>
            </a:r>
            <a:endParaRPr lang="en-US" dirty="0" smtClean="0"/>
          </a:p>
          <a:p>
            <a:pPr lvl="1"/>
            <a:r>
              <a:rPr lang="en-US" dirty="0" err="1" smtClean="0"/>
              <a:t>Windbg</a:t>
            </a:r>
            <a:r>
              <a:rPr lang="en-US" dirty="0" smtClean="0"/>
              <a:t> extension using the </a:t>
            </a:r>
            <a:r>
              <a:rPr lang="en-US" dirty="0" err="1" smtClean="0"/>
              <a:t>engextcpp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 err="1" smtClean="0"/>
              <a:t>libcodis</a:t>
            </a:r>
            <a:r>
              <a:rPr lang="en-US" dirty="0" smtClean="0"/>
              <a:t> to extract disassembly graphs and cross-references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 err="1" smtClean="0"/>
              <a:t>Windbg</a:t>
            </a:r>
            <a:r>
              <a:rPr lang="en-US" dirty="0" smtClean="0"/>
              <a:t> DML functionality to allow a hyperlinked interface for cross references</a:t>
            </a:r>
          </a:p>
        </p:txBody>
      </p:sp>
    </p:spTree>
    <p:extLst>
      <p:ext uri="{BB962C8B-B14F-4D97-AF65-F5344CB8AC3E}">
        <p14:creationId xmlns:p14="http://schemas.microsoft.com/office/powerpoint/2010/main" val="35722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Windbg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435100"/>
            <a:ext cx="7950200" cy="4051300"/>
          </a:xfr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0:000&gt; !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Usage: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!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load 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moduleName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                  Load a module into the disassembler engine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!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functionAddr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              Show caller/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callees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!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callers 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functionAddr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             Show function callers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!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callees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functionAddr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             Show function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callees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!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names                              Show names in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database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!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dis 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moduleName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 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functionAddr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   Dump disassembly of a module or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!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dot                                Dump a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GraphViz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DOT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0:000&gt; !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load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Loading C:\Vulndev\test.exe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;------------------------------------------------------------------------------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; File Header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;------------------------------------------------------------------------------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; Binary format: 32-bit 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; Byte Ordering: Little Endian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; Entry Point:   0000130b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; File Size:     112128 bytes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;-----------------------------------------------------------------------------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Windbg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435100"/>
            <a:ext cx="3911600" cy="3441700"/>
          </a:xfr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0:000&gt; !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xrefs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Function: 00401005 sub_00401005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to: 00401149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from: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Function: 0040100a sub_0040100a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to: 0040100f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from: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--- SNIP 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Function: 00411850 sub_00411850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to: 00411763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from: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Function: 00411a58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wrapper_RtlUnwind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to: 0040e530 00407732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from: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Function: 44cbe836 sub_44cbe836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to: 0040e53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80000" y="1435100"/>
            <a:ext cx="3683000" cy="3441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●"/>
              <a:defRPr sz="2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▸"/>
              <a:defRPr sz="240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90000"/>
              <a:buChar char="–"/>
              <a:defRPr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90000"/>
              <a:buChar char="»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0:000&gt; !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dot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digraph G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"00401005"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"0040100a"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"0040100f"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"004010c0"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"0040113a"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--- SNIP 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"00401076" -&gt; "0040100a"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"00401058" -&gt; "0040113a"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"0040104b" -&gt; "004010c0"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"0040100f" -&gt; "00401070"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"0040100a" -&gt; "00401030"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Windbg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5100"/>
            <a:ext cx="7950200" cy="4508500"/>
          </a:xfr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0:000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&gt; !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codis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dis test 00402eea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00402eea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........ |  ;;;;;;;;;;;;;;;;;;;;;;;;;;;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........ |  ;;; S U B R O U T I N E ;;;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........ |  ;;;;;;;;;;;;;;;;;;;;;;;;;;;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........ |  sub_00402eea:        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            ;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:  0x00402f68  0x00402f31  0x004015f7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........ |  6a 08                   |    push byte  0x8                     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00402eec |  68 60 a2 41 00          |    push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0x41a260   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00402ef1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|  e8 32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     |    call    &lt;sub_00402c28&gt; 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00402ef6 |  e8 2e f9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     |    call    &lt;sub_00402829&gt; 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00402efb |  8b 40 78                |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[eax+0x78],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00402efe |  85 c0                   |    test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  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00402f00 |  74 16                   |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jz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 0x402f18       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00402f02 |  83 65 fc 00             |    and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0x0, [ebp-0x4]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00402f06 |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d0                   |    call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       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00402f08 |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eb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07                   |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jmp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0x402f11       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00402f0a |  33 c0                   |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xor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  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00402f0c |  40                      |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       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00402f0d |  c3                      |    ret                    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00402f0e |  8b 65 e8                |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[ebp-0x18],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esp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     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00402f11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........ |  loc_00402f11:                                                      ;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:  0x00402f08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........ |  c7 45 fc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ff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  |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 0xfffffffe, [ebp-0x4]     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00402f18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........ |  loc_00402f18:                                                      ;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xrefs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:  0x00402f00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........ |  e8 46 48 00 00          |    call    &lt;sub_00407763&gt;                ;</a:t>
            </a:r>
            <a:endParaRPr lang="en-US" sz="11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IDA2Moflow.idc</a:t>
            </a:r>
          </a:p>
          <a:p>
            <a:pPr lvl="1"/>
            <a:r>
              <a:rPr lang="en-US" dirty="0" smtClean="0"/>
              <a:t>Dumps static program call graph</a:t>
            </a:r>
          </a:p>
          <a:p>
            <a:pPr lvl="2"/>
            <a:r>
              <a:rPr lang="en-US" dirty="0" smtClean="0"/>
              <a:t>Module</a:t>
            </a:r>
          </a:p>
          <a:p>
            <a:pPr lvl="2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Calls</a:t>
            </a:r>
          </a:p>
          <a:p>
            <a:pPr lvl="1"/>
            <a:r>
              <a:rPr lang="en-US" dirty="0" smtClean="0"/>
              <a:t>Works on all versions of IDA</a:t>
            </a:r>
          </a:p>
          <a:p>
            <a:pPr lvl="2"/>
            <a:endParaRPr lang="en-US" dirty="0"/>
          </a:p>
          <a:p>
            <a:r>
              <a:rPr lang="en-US" dirty="0" smtClean="0"/>
              <a:t>Useful to overcome current limitations in static analysis provided by </a:t>
            </a:r>
            <a:r>
              <a:rPr lang="en-US" dirty="0" err="1" smtClean="0"/>
              <a:t>libcodis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3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rjohnson@sourcefire.com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smtClean="0">
                <a:hlinkClick r:id="rId3"/>
              </a:rPr>
              <a:t>richinseattle@gmail.com</a:t>
            </a:r>
            <a:endParaRPr lang="en-US" dirty="0" smtClean="0"/>
          </a:p>
          <a:p>
            <a:r>
              <a:rPr lang="en-US" dirty="0" smtClean="0"/>
              <a:t>Twitter: 	</a:t>
            </a:r>
            <a:r>
              <a:rPr lang="en-US" dirty="0" err="1" smtClean="0"/>
              <a:t>Richinseattle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Email: 	</a:t>
            </a:r>
            <a:r>
              <a:rPr lang="en-US" dirty="0" smtClean="0">
                <a:hlinkClick r:id="rId4"/>
              </a:rPr>
              <a:t>lgrenier@sourcefire.com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smtClean="0">
                <a:hlinkClick r:id="rId5"/>
              </a:rPr>
              <a:t>pusscat@metasploit.com</a:t>
            </a:r>
            <a:endParaRPr lang="en-US" dirty="0" smtClean="0"/>
          </a:p>
          <a:p>
            <a:r>
              <a:rPr lang="en-US" dirty="0" smtClean="0"/>
              <a:t>Twitter: 	</a:t>
            </a:r>
            <a:r>
              <a:rPr lang="en-US" dirty="0" err="1" smtClean="0"/>
              <a:t>Pusscat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Special Thanks to Chris </a:t>
            </a:r>
            <a:r>
              <a:rPr lang="en-US" dirty="0" err="1" smtClean="0"/>
              <a:t>McBee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Tracing</a:t>
            </a:r>
          </a:p>
          <a:p>
            <a:pPr lvl="1"/>
            <a:endParaRPr lang="en-US" dirty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Program tracer written as a </a:t>
            </a:r>
            <a:r>
              <a:rPr lang="en-US" dirty="0" err="1" smtClean="0"/>
              <a:t>PinTool</a:t>
            </a:r>
            <a:endParaRPr lang="en-US" dirty="0" smtClean="0"/>
          </a:p>
          <a:p>
            <a:pPr lvl="1"/>
            <a:r>
              <a:rPr lang="en-US" dirty="0" smtClean="0"/>
              <a:t>Designed for Win32 platform</a:t>
            </a:r>
          </a:p>
          <a:p>
            <a:pPr lvl="1"/>
            <a:r>
              <a:rPr lang="en-US" dirty="0" smtClean="0"/>
              <a:t>Function and Block hooking for Code Coverage</a:t>
            </a:r>
          </a:p>
          <a:p>
            <a:pPr lvl="1"/>
            <a:r>
              <a:rPr lang="en-US" dirty="0" smtClean="0"/>
              <a:t>System call hooking for I/O*</a:t>
            </a:r>
          </a:p>
          <a:p>
            <a:pPr lvl="1"/>
            <a:r>
              <a:rPr lang="en-US" dirty="0" smtClean="0"/>
              <a:t>Memory reference trace*</a:t>
            </a:r>
          </a:p>
          <a:p>
            <a:pPr lvl="1"/>
            <a:r>
              <a:rPr lang="en-US" dirty="0" smtClean="0"/>
              <a:t>Logging to standardized format</a:t>
            </a:r>
          </a:p>
        </p:txBody>
      </p:sp>
    </p:spTree>
    <p:extLst>
      <p:ext uri="{BB962C8B-B14F-4D97-AF65-F5344CB8AC3E}">
        <p14:creationId xmlns:p14="http://schemas.microsoft.com/office/powerpoint/2010/main" val="29466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Instruction Disassembly</a:t>
            </a:r>
          </a:p>
          <a:p>
            <a:pPr lvl="0"/>
            <a:r>
              <a:rPr lang="en-US" dirty="0" smtClean="0"/>
              <a:t>Function Detection</a:t>
            </a:r>
          </a:p>
          <a:p>
            <a:pPr lvl="0"/>
            <a:r>
              <a:rPr lang="en-US" dirty="0" smtClean="0"/>
              <a:t>Code and Data Cross-References</a:t>
            </a:r>
          </a:p>
          <a:p>
            <a:pPr lvl="0"/>
            <a:r>
              <a:rPr lang="en-US" dirty="0" smtClean="0"/>
              <a:t>Function Control Flow Graph</a:t>
            </a:r>
          </a:p>
          <a:p>
            <a:pPr lvl="0"/>
            <a:r>
              <a:rPr lang="en-US" dirty="0" smtClean="0"/>
              <a:t>Module / Program Call Graph</a:t>
            </a:r>
          </a:p>
        </p:txBody>
      </p:sp>
    </p:spTree>
    <p:extLst>
      <p:ext uri="{BB962C8B-B14F-4D97-AF65-F5344CB8AC3E}">
        <p14:creationId xmlns:p14="http://schemas.microsoft.com/office/powerpoint/2010/main" val="2107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Fuzzing Smartly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selection</a:t>
            </a:r>
          </a:p>
          <a:p>
            <a:pPr lvl="1"/>
            <a:r>
              <a:rPr lang="en-US" dirty="0" smtClean="0"/>
              <a:t>Most important factor in timely bug discovery</a:t>
            </a:r>
          </a:p>
          <a:p>
            <a:pPr lvl="1"/>
            <a:r>
              <a:rPr lang="en-US" dirty="0" smtClean="0"/>
              <a:t>Time management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SIMPLE Distributed fuzzing</a:t>
            </a:r>
          </a:p>
          <a:p>
            <a:pPr lvl="1"/>
            <a:r>
              <a:rPr lang="en-US" dirty="0" smtClean="0"/>
              <a:t>Crash analysis </a:t>
            </a:r>
          </a:p>
          <a:p>
            <a:pPr lvl="1"/>
            <a:r>
              <a:rPr lang="en-US" dirty="0" smtClean="0"/>
              <a:t>Bucketing</a:t>
            </a:r>
          </a:p>
          <a:p>
            <a:pPr lvl="1"/>
            <a:r>
              <a:rPr lang="en-US" dirty="0" smtClean="0"/>
              <a:t>Confidence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BeaEngine</a:t>
            </a:r>
            <a:r>
              <a:rPr lang="en-US" dirty="0" smtClean="0"/>
              <a:t> 4</a:t>
            </a:r>
          </a:p>
          <a:p>
            <a:pPr lvl="1"/>
            <a:r>
              <a:rPr lang="en-US" dirty="0" smtClean="0"/>
              <a:t>Multi-Architecture</a:t>
            </a:r>
          </a:p>
          <a:p>
            <a:pPr lvl="2"/>
            <a:r>
              <a:rPr lang="en-US" dirty="0" smtClean="0"/>
              <a:t>x86</a:t>
            </a:r>
            <a:r>
              <a:rPr lang="en-US" baseline="0" dirty="0" smtClean="0"/>
              <a:t> / x64</a:t>
            </a:r>
            <a:endParaRPr lang="en-US" dirty="0" smtClean="0"/>
          </a:p>
          <a:p>
            <a:pPr lvl="1"/>
            <a:r>
              <a:rPr lang="en-US" dirty="0" smtClean="0"/>
              <a:t>High performance</a:t>
            </a:r>
          </a:p>
          <a:p>
            <a:pPr lvl="2"/>
            <a:r>
              <a:rPr lang="en-US" dirty="0" smtClean="0"/>
              <a:t>[stats]</a:t>
            </a:r>
          </a:p>
          <a:p>
            <a:pPr lvl="1"/>
            <a:r>
              <a:rPr lang="en-US" dirty="0" smtClean="0"/>
              <a:t>Actively developed </a:t>
            </a:r>
          </a:p>
          <a:p>
            <a:pPr lvl="2"/>
            <a:r>
              <a:rPr lang="en-US" dirty="0" smtClean="0"/>
              <a:t>[stats]</a:t>
            </a:r>
          </a:p>
        </p:txBody>
      </p:sp>
    </p:spTree>
    <p:extLst>
      <p:ext uri="{BB962C8B-B14F-4D97-AF65-F5344CB8AC3E}">
        <p14:creationId xmlns:p14="http://schemas.microsoft.com/office/powerpoint/2010/main" val="30810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Prologue Detection </a:t>
            </a:r>
          </a:p>
          <a:p>
            <a:pPr lvl="1"/>
            <a:r>
              <a:rPr lang="en-US" dirty="0" smtClean="0"/>
              <a:t>[Image of prologues]</a:t>
            </a:r>
          </a:p>
          <a:p>
            <a:endParaRPr lang="en-US" dirty="0" smtClean="0"/>
          </a:p>
          <a:p>
            <a:r>
              <a:rPr lang="en-US" dirty="0" smtClean="0"/>
              <a:t>Static call targets </a:t>
            </a:r>
          </a:p>
          <a:p>
            <a:pPr lvl="1"/>
            <a:r>
              <a:rPr lang="en-US" dirty="0" smtClean="0"/>
              <a:t>[show dynamic call </a:t>
            </a:r>
            <a:r>
              <a:rPr lang="en-US" dirty="0" err="1" smtClean="0"/>
              <a:t>vs</a:t>
            </a:r>
            <a:r>
              <a:rPr lang="en-US" dirty="0" smtClean="0"/>
              <a:t> static call]</a:t>
            </a:r>
          </a:p>
        </p:txBody>
      </p:sp>
    </p:spTree>
    <p:extLst>
      <p:ext uri="{BB962C8B-B14F-4D97-AF65-F5344CB8AC3E}">
        <p14:creationId xmlns:p14="http://schemas.microsoft.com/office/powerpoint/2010/main" val="350665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and Data Cross-References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Disassembly of functions results in extraction of CALLs, JMPs, and static data references </a:t>
            </a:r>
          </a:p>
          <a:p>
            <a:endParaRPr lang="en-US" dirty="0" smtClean="0"/>
          </a:p>
          <a:p>
            <a:r>
              <a:rPr lang="en-US" dirty="0" smtClean="0"/>
              <a:t>[image</a:t>
            </a:r>
            <a:r>
              <a:rPr lang="en-US" baseline="0" dirty="0" smtClean="0"/>
              <a:t> goes here]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Control</a:t>
            </a:r>
            <a:r>
              <a:rPr lang="en-US" baseline="0" dirty="0" smtClean="0"/>
              <a:t>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 function into basic</a:t>
            </a:r>
            <a:r>
              <a:rPr lang="en-US" baseline="0" dirty="0" smtClean="0"/>
              <a:t> blocks </a:t>
            </a:r>
          </a:p>
          <a:p>
            <a:pPr lvl="1"/>
            <a:r>
              <a:rPr lang="en-US" dirty="0" smtClean="0"/>
              <a:t>JMP</a:t>
            </a:r>
          </a:p>
          <a:p>
            <a:pPr lvl="1"/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Module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/ Program Graph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Enumerate function cross references </a:t>
            </a:r>
          </a:p>
          <a:p>
            <a:endParaRPr lang="en-US" dirty="0" smtClean="0"/>
          </a:p>
          <a:p>
            <a:r>
              <a:rPr lang="en-US" dirty="0" smtClean="0"/>
              <a:t>Support loading multiple modules for inter-modular call graph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LibMoflow</a:t>
            </a:r>
            <a:endParaRPr lang="en-US" dirty="0" smtClean="0"/>
          </a:p>
          <a:p>
            <a:pPr lvl="1"/>
            <a:r>
              <a:rPr lang="en-US" dirty="0" smtClean="0"/>
              <a:t>High level program analysis library in C#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Code Coverage Analysis</a:t>
            </a:r>
          </a:p>
          <a:p>
            <a:pPr lvl="1"/>
            <a:r>
              <a:rPr lang="en-US" dirty="0" smtClean="0"/>
              <a:t>Trace Differencing</a:t>
            </a:r>
          </a:p>
          <a:p>
            <a:pPr lvl="1"/>
            <a:r>
              <a:rPr lang="en-US" dirty="0" smtClean="0"/>
              <a:t>Graph Analysis</a:t>
            </a:r>
          </a:p>
          <a:p>
            <a:pPr lvl="1"/>
            <a:r>
              <a:rPr lang="en-US" dirty="0" smtClean="0"/>
              <a:t>Tainted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338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</a:t>
            </a:r>
            <a:r>
              <a:rPr lang="en-US" baseline="0" dirty="0" smtClean="0"/>
              <a:t> graph from static analysis with code coverage </a:t>
            </a:r>
          </a:p>
          <a:p>
            <a:r>
              <a:rPr lang="en-US" dirty="0" smtClean="0"/>
              <a:t>Trace Differencing</a:t>
            </a:r>
          </a:p>
          <a:p>
            <a:r>
              <a:rPr lang="en-US" dirty="0" err="1" smtClean="0"/>
              <a:t>CrashViz</a:t>
            </a:r>
            <a:endParaRPr lang="en-US" dirty="0" smtClean="0"/>
          </a:p>
          <a:p>
            <a:pPr lvl="1"/>
            <a:r>
              <a:rPr lang="en-US" dirty="0" smtClean="0"/>
              <a:t>Program Graph</a:t>
            </a:r>
          </a:p>
          <a:p>
            <a:pPr lvl="1"/>
            <a:r>
              <a:rPr lang="en-US" dirty="0" smtClean="0"/>
              <a:t>Trace Overlays</a:t>
            </a:r>
          </a:p>
        </p:txBody>
      </p:sp>
    </p:spTree>
    <p:extLst>
      <p:ext uri="{BB962C8B-B14F-4D97-AF65-F5344CB8AC3E}">
        <p14:creationId xmlns:p14="http://schemas.microsoft.com/office/powerpoint/2010/main" val="37643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Differencing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algorithm here</a:t>
            </a:r>
          </a:p>
        </p:txBody>
      </p:sp>
    </p:spTree>
    <p:extLst>
      <p:ext uri="{BB962C8B-B14F-4D97-AF65-F5344CB8AC3E}">
        <p14:creationId xmlns:p14="http://schemas.microsoft.com/office/powerpoint/2010/main" val="9156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Detection</a:t>
            </a:r>
            <a:endParaRPr lang="en-US" dirty="0"/>
          </a:p>
          <a:p>
            <a:pPr lvl="1"/>
            <a:r>
              <a:rPr lang="en-US" dirty="0" smtClean="0"/>
              <a:t>Dominator Trees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7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 and </a:t>
            </a:r>
            <a:r>
              <a:rPr lang="en-US" dirty="0" err="1" smtClean="0"/>
              <a:t>Strucutred</a:t>
            </a:r>
            <a:r>
              <a:rPr lang="en-US" dirty="0" smtClean="0"/>
              <a:t> Tree Views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Visualize </a:t>
            </a:r>
            <a:r>
              <a:rPr lang="en-US" baseline="0" dirty="0" err="1" smtClean="0"/>
              <a:t>Fuzzer</a:t>
            </a:r>
            <a:r>
              <a:rPr lang="en-US" baseline="0" dirty="0" smtClean="0"/>
              <a:t> File Mutations and other session metadata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Structure Decoding</a:t>
            </a:r>
          </a:p>
          <a:p>
            <a:pPr lvl="1"/>
            <a:r>
              <a:rPr lang="en-US" dirty="0" smtClean="0"/>
              <a:t>Office Formats (GUT)</a:t>
            </a:r>
          </a:p>
          <a:p>
            <a:pPr lvl="1"/>
            <a:r>
              <a:rPr lang="en-US" dirty="0" smtClean="0"/>
              <a:t>PDF (</a:t>
            </a:r>
            <a:r>
              <a:rPr lang="en-US" dirty="0" err="1" smtClean="0"/>
              <a:t>Only’s</a:t>
            </a:r>
            <a:r>
              <a:rPr lang="en-US" dirty="0" smtClean="0"/>
              <a:t> lib?)</a:t>
            </a:r>
          </a:p>
          <a:p>
            <a:pPr lvl="1"/>
            <a:r>
              <a:rPr lang="en-US" dirty="0" smtClean="0"/>
              <a:t>FLASH</a:t>
            </a:r>
            <a:r>
              <a:rPr lang="en-US" baseline="0" dirty="0" smtClean="0"/>
              <a:t> (Patrick/</a:t>
            </a:r>
            <a:r>
              <a:rPr lang="en-US" baseline="0" dirty="0" err="1" smtClean="0"/>
              <a:t>Shong’s</a:t>
            </a:r>
            <a:r>
              <a:rPr lang="en-US" baseline="0" dirty="0" smtClean="0"/>
              <a:t> lib)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7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Smart Bug Triage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Crash selection </a:t>
            </a:r>
          </a:p>
          <a:p>
            <a:pPr lvl="1"/>
            <a:r>
              <a:rPr lang="en-US" dirty="0"/>
              <a:t>Select for </a:t>
            </a:r>
            <a:r>
              <a:rPr lang="en-US" dirty="0" smtClean="0"/>
              <a:t>understanding                </a:t>
            </a:r>
          </a:p>
          <a:p>
            <a:pPr lvl="1"/>
            <a:r>
              <a:rPr lang="en-US" dirty="0" smtClean="0"/>
              <a:t>Crash database</a:t>
            </a:r>
          </a:p>
          <a:p>
            <a:pPr lvl="1"/>
            <a:r>
              <a:rPr lang="en-US" dirty="0" smtClean="0"/>
              <a:t>Bug classes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Program flow analysis</a:t>
            </a:r>
          </a:p>
          <a:p>
            <a:pPr lvl="1"/>
            <a:r>
              <a:rPr lang="en-US" dirty="0" smtClean="0"/>
              <a:t>Code coverage</a:t>
            </a:r>
          </a:p>
          <a:p>
            <a:pPr lvl="1"/>
            <a:r>
              <a:rPr lang="en-US" dirty="0" smtClean="0"/>
              <a:t>Input Mapping</a:t>
            </a:r>
          </a:p>
          <a:p>
            <a:pPr lvl="1"/>
            <a:r>
              <a:rPr lang="en-US" dirty="0" smtClean="0"/>
              <a:t>Taint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Surface Analysis</a:t>
            </a:r>
          </a:p>
          <a:p>
            <a:pPr lvl="1"/>
            <a:r>
              <a:rPr lang="en-US" dirty="0" smtClean="0"/>
              <a:t>Determine which areas of the code are reachable from external inputs</a:t>
            </a:r>
          </a:p>
          <a:p>
            <a:endParaRPr lang="en-US" dirty="0"/>
          </a:p>
          <a:p>
            <a:r>
              <a:rPr lang="en-US" dirty="0" smtClean="0"/>
              <a:t>Template code coverage</a:t>
            </a:r>
          </a:p>
          <a:p>
            <a:pPr lvl="1"/>
            <a:r>
              <a:rPr lang="en-US" dirty="0" smtClean="0"/>
              <a:t>Determine what areas of code are exercised by different templates</a:t>
            </a:r>
          </a:p>
          <a:p>
            <a:pPr lvl="1"/>
            <a:endParaRPr lang="en-US" dirty="0"/>
          </a:p>
          <a:p>
            <a:r>
              <a:rPr lang="en-US" dirty="0" smtClean="0"/>
              <a:t>Rank templates based upon coverage of targeted code or overall attack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4000" i="1" dirty="0"/>
                  <a:t>The Miller </a:t>
                </a:r>
                <a:r>
                  <a:rPr lang="en-US" sz="4000" i="1" dirty="0" smtClean="0"/>
                  <a:t>Theorem</a:t>
                </a:r>
                <a:endParaRPr lang="en-US" sz="40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i="1" dirty="0" smtClean="0">
                    <a:latin typeface="Cambria Math" pitchFamily="18" charset="0"/>
                    <a:ea typeface="Cambria Math" pitchFamily="18" charset="0"/>
                  </a:rPr>
                  <a:t>C</a:t>
                </a:r>
                <a:r>
                  <a:rPr lang="en-US" sz="2000" b="1" dirty="0" smtClean="0">
                    <a:latin typeface="Cambria Math" pitchFamily="18" charset="0"/>
                    <a:ea typeface="Cambria Math" pitchFamily="18" charset="0"/>
                  </a:rPr>
                  <a:t> = code path coverage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latin typeface="Cambria Math" pitchFamily="18" charset="0"/>
                    <a:ea typeface="Cambria Math" pitchFamily="18" charset="0"/>
                  </a:rPr>
                  <a:t>T = </a:t>
                </a:r>
                <a:r>
                  <a:rPr lang="en-US" sz="2000" b="1" dirty="0" smtClean="0">
                    <a:latin typeface="Cambria Math" pitchFamily="18" charset="0"/>
                    <a:ea typeface="Cambria Math" pitchFamily="18" charset="0"/>
                  </a:rPr>
                  <a:t>Time spent Fuzzing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US" sz="2000" b="1" dirty="0" smtClean="0">
                    <a:latin typeface="Cambria Math" pitchFamily="18" charset="0"/>
                    <a:ea typeface="Cambria Math" pitchFamily="18" charset="0"/>
                  </a:rPr>
                  <a:t> = Bugs Discovered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54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sz="5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5400" b="0" i="1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54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sz="5400" b="0" i="1" smtClean="0">
                          <a:latin typeface="Cambria Math"/>
                          <a:ea typeface="Cambria Math"/>
                        </a:rPr>
                        <m:t> = </m:t>
                      </m:r>
                      <m:r>
                        <a:rPr lang="en-US" sz="5400" b="0" i="1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5400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sz="5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66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8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SFcorp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E70032"/>
      </a:accent1>
      <a:accent2>
        <a:srgbClr val="808080"/>
      </a:accent2>
      <a:accent3>
        <a:srgbClr val="FFFFFF"/>
      </a:accent3>
      <a:accent4>
        <a:srgbClr val="000000"/>
      </a:accent4>
      <a:accent5>
        <a:srgbClr val="C0C0C0"/>
      </a:accent5>
      <a:accent6>
        <a:srgbClr val="A5A5A5"/>
      </a:accent6>
      <a:hlink>
        <a:srgbClr val="E70032"/>
      </a:hlink>
      <a:folHlink>
        <a:srgbClr val="40404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spcBef>
            <a:spcPts val="0"/>
          </a:spcBef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EB9A36"/>
        </a:accent1>
        <a:accent2>
          <a:srgbClr val="A3C822"/>
        </a:accent2>
        <a:accent3>
          <a:srgbClr val="FFFFFF"/>
        </a:accent3>
        <a:accent4>
          <a:srgbClr val="000000"/>
        </a:accent4>
        <a:accent5>
          <a:srgbClr val="F3CAAE"/>
        </a:accent5>
        <a:accent6>
          <a:srgbClr val="93B51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vrt-intro-training-2010</Template>
  <TotalTime>5212</TotalTime>
  <Words>3110</Words>
  <Application>Microsoft Office PowerPoint</Application>
  <PresentationFormat>On-screen Show (4:3)</PresentationFormat>
  <Paragraphs>630</Paragraphs>
  <Slides>69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Blank Presentation</vt:lpstr>
      <vt:lpstr>Harder, Better, Faster, Stronger</vt:lpstr>
      <vt:lpstr>Professional Vulnerability Research</vt:lpstr>
      <vt:lpstr>Main Goal</vt:lpstr>
      <vt:lpstr>Ancillary Goals</vt:lpstr>
      <vt:lpstr>Process Breakdown</vt:lpstr>
      <vt:lpstr>Keys to Fuzzing Smartly</vt:lpstr>
      <vt:lpstr>Keys to Smart Bug Triage</vt:lpstr>
      <vt:lpstr>Input Selection</vt:lpstr>
      <vt:lpstr>Fuzzing</vt:lpstr>
      <vt:lpstr>Fuzzing</vt:lpstr>
      <vt:lpstr>Fuzzing</vt:lpstr>
      <vt:lpstr>Fuzzing – Test Execution</vt:lpstr>
      <vt:lpstr>Fuzzing – Data Storage</vt:lpstr>
      <vt:lpstr>Fuzzing - Retesting</vt:lpstr>
      <vt:lpstr>Triage – Crash Selection</vt:lpstr>
      <vt:lpstr>Triage – Crash Selection</vt:lpstr>
      <vt:lpstr>Triage – Program Flow Analysis</vt:lpstr>
      <vt:lpstr>Triage – Program Flow Analysis</vt:lpstr>
      <vt:lpstr>Triage – Program Flow Analysis</vt:lpstr>
      <vt:lpstr>Moflow</vt:lpstr>
      <vt:lpstr>PowerPoint Presentation</vt:lpstr>
      <vt:lpstr> </vt:lpstr>
      <vt:lpstr>Moflow: Input Selection</vt:lpstr>
      <vt:lpstr>Input Selection - Requirements</vt:lpstr>
      <vt:lpstr>Attack Surface Analysis</vt:lpstr>
      <vt:lpstr>Attack Surface Analysis</vt:lpstr>
      <vt:lpstr>Template Code Coverage</vt:lpstr>
      <vt:lpstr>Template Code Coverage</vt:lpstr>
      <vt:lpstr>Template Code Coverage</vt:lpstr>
      <vt:lpstr>Template Prioritization</vt:lpstr>
      <vt:lpstr>Template Prioritization</vt:lpstr>
      <vt:lpstr>Graph Visualization</vt:lpstr>
      <vt:lpstr>Fuzzing Automation</vt:lpstr>
      <vt:lpstr>Fuzzing Automation</vt:lpstr>
      <vt:lpstr>Distributed Fuzzing</vt:lpstr>
      <vt:lpstr>Fuzzer Management</vt:lpstr>
      <vt:lpstr>Fuzzer Management</vt:lpstr>
      <vt:lpstr>Basic Worker</vt:lpstr>
      <vt:lpstr>Data Gathering</vt:lpstr>
      <vt:lpstr>Crash Mining</vt:lpstr>
      <vt:lpstr>PowerPoint Presentation</vt:lpstr>
      <vt:lpstr>Moflow: Triage</vt:lpstr>
      <vt:lpstr>Triage - Requirements</vt:lpstr>
      <vt:lpstr>Triage - Exploitability</vt:lpstr>
      <vt:lpstr>Triage - Exploitability</vt:lpstr>
      <vt:lpstr>Triage – Triggering Condition</vt:lpstr>
      <vt:lpstr>Triage – Root Cause</vt:lpstr>
      <vt:lpstr>Moflow: Tools</vt:lpstr>
      <vt:lpstr>Console Disassembler</vt:lpstr>
      <vt:lpstr>Windbg Integration</vt:lpstr>
      <vt:lpstr>Windbg Integration</vt:lpstr>
      <vt:lpstr>Windbg Integration</vt:lpstr>
      <vt:lpstr>Windbg Integration</vt:lpstr>
      <vt:lpstr>IDA Integration</vt:lpstr>
      <vt:lpstr>Questions?</vt:lpstr>
      <vt:lpstr>PowerPoint Presentation</vt:lpstr>
      <vt:lpstr>Extra Slides</vt:lpstr>
      <vt:lpstr>Template Code Coverage</vt:lpstr>
      <vt:lpstr>Static Analysis</vt:lpstr>
      <vt:lpstr>Instruction Decoding</vt:lpstr>
      <vt:lpstr>Function Detection</vt:lpstr>
      <vt:lpstr>Code and Data Cross-References</vt:lpstr>
      <vt:lpstr>Function Control Flow Graph</vt:lpstr>
      <vt:lpstr>Module / Program Graph</vt:lpstr>
      <vt:lpstr>Dynamic Analysis</vt:lpstr>
      <vt:lpstr>Code Coverage Analysis</vt:lpstr>
      <vt:lpstr>Trace Differencing</vt:lpstr>
      <vt:lpstr>Graph Analysis</vt:lpstr>
      <vt:lpstr>File Visualization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Harder, Better, Faster, Stronger</dc:title>
  <dc:creator>rjohnson</dc:creator>
  <cp:lastModifiedBy>rjohnson</cp:lastModifiedBy>
  <cp:revision>122</cp:revision>
  <cp:lastPrinted>2010-05-14T14:39:38Z</cp:lastPrinted>
  <dcterms:created xsi:type="dcterms:W3CDTF">2010-05-13T19:55:03Z</dcterms:created>
  <dcterms:modified xsi:type="dcterms:W3CDTF">2010-10-13T23:50:14Z</dcterms:modified>
</cp:coreProperties>
</file>