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00" r:id="rId4"/>
    <p:sldMasterId id="2147484329" r:id="rId5"/>
    <p:sldMasterId id="2147484359" r:id="rId6"/>
  </p:sldMasterIdLst>
  <p:notesMasterIdLst>
    <p:notesMasterId r:id="rId56"/>
  </p:notesMasterIdLst>
  <p:handoutMasterIdLst>
    <p:handoutMasterId r:id="rId57"/>
  </p:handoutMasterIdLst>
  <p:sldIdLst>
    <p:sldId id="306" r:id="rId7"/>
    <p:sldId id="307" r:id="rId8"/>
    <p:sldId id="398" r:id="rId9"/>
    <p:sldId id="256" r:id="rId10"/>
    <p:sldId id="380" r:id="rId11"/>
    <p:sldId id="381" r:id="rId12"/>
    <p:sldId id="383" r:id="rId13"/>
    <p:sldId id="379" r:id="rId14"/>
    <p:sldId id="422" r:id="rId15"/>
    <p:sldId id="423" r:id="rId16"/>
    <p:sldId id="425" r:id="rId17"/>
    <p:sldId id="384" r:id="rId18"/>
    <p:sldId id="385" r:id="rId19"/>
    <p:sldId id="386" r:id="rId20"/>
    <p:sldId id="387" r:id="rId21"/>
    <p:sldId id="388" r:id="rId22"/>
    <p:sldId id="426" r:id="rId23"/>
    <p:sldId id="390" r:id="rId24"/>
    <p:sldId id="455" r:id="rId25"/>
    <p:sldId id="393" r:id="rId26"/>
    <p:sldId id="392" r:id="rId27"/>
    <p:sldId id="458" r:id="rId28"/>
    <p:sldId id="463" r:id="rId29"/>
    <p:sldId id="464" r:id="rId30"/>
    <p:sldId id="465" r:id="rId31"/>
    <p:sldId id="394" r:id="rId32"/>
    <p:sldId id="466" r:id="rId33"/>
    <p:sldId id="401" r:id="rId34"/>
    <p:sldId id="402" r:id="rId35"/>
    <p:sldId id="413" r:id="rId36"/>
    <p:sldId id="407" r:id="rId37"/>
    <p:sldId id="408" r:id="rId38"/>
    <p:sldId id="433" r:id="rId39"/>
    <p:sldId id="416" r:id="rId40"/>
    <p:sldId id="429" r:id="rId41"/>
    <p:sldId id="430" r:id="rId42"/>
    <p:sldId id="431" r:id="rId43"/>
    <p:sldId id="432" r:id="rId44"/>
    <p:sldId id="434" r:id="rId45"/>
    <p:sldId id="435" r:id="rId46"/>
    <p:sldId id="436" r:id="rId47"/>
    <p:sldId id="437" r:id="rId48"/>
    <p:sldId id="420" r:id="rId49"/>
    <p:sldId id="399" r:id="rId50"/>
    <p:sldId id="400" r:id="rId51"/>
    <p:sldId id="459" r:id="rId52"/>
    <p:sldId id="460" r:id="rId53"/>
    <p:sldId id="461" r:id="rId54"/>
    <p:sldId id="462"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STIC Template Light" id="{E1C8FB21-FF75-44A0-8090-B2FB240B014B}">
          <p14:sldIdLst>
            <p14:sldId id="306"/>
            <p14:sldId id="307"/>
            <p14:sldId id="398"/>
            <p14:sldId id="256"/>
            <p14:sldId id="380"/>
            <p14:sldId id="381"/>
            <p14:sldId id="383"/>
            <p14:sldId id="379"/>
            <p14:sldId id="422"/>
            <p14:sldId id="423"/>
            <p14:sldId id="425"/>
            <p14:sldId id="384"/>
            <p14:sldId id="385"/>
            <p14:sldId id="386"/>
            <p14:sldId id="387"/>
            <p14:sldId id="388"/>
            <p14:sldId id="426"/>
            <p14:sldId id="390"/>
            <p14:sldId id="455"/>
            <p14:sldId id="393"/>
            <p14:sldId id="392"/>
            <p14:sldId id="458"/>
            <p14:sldId id="463"/>
            <p14:sldId id="464"/>
            <p14:sldId id="465"/>
            <p14:sldId id="394"/>
            <p14:sldId id="466"/>
            <p14:sldId id="401"/>
            <p14:sldId id="402"/>
            <p14:sldId id="413"/>
            <p14:sldId id="407"/>
            <p14:sldId id="408"/>
            <p14:sldId id="433"/>
            <p14:sldId id="416"/>
            <p14:sldId id="429"/>
            <p14:sldId id="430"/>
            <p14:sldId id="431"/>
            <p14:sldId id="432"/>
            <p14:sldId id="434"/>
            <p14:sldId id="435"/>
            <p14:sldId id="436"/>
            <p14:sldId id="437"/>
            <p14:sldId id="420"/>
            <p14:sldId id="399"/>
            <p14:sldId id="400"/>
            <p14:sldId id="459"/>
            <p14:sldId id="460"/>
            <p14:sldId id="461"/>
            <p14:sldId id="4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000000"/>
    <a:srgbClr val="FFFFFF"/>
    <a:srgbClr val="086AA0"/>
    <a:srgbClr val="B4009E"/>
    <a:srgbClr val="525252"/>
    <a:srgbClr val="EAEAEA"/>
    <a:srgbClr val="E81123"/>
    <a:srgbClr val="0078D7"/>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81543" autoAdjust="0"/>
  </p:normalViewPr>
  <p:slideViewPr>
    <p:cSldViewPr>
      <p:cViewPr varScale="1">
        <p:scale>
          <a:sx n="82" d="100"/>
          <a:sy n="82" d="100"/>
        </p:scale>
        <p:origin x="519"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3/20/2017 4:48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3/20/2017 4:48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841302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381666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PML4 = Page Map Level 4 points to page directory</a:t>
            </a:r>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173496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kernel perf supports a circular buffer which can be loaded into GDB</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555173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234613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b="0" i="0" u="none" strike="noStrike" kern="1200" baseline="0" dirty="0">
                <a:solidFill>
                  <a:schemeClr val="tx1"/>
                </a:solidFill>
                <a:latin typeface="Segoe UI Light" pitchFamily="34" charset="0"/>
                <a:ea typeface="+mn-ea"/>
                <a:cs typeface="+mn-cs"/>
              </a:rPr>
              <a:t>COFI = Change of Flow instruction</a:t>
            </a:r>
          </a:p>
          <a:p>
            <a:pPr marL="171450" indent="-171450">
              <a:buFont typeface="Arial" panose="020B0604020202020204" pitchFamily="34" charset="0"/>
              <a:buChar char="•"/>
            </a:pPr>
            <a:r>
              <a:rPr lang="en-US" sz="900" b="0" i="0" u="none" strike="noStrike" kern="1200" baseline="0" dirty="0">
                <a:solidFill>
                  <a:schemeClr val="tx1"/>
                </a:solidFill>
                <a:latin typeface="Segoe UI Light" pitchFamily="34" charset="0"/>
                <a:ea typeface="+mn-ea"/>
                <a:cs typeface="+mn-cs"/>
              </a:rPr>
              <a:t>Paging Information Packet (</a:t>
            </a:r>
            <a:r>
              <a:rPr lang="en-US" sz="900" b="1" i="0" u="none" strike="noStrike" kern="1200" baseline="0" dirty="0">
                <a:solidFill>
                  <a:schemeClr val="tx1"/>
                </a:solidFill>
                <a:latin typeface="Segoe UI Light" pitchFamily="34" charset="0"/>
                <a:ea typeface="+mn-ea"/>
                <a:cs typeface="+mn-cs"/>
              </a:rPr>
              <a:t>PIP</a:t>
            </a:r>
            <a:r>
              <a:rPr lang="en-US" sz="900" b="0" i="0" u="none" strike="noStrike" kern="1200" baseline="0" dirty="0">
                <a:solidFill>
                  <a:schemeClr val="tx1"/>
                </a:solidFill>
                <a:latin typeface="Segoe UI Light" pitchFamily="34" charset="0"/>
                <a:ea typeface="+mn-ea"/>
                <a:cs typeface="+mn-cs"/>
              </a:rPr>
              <a:t>) - PIPs record modifications made to the CR3 register. This information, along with info from the OS on the CR3 value of each process, allows the debugger to attribute linear addresses to their correct application source.</a:t>
            </a:r>
          </a:p>
          <a:p>
            <a:pPr marL="171450" indent="-171450">
              <a:buFont typeface="Arial" panose="020B0604020202020204" pitchFamily="34" charset="0"/>
              <a:buChar char="•"/>
            </a:pPr>
            <a:r>
              <a:rPr lang="en-US" sz="900" b="0" i="0" u="none" strike="noStrike" kern="1200" baseline="0" dirty="0">
                <a:solidFill>
                  <a:schemeClr val="tx1"/>
                </a:solidFill>
                <a:latin typeface="Segoe UI Light" pitchFamily="34" charset="0"/>
                <a:ea typeface="+mn-ea"/>
                <a:cs typeface="+mn-cs"/>
              </a:rPr>
              <a:t>Explain the difference between TSC (bound an event to a time) and MTC (mini time counter - </a:t>
            </a:r>
            <a:r>
              <a:rPr lang="en-GB" sz="900" b="0" i="0" u="none" strike="noStrike" kern="1200" baseline="0" dirty="0">
                <a:solidFill>
                  <a:schemeClr val="tx1"/>
                </a:solidFill>
                <a:latin typeface="Segoe UI Light" pitchFamily="34" charset="0"/>
                <a:ea typeface="+mn-ea"/>
                <a:cs typeface="+mn-cs"/>
              </a:rPr>
              <a:t>a periodic indication of wall-clock time</a:t>
            </a:r>
            <a:r>
              <a:rPr lang="en-US" sz="900" b="0" i="0" u="none" strike="noStrike" kern="1200" baseline="0" dirty="0">
                <a:solidFill>
                  <a:schemeClr val="tx1"/>
                </a:solidFill>
                <a:latin typeface="Segoe UI Light" pitchFamily="34" charset="0"/>
                <a:ea typeface="+mn-ea"/>
                <a:cs typeface="+mn-cs"/>
              </a:rPr>
              <a:t>)</a:t>
            </a:r>
          </a:p>
          <a:p>
            <a:pPr marL="171450" indent="-171450">
              <a:buFont typeface="Arial" panose="020B0604020202020204" pitchFamily="34" charset="0"/>
              <a:buChar char="•"/>
            </a:pPr>
            <a:r>
              <a:rPr lang="en-US" sz="900" b="0" i="0" u="none" strike="noStrike" kern="1200" baseline="0" dirty="0">
                <a:solidFill>
                  <a:schemeClr val="tx1"/>
                </a:solidFill>
                <a:latin typeface="Segoe UI Light" pitchFamily="34" charset="0"/>
                <a:ea typeface="+mn-ea"/>
                <a:cs typeface="+mn-cs"/>
              </a:rPr>
              <a:t>Explain the difference between TIP and FUP packets (TIP – Indirect Transfer COFI; FUP – </a:t>
            </a:r>
            <a:r>
              <a:rPr lang="en-US" sz="900" b="0" i="0" u="none" strike="noStrike" kern="1200" baseline="0" dirty="0" err="1">
                <a:solidFill>
                  <a:schemeClr val="tx1"/>
                </a:solidFill>
                <a:latin typeface="Segoe UI Light" pitchFamily="34" charset="0"/>
                <a:ea typeface="+mn-ea"/>
                <a:cs typeface="+mn-cs"/>
              </a:rPr>
              <a:t>Async</a:t>
            </a:r>
            <a:r>
              <a:rPr lang="en-US" sz="900" b="0" i="0" u="none" strike="noStrike" kern="1200" baseline="0" dirty="0">
                <a:solidFill>
                  <a:schemeClr val="tx1"/>
                </a:solidFill>
                <a:latin typeface="Segoe UI Light" pitchFamily="34" charset="0"/>
                <a:ea typeface="+mn-ea"/>
                <a:cs typeface="+mn-cs"/>
              </a:rPr>
              <a:t> Events)</a:t>
            </a:r>
          </a:p>
          <a:p>
            <a:pPr marL="171450" indent="-171450">
              <a:buFont typeface="Arial" panose="020B0604020202020204" pitchFamily="34" charset="0"/>
              <a:buChar char="•"/>
            </a:pPr>
            <a:endParaRPr lang="en-US" sz="900" b="0" i="0" u="none" strike="noStrike" kern="1200" baseline="0" dirty="0">
              <a:solidFill>
                <a:schemeClr val="tx1"/>
              </a:solidFill>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55205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900" b="0" i="0" u="none" strike="noStrike" kern="1200" baseline="0" dirty="0">
                <a:solidFill>
                  <a:schemeClr val="tx1"/>
                </a:solidFill>
                <a:latin typeface="Segoe UI Light" pitchFamily="34" charset="0"/>
                <a:ea typeface="+mn-ea"/>
                <a:cs typeface="+mn-cs"/>
              </a:rPr>
              <a:t>Paging Information Packet (</a:t>
            </a:r>
            <a:r>
              <a:rPr lang="en-US" sz="900" b="1" i="0" u="none" strike="noStrike" kern="1200" baseline="0" dirty="0">
                <a:solidFill>
                  <a:schemeClr val="tx1"/>
                </a:solidFill>
                <a:latin typeface="Segoe UI Light" pitchFamily="34" charset="0"/>
                <a:ea typeface="+mn-ea"/>
                <a:cs typeface="+mn-cs"/>
              </a:rPr>
              <a:t>PIP</a:t>
            </a:r>
            <a:r>
              <a:rPr lang="en-US" sz="900" b="0" i="0" u="none" strike="noStrike" kern="1200" baseline="0" dirty="0">
                <a:solidFill>
                  <a:schemeClr val="tx1"/>
                </a:solidFill>
                <a:latin typeface="Segoe UI Light" pitchFamily="34" charset="0"/>
                <a:ea typeface="+mn-ea"/>
                <a:cs typeface="+mn-cs"/>
              </a:rPr>
              <a:t>) - PIPs record modifications made to the CR3 register. This information, along with info from the OS on the CR3 value of each process, allows the debugger to attribute linear addresses to their correct application source.</a:t>
            </a:r>
          </a:p>
          <a:p>
            <a:pPr marL="171450" indent="-171450">
              <a:buFont typeface="Arial" panose="020B0604020202020204" pitchFamily="34" charset="0"/>
              <a:buChar char="•"/>
            </a:pPr>
            <a:r>
              <a:rPr lang="en-US" sz="900" b="0" i="0" u="none" strike="noStrike" kern="1200" baseline="0" dirty="0">
                <a:solidFill>
                  <a:schemeClr val="tx1"/>
                </a:solidFill>
                <a:latin typeface="Segoe UI Light" pitchFamily="34" charset="0"/>
                <a:ea typeface="+mn-ea"/>
                <a:cs typeface="+mn-cs"/>
              </a:rPr>
              <a:t>Explain the difference between TSC and MTC (mini time counter)</a:t>
            </a:r>
          </a:p>
          <a:p>
            <a:pPr marL="171450" indent="-171450">
              <a:buFont typeface="Arial" panose="020B0604020202020204" pitchFamily="34" charset="0"/>
              <a:buChar char="•"/>
            </a:pPr>
            <a:r>
              <a:rPr lang="en-US" sz="900" b="0" i="0" u="none" strike="noStrike" kern="1200" baseline="0" dirty="0">
                <a:solidFill>
                  <a:schemeClr val="tx1"/>
                </a:solidFill>
                <a:latin typeface="Segoe UI Light" pitchFamily="34" charset="0"/>
                <a:ea typeface="+mn-ea"/>
                <a:cs typeface="+mn-cs"/>
              </a:rPr>
              <a:t>Explain the difference between TIP and FUP packets (TIP - ; FUP - )</a:t>
            </a:r>
          </a:p>
          <a:p>
            <a:pPr marL="171450" indent="-171450">
              <a:buFont typeface="Arial" panose="020B0604020202020204" pitchFamily="34" charset="0"/>
              <a:buChar char="•"/>
            </a:pPr>
            <a:endParaRPr lang="en-US" sz="900" b="0" i="0" u="none" strike="noStrike" kern="1200" baseline="0" dirty="0">
              <a:solidFill>
                <a:schemeClr val="tx1"/>
              </a:solidFill>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120978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763680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34060A6-47E4-4FC5-B16A-17DF95931B22}"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073281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a:t>PMI Handler = checks that the interrupt is the PT one (checking the LVT table), re-masks the interrupt – queue a DPC</a:t>
            </a:r>
          </a:p>
          <a:p>
            <a:pPr marL="171450" indent="-171450">
              <a:buFont typeface="Arial" panose="020B0604020202020204" pitchFamily="34" charset="0"/>
              <a:buChar char="•"/>
            </a:pPr>
            <a:r>
              <a:rPr lang="en-US" b="0" baseline="0" dirty="0"/>
              <a:t>DPC Routine – Set the PMI event – queue a Work Item</a:t>
            </a:r>
          </a:p>
          <a:p>
            <a:pPr marL="171450" indent="-171450">
              <a:buFont typeface="Arial" panose="020B0604020202020204" pitchFamily="34" charset="0"/>
              <a:buChar char="•"/>
            </a:pPr>
            <a:r>
              <a:rPr lang="en-US" b="0" baseline="0" dirty="0"/>
              <a:t>Work Item – Suspend the User-mode process</a:t>
            </a:r>
          </a:p>
          <a:p>
            <a:pPr marL="171450" indent="-171450">
              <a:buFont typeface="Arial" panose="020B0604020202020204" pitchFamily="34" charset="0"/>
              <a:buChar char="•"/>
            </a:pPr>
            <a:endParaRPr lang="en-US" b="0" baseline="0" dirty="0"/>
          </a:p>
          <a:p>
            <a:pPr marL="171450" indent="-171450">
              <a:buFont typeface="Arial" panose="020B0604020202020204" pitchFamily="34" charset="0"/>
              <a:buChar char="•"/>
            </a:pPr>
            <a:r>
              <a:rPr lang="en-US" b="0" baseline="0" dirty="0"/>
              <a:t>Connect the ISR: </a:t>
            </a:r>
            <a:r>
              <a:rPr lang="en-US" b="0" i="1" baseline="0" dirty="0" err="1"/>
              <a:t>IoConnectInterrupt</a:t>
            </a:r>
            <a:r>
              <a:rPr lang="en-US" b="0" i="1" baseline="0" dirty="0"/>
              <a:t> </a:t>
            </a:r>
            <a:r>
              <a:rPr lang="en-US" b="0" i="0" baseline="0" dirty="0"/>
              <a:t>requires a physical device object – Solution: use </a:t>
            </a:r>
            <a:r>
              <a:rPr lang="en-GB" sz="900" kern="1200" dirty="0" err="1">
                <a:solidFill>
                  <a:schemeClr val="tx1"/>
                </a:solidFill>
                <a:latin typeface="Segoe UI Light" pitchFamily="34" charset="0"/>
                <a:ea typeface="+mn-ea"/>
                <a:cs typeface="+mn-cs"/>
              </a:rPr>
              <a:t>HalSetSystemInformation</a:t>
            </a:r>
            <a:r>
              <a:rPr lang="en-GB" sz="900" kern="1200" dirty="0">
                <a:solidFill>
                  <a:schemeClr val="tx1"/>
                </a:solidFill>
                <a:latin typeface="Segoe UI Light" pitchFamily="34" charset="0"/>
                <a:ea typeface="+mn-ea"/>
                <a:cs typeface="+mn-cs"/>
              </a:rPr>
              <a:t>(</a:t>
            </a:r>
            <a:r>
              <a:rPr lang="en-GB" sz="900" kern="1200" dirty="0" err="1">
                <a:solidFill>
                  <a:schemeClr val="tx1"/>
                </a:solidFill>
                <a:latin typeface="Segoe UI Light" pitchFamily="34" charset="0"/>
                <a:ea typeface="+mn-ea"/>
                <a:cs typeface="+mn-cs"/>
              </a:rPr>
              <a:t>HalProfileSourceInterruptHandler</a:t>
            </a:r>
            <a:r>
              <a:rPr lang="en-GB" sz="900" kern="1200" dirty="0">
                <a:solidFill>
                  <a:schemeClr val="tx1"/>
                </a:solidFill>
                <a:latin typeface="Segoe UI Light" pitchFamily="34" charset="0"/>
                <a:ea typeface="+mn-ea"/>
                <a:cs typeface="+mn-cs"/>
              </a:rPr>
              <a:t>, </a:t>
            </a:r>
            <a:r>
              <a:rPr lang="en-GB" sz="900" kern="1200" dirty="0" err="1">
                <a:solidFill>
                  <a:schemeClr val="tx1"/>
                </a:solidFill>
                <a:latin typeface="Segoe UI Light" pitchFamily="34" charset="0"/>
                <a:ea typeface="+mn-ea"/>
                <a:cs typeface="+mn-cs"/>
              </a:rPr>
              <a:t>sizeof</a:t>
            </a:r>
            <a:r>
              <a:rPr lang="en-GB" sz="900" kern="1200" dirty="0">
                <a:solidFill>
                  <a:schemeClr val="tx1"/>
                </a:solidFill>
                <a:latin typeface="Segoe UI Light" pitchFamily="34" charset="0"/>
                <a:ea typeface="+mn-ea"/>
                <a:cs typeface="+mn-cs"/>
              </a:rPr>
              <a:t>(PMIHANDLER),  …)</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90245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Alloc</a:t>
            </a:r>
            <a:r>
              <a:rPr lang="en-US" dirty="0"/>
              <a:t> physical pages: </a:t>
            </a:r>
            <a:r>
              <a:rPr lang="en-GB" sz="900" i="1" kern="1200" dirty="0" err="1">
                <a:solidFill>
                  <a:schemeClr val="tx1"/>
                </a:solidFill>
                <a:latin typeface="Segoe UI Light" pitchFamily="34" charset="0"/>
                <a:ea typeface="+mn-ea"/>
                <a:cs typeface="+mn-cs"/>
              </a:rPr>
              <a:t>MmAllocatePagesForMdlEx</a:t>
            </a:r>
            <a:r>
              <a:rPr lang="en-GB" sz="900" kern="1200" dirty="0">
                <a:solidFill>
                  <a:schemeClr val="tx1"/>
                </a:solidFill>
                <a:latin typeface="Segoe UI Light" pitchFamily="34" charset="0"/>
                <a:ea typeface="+mn-ea"/>
                <a:cs typeface="+mn-cs"/>
              </a:rPr>
              <a:t> and </a:t>
            </a:r>
            <a:r>
              <a:rPr lang="en-GB" sz="900" i="1" kern="1200" dirty="0" err="1">
                <a:solidFill>
                  <a:schemeClr val="tx1"/>
                </a:solidFill>
                <a:latin typeface="Segoe UI Light" pitchFamily="34" charset="0"/>
                <a:ea typeface="+mn-ea"/>
                <a:cs typeface="+mn-cs"/>
              </a:rPr>
              <a:t>MmGetMdlPfnArray</a:t>
            </a:r>
            <a:endParaRPr lang="en-GB" sz="900" i="1" kern="1200" dirty="0">
              <a:solidFill>
                <a:schemeClr val="tx1"/>
              </a:solidFill>
              <a:latin typeface="Segoe UI Light" pitchFamily="34" charset="0"/>
              <a:ea typeface="+mn-ea"/>
              <a:cs typeface="+mn-cs"/>
            </a:endParaRPr>
          </a:p>
          <a:p>
            <a:pPr marL="171450" indent="-171450">
              <a:buFont typeface="Arial" panose="020B0604020202020204" pitchFamily="34" charset="0"/>
              <a:buChar char="•"/>
            </a:pPr>
            <a:r>
              <a:rPr lang="en-US" sz="900" i="0" kern="1200" dirty="0">
                <a:solidFill>
                  <a:schemeClr val="tx1"/>
                </a:solidFill>
                <a:latin typeface="Segoe UI Light" pitchFamily="34" charset="0"/>
                <a:ea typeface="+mn-ea"/>
                <a:cs typeface="+mn-cs"/>
              </a:rPr>
              <a:t>Map</a:t>
            </a:r>
            <a:r>
              <a:rPr lang="en-US" sz="900" i="0" kern="1200" baseline="0" dirty="0">
                <a:solidFill>
                  <a:schemeClr val="tx1"/>
                </a:solidFill>
                <a:latin typeface="Segoe UI Light" pitchFamily="34" charset="0"/>
                <a:ea typeface="+mn-ea"/>
                <a:cs typeface="+mn-cs"/>
              </a:rPr>
              <a:t> the physical MDL to User mode: </a:t>
            </a:r>
            <a:r>
              <a:rPr lang="en-GB" sz="900" i="1" kern="1200" dirty="0" err="1">
                <a:solidFill>
                  <a:schemeClr val="tx1"/>
                </a:solidFill>
                <a:latin typeface="Segoe UI Light" pitchFamily="34" charset="0"/>
                <a:ea typeface="+mn-ea"/>
                <a:cs typeface="+mn-cs"/>
              </a:rPr>
              <a:t>MmMapLockedPagesSpecifyCache</a:t>
            </a:r>
            <a:endParaRPr lang="en-GB" sz="900" i="1" kern="1200" dirty="0">
              <a:solidFill>
                <a:schemeClr val="tx1"/>
              </a:solidFill>
              <a:latin typeface="Segoe UI Light" pitchFamily="34" charset="0"/>
              <a:ea typeface="+mn-ea"/>
              <a:cs typeface="+mn-cs"/>
            </a:endParaRPr>
          </a:p>
          <a:p>
            <a:pPr marL="0" indent="0">
              <a:buFont typeface="Arial" panose="020B0604020202020204" pitchFamily="34" charset="0"/>
              <a:buNone/>
            </a:pPr>
            <a:endParaRPr lang="en-US" sz="900" i="1"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7552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54036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1" i="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C0A3F07-CA84-42D1-9948-06931CBDB042}"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532940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0" i="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1B29A77-A546-4B82-8F07-51248C61BB87}"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783611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0" i="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1B29A77-A546-4B82-8F07-51248C61BB87}"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78334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0" i="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06BB96-2443-4B4E-AC9B-E5CFF6B2C015}"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452454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1" i="0" dirty="0"/>
              <a:t>* </a:t>
            </a:r>
            <a:r>
              <a:rPr lang="en-GB" b="1" i="0"/>
              <a:t>Explain</a:t>
            </a:r>
            <a:r>
              <a:rPr lang="en-GB" b="1" i="0" baseline="0"/>
              <a:t> this</a:t>
            </a:r>
            <a:endParaRPr lang="en-GB" b="1" i="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04608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1" i="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854789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97352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1" i="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B1F454-E241-4375-A9AE-7EE178DD51E0}"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2202750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1" i="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7C69D49-CED8-40B4-9244-070C38ACEC68}"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020717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1" i="0" dirty="0"/>
              <a:t>* </a:t>
            </a:r>
            <a:r>
              <a:rPr lang="en-GB" b="0" i="0" dirty="0"/>
              <a:t>Refer</a:t>
            </a:r>
            <a:r>
              <a:rPr lang="en-GB" b="0" i="0" baseline="0" dirty="0"/>
              <a:t> to the Intel Manual for the implementation details</a:t>
            </a:r>
            <a:endParaRPr lang="en-GB" b="1" i="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5FD283-D6E6-4F01-8459-61A9C4FDA901}"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26443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Interested in DBI (Pin, </a:t>
            </a:r>
            <a:r>
              <a:rPr lang="en-US" dirty="0" err="1"/>
              <a:t>Dynamorio</a:t>
            </a:r>
            <a:r>
              <a:rPr lang="en-US" dirty="0"/>
              <a:t>, </a:t>
            </a:r>
            <a:r>
              <a:rPr lang="en-US" dirty="0" err="1"/>
              <a:t>Dyninst</a:t>
            </a:r>
            <a:r>
              <a:rPr lang="en-US" dirty="0"/>
              <a:t>) or other hardware tracing, see Go Speed Tracer</a:t>
            </a:r>
          </a:p>
          <a:p>
            <a:r>
              <a:rPr lang="en-US" dirty="0"/>
              <a:t>High Performance Fuzzing: Targeting &amp; Input Selection →Engine Design →Host Configuration</a:t>
            </a:r>
          </a:p>
          <a:p>
            <a:endParaRPr lang="en-US" dirty="0"/>
          </a:p>
          <a:p>
            <a:r>
              <a:rPr lang="en-US" dirty="0"/>
              <a:t>Agenda – Overview of </a:t>
            </a:r>
            <a:r>
              <a:rPr lang="en-US" dirty="0" err="1"/>
              <a:t>IntelPT</a:t>
            </a:r>
            <a:r>
              <a:rPr lang="en-US" dirty="0"/>
              <a:t>, Windows driver implementation details, demos, guided fuzzing, more demos!</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59036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1" i="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B94950B-FDA8-416A-BFFD-D2C30E38CA29}" type="datetime8">
              <a:rPr lang="en-US" smtClean="0"/>
              <a:t>3/20/2017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853003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150386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timing attacks</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6050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97603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817796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39117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3/20/2017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60351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317" y="1206"/>
            <a:ext cx="12435840" cy="6992111"/>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480117"/>
            <a:ext cx="1449939" cy="309512"/>
          </a:xfrm>
          <a:prstGeom prst="rect">
            <a:avLst/>
          </a:prstGeom>
        </p:spPr>
      </p:pic>
      <p:sp>
        <p:nvSpPr>
          <p:cNvPr id="10" name="Title 1"/>
          <p:cNvSpPr>
            <a:spLocks noGrp="1"/>
          </p:cNvSpPr>
          <p:nvPr>
            <p:ph type="title" hasCustomPrompt="1"/>
          </p:nvPr>
        </p:nvSpPr>
        <p:spPr bwMode="auto">
          <a:xfrm>
            <a:off x="274638" y="2146651"/>
            <a:ext cx="7315200" cy="2702363"/>
          </a:xfrm>
          <a:noFill/>
        </p:spPr>
        <p:txBody>
          <a:bodyPr lIns="146304" tIns="91440" rIns="146304" bIns="91440" anchor="b" anchorCtr="0"/>
          <a:lstStyle>
            <a:lvl1pPr>
              <a:defRPr sz="5400" spc="-100" baseline="0">
                <a:gradFill>
                  <a:gsLst>
                    <a:gs pos="25664">
                      <a:srgbClr val="FFFFFF"/>
                    </a:gs>
                    <a:gs pos="41000">
                      <a:srgbClr val="FFFFFF"/>
                    </a:gs>
                  </a:gsLst>
                  <a:lin ang="5400000" scaled="0"/>
                </a:gradFill>
              </a:defRPr>
            </a:lvl1pPr>
          </a:lstStyle>
          <a:p>
            <a:r>
              <a:rPr lang="en-US" dirty="0"/>
              <a:t>Event name here</a:t>
            </a:r>
          </a:p>
        </p:txBody>
      </p:sp>
      <p:sp>
        <p:nvSpPr>
          <p:cNvPr id="11" name="Text Placeholder 2"/>
          <p:cNvSpPr>
            <a:spLocks noGrp="1"/>
          </p:cNvSpPr>
          <p:nvPr>
            <p:ph type="body" sz="quarter" idx="14" hasCustomPrompt="1"/>
          </p:nvPr>
        </p:nvSpPr>
        <p:spPr bwMode="auto">
          <a:xfrm>
            <a:off x="274638" y="4868864"/>
            <a:ext cx="7315200" cy="894549"/>
          </a:xfrm>
        </p:spPr>
        <p:txBody>
          <a:bodyPr tIns="109728" bIns="109728">
            <a:noAutofit/>
          </a:bodyPr>
          <a:lstStyle>
            <a:lvl1pPr marL="0" indent="0">
              <a:spcBef>
                <a:spcPts val="0"/>
              </a:spcBef>
              <a:buNone/>
              <a:defRPr sz="2400" baseline="0">
                <a:gradFill>
                  <a:gsLst>
                    <a:gs pos="25664">
                      <a:srgbClr val="FFFFFF"/>
                    </a:gs>
                    <a:gs pos="41000">
                      <a:srgbClr val="FFFFFF"/>
                    </a:gs>
                  </a:gsLst>
                  <a:lin ang="5400000" scaled="0"/>
                </a:gradFill>
                <a:latin typeface="+mn-lt"/>
              </a:defRPr>
            </a:lvl1pPr>
          </a:lstStyle>
          <a:p>
            <a:pPr lvl="0"/>
            <a:r>
              <a:rPr lang="en-US" dirty="0"/>
              <a:t>City | Date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742370"/>
            <a:ext cx="1810513" cy="772730"/>
          </a:xfrm>
          <a:prstGeom prst="rect">
            <a:avLst/>
          </a:prstGeom>
        </p:spPr>
      </p:pic>
    </p:spTree>
    <p:extLst>
      <p:ext uri="{BB962C8B-B14F-4D97-AF65-F5344CB8AC3E}">
        <p14:creationId xmlns:p14="http://schemas.microsoft.com/office/powerpoint/2010/main" val="290693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01707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472419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33009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15929">
                      <a:srgbClr val="1E1E1E"/>
                    </a:gs>
                    <a:gs pos="43000">
                      <a:srgbClr val="1E1E1E"/>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333565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072677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492183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76991">
                      <a:srgbClr val="1E1E1E"/>
                    </a:gs>
                    <a:gs pos="38000">
                      <a:srgbClr val="1E1E1E"/>
                    </a:gs>
                  </a:gsLst>
                  <a:lin ang="5400000" scaled="0"/>
                </a:gradFill>
              </a:defRPr>
            </a:lvl1pPr>
          </a:lstStyle>
          <a:p>
            <a:r>
              <a:rPr lang="en-US" dirty="0"/>
              <a:t>Section title</a:t>
            </a:r>
          </a:p>
        </p:txBody>
      </p:sp>
    </p:spTree>
    <p:extLst>
      <p:ext uri="{BB962C8B-B14F-4D97-AF65-F5344CB8AC3E}">
        <p14:creationId xmlns:p14="http://schemas.microsoft.com/office/powerpoint/2010/main" val="29251727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12336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38692176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4458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317" y="1206"/>
            <a:ext cx="12435840" cy="6992111"/>
          </a:xfrm>
          <a:prstGeom prst="rect">
            <a:avLst/>
          </a:prstGeom>
        </p:spPr>
      </p:pic>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480117"/>
            <a:ext cx="1449939" cy="309512"/>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742370"/>
            <a:ext cx="1810513" cy="772730"/>
          </a:xfrm>
          <a:prstGeom prst="rect">
            <a:avLst/>
          </a:prstGeom>
        </p:spPr>
      </p:pic>
    </p:spTree>
    <p:extLst>
      <p:ext uri="{BB962C8B-B14F-4D97-AF65-F5344CB8AC3E}">
        <p14:creationId xmlns:p14="http://schemas.microsoft.com/office/powerpoint/2010/main" val="141417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9779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116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429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15754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81" y="480117"/>
            <a:ext cx="1449936" cy="309512"/>
          </a:xfrm>
          <a:prstGeom prst="rect">
            <a:avLst/>
          </a:prstGeom>
        </p:spPr>
      </p:pic>
    </p:spTree>
    <p:extLst>
      <p:ext uri="{BB962C8B-B14F-4D97-AF65-F5344CB8AC3E}">
        <p14:creationId xmlns:p14="http://schemas.microsoft.com/office/powerpoint/2010/main" val="27560907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745654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95392" y="1832826"/>
            <a:ext cx="11350443" cy="4308374"/>
          </a:xfrm>
          <a:prstGeom prst="rect">
            <a:avLst/>
          </a:prstGeom>
        </p:spPr>
        <p:txBody>
          <a:bodyPr lIns="91420" tIns="45710" rIns="91420" bIns="45710">
            <a:noAutofit/>
          </a:bodyPr>
          <a:lstStyle>
            <a:lvl1pPr marL="382034" indent="-304335">
              <a:lnSpc>
                <a:spcPct val="95000"/>
              </a:lnSpc>
              <a:spcBef>
                <a:spcPts val="1509"/>
              </a:spcBef>
              <a:buClr>
                <a:schemeClr val="tx1"/>
              </a:buClr>
              <a:buSzPct val="80000"/>
              <a:buFont typeface="Arial"/>
              <a:buChar char="•"/>
              <a:defRPr sz="5032" b="0" i="0">
                <a:solidFill>
                  <a:srgbClr val="676767"/>
                </a:solidFill>
                <a:latin typeface="+mn-lt"/>
                <a:cs typeface="CiscoSans ExtraLight"/>
              </a:defRPr>
            </a:lvl1pPr>
            <a:lvl2pPr marL="690686" indent="-293541">
              <a:lnSpc>
                <a:spcPct val="95000"/>
              </a:lnSpc>
              <a:spcBef>
                <a:spcPts val="612"/>
              </a:spcBef>
              <a:buClr>
                <a:schemeClr val="tx1"/>
              </a:buClr>
              <a:buSzPct val="80000"/>
              <a:buFont typeface="Arial"/>
              <a:buChar char="•"/>
              <a:defRPr sz="2448" b="0" i="0">
                <a:solidFill>
                  <a:srgbClr val="676767"/>
                </a:solidFill>
                <a:latin typeface="+mn-lt"/>
                <a:cs typeface="CiscoSans ExtraLight"/>
              </a:defRPr>
            </a:lvl2pPr>
            <a:lvl3pPr marL="1016604" indent="-233107">
              <a:buClr>
                <a:schemeClr val="tx1"/>
              </a:buClr>
              <a:buSzPct val="80000"/>
              <a:buFont typeface="Arial"/>
              <a:buChar char="•"/>
              <a:defRPr sz="2176" b="0" i="0">
                <a:solidFill>
                  <a:srgbClr val="676767"/>
                </a:solidFill>
                <a:latin typeface="+mn-lt"/>
                <a:cs typeface="CiscoSans ExtraLight"/>
              </a:defRPr>
            </a:lvl3pPr>
            <a:lvl4pPr marL="1238916" indent="-233107">
              <a:buClr>
                <a:schemeClr val="tx1"/>
              </a:buClr>
              <a:buSzPct val="80000"/>
              <a:buFont typeface="Arial"/>
              <a:buChar char="•"/>
              <a:defRPr sz="1904" b="0" i="0">
                <a:solidFill>
                  <a:srgbClr val="676767"/>
                </a:solidFill>
                <a:latin typeface="+mn-lt"/>
                <a:cs typeface="CiscoSans ExtraLight"/>
              </a:defRPr>
            </a:lvl4pPr>
            <a:lvl5pPr marL="1472024" indent="-228790">
              <a:buClr>
                <a:schemeClr val="tx1"/>
              </a:buClr>
              <a:buSzPct val="80000"/>
              <a:buFont typeface="Arial"/>
              <a:buChar char="•"/>
              <a:defRPr sz="1632" b="0" i="0">
                <a:solidFill>
                  <a:srgbClr val="676767"/>
                </a:solidFill>
                <a:latin typeface="+mn-lt"/>
                <a:cs typeface="CiscoSans ExtraLight"/>
              </a:defRPr>
            </a:lvl5pPr>
          </a:lstStyle>
          <a:p>
            <a:pPr lvl="0"/>
            <a:r>
              <a:rPr lang="en-GB" dirty="0"/>
              <a:t>Click to edit text</a:t>
            </a:r>
          </a:p>
        </p:txBody>
      </p:sp>
      <p:sp>
        <p:nvSpPr>
          <p:cNvPr id="6" name="Title Placeholder 5"/>
          <p:cNvSpPr>
            <a:spLocks noGrp="1"/>
          </p:cNvSpPr>
          <p:nvPr>
            <p:ph type="title"/>
          </p:nvPr>
        </p:nvSpPr>
        <p:spPr bwMode="auto">
          <a:xfrm>
            <a:off x="595392" y="464144"/>
            <a:ext cx="11350443" cy="99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it-IT"/>
              <a:t>Fare clic per modificare lo stile del titolo</a:t>
            </a:r>
            <a:endParaRPr lang="en-GB" dirty="0"/>
          </a:p>
        </p:txBody>
      </p:sp>
    </p:spTree>
    <p:extLst>
      <p:ext uri="{BB962C8B-B14F-4D97-AF65-F5344CB8AC3E}">
        <p14:creationId xmlns:p14="http://schemas.microsoft.com/office/powerpoint/2010/main" val="407565858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968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317" y="1206"/>
            <a:ext cx="12435840" cy="6992111"/>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480117"/>
            <a:ext cx="1449939" cy="309512"/>
          </a:xfrm>
          <a:prstGeom prst="rect">
            <a:avLst/>
          </a:prstGeom>
        </p:spPr>
      </p:pic>
      <p:sp>
        <p:nvSpPr>
          <p:cNvPr id="10" name="Title 1"/>
          <p:cNvSpPr>
            <a:spLocks noGrp="1"/>
          </p:cNvSpPr>
          <p:nvPr>
            <p:ph type="title" hasCustomPrompt="1"/>
          </p:nvPr>
        </p:nvSpPr>
        <p:spPr bwMode="auto">
          <a:xfrm>
            <a:off x="274638" y="2146651"/>
            <a:ext cx="7315200" cy="2702363"/>
          </a:xfrm>
          <a:noFill/>
        </p:spPr>
        <p:txBody>
          <a:bodyPr lIns="146304" tIns="91440" rIns="146304" bIns="91440" anchor="b" anchorCtr="0"/>
          <a:lstStyle>
            <a:lvl1pPr>
              <a:defRPr sz="5400" spc="-100" baseline="0">
                <a:gradFill>
                  <a:gsLst>
                    <a:gs pos="25664">
                      <a:srgbClr val="FFFFFF"/>
                    </a:gs>
                    <a:gs pos="41000">
                      <a:srgbClr val="FFFFFF"/>
                    </a:gs>
                  </a:gsLst>
                  <a:lin ang="5400000" scaled="0"/>
                </a:gradFill>
              </a:defRPr>
            </a:lvl1pPr>
          </a:lstStyle>
          <a:p>
            <a:r>
              <a:rPr lang="en-US" dirty="0"/>
              <a:t>Event name here</a:t>
            </a:r>
          </a:p>
        </p:txBody>
      </p:sp>
      <p:sp>
        <p:nvSpPr>
          <p:cNvPr id="11" name="Text Placeholder 2"/>
          <p:cNvSpPr>
            <a:spLocks noGrp="1"/>
          </p:cNvSpPr>
          <p:nvPr>
            <p:ph type="body" sz="quarter" idx="14" hasCustomPrompt="1"/>
          </p:nvPr>
        </p:nvSpPr>
        <p:spPr bwMode="auto">
          <a:xfrm>
            <a:off x="274638" y="4868864"/>
            <a:ext cx="7315200" cy="894549"/>
          </a:xfrm>
        </p:spPr>
        <p:txBody>
          <a:bodyPr tIns="109728" bIns="109728">
            <a:noAutofit/>
          </a:bodyPr>
          <a:lstStyle>
            <a:lvl1pPr marL="0" indent="0">
              <a:spcBef>
                <a:spcPts val="0"/>
              </a:spcBef>
              <a:buNone/>
              <a:defRPr sz="2400" baseline="0">
                <a:gradFill>
                  <a:gsLst>
                    <a:gs pos="25664">
                      <a:srgbClr val="FFFFFF"/>
                    </a:gs>
                    <a:gs pos="41000">
                      <a:srgbClr val="FFFFFF"/>
                    </a:gs>
                  </a:gsLst>
                  <a:lin ang="5400000" scaled="0"/>
                </a:gradFill>
                <a:latin typeface="+mn-lt"/>
              </a:defRPr>
            </a:lvl1pPr>
          </a:lstStyle>
          <a:p>
            <a:pPr lvl="0"/>
            <a:r>
              <a:rPr lang="en-US" dirty="0"/>
              <a:t>City | Date</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742370"/>
            <a:ext cx="1810513" cy="772730"/>
          </a:xfrm>
          <a:prstGeom prst="rect">
            <a:avLst/>
          </a:prstGeom>
        </p:spPr>
      </p:pic>
    </p:spTree>
    <p:extLst>
      <p:ext uri="{BB962C8B-B14F-4D97-AF65-F5344CB8AC3E}">
        <p14:creationId xmlns:p14="http://schemas.microsoft.com/office/powerpoint/2010/main" val="159057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317" y="1206"/>
            <a:ext cx="12435840" cy="6992111"/>
          </a:xfrm>
          <a:prstGeom prst="rect">
            <a:avLst/>
          </a:prstGeom>
        </p:spPr>
      </p:pic>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480117"/>
            <a:ext cx="1449939" cy="309512"/>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742370"/>
            <a:ext cx="1810513" cy="772730"/>
          </a:xfrm>
          <a:prstGeom prst="rect">
            <a:avLst/>
          </a:prstGeom>
        </p:spPr>
      </p:pic>
    </p:spTree>
    <p:extLst>
      <p:ext uri="{BB962C8B-B14F-4D97-AF65-F5344CB8AC3E}">
        <p14:creationId xmlns:p14="http://schemas.microsoft.com/office/powerpoint/2010/main" val="394289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533986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13972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69439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93074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593993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5911000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56957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38053">
                      <a:srgbClr val="1E1E1E"/>
                    </a:gs>
                    <a:gs pos="75000">
                      <a:srgbClr val="1E1E1E"/>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919118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8336789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3805">
                      <a:srgbClr val="1E1E1E"/>
                    </a:gs>
                    <a:gs pos="52000">
                      <a:srgbClr val="1E1E1E"/>
                    </a:gs>
                  </a:gsLst>
                  <a:lin ang="5400000" scaled="0"/>
                </a:gradFill>
              </a:defRPr>
            </a:lvl1pPr>
          </a:lstStyle>
          <a:p>
            <a:r>
              <a:rPr lang="en-US" dirty="0"/>
              <a:t>Section title</a:t>
            </a:r>
          </a:p>
        </p:txBody>
      </p:sp>
    </p:spTree>
    <p:extLst>
      <p:ext uri="{BB962C8B-B14F-4D97-AF65-F5344CB8AC3E}">
        <p14:creationId xmlns:p14="http://schemas.microsoft.com/office/powerpoint/2010/main" val="31910043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883647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523968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48550532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66779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9994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43876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91489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81" y="480117"/>
            <a:ext cx="1449936" cy="309511"/>
          </a:xfrm>
          <a:prstGeom prst="rect">
            <a:avLst/>
          </a:prstGeom>
        </p:spPr>
      </p:pic>
    </p:spTree>
    <p:extLst>
      <p:ext uri="{BB962C8B-B14F-4D97-AF65-F5344CB8AC3E}">
        <p14:creationId xmlns:p14="http://schemas.microsoft.com/office/powerpoint/2010/main" val="30137981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072711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317" y="1206"/>
            <a:ext cx="12435840" cy="6992111"/>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480117"/>
            <a:ext cx="1449939" cy="309512"/>
          </a:xfrm>
          <a:prstGeom prst="rect">
            <a:avLst/>
          </a:prstGeom>
        </p:spPr>
      </p:pic>
      <p:sp>
        <p:nvSpPr>
          <p:cNvPr id="10" name="Title 1"/>
          <p:cNvSpPr>
            <a:spLocks noGrp="1"/>
          </p:cNvSpPr>
          <p:nvPr>
            <p:ph type="title" hasCustomPrompt="1"/>
          </p:nvPr>
        </p:nvSpPr>
        <p:spPr bwMode="auto">
          <a:xfrm>
            <a:off x="274638" y="2146651"/>
            <a:ext cx="7315200" cy="2702363"/>
          </a:xfrm>
          <a:noFill/>
        </p:spPr>
        <p:txBody>
          <a:bodyPr lIns="146304" tIns="91440" rIns="146304" bIns="91440" anchor="b" anchorCtr="0"/>
          <a:lstStyle>
            <a:lvl1pPr>
              <a:defRPr sz="5400" spc="-100" baseline="0">
                <a:gradFill>
                  <a:gsLst>
                    <a:gs pos="25664">
                      <a:srgbClr val="FFFFFF"/>
                    </a:gs>
                    <a:gs pos="41000">
                      <a:srgbClr val="FFFFFF"/>
                    </a:gs>
                  </a:gsLst>
                  <a:lin ang="5400000" scaled="0"/>
                </a:gradFill>
              </a:defRPr>
            </a:lvl1pPr>
          </a:lstStyle>
          <a:p>
            <a:r>
              <a:rPr lang="en-US" dirty="0"/>
              <a:t>Event name here</a:t>
            </a:r>
          </a:p>
        </p:txBody>
      </p:sp>
      <p:sp>
        <p:nvSpPr>
          <p:cNvPr id="11" name="Text Placeholder 2"/>
          <p:cNvSpPr>
            <a:spLocks noGrp="1"/>
          </p:cNvSpPr>
          <p:nvPr>
            <p:ph type="body" sz="quarter" idx="14" hasCustomPrompt="1"/>
          </p:nvPr>
        </p:nvSpPr>
        <p:spPr bwMode="auto">
          <a:xfrm>
            <a:off x="274638" y="4868864"/>
            <a:ext cx="7315200" cy="894549"/>
          </a:xfrm>
        </p:spPr>
        <p:txBody>
          <a:bodyPr tIns="109728" bIns="109728">
            <a:noAutofit/>
          </a:bodyPr>
          <a:lstStyle>
            <a:lvl1pPr marL="0" indent="0">
              <a:spcBef>
                <a:spcPts val="0"/>
              </a:spcBef>
              <a:buNone/>
              <a:defRPr sz="2400" baseline="0">
                <a:gradFill>
                  <a:gsLst>
                    <a:gs pos="25664">
                      <a:srgbClr val="FFFFFF"/>
                    </a:gs>
                    <a:gs pos="41000">
                      <a:srgbClr val="FFFFFF"/>
                    </a:gs>
                  </a:gsLst>
                  <a:lin ang="5400000" scaled="0"/>
                </a:gradFill>
                <a:latin typeface="+mn-lt"/>
              </a:defRPr>
            </a:lvl1pPr>
          </a:lstStyle>
          <a:p>
            <a:pPr lvl="0"/>
            <a:r>
              <a:rPr lang="en-US" dirty="0"/>
              <a:t>City | Date</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742370"/>
            <a:ext cx="1810513" cy="772730"/>
          </a:xfrm>
          <a:prstGeom prst="rect">
            <a:avLst/>
          </a:prstGeom>
        </p:spPr>
      </p:pic>
    </p:spTree>
    <p:extLst>
      <p:ext uri="{BB962C8B-B14F-4D97-AF65-F5344CB8AC3E}">
        <p14:creationId xmlns:p14="http://schemas.microsoft.com/office/powerpoint/2010/main" val="311916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317" y="1206"/>
            <a:ext cx="12435840" cy="6992111"/>
          </a:xfrm>
          <a:prstGeom prst="rect">
            <a:avLst/>
          </a:prstGeom>
        </p:spPr>
      </p:pic>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480117"/>
            <a:ext cx="1449939" cy="309512"/>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5742370"/>
            <a:ext cx="1810513" cy="772730"/>
          </a:xfrm>
          <a:prstGeom prst="rect">
            <a:avLst/>
          </a:prstGeom>
        </p:spPr>
      </p:pic>
    </p:spTree>
    <p:extLst>
      <p:ext uri="{BB962C8B-B14F-4D97-AF65-F5344CB8AC3E}">
        <p14:creationId xmlns:p14="http://schemas.microsoft.com/office/powerpoint/2010/main" val="40845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48336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960184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735144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52522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98544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886292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0139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34513">
                      <a:srgbClr val="1E1E1E"/>
                    </a:gs>
                    <a:gs pos="57000">
                      <a:srgbClr val="1E1E1E"/>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05335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2963641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2416370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2301">
                      <a:srgbClr val="1E1E1E"/>
                    </a:gs>
                    <a:gs pos="31000">
                      <a:srgbClr val="1E1E1E"/>
                    </a:gs>
                  </a:gsLst>
                  <a:lin ang="5400000" scaled="0"/>
                </a:gradFill>
              </a:defRPr>
            </a:lvl1pPr>
          </a:lstStyle>
          <a:p>
            <a:r>
              <a:rPr lang="en-US" dirty="0"/>
              <a:t>Section title</a:t>
            </a:r>
          </a:p>
        </p:txBody>
      </p:sp>
    </p:spTree>
    <p:extLst>
      <p:ext uri="{BB962C8B-B14F-4D97-AF65-F5344CB8AC3E}">
        <p14:creationId xmlns:p14="http://schemas.microsoft.com/office/powerpoint/2010/main" val="25159104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765928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199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2012005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35978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26686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1688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02959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65985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81" y="480117"/>
            <a:ext cx="1449936" cy="309511"/>
          </a:xfrm>
          <a:prstGeom prst="rect">
            <a:avLst/>
          </a:prstGeom>
        </p:spPr>
      </p:pic>
    </p:spTree>
    <p:extLst>
      <p:ext uri="{BB962C8B-B14F-4D97-AF65-F5344CB8AC3E}">
        <p14:creationId xmlns:p14="http://schemas.microsoft.com/office/powerpoint/2010/main" val="286056927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047801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69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24063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78325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0193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8.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image" Target="../media/image2.png"/><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image" Target="../media/image8.png"/><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theme" Target="../theme/theme3.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832" y="1495"/>
            <a:ext cx="12435838" cy="6992111"/>
          </a:xfrm>
          <a:prstGeom prst="rect">
            <a:avLst/>
          </a:prstGeom>
        </p:spPr>
      </p:pic>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99675131"/>
      </p:ext>
    </p:extLst>
  </p:cSld>
  <p:clrMap bg1="lt1" tx1="dk1" bg2="lt2" tx2="dk2" accent1="accent1" accent2="accent2" accent3="accent3" accent4="accent4" accent5="accent5" accent6="accent6" hlink="hlink" folHlink="folHlink"/>
  <p:sldLayoutIdLst>
    <p:sldLayoutId id="2147484355" r:id="rId1"/>
    <p:sldLayoutId id="2147484356"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8" r:id="rId25"/>
    <p:sldLayoutId id="2147484381" r:id="rId26"/>
    <p:sldLayoutId id="2147484382" r:id="rId2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832" y="1495"/>
            <a:ext cx="12435838" cy="6992111"/>
          </a:xfrm>
          <a:prstGeom prst="rect">
            <a:avLst/>
          </a:prstGeom>
        </p:spPr>
      </p:pic>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975821229"/>
      </p:ext>
    </p:extLst>
  </p:cSld>
  <p:clrMap bg1="dk1" tx1="lt1" bg2="dk2" tx2="lt2" accent1="accent1" accent2="accent2" accent3="accent3" accent4="accent4" accent5="accent5" accent6="accent6" hlink="hlink" folHlink="folHlink"/>
  <p:sldLayoutIdLst>
    <p:sldLayoutId id="2147484357" r:id="rId1"/>
    <p:sldLayoutId id="2147484358" r:id="rId2"/>
    <p:sldLayoutId id="2147484334" r:id="rId3"/>
    <p:sldLayoutId id="2147484335" r:id="rId4"/>
    <p:sldLayoutId id="2147484336" r:id="rId5"/>
    <p:sldLayoutId id="2147484337" r:id="rId6"/>
    <p:sldLayoutId id="2147484338" r:id="rId7"/>
    <p:sldLayoutId id="2147484339" r:id="rId8"/>
    <p:sldLayoutId id="2147484340" r:id="rId9"/>
    <p:sldLayoutId id="2147484342" r:id="rId10"/>
    <p:sldLayoutId id="2147484343" r:id="rId11"/>
    <p:sldLayoutId id="2147484344" r:id="rId12"/>
    <p:sldLayoutId id="2147484345" r:id="rId13"/>
    <p:sldLayoutId id="2147484347" r:id="rId14"/>
    <p:sldLayoutId id="2147484348" r:id="rId15"/>
    <p:sldLayoutId id="2147484349" r:id="rId16"/>
    <p:sldLayoutId id="2147484350" r:id="rId17"/>
    <p:sldLayoutId id="2147484351" r:id="rId18"/>
    <p:sldLayoutId id="2147484352"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832" y="1495"/>
            <a:ext cx="12435838" cy="6992111"/>
          </a:xfrm>
          <a:prstGeom prst="rect">
            <a:avLst/>
          </a:prstGeom>
        </p:spPr>
      </p:pic>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868976769"/>
      </p:ext>
    </p:extLst>
  </p:cSld>
  <p:clrMap bg1="dk1" tx1="lt1" bg2="dk2" tx2="lt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 id="2147484371" r:id="rId12"/>
    <p:sldLayoutId id="2147484372" r:id="rId13"/>
    <p:sldLayoutId id="2147484373" r:id="rId14"/>
    <p:sldLayoutId id="2147484374" r:id="rId15"/>
    <p:sldLayoutId id="2147484375" r:id="rId16"/>
    <p:sldLayoutId id="2147484376" r:id="rId17"/>
    <p:sldLayoutId id="2147484377" r:id="rId18"/>
    <p:sldLayoutId id="2147484378" r:id="rId19"/>
    <p:sldLayoutId id="2147484379" r:id="rId20"/>
    <p:sldLayoutId id="2147484380" r:id="rId21"/>
    <p:sldLayoutId id="2147484383"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alos-vulndev/TalosIntelPtDriv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moflow.or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CanSecWest</a:t>
            </a:r>
            <a:endParaRPr lang="en-US" dirty="0"/>
          </a:p>
        </p:txBody>
      </p:sp>
      <p:sp>
        <p:nvSpPr>
          <p:cNvPr id="3" name="Text Placeholder 2"/>
          <p:cNvSpPr>
            <a:spLocks noGrp="1"/>
          </p:cNvSpPr>
          <p:nvPr>
            <p:ph type="body" sz="quarter" idx="14"/>
          </p:nvPr>
        </p:nvSpPr>
        <p:spPr/>
        <p:txBody>
          <a:bodyPr/>
          <a:lstStyle/>
          <a:p>
            <a:pPr lvl="0"/>
            <a:r>
              <a:rPr lang="en-US" dirty="0"/>
              <a:t>Vancouver | 15 March 2017</a:t>
            </a:r>
          </a:p>
        </p:txBody>
      </p:sp>
    </p:spTree>
    <p:extLst>
      <p:ext uri="{BB962C8B-B14F-4D97-AF65-F5344CB8AC3E}">
        <p14:creationId xmlns:p14="http://schemas.microsoft.com/office/powerpoint/2010/main" val="278999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Detecting Intel PT</a:t>
            </a:r>
          </a:p>
        </p:txBody>
      </p:sp>
      <p:sp>
        <p:nvSpPr>
          <p:cNvPr id="6" name="Text Placeholder 5"/>
          <p:cNvSpPr>
            <a:spLocks noGrp="1"/>
          </p:cNvSpPr>
          <p:nvPr>
            <p:ph type="body" sz="quarter" idx="10"/>
          </p:nvPr>
        </p:nvSpPr>
        <p:spPr>
          <a:xfrm>
            <a:off x="274638" y="1212850"/>
            <a:ext cx="11887200" cy="6217087"/>
          </a:xfrm>
        </p:spPr>
        <p:txBody>
          <a:bodyPr/>
          <a:lstStyle/>
          <a:p>
            <a:r>
              <a:rPr lang="en-US" sz="2000" dirty="0">
                <a:solidFill>
                  <a:schemeClr val="tx1"/>
                </a:solidFill>
                <a:latin typeface="+mn-lt"/>
              </a:rPr>
              <a:t>EAX = 0x14 - Intel Processor Trace </a:t>
            </a:r>
          </a:p>
          <a:p>
            <a:endParaRPr lang="en-US" sz="2000" dirty="0">
              <a:solidFill>
                <a:schemeClr val="tx1"/>
              </a:solidFill>
              <a:latin typeface="+mn-lt"/>
            </a:endParaRPr>
          </a:p>
          <a:p>
            <a:r>
              <a:rPr lang="en-US" sz="2000" dirty="0">
                <a:solidFill>
                  <a:schemeClr val="tx1"/>
                </a:solidFill>
                <a:latin typeface="+mn-lt"/>
              </a:rPr>
              <a:t>EBX </a:t>
            </a:r>
          </a:p>
          <a:p>
            <a:pPr marL="342900" indent="-342900">
              <a:buFont typeface="Arial" panose="020B0604020202020204" pitchFamily="34" charset="0"/>
              <a:buChar char="•"/>
            </a:pPr>
            <a:r>
              <a:rPr lang="en-US" sz="2000" dirty="0">
                <a:solidFill>
                  <a:schemeClr val="tx1"/>
                </a:solidFill>
                <a:latin typeface="+mn-lt"/>
              </a:rPr>
              <a:t>Bit 00: IA32_RTIT_CTL.CR3Filter can be set to 1</a:t>
            </a:r>
          </a:p>
          <a:p>
            <a:pPr marL="571500" lvl="2" indent="-342900">
              <a:buFont typeface="Arial" panose="020B0604020202020204" pitchFamily="34" charset="0"/>
              <a:buChar char="•"/>
            </a:pPr>
            <a:r>
              <a:rPr lang="en-US" dirty="0">
                <a:solidFill>
                  <a:schemeClr val="tx1"/>
                </a:solidFill>
                <a:latin typeface="+mn-lt"/>
              </a:rPr>
              <a:t>IA32_RTIT_CR3_MATCH MSR can be accessed.</a:t>
            </a:r>
          </a:p>
          <a:p>
            <a:pPr marL="342900" indent="-342900">
              <a:buFont typeface="Arial" panose="020B0604020202020204" pitchFamily="34" charset="0"/>
              <a:buChar char="•"/>
            </a:pPr>
            <a:r>
              <a:rPr lang="en-US" sz="2000" dirty="0">
                <a:solidFill>
                  <a:schemeClr val="tx1"/>
                </a:solidFill>
                <a:latin typeface="+mn-lt"/>
              </a:rPr>
              <a:t>Bit 01: Configurable PSB and Cycle-Accurate Mode.</a:t>
            </a:r>
          </a:p>
          <a:p>
            <a:pPr marL="342900" indent="-342900">
              <a:buFont typeface="Arial" panose="020B0604020202020204" pitchFamily="34" charset="0"/>
              <a:buChar char="•"/>
            </a:pPr>
            <a:r>
              <a:rPr lang="en-US" sz="2000" dirty="0">
                <a:solidFill>
                  <a:schemeClr val="tx1"/>
                </a:solidFill>
                <a:latin typeface="+mn-lt"/>
              </a:rPr>
              <a:t>Bit 02: IP Filtering, </a:t>
            </a:r>
            <a:r>
              <a:rPr lang="en-US" sz="2000" dirty="0" err="1">
                <a:solidFill>
                  <a:schemeClr val="tx1"/>
                </a:solidFill>
                <a:latin typeface="+mn-lt"/>
              </a:rPr>
              <a:t>TraceStop</a:t>
            </a:r>
            <a:r>
              <a:rPr lang="en-US" sz="2000" dirty="0">
                <a:solidFill>
                  <a:schemeClr val="tx1"/>
                </a:solidFill>
                <a:latin typeface="+mn-lt"/>
              </a:rPr>
              <a:t> filtering, and preservation of Intel PT MSRs across warm reset.</a:t>
            </a:r>
          </a:p>
          <a:p>
            <a:pPr marL="342900" indent="-342900">
              <a:buFont typeface="Arial" panose="020B0604020202020204" pitchFamily="34" charset="0"/>
              <a:buChar char="•"/>
            </a:pPr>
            <a:r>
              <a:rPr lang="en-US" sz="2000" dirty="0">
                <a:solidFill>
                  <a:schemeClr val="tx1"/>
                </a:solidFill>
                <a:latin typeface="+mn-lt"/>
              </a:rPr>
              <a:t>Bit 03: MTC timing packet and suppression of COFI-based packets.</a:t>
            </a:r>
          </a:p>
          <a:p>
            <a:r>
              <a:rPr lang="en-US" sz="2000" dirty="0">
                <a:solidFill>
                  <a:schemeClr val="tx1"/>
                </a:solidFill>
                <a:latin typeface="+mn-lt"/>
              </a:rPr>
              <a:t>ECX </a:t>
            </a:r>
          </a:p>
          <a:p>
            <a:pPr marL="342900" indent="-342900">
              <a:buFont typeface="Arial" panose="020B0604020202020204" pitchFamily="34" charset="0"/>
              <a:buChar char="•"/>
            </a:pPr>
            <a:r>
              <a:rPr lang="en-US" sz="2000" dirty="0">
                <a:solidFill>
                  <a:schemeClr val="tx1"/>
                </a:solidFill>
                <a:latin typeface="+mn-lt"/>
              </a:rPr>
              <a:t>Bit 00: Tracing can be enabled with IA32_RTIT_CTL.ToPA = 1 utilizing the </a:t>
            </a:r>
            <a:r>
              <a:rPr lang="en-US" sz="2000" dirty="0" err="1">
                <a:solidFill>
                  <a:schemeClr val="tx1"/>
                </a:solidFill>
                <a:latin typeface="+mn-lt"/>
              </a:rPr>
              <a:t>ToPA</a:t>
            </a:r>
            <a:r>
              <a:rPr lang="en-US" sz="2000" dirty="0">
                <a:solidFill>
                  <a:schemeClr val="tx1"/>
                </a:solidFill>
                <a:latin typeface="+mn-lt"/>
              </a:rPr>
              <a:t> output scheme</a:t>
            </a:r>
          </a:p>
          <a:p>
            <a:pPr marL="571500" lvl="2" indent="-342900">
              <a:buFont typeface="Arial" panose="020B0604020202020204" pitchFamily="34" charset="0"/>
              <a:buChar char="•"/>
            </a:pPr>
            <a:r>
              <a:rPr lang="en-US" dirty="0">
                <a:solidFill>
                  <a:schemeClr val="tx1"/>
                </a:solidFill>
                <a:latin typeface="+mn-lt"/>
              </a:rPr>
              <a:t>IA32_RTIT_OUTPUT_BASE and IA32_RTIT_OUTPUT_MASK_PTRS MSRs can be accessed.</a:t>
            </a:r>
          </a:p>
          <a:p>
            <a:pPr marL="342900" indent="-342900">
              <a:buFont typeface="Arial" panose="020B0604020202020204" pitchFamily="34" charset="0"/>
              <a:buChar char="•"/>
            </a:pPr>
            <a:r>
              <a:rPr lang="en-US" sz="2000" dirty="0">
                <a:solidFill>
                  <a:schemeClr val="tx1"/>
                </a:solidFill>
                <a:latin typeface="+mn-lt"/>
              </a:rPr>
              <a:t>Bit 01: </a:t>
            </a:r>
            <a:r>
              <a:rPr lang="en-US" sz="2000" dirty="0" err="1">
                <a:solidFill>
                  <a:schemeClr val="tx1"/>
                </a:solidFill>
                <a:latin typeface="+mn-lt"/>
              </a:rPr>
              <a:t>ToPA</a:t>
            </a:r>
            <a:r>
              <a:rPr lang="en-US" sz="2000" dirty="0">
                <a:solidFill>
                  <a:schemeClr val="tx1"/>
                </a:solidFill>
                <a:latin typeface="+mn-lt"/>
              </a:rPr>
              <a:t> tables can hold any number of output entries</a:t>
            </a:r>
          </a:p>
          <a:p>
            <a:pPr marL="571500" lvl="2" indent="-342900">
              <a:buFont typeface="Arial" panose="020B0604020202020204" pitchFamily="34" charset="0"/>
              <a:buChar char="•"/>
            </a:pPr>
            <a:r>
              <a:rPr lang="en-US" dirty="0">
                <a:solidFill>
                  <a:schemeClr val="tx1"/>
                </a:solidFill>
                <a:latin typeface="+mn-lt"/>
              </a:rPr>
              <a:t>Maximum specified by the </a:t>
            </a:r>
            <a:r>
              <a:rPr lang="en-US" dirty="0" err="1">
                <a:solidFill>
                  <a:schemeClr val="tx1"/>
                </a:solidFill>
                <a:latin typeface="+mn-lt"/>
              </a:rPr>
              <a:t>MaskOrTableOffset</a:t>
            </a:r>
            <a:r>
              <a:rPr lang="en-US" dirty="0">
                <a:solidFill>
                  <a:schemeClr val="tx1"/>
                </a:solidFill>
                <a:latin typeface="+mn-lt"/>
              </a:rPr>
              <a:t> field of IA32_RTIT_OUTPUT_MASK_PTRS.</a:t>
            </a:r>
          </a:p>
          <a:p>
            <a:pPr marL="342900" indent="-342900">
              <a:buFont typeface="Arial" panose="020B0604020202020204" pitchFamily="34" charset="0"/>
              <a:buChar char="•"/>
            </a:pPr>
            <a:r>
              <a:rPr lang="en-US" sz="2000" dirty="0">
                <a:solidFill>
                  <a:schemeClr val="tx1"/>
                </a:solidFill>
                <a:latin typeface="+mn-lt"/>
              </a:rPr>
              <a:t>Bit 02: Single-Range Output scheme.</a:t>
            </a:r>
          </a:p>
          <a:p>
            <a:pPr marL="342900" indent="-342900">
              <a:buFont typeface="Arial" panose="020B0604020202020204" pitchFamily="34" charset="0"/>
              <a:buChar char="•"/>
            </a:pPr>
            <a:r>
              <a:rPr lang="en-US" sz="2000" dirty="0">
                <a:solidFill>
                  <a:schemeClr val="tx1"/>
                </a:solidFill>
                <a:latin typeface="+mn-lt"/>
              </a:rPr>
              <a:t>Bit 03: Output to Trace Transport subsystem.</a:t>
            </a:r>
          </a:p>
          <a:p>
            <a:pPr marL="342900" indent="-342900">
              <a:buFont typeface="Arial" panose="020B0604020202020204" pitchFamily="34" charset="0"/>
              <a:buChar char="•"/>
            </a:pPr>
            <a:r>
              <a:rPr lang="en-US" sz="2000" dirty="0">
                <a:solidFill>
                  <a:schemeClr val="tx1"/>
                </a:solidFill>
                <a:latin typeface="+mn-lt"/>
              </a:rPr>
              <a:t>Bit 31: Generated packets which contain IP payloads have LIP values</a:t>
            </a:r>
          </a:p>
          <a:p>
            <a:pPr marL="571500" lvl="2" indent="-342900">
              <a:buFont typeface="Arial" panose="020B0604020202020204" pitchFamily="34" charset="0"/>
              <a:buChar char="•"/>
            </a:pPr>
            <a:r>
              <a:rPr lang="en-US" dirty="0">
                <a:solidFill>
                  <a:schemeClr val="tx1"/>
                </a:solidFill>
                <a:latin typeface="+mn-lt"/>
              </a:rPr>
              <a:t>Includes the CS base component</a:t>
            </a:r>
          </a:p>
          <a:p>
            <a:endParaRPr lang="en-US" sz="2000" dirty="0">
              <a:solidFill>
                <a:schemeClr val="tx1"/>
              </a:solidFill>
              <a:latin typeface="+mn-lt"/>
            </a:endParaRPr>
          </a:p>
        </p:txBody>
      </p:sp>
    </p:spTree>
    <p:extLst>
      <p:ext uri="{BB962C8B-B14F-4D97-AF65-F5344CB8AC3E}">
        <p14:creationId xmlns:p14="http://schemas.microsoft.com/office/powerpoint/2010/main" val="306131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Detecting Intel PT</a:t>
            </a:r>
          </a:p>
        </p:txBody>
      </p:sp>
      <p:sp>
        <p:nvSpPr>
          <p:cNvPr id="6" name="Text Placeholder 5"/>
          <p:cNvSpPr>
            <a:spLocks noGrp="1"/>
          </p:cNvSpPr>
          <p:nvPr>
            <p:ph type="body" sz="quarter" idx="10"/>
          </p:nvPr>
        </p:nvSpPr>
        <p:spPr>
          <a:xfrm>
            <a:off x="274638" y="1212850"/>
            <a:ext cx="11887200" cy="3847207"/>
          </a:xfrm>
        </p:spPr>
        <p:txBody>
          <a:bodyPr/>
          <a:lstStyle/>
          <a:p>
            <a:r>
              <a:rPr lang="en-US" sz="2000" dirty="0">
                <a:solidFill>
                  <a:schemeClr val="tx1"/>
                </a:solidFill>
                <a:latin typeface="+mn-lt"/>
              </a:rPr>
              <a:t>EAX = 0x14 - Intel Processor Trace </a:t>
            </a:r>
          </a:p>
          <a:p>
            <a:endParaRPr lang="en-US" sz="2000" dirty="0">
              <a:solidFill>
                <a:schemeClr val="tx1"/>
              </a:solidFill>
              <a:latin typeface="+mn-lt"/>
            </a:endParaRPr>
          </a:p>
          <a:p>
            <a:r>
              <a:rPr lang="en-US" sz="2000" dirty="0">
                <a:solidFill>
                  <a:schemeClr val="tx1"/>
                </a:solidFill>
                <a:latin typeface="+mn-lt"/>
              </a:rPr>
              <a:t>Packet Generation (ECX = 1)</a:t>
            </a:r>
          </a:p>
          <a:p>
            <a:endParaRPr lang="en-US" sz="2000" dirty="0">
              <a:solidFill>
                <a:schemeClr val="tx1"/>
              </a:solidFill>
              <a:latin typeface="+mn-lt"/>
            </a:endParaRPr>
          </a:p>
          <a:p>
            <a:r>
              <a:rPr lang="en-US" sz="2000" dirty="0">
                <a:solidFill>
                  <a:schemeClr val="tx1"/>
                </a:solidFill>
                <a:latin typeface="+mn-lt"/>
              </a:rPr>
              <a:t>EAX </a:t>
            </a:r>
          </a:p>
          <a:p>
            <a:pPr marL="342900" indent="-342900">
              <a:buFont typeface="Arial" panose="020B0604020202020204" pitchFamily="34" charset="0"/>
              <a:buChar char="•"/>
            </a:pPr>
            <a:r>
              <a:rPr lang="en-US" sz="2000" dirty="0">
                <a:solidFill>
                  <a:schemeClr val="tx1"/>
                </a:solidFill>
                <a:latin typeface="+mn-lt"/>
              </a:rPr>
              <a:t>Bits 2:0: Number of configurable Address Ranges for filtering.</a:t>
            </a:r>
          </a:p>
          <a:p>
            <a:pPr marL="342900" indent="-342900">
              <a:buFont typeface="Arial" panose="020B0604020202020204" pitchFamily="34" charset="0"/>
              <a:buChar char="•"/>
            </a:pPr>
            <a:r>
              <a:rPr lang="en-US" sz="2000" dirty="0">
                <a:solidFill>
                  <a:schemeClr val="tx1"/>
                </a:solidFill>
                <a:latin typeface="+mn-lt"/>
              </a:rPr>
              <a:t>Bit 31:16: Bitmap of supported MTC period encodings</a:t>
            </a:r>
          </a:p>
          <a:p>
            <a:endParaRPr lang="en-US" sz="2000" dirty="0">
              <a:solidFill>
                <a:schemeClr val="tx1"/>
              </a:solidFill>
              <a:latin typeface="+mn-lt"/>
            </a:endParaRPr>
          </a:p>
          <a:p>
            <a:r>
              <a:rPr lang="en-US" sz="2000" dirty="0">
                <a:solidFill>
                  <a:schemeClr val="tx1"/>
                </a:solidFill>
                <a:latin typeface="+mn-lt"/>
              </a:rPr>
              <a:t>EBX </a:t>
            </a:r>
          </a:p>
          <a:p>
            <a:pPr marL="342900" indent="-342900">
              <a:buFont typeface="Arial" panose="020B0604020202020204" pitchFamily="34" charset="0"/>
              <a:buChar char="•"/>
            </a:pPr>
            <a:r>
              <a:rPr lang="en-US" sz="2000" dirty="0">
                <a:solidFill>
                  <a:schemeClr val="tx1"/>
                </a:solidFill>
                <a:latin typeface="+mn-lt"/>
              </a:rPr>
              <a:t>Bits 15-0: Bitmap of supported Cycle Threshold value encodings</a:t>
            </a:r>
          </a:p>
          <a:p>
            <a:pPr marL="342900" indent="-342900">
              <a:buFont typeface="Arial" panose="020B0604020202020204" pitchFamily="34" charset="0"/>
              <a:buChar char="•"/>
            </a:pPr>
            <a:r>
              <a:rPr lang="en-US" sz="2000" dirty="0">
                <a:solidFill>
                  <a:schemeClr val="tx1"/>
                </a:solidFill>
                <a:latin typeface="+mn-lt"/>
              </a:rPr>
              <a:t>Bit 31:16: Bitmap of supported Configurable PSB frequency encodings</a:t>
            </a:r>
          </a:p>
        </p:txBody>
      </p:sp>
    </p:spTree>
    <p:extLst>
      <p:ext uri="{BB962C8B-B14F-4D97-AF65-F5344CB8AC3E}">
        <p14:creationId xmlns:p14="http://schemas.microsoft.com/office/powerpoint/2010/main" val="301277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Why is Intel PT so interesting?</a:t>
            </a:r>
          </a:p>
        </p:txBody>
      </p:sp>
      <p:sp>
        <p:nvSpPr>
          <p:cNvPr id="6" name="Text Placeholder 5"/>
          <p:cNvSpPr>
            <a:spLocks noGrp="1"/>
          </p:cNvSpPr>
          <p:nvPr>
            <p:ph type="body" sz="quarter" idx="10"/>
          </p:nvPr>
        </p:nvSpPr>
        <p:spPr>
          <a:xfrm>
            <a:off x="274638" y="1212850"/>
            <a:ext cx="11887200" cy="5509200"/>
          </a:xfrm>
        </p:spPr>
        <p:txBody>
          <a:bodyPr/>
          <a:lstStyle/>
          <a:p>
            <a:pPr marL="285750" indent="-285750">
              <a:lnSpc>
                <a:spcPct val="100000"/>
              </a:lnSpc>
              <a:spcBef>
                <a:spcPts val="600"/>
              </a:spcBef>
              <a:buFont typeface="Arial" panose="020B0604020202020204" pitchFamily="34" charset="0"/>
              <a:buChar char="•"/>
            </a:pPr>
            <a:r>
              <a:rPr lang="en-US" sz="2400" dirty="0">
                <a:solidFill>
                  <a:schemeClr val="tx1"/>
                </a:solidFill>
                <a:latin typeface="+mn-lt"/>
              </a:rPr>
              <a:t>Implemented entirely in hardware</a:t>
            </a:r>
          </a:p>
          <a:p>
            <a:pPr marL="285750" indent="-285750">
              <a:lnSpc>
                <a:spcPct val="100000"/>
              </a:lnSpc>
              <a:spcBef>
                <a:spcPts val="600"/>
              </a:spcBef>
              <a:buFont typeface="Arial" panose="020B0604020202020204" pitchFamily="34" charset="0"/>
              <a:buChar char="•"/>
            </a:pPr>
            <a:r>
              <a:rPr lang="en-US" sz="2400" dirty="0">
                <a:solidFill>
                  <a:schemeClr val="tx1"/>
                </a:solidFill>
                <a:latin typeface="+mn-lt"/>
              </a:rPr>
              <a:t>You can trace all software that the CPU runs (except for SGX secure containers)</a:t>
            </a:r>
          </a:p>
          <a:p>
            <a:pPr marL="285750" indent="-285750">
              <a:lnSpc>
                <a:spcPct val="100000"/>
              </a:lnSpc>
              <a:spcBef>
                <a:spcPts val="600"/>
              </a:spcBef>
              <a:buFont typeface="Arial" panose="020B0604020202020204" pitchFamily="34" charset="0"/>
              <a:buChar char="•"/>
            </a:pPr>
            <a:r>
              <a:rPr lang="en-US" sz="2400" dirty="0">
                <a:solidFill>
                  <a:schemeClr val="tx1"/>
                </a:solidFill>
                <a:latin typeface="+mn-lt"/>
              </a:rPr>
              <a:t>Suppose you have to analyze an hypervisor or an evil SVM handler</a:t>
            </a:r>
          </a:p>
          <a:p>
            <a:pPr marL="514350" lvl="2" indent="-285750">
              <a:lnSpc>
                <a:spcPct val="100000"/>
              </a:lnSpc>
              <a:spcBef>
                <a:spcPts val="600"/>
              </a:spcBef>
              <a:buFont typeface="Arial" panose="020B0604020202020204" pitchFamily="34" charset="0"/>
              <a:buChar char="•"/>
            </a:pPr>
            <a:r>
              <a:rPr lang="en-US" dirty="0">
                <a:solidFill>
                  <a:schemeClr val="tx1"/>
                </a:solidFill>
              </a:rPr>
              <a:t>With Intel PT you </a:t>
            </a:r>
            <a:r>
              <a:rPr lang="en-US" b="1" dirty="0">
                <a:solidFill>
                  <a:schemeClr val="tx1"/>
                </a:solidFill>
              </a:rPr>
              <a:t>can do that</a:t>
            </a:r>
            <a:r>
              <a:rPr lang="en-US" dirty="0">
                <a:solidFill>
                  <a:schemeClr val="tx1"/>
                </a:solidFill>
              </a:rPr>
              <a:t>! </a:t>
            </a:r>
          </a:p>
          <a:p>
            <a:pPr marL="514350" lvl="2" indent="-285750">
              <a:lnSpc>
                <a:spcPct val="100000"/>
              </a:lnSpc>
              <a:spcBef>
                <a:spcPts val="600"/>
              </a:spcBef>
              <a:buFont typeface="Arial" panose="020B0604020202020204" pitchFamily="34" charset="0"/>
              <a:buChar char="•"/>
            </a:pPr>
            <a:endParaRPr lang="en-US" dirty="0">
              <a:solidFill>
                <a:schemeClr val="tx1"/>
              </a:solidFill>
            </a:endParaRPr>
          </a:p>
          <a:p>
            <a:pPr marL="285750" lvl="1" indent="-285750">
              <a:lnSpc>
                <a:spcPct val="100000"/>
              </a:lnSpc>
              <a:spcBef>
                <a:spcPts val="600"/>
              </a:spcBef>
              <a:buFont typeface="Arial" panose="020B0604020202020204" pitchFamily="34" charset="0"/>
              <a:buChar char="•"/>
            </a:pPr>
            <a:r>
              <a:rPr lang="en-US" sz="2400" dirty="0">
                <a:solidFill>
                  <a:schemeClr val="tx1"/>
                </a:solidFill>
              </a:rPr>
              <a:t>Performance</a:t>
            </a:r>
          </a:p>
          <a:p>
            <a:pPr marL="514350" lvl="2" indent="-285750">
              <a:lnSpc>
                <a:spcPct val="100000"/>
              </a:lnSpc>
              <a:spcBef>
                <a:spcPts val="600"/>
              </a:spcBef>
              <a:buFont typeface="Arial" panose="020B0604020202020204" pitchFamily="34" charset="0"/>
              <a:buChar char="•"/>
            </a:pPr>
            <a:r>
              <a:rPr lang="en-US" sz="2400" dirty="0">
                <a:solidFill>
                  <a:schemeClr val="tx1"/>
                </a:solidFill>
              </a:rPr>
              <a:t>Low over-head (15% CPU perf hit for recording)</a:t>
            </a:r>
          </a:p>
          <a:p>
            <a:pPr marL="514350" lvl="2" indent="-285750">
              <a:lnSpc>
                <a:spcPct val="100000"/>
              </a:lnSpc>
              <a:spcBef>
                <a:spcPts val="600"/>
              </a:spcBef>
              <a:buFont typeface="Arial" panose="020B0604020202020204" pitchFamily="34" charset="0"/>
              <a:buChar char="•"/>
            </a:pPr>
            <a:r>
              <a:rPr lang="en-US" sz="2400" dirty="0">
                <a:solidFill>
                  <a:schemeClr val="tx1"/>
                </a:solidFill>
              </a:rPr>
              <a:t>Logs directly to physical memory, bypassing TLB and eliminating cache pollution</a:t>
            </a:r>
          </a:p>
          <a:p>
            <a:pPr marL="514350" lvl="2" indent="-285750">
              <a:lnSpc>
                <a:spcPct val="100000"/>
              </a:lnSpc>
              <a:spcBef>
                <a:spcPts val="600"/>
              </a:spcBef>
              <a:buFont typeface="Arial" panose="020B0604020202020204" pitchFamily="34" charset="0"/>
              <a:buChar char="•"/>
            </a:pPr>
            <a:r>
              <a:rPr lang="en-US" sz="2400" dirty="0">
                <a:solidFill>
                  <a:schemeClr val="tx1"/>
                </a:solidFill>
              </a:rPr>
              <a:t>Minimal log format takes little time to record</a:t>
            </a:r>
          </a:p>
          <a:p>
            <a:pPr marL="742950" lvl="3" indent="-285750">
              <a:lnSpc>
                <a:spcPct val="100000"/>
              </a:lnSpc>
              <a:spcBef>
                <a:spcPts val="600"/>
              </a:spcBef>
              <a:buFont typeface="Arial" panose="020B0604020202020204" pitchFamily="34" charset="0"/>
              <a:buChar char="•"/>
            </a:pPr>
            <a:r>
              <a:rPr lang="en-US" sz="2000" dirty="0">
                <a:solidFill>
                  <a:schemeClr val="tx1"/>
                </a:solidFill>
              </a:rPr>
              <a:t>One bit per conditional branch</a:t>
            </a:r>
          </a:p>
          <a:p>
            <a:pPr marL="742950" lvl="3" indent="-285750">
              <a:lnSpc>
                <a:spcPct val="100000"/>
              </a:lnSpc>
              <a:spcBef>
                <a:spcPts val="600"/>
              </a:spcBef>
              <a:buFont typeface="Arial" panose="020B0604020202020204" pitchFamily="34" charset="0"/>
              <a:buChar char="•"/>
            </a:pPr>
            <a:r>
              <a:rPr lang="en-US" sz="2000" dirty="0">
                <a:solidFill>
                  <a:schemeClr val="tx1"/>
                </a:solidFill>
              </a:rPr>
              <a:t>Only indirect branches log </a:t>
            </a:r>
            <a:r>
              <a:rPr lang="en-US" sz="2000" dirty="0" err="1">
                <a:solidFill>
                  <a:schemeClr val="tx1"/>
                </a:solidFill>
              </a:rPr>
              <a:t>dest</a:t>
            </a:r>
            <a:r>
              <a:rPr lang="en-US" sz="2000" dirty="0">
                <a:solidFill>
                  <a:schemeClr val="tx1"/>
                </a:solidFill>
              </a:rPr>
              <a:t> address</a:t>
            </a:r>
          </a:p>
          <a:p>
            <a:pPr marL="742950" lvl="3" indent="-285750">
              <a:lnSpc>
                <a:spcPct val="100000"/>
              </a:lnSpc>
              <a:spcBef>
                <a:spcPts val="600"/>
              </a:spcBef>
              <a:buFont typeface="Arial" panose="020B0604020202020204" pitchFamily="34" charset="0"/>
              <a:buChar char="•"/>
            </a:pPr>
            <a:endParaRPr lang="en-US" dirty="0">
              <a:solidFill>
                <a:schemeClr val="tx1"/>
              </a:solidFill>
            </a:endParaRPr>
          </a:p>
          <a:p>
            <a:pPr marL="285750" lvl="1" indent="-285750">
              <a:lnSpc>
                <a:spcPct val="100000"/>
              </a:lnSpc>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110264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How it works - Summary</a:t>
            </a:r>
          </a:p>
        </p:txBody>
      </p:sp>
      <p:sp>
        <p:nvSpPr>
          <p:cNvPr id="6" name="Text Placeholder 5"/>
          <p:cNvSpPr>
            <a:spLocks noGrp="1"/>
          </p:cNvSpPr>
          <p:nvPr>
            <p:ph type="body" sz="quarter" idx="10"/>
          </p:nvPr>
        </p:nvSpPr>
        <p:spPr>
          <a:xfrm>
            <a:off x="274638" y="1212850"/>
            <a:ext cx="11887200" cy="4570482"/>
          </a:xfrm>
        </p:spPr>
        <p:txBody>
          <a:bodyPr/>
          <a:lstStyle/>
          <a:p>
            <a:pPr marL="342900" indent="-342900">
              <a:lnSpc>
                <a:spcPct val="100000"/>
              </a:lnSpc>
              <a:spcBef>
                <a:spcPts val="600"/>
              </a:spcBef>
              <a:buFont typeface="Arial" panose="020B0604020202020204" pitchFamily="34" charset="0"/>
              <a:buChar char="•"/>
            </a:pPr>
            <a:r>
              <a:rPr lang="en-US" sz="2400" dirty="0">
                <a:solidFill>
                  <a:schemeClr val="tx1"/>
                </a:solidFill>
                <a:latin typeface="+mn-lt"/>
              </a:rPr>
              <a:t>Different kinds of trace filtering:</a:t>
            </a:r>
          </a:p>
          <a:p>
            <a:pPr marL="685800" lvl="2" indent="-457200">
              <a:lnSpc>
                <a:spcPct val="100000"/>
              </a:lnSpc>
              <a:spcBef>
                <a:spcPts val="600"/>
              </a:spcBef>
              <a:buFont typeface="+mj-lt"/>
              <a:buAutoNum type="arabicPeriod"/>
            </a:pPr>
            <a:r>
              <a:rPr lang="en-US" sz="2400" dirty="0">
                <a:solidFill>
                  <a:schemeClr val="tx1"/>
                </a:solidFill>
                <a:latin typeface="+mn-lt"/>
              </a:rPr>
              <a:t>Current Privilege Level (CPL) – used to trace all of user or kernel</a:t>
            </a:r>
          </a:p>
          <a:p>
            <a:pPr marL="685800" lvl="2" indent="-457200">
              <a:lnSpc>
                <a:spcPct val="100000"/>
              </a:lnSpc>
              <a:spcBef>
                <a:spcPts val="600"/>
              </a:spcBef>
              <a:buFont typeface="+mj-lt"/>
              <a:buAutoNum type="arabicPeriod"/>
            </a:pPr>
            <a:r>
              <a:rPr lang="en-US" sz="2400" dirty="0">
                <a:solidFill>
                  <a:schemeClr val="tx1"/>
                </a:solidFill>
                <a:latin typeface="+mn-lt"/>
              </a:rPr>
              <a:t>PML4 Page Table – used to trace a single process </a:t>
            </a:r>
          </a:p>
          <a:p>
            <a:pPr marL="685800" lvl="2" indent="-457200">
              <a:lnSpc>
                <a:spcPct val="100000"/>
              </a:lnSpc>
              <a:spcBef>
                <a:spcPts val="600"/>
              </a:spcBef>
              <a:buFont typeface="+mj-lt"/>
              <a:buAutoNum type="arabicPeriod"/>
            </a:pPr>
            <a:r>
              <a:rPr lang="en-US" sz="2400" dirty="0">
                <a:solidFill>
                  <a:schemeClr val="tx1"/>
                </a:solidFill>
                <a:latin typeface="+mn-lt"/>
              </a:rPr>
              <a:t>Instruction Pointer – used to trace a particular slice of code (or module)</a:t>
            </a:r>
          </a:p>
          <a:p>
            <a:pPr marL="342900" indent="-342900">
              <a:lnSpc>
                <a:spcPct val="100000"/>
              </a:lnSpc>
              <a:spcBef>
                <a:spcPts val="600"/>
              </a:spcBef>
              <a:buFont typeface="Arial" panose="020B0604020202020204" pitchFamily="34" charset="0"/>
              <a:buChar char="•"/>
            </a:pPr>
            <a:endParaRPr lang="en-US" sz="2400" dirty="0">
              <a:solidFill>
                <a:schemeClr val="tx1"/>
              </a:solidFill>
              <a:latin typeface="+mn-lt"/>
            </a:endParaRPr>
          </a:p>
          <a:p>
            <a:pPr marL="342900" indent="-342900">
              <a:lnSpc>
                <a:spcPct val="100000"/>
              </a:lnSpc>
              <a:spcBef>
                <a:spcPts val="600"/>
              </a:spcBef>
              <a:buFont typeface="Arial" panose="020B0604020202020204" pitchFamily="34" charset="0"/>
              <a:buChar char="•"/>
            </a:pPr>
            <a:r>
              <a:rPr lang="en-US" sz="2400" dirty="0">
                <a:solidFill>
                  <a:schemeClr val="tx1"/>
                </a:solidFill>
                <a:latin typeface="+mn-lt"/>
              </a:rPr>
              <a:t>Two types of output logging:</a:t>
            </a:r>
          </a:p>
          <a:p>
            <a:pPr marL="685800" lvl="2" indent="-457200">
              <a:lnSpc>
                <a:spcPct val="100000"/>
              </a:lnSpc>
              <a:spcBef>
                <a:spcPts val="600"/>
              </a:spcBef>
              <a:buFont typeface="+mj-lt"/>
              <a:buAutoNum type="arabicPeriod"/>
            </a:pPr>
            <a:r>
              <a:rPr lang="en-US" sz="2400" dirty="0">
                <a:solidFill>
                  <a:schemeClr val="tx1"/>
                </a:solidFill>
                <a:latin typeface="+mn-lt"/>
              </a:rPr>
              <a:t>Single Range</a:t>
            </a:r>
          </a:p>
          <a:p>
            <a:pPr marL="685800" lvl="2" indent="-457200">
              <a:lnSpc>
                <a:spcPct val="100000"/>
              </a:lnSpc>
              <a:spcBef>
                <a:spcPts val="600"/>
              </a:spcBef>
              <a:buFont typeface="+mj-lt"/>
              <a:buAutoNum type="arabicPeriod"/>
            </a:pPr>
            <a:r>
              <a:rPr lang="en-US" sz="2400" dirty="0">
                <a:solidFill>
                  <a:schemeClr val="tx1"/>
                </a:solidFill>
                <a:latin typeface="+mn-lt"/>
              </a:rPr>
              <a:t>Table of Physical Addresses </a:t>
            </a:r>
          </a:p>
          <a:p>
            <a:pPr marL="685800" lvl="2" indent="-457200">
              <a:lnSpc>
                <a:spcPct val="100000"/>
              </a:lnSpc>
              <a:spcBef>
                <a:spcPts val="600"/>
              </a:spcBef>
              <a:buFont typeface="+mj-lt"/>
              <a:buAutoNum type="arabicPeriod"/>
            </a:pPr>
            <a:endParaRPr lang="en-US" sz="2400" dirty="0">
              <a:solidFill>
                <a:schemeClr val="tx1"/>
              </a:solidFill>
            </a:endParaRPr>
          </a:p>
          <a:p>
            <a:pPr marL="685800" lvl="2" indent="-457200">
              <a:lnSpc>
                <a:spcPct val="100000"/>
              </a:lnSpc>
              <a:spcBef>
                <a:spcPts val="600"/>
              </a:spcBef>
              <a:buFont typeface="+mj-lt"/>
              <a:buAutoNum type="arabicPeriod"/>
            </a:pPr>
            <a:endParaRPr lang="en-US" sz="2400" dirty="0">
              <a:solidFill>
                <a:schemeClr val="tx1"/>
              </a:solidFill>
              <a:latin typeface="+mn-lt"/>
            </a:endParaRPr>
          </a:p>
        </p:txBody>
      </p:sp>
    </p:spTree>
    <p:extLst>
      <p:ext uri="{BB962C8B-B14F-4D97-AF65-F5344CB8AC3E}">
        <p14:creationId xmlns:p14="http://schemas.microsoft.com/office/powerpoint/2010/main" val="26111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Single Range </a:t>
            </a:r>
          </a:p>
        </p:txBody>
      </p:sp>
      <p:sp>
        <p:nvSpPr>
          <p:cNvPr id="6" name="Text Placeholder 5"/>
          <p:cNvSpPr>
            <a:spLocks noGrp="1"/>
          </p:cNvSpPr>
          <p:nvPr>
            <p:ph type="body" sz="quarter" idx="10"/>
          </p:nvPr>
        </p:nvSpPr>
        <p:spPr>
          <a:xfrm>
            <a:off x="274638" y="1212850"/>
            <a:ext cx="11887200" cy="7140416"/>
          </a:xfrm>
        </p:spPr>
        <p:txBody>
          <a:bodyPr/>
          <a:lstStyle/>
          <a:p>
            <a:pPr marL="342900" indent="-342900">
              <a:lnSpc>
                <a:spcPct val="100000"/>
              </a:lnSpc>
              <a:spcBef>
                <a:spcPts val="600"/>
              </a:spcBef>
              <a:buFont typeface="Arial" panose="020B0604020202020204" pitchFamily="34" charset="0"/>
              <a:buChar char="•"/>
            </a:pPr>
            <a:r>
              <a:rPr lang="en-US" sz="2400" dirty="0">
                <a:solidFill>
                  <a:schemeClr val="tx1"/>
                </a:solidFill>
                <a:latin typeface="+mn-lt"/>
              </a:rPr>
              <a:t>OS should allocate a contiguous physical memory buffer (</a:t>
            </a:r>
            <a:r>
              <a:rPr lang="en-US" sz="2400" i="1" dirty="0" err="1">
                <a:solidFill>
                  <a:schemeClr val="tx1"/>
                </a:solidFill>
                <a:latin typeface="+mn-lt"/>
              </a:rPr>
              <a:t>MmAllocateContiguousMemory</a:t>
            </a:r>
            <a:r>
              <a:rPr lang="en-US" sz="2400" dirty="0">
                <a:solidFill>
                  <a:schemeClr val="tx1"/>
                </a:solidFill>
                <a:latin typeface="+mn-lt"/>
              </a:rPr>
              <a:t> is a good fit)</a:t>
            </a:r>
          </a:p>
          <a:p>
            <a:pPr marL="342900" indent="-342900">
              <a:lnSpc>
                <a:spcPct val="100000"/>
              </a:lnSpc>
              <a:spcBef>
                <a:spcPts val="600"/>
              </a:spcBef>
              <a:buFont typeface="Arial" panose="020B0604020202020204" pitchFamily="34" charset="0"/>
              <a:buChar char="•"/>
            </a:pPr>
            <a:endParaRPr lang="en-US" sz="2400" dirty="0">
              <a:solidFill>
                <a:schemeClr val="tx1"/>
              </a:solidFill>
              <a:latin typeface="+mn-lt"/>
            </a:endParaRPr>
          </a:p>
          <a:p>
            <a:pPr marL="342900" indent="-342900">
              <a:lnSpc>
                <a:spcPct val="100000"/>
              </a:lnSpc>
              <a:spcBef>
                <a:spcPts val="600"/>
              </a:spcBef>
              <a:buFont typeface="Arial" panose="020B0604020202020204" pitchFamily="34" charset="0"/>
              <a:buChar char="•"/>
            </a:pPr>
            <a:r>
              <a:rPr lang="en-US" sz="2400" dirty="0">
                <a:solidFill>
                  <a:schemeClr val="tx1"/>
                </a:solidFill>
                <a:latin typeface="+mn-lt"/>
              </a:rPr>
              <a:t>This mode is best suited for</a:t>
            </a:r>
          </a:p>
          <a:p>
            <a:pPr marL="685800" lvl="2" indent="-457200">
              <a:lnSpc>
                <a:spcPct val="100000"/>
              </a:lnSpc>
              <a:spcBef>
                <a:spcPts val="600"/>
              </a:spcBef>
              <a:buFont typeface="+mj-lt"/>
              <a:buAutoNum type="arabicPeriod"/>
            </a:pPr>
            <a:r>
              <a:rPr lang="en-US" sz="2400" dirty="0">
                <a:solidFill>
                  <a:schemeClr val="tx1"/>
                </a:solidFill>
              </a:rPr>
              <a:t>Tracing of single application with sufficient size of buffer</a:t>
            </a:r>
          </a:p>
          <a:p>
            <a:pPr marL="685800" lvl="2" indent="-457200">
              <a:lnSpc>
                <a:spcPct val="100000"/>
              </a:lnSpc>
              <a:spcBef>
                <a:spcPts val="600"/>
              </a:spcBef>
              <a:buFont typeface="+mj-lt"/>
              <a:buAutoNum type="arabicPeriod"/>
            </a:pPr>
            <a:r>
              <a:rPr lang="en-US" sz="2400" dirty="0">
                <a:solidFill>
                  <a:schemeClr val="tx1"/>
                </a:solidFill>
                <a:latin typeface="+mn-lt"/>
              </a:rPr>
              <a:t>Redirect the output to a MMIO port or some JTAG controllers </a:t>
            </a:r>
          </a:p>
          <a:p>
            <a:pPr marL="685800" lvl="2" indent="-457200">
              <a:lnSpc>
                <a:spcPct val="100000"/>
              </a:lnSpc>
              <a:spcBef>
                <a:spcPts val="600"/>
              </a:spcBef>
              <a:buFont typeface="+mj-lt"/>
              <a:buAutoNum type="arabicPeriod"/>
            </a:pPr>
            <a:r>
              <a:rPr lang="en-US" sz="2400" dirty="0">
                <a:solidFill>
                  <a:schemeClr val="tx1"/>
                </a:solidFill>
              </a:rPr>
              <a:t>Always-On tracing for post-mortem or forensic analysis </a:t>
            </a:r>
            <a:endParaRPr lang="en-US" sz="2400" dirty="0">
              <a:solidFill>
                <a:schemeClr val="tx1"/>
              </a:solidFill>
              <a:latin typeface="+mn-lt"/>
            </a:endParaRPr>
          </a:p>
          <a:p>
            <a:pPr marL="685800" lvl="2" indent="-457200">
              <a:lnSpc>
                <a:spcPct val="100000"/>
              </a:lnSpc>
              <a:spcBef>
                <a:spcPts val="600"/>
              </a:spcBef>
              <a:buFont typeface="+mj-lt"/>
              <a:buAutoNum type="arabicPeriod"/>
            </a:pPr>
            <a:endParaRPr lang="en-US" sz="2400" dirty="0">
              <a:solidFill>
                <a:schemeClr val="tx1"/>
              </a:solidFill>
              <a:latin typeface="+mn-lt"/>
            </a:endParaRPr>
          </a:p>
          <a:p>
            <a:pPr marL="457200" lvl="1" indent="-457200">
              <a:lnSpc>
                <a:spcPct val="100000"/>
              </a:lnSpc>
              <a:spcBef>
                <a:spcPts val="600"/>
              </a:spcBef>
              <a:buFont typeface="Arial" panose="020B0604020202020204" pitchFamily="34" charset="0"/>
              <a:buChar char="•"/>
            </a:pPr>
            <a:r>
              <a:rPr lang="en-US" sz="2400" dirty="0">
                <a:solidFill>
                  <a:schemeClr val="tx1"/>
                </a:solidFill>
              </a:rPr>
              <a:t>To enable: </a:t>
            </a:r>
          </a:p>
          <a:p>
            <a:pPr marL="685800" lvl="2" indent="-457200">
              <a:lnSpc>
                <a:spcPct val="100000"/>
              </a:lnSpc>
              <a:spcBef>
                <a:spcPts val="600"/>
              </a:spcBef>
              <a:buFont typeface="Arial" panose="020B0604020202020204" pitchFamily="34" charset="0"/>
              <a:buChar char="•"/>
            </a:pPr>
            <a:r>
              <a:rPr lang="en-US" sz="2400" dirty="0">
                <a:solidFill>
                  <a:schemeClr val="tx1"/>
                </a:solidFill>
              </a:rPr>
              <a:t>Set the proper MSRs</a:t>
            </a:r>
          </a:p>
          <a:p>
            <a:pPr marL="914400" lvl="3" indent="-457200">
              <a:lnSpc>
                <a:spcPct val="100000"/>
              </a:lnSpc>
              <a:spcBef>
                <a:spcPts val="600"/>
              </a:spcBef>
              <a:buFont typeface="Arial" panose="020B0604020202020204" pitchFamily="34" charset="0"/>
              <a:buChar char="•"/>
            </a:pPr>
            <a:r>
              <a:rPr lang="en-US" dirty="0">
                <a:solidFill>
                  <a:schemeClr val="tx1"/>
                </a:solidFill>
                <a:latin typeface="Courier New" panose="02070309020205020404" pitchFamily="49" charset="0"/>
                <a:cs typeface="Courier New" panose="02070309020205020404" pitchFamily="49" charset="0"/>
              </a:rPr>
              <a:t>MSR_IA32_RTIT_OUTPUT_BASE</a:t>
            </a:r>
            <a:r>
              <a:rPr lang="en-US" sz="2200" dirty="0">
                <a:solidFill>
                  <a:schemeClr val="tx1"/>
                </a:solidFill>
              </a:rPr>
              <a:t> and </a:t>
            </a:r>
            <a:r>
              <a:rPr lang="en-US" dirty="0">
                <a:solidFill>
                  <a:schemeClr val="tx1"/>
                </a:solidFill>
                <a:latin typeface="Courier New" panose="02070309020205020404" pitchFamily="49" charset="0"/>
                <a:cs typeface="Courier New" panose="02070309020205020404" pitchFamily="49" charset="0"/>
              </a:rPr>
              <a:t>MSR_IA32_RTIT_OUTPUT_MASK_PTRS</a:t>
            </a:r>
            <a:endParaRPr lang="en-US" sz="2200" dirty="0">
              <a:solidFill>
                <a:schemeClr val="tx1"/>
              </a:solidFill>
              <a:latin typeface="Courier New" panose="02070309020205020404" pitchFamily="49" charset="0"/>
              <a:cs typeface="Courier New" panose="02070309020205020404" pitchFamily="49" charset="0"/>
            </a:endParaRPr>
          </a:p>
          <a:p>
            <a:pPr marL="457200" lvl="1" indent="-457200">
              <a:lnSpc>
                <a:spcPct val="100000"/>
              </a:lnSpc>
              <a:spcBef>
                <a:spcPts val="600"/>
              </a:spcBef>
              <a:buFont typeface="Arial" panose="020B0604020202020204" pitchFamily="34" charset="0"/>
              <a:buChar char="•"/>
            </a:pPr>
            <a:r>
              <a:rPr lang="en-US" sz="2400" dirty="0">
                <a:solidFill>
                  <a:schemeClr val="tx1"/>
                </a:solidFill>
              </a:rPr>
              <a:t>Start the Tracing by setting the “</a:t>
            </a:r>
            <a:r>
              <a:rPr lang="en-US" dirty="0" err="1">
                <a:solidFill>
                  <a:schemeClr val="tx1"/>
                </a:solidFill>
                <a:latin typeface="Courier New" panose="02070309020205020404" pitchFamily="49" charset="0"/>
                <a:cs typeface="Courier New" panose="02070309020205020404" pitchFamily="49" charset="0"/>
              </a:rPr>
              <a:t>TraceEn</a:t>
            </a:r>
            <a:r>
              <a:rPr lang="en-US" sz="2400" dirty="0">
                <a:solidFill>
                  <a:schemeClr val="tx1"/>
                </a:solidFill>
              </a:rPr>
              <a:t>” flag in the control register</a:t>
            </a:r>
          </a:p>
          <a:p>
            <a:pPr marL="457200" lvl="1" indent="-457200">
              <a:lnSpc>
                <a:spcPct val="100000"/>
              </a:lnSpc>
              <a:spcBef>
                <a:spcPts val="600"/>
              </a:spcBef>
              <a:buFont typeface="Arial" panose="020B0604020202020204" pitchFamily="34" charset="0"/>
              <a:buChar char="•"/>
            </a:pPr>
            <a:r>
              <a:rPr lang="en-US" sz="2400" dirty="0">
                <a:solidFill>
                  <a:schemeClr val="tx1"/>
                </a:solidFill>
              </a:rPr>
              <a:t>The buffer will be filled by the processor in a circular-manner</a:t>
            </a:r>
          </a:p>
          <a:p>
            <a:pPr marL="457200" lvl="1" indent="-457200">
              <a:lnSpc>
                <a:spcPct val="100000"/>
              </a:lnSpc>
              <a:spcBef>
                <a:spcPts val="600"/>
              </a:spcBef>
              <a:buFont typeface="Arial" panose="020B0604020202020204" pitchFamily="34" charset="0"/>
              <a:buChar char="•"/>
            </a:pPr>
            <a:endParaRPr lang="en-US" sz="2400" dirty="0">
              <a:solidFill>
                <a:schemeClr val="tx1"/>
              </a:solidFill>
            </a:endParaRPr>
          </a:p>
          <a:p>
            <a:pPr marL="685800" lvl="2" indent="-457200">
              <a:lnSpc>
                <a:spcPct val="100000"/>
              </a:lnSpc>
              <a:spcBef>
                <a:spcPts val="600"/>
              </a:spcBef>
              <a:buFont typeface="+mj-lt"/>
              <a:buAutoNum type="arabicPeriod"/>
            </a:pPr>
            <a:endParaRPr lang="en-US" sz="2400" dirty="0">
              <a:solidFill>
                <a:schemeClr val="tx1"/>
              </a:solidFill>
              <a:latin typeface="+mn-lt"/>
            </a:endParaRPr>
          </a:p>
          <a:p>
            <a:pPr marL="685800" lvl="2" indent="-457200">
              <a:lnSpc>
                <a:spcPct val="100000"/>
              </a:lnSpc>
              <a:spcBef>
                <a:spcPts val="600"/>
              </a:spcBef>
              <a:buFont typeface="+mj-lt"/>
              <a:buAutoNum type="arabicPeriod"/>
            </a:pPr>
            <a:endParaRPr lang="en-US" sz="2400" dirty="0">
              <a:solidFill>
                <a:schemeClr val="tx1"/>
              </a:solidFill>
              <a:latin typeface="+mn-lt"/>
            </a:endParaRPr>
          </a:p>
        </p:txBody>
      </p:sp>
    </p:spTree>
    <p:extLst>
      <p:ext uri="{BB962C8B-B14F-4D97-AF65-F5344CB8AC3E}">
        <p14:creationId xmlns:p14="http://schemas.microsoft.com/office/powerpoint/2010/main" val="177669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Table of Physical Addresses </a:t>
            </a:r>
          </a:p>
        </p:txBody>
      </p:sp>
      <p:sp>
        <p:nvSpPr>
          <p:cNvPr id="6" name="Text Placeholder 5"/>
          <p:cNvSpPr>
            <a:spLocks noGrp="1"/>
          </p:cNvSpPr>
          <p:nvPr>
            <p:ph type="body" sz="quarter" idx="10"/>
          </p:nvPr>
        </p:nvSpPr>
        <p:spPr>
          <a:xfrm>
            <a:off x="274638" y="1212850"/>
            <a:ext cx="11887200" cy="5309146"/>
          </a:xfrm>
        </p:spPr>
        <p:txBody>
          <a:bodyPr/>
          <a:lstStyle/>
          <a:p>
            <a:pPr marL="342900" indent="-342900">
              <a:lnSpc>
                <a:spcPct val="100000"/>
              </a:lnSpc>
              <a:spcBef>
                <a:spcPts val="600"/>
              </a:spcBef>
              <a:buFont typeface="Arial" panose="020B0604020202020204" pitchFamily="34" charset="0"/>
              <a:buChar char="•"/>
            </a:pPr>
            <a:r>
              <a:rPr lang="en-US" sz="2400" dirty="0">
                <a:solidFill>
                  <a:schemeClr val="tx1"/>
                </a:solidFill>
                <a:latin typeface="+mn-lt"/>
              </a:rPr>
              <a:t>Table of Physical Addresses (aka </a:t>
            </a:r>
            <a:r>
              <a:rPr lang="en-US" sz="2400" dirty="0" err="1">
                <a:solidFill>
                  <a:schemeClr val="tx1"/>
                </a:solidFill>
                <a:latin typeface="+mn-lt"/>
              </a:rPr>
              <a:t>ToPA</a:t>
            </a:r>
            <a:r>
              <a:rPr lang="en-US" sz="2400" dirty="0">
                <a:solidFill>
                  <a:schemeClr val="tx1"/>
                </a:solidFill>
                <a:latin typeface="+mn-lt"/>
              </a:rPr>
              <a:t>) is a list of tables that describes each physical address used for storing the trace</a:t>
            </a:r>
          </a:p>
          <a:p>
            <a:pPr marL="342900" indent="-342900">
              <a:lnSpc>
                <a:spcPct val="100000"/>
              </a:lnSpc>
              <a:spcBef>
                <a:spcPts val="600"/>
              </a:spcBef>
              <a:buFont typeface="Arial" panose="020B0604020202020204" pitchFamily="34" charset="0"/>
              <a:buChar char="•"/>
            </a:pPr>
            <a:r>
              <a:rPr lang="en-US" sz="2400" dirty="0">
                <a:solidFill>
                  <a:schemeClr val="tx1"/>
                </a:solidFill>
                <a:latin typeface="+mn-lt"/>
              </a:rPr>
              <a:t>A well-known data-structure definition PML4 (see the Intel Manual)</a:t>
            </a:r>
          </a:p>
          <a:p>
            <a:pPr marL="342900" indent="-342900">
              <a:lnSpc>
                <a:spcPct val="100000"/>
              </a:lnSpc>
              <a:spcBef>
                <a:spcPts val="600"/>
              </a:spcBef>
              <a:buFont typeface="Arial" panose="020B0604020202020204" pitchFamily="34" charset="0"/>
              <a:buChar char="•"/>
            </a:pPr>
            <a:r>
              <a:rPr lang="en-US" sz="2400" dirty="0">
                <a:solidFill>
                  <a:schemeClr val="tx1"/>
                </a:solidFill>
                <a:latin typeface="+mn-lt"/>
              </a:rPr>
              <a:t>This allows the processor to write data to non-contiguous memory regions</a:t>
            </a:r>
          </a:p>
          <a:p>
            <a:pPr marL="342900" indent="-342900">
              <a:lnSpc>
                <a:spcPct val="100000"/>
              </a:lnSpc>
              <a:spcBef>
                <a:spcPts val="600"/>
              </a:spcBef>
              <a:buFont typeface="Arial" panose="020B0604020202020204" pitchFamily="34" charset="0"/>
              <a:buChar char="•"/>
            </a:pPr>
            <a:r>
              <a:rPr lang="en-US" sz="2400" dirty="0">
                <a:solidFill>
                  <a:schemeClr val="tx1"/>
                </a:solidFill>
                <a:latin typeface="+mn-lt"/>
              </a:rPr>
              <a:t>Binary compatibility with the “MDL” data structure of Windows kernel</a:t>
            </a:r>
          </a:p>
          <a:p>
            <a:pPr marL="342900" indent="-342900">
              <a:lnSpc>
                <a:spcPct val="100000"/>
              </a:lnSpc>
              <a:spcBef>
                <a:spcPts val="600"/>
              </a:spcBef>
              <a:buFont typeface="Arial" panose="020B0604020202020204" pitchFamily="34" charset="0"/>
              <a:buChar char="•"/>
            </a:pPr>
            <a:endParaRPr lang="en-US" sz="2400" dirty="0">
              <a:solidFill>
                <a:schemeClr val="tx1"/>
              </a:solidFill>
              <a:latin typeface="+mn-lt"/>
            </a:endParaRPr>
          </a:p>
          <a:p>
            <a:pPr marL="342900" indent="-342900">
              <a:lnSpc>
                <a:spcPct val="100000"/>
              </a:lnSpc>
              <a:spcBef>
                <a:spcPts val="600"/>
              </a:spcBef>
              <a:buFont typeface="Arial" panose="020B0604020202020204" pitchFamily="34" charset="0"/>
              <a:buChar char="•"/>
            </a:pPr>
            <a:r>
              <a:rPr lang="en-US" sz="2400" dirty="0">
                <a:solidFill>
                  <a:schemeClr val="tx1"/>
                </a:solidFill>
                <a:latin typeface="+mn-lt"/>
              </a:rPr>
              <a:t>Modality best suited for:</a:t>
            </a:r>
          </a:p>
          <a:p>
            <a:pPr marL="685800" lvl="2" indent="-457200">
              <a:lnSpc>
                <a:spcPct val="100000"/>
              </a:lnSpc>
              <a:spcBef>
                <a:spcPts val="600"/>
              </a:spcBef>
              <a:buFont typeface="+mj-lt"/>
              <a:buAutoNum type="arabicPeriod"/>
            </a:pPr>
            <a:r>
              <a:rPr lang="en-US" sz="2400" dirty="0">
                <a:solidFill>
                  <a:schemeClr val="tx1"/>
                </a:solidFill>
                <a:latin typeface="+mn-lt"/>
              </a:rPr>
              <a:t>Tracing big code areas and/or dump the results in a user-mode file</a:t>
            </a:r>
          </a:p>
          <a:p>
            <a:pPr marL="685800" lvl="2" indent="-457200">
              <a:lnSpc>
                <a:spcPct val="100000"/>
              </a:lnSpc>
              <a:spcBef>
                <a:spcPts val="600"/>
              </a:spcBef>
              <a:buFont typeface="+mj-lt"/>
              <a:buAutoNum type="arabicPeriod"/>
            </a:pPr>
            <a:r>
              <a:rPr lang="en-US" sz="2400" dirty="0">
                <a:solidFill>
                  <a:schemeClr val="tx1"/>
                </a:solidFill>
                <a:latin typeface="+mn-lt"/>
              </a:rPr>
              <a:t>Supporting pause/resume of a application and on-the-</a:t>
            </a:r>
            <a:r>
              <a:rPr lang="en-US" sz="2400" dirty="0">
                <a:solidFill>
                  <a:schemeClr val="tx1"/>
                </a:solidFill>
              </a:rPr>
              <a:t>fly</a:t>
            </a:r>
            <a:r>
              <a:rPr lang="en-US" sz="2400" dirty="0">
                <a:solidFill>
                  <a:schemeClr val="tx1"/>
                </a:solidFill>
                <a:latin typeface="+mn-lt"/>
              </a:rPr>
              <a:t> analysis of the dump</a:t>
            </a:r>
          </a:p>
          <a:p>
            <a:pPr marL="457200" lvl="1" indent="-457200">
              <a:lnSpc>
                <a:spcPct val="100000"/>
              </a:lnSpc>
              <a:spcBef>
                <a:spcPts val="600"/>
              </a:spcBef>
              <a:buFont typeface="Arial" panose="020B0604020202020204" pitchFamily="34" charset="0"/>
              <a:buChar char="•"/>
            </a:pPr>
            <a:endParaRPr lang="en-US" sz="2400" dirty="0">
              <a:solidFill>
                <a:schemeClr val="tx1"/>
              </a:solidFill>
            </a:endParaRPr>
          </a:p>
          <a:p>
            <a:pPr marL="457200" lvl="1" indent="-457200">
              <a:lnSpc>
                <a:spcPct val="100000"/>
              </a:lnSpc>
              <a:spcBef>
                <a:spcPts val="600"/>
              </a:spcBef>
              <a:buFont typeface="Arial" panose="020B0604020202020204" pitchFamily="34" charset="0"/>
              <a:buChar char="•"/>
            </a:pPr>
            <a:r>
              <a:rPr lang="en-US" sz="2400" dirty="0">
                <a:solidFill>
                  <a:schemeClr val="tx1"/>
                </a:solidFill>
              </a:rPr>
              <a:t>Very powerful – an Interrupt could be generated by the processor at a certain point if the buffer is going to be full, or STOP signal</a:t>
            </a:r>
          </a:p>
        </p:txBody>
      </p:sp>
    </p:spTree>
    <p:extLst>
      <p:ext uri="{BB962C8B-B14F-4D97-AF65-F5344CB8AC3E}">
        <p14:creationId xmlns:p14="http://schemas.microsoft.com/office/powerpoint/2010/main" val="122255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Different type of Trace Packets </a:t>
            </a:r>
          </a:p>
        </p:txBody>
      </p:sp>
      <p:sp>
        <p:nvSpPr>
          <p:cNvPr id="6" name="Text Placeholder 5"/>
          <p:cNvSpPr>
            <a:spLocks noGrp="1"/>
          </p:cNvSpPr>
          <p:nvPr>
            <p:ph type="body" sz="quarter" idx="10"/>
          </p:nvPr>
        </p:nvSpPr>
        <p:spPr>
          <a:xfrm>
            <a:off x="274638" y="1212850"/>
            <a:ext cx="11429999" cy="4847481"/>
          </a:xfrm>
        </p:spPr>
        <p:txBody>
          <a:bodyPr/>
          <a:lstStyle/>
          <a:p>
            <a:pPr marL="344488" lvl="1" indent="-344488">
              <a:lnSpc>
                <a:spcPct val="100000"/>
              </a:lnSpc>
              <a:spcBef>
                <a:spcPts val="600"/>
              </a:spcBef>
              <a:buFont typeface="+mj-lt"/>
              <a:buAutoNum type="arabicPeriod"/>
            </a:pPr>
            <a:r>
              <a:rPr lang="en-US" dirty="0"/>
              <a:t>Packet Stream Boundary (</a:t>
            </a:r>
            <a:r>
              <a:rPr lang="en-US" b="1" dirty="0"/>
              <a:t>PSB</a:t>
            </a:r>
            <a:r>
              <a:rPr lang="en-US" dirty="0"/>
              <a:t>) packets - ‘heartbeats’ that are generated at regular intervals</a:t>
            </a:r>
            <a:r>
              <a:rPr lang="it-IT" dirty="0"/>
              <a:t> (configurable), synchronization points for the decoder</a:t>
            </a:r>
          </a:p>
          <a:p>
            <a:pPr marL="344488" lvl="1" indent="-344488">
              <a:lnSpc>
                <a:spcPct val="100000"/>
              </a:lnSpc>
              <a:spcBef>
                <a:spcPts val="600"/>
              </a:spcBef>
              <a:buFont typeface="+mj-lt"/>
              <a:buAutoNum type="arabicPeriod"/>
            </a:pPr>
            <a:r>
              <a:rPr lang="en-US" dirty="0"/>
              <a:t>Paging Information Packets (</a:t>
            </a:r>
            <a:r>
              <a:rPr lang="en-US" b="1" dirty="0"/>
              <a:t>PIP</a:t>
            </a:r>
            <a:r>
              <a:rPr lang="en-US" dirty="0"/>
              <a:t>) - record modifications made to the </a:t>
            </a:r>
            <a:r>
              <a:rPr lang="en-US" b="1" dirty="0"/>
              <a:t>CR3</a:t>
            </a:r>
            <a:r>
              <a:rPr lang="en-US" dirty="0"/>
              <a:t> register</a:t>
            </a:r>
          </a:p>
          <a:p>
            <a:pPr marL="344488" lvl="1" indent="-344488">
              <a:lnSpc>
                <a:spcPct val="100000"/>
              </a:lnSpc>
              <a:spcBef>
                <a:spcPts val="600"/>
              </a:spcBef>
              <a:buFont typeface="+mj-lt"/>
              <a:buAutoNum type="arabicPeriod"/>
            </a:pPr>
            <a:r>
              <a:rPr lang="en-US" dirty="0"/>
              <a:t>Timing packets (</a:t>
            </a:r>
            <a:r>
              <a:rPr lang="en-US" b="1" dirty="0"/>
              <a:t>TSC, MTC &amp; CYC</a:t>
            </a:r>
            <a:r>
              <a:rPr lang="en-US" dirty="0"/>
              <a:t>) packets - helps in tracking wall-clock time (related to events or not)</a:t>
            </a:r>
          </a:p>
          <a:p>
            <a:pPr marL="344488" lvl="1" indent="-344488">
              <a:lnSpc>
                <a:spcPct val="100000"/>
              </a:lnSpc>
              <a:spcBef>
                <a:spcPts val="600"/>
              </a:spcBef>
              <a:buFont typeface="+mj-lt"/>
              <a:buAutoNum type="arabicPeriod"/>
            </a:pPr>
            <a:r>
              <a:rPr lang="en-US" dirty="0"/>
              <a:t>Control flow packets: taken-not-taken (TNT), target IP (TIP), Flow update (FUP), MODE packets</a:t>
            </a:r>
          </a:p>
          <a:p>
            <a:pPr marL="344488" lvl="1" indent="-344488">
              <a:lnSpc>
                <a:spcPct val="100000"/>
              </a:lnSpc>
              <a:spcBef>
                <a:spcPts val="600"/>
              </a:spcBef>
              <a:buFont typeface="+mj-lt"/>
              <a:buAutoNum type="arabicPeriod"/>
            </a:pPr>
            <a:r>
              <a:rPr lang="en-US" dirty="0"/>
              <a:t>Core bus ratio packets: highlights modifications in the CPU clock</a:t>
            </a:r>
          </a:p>
          <a:p>
            <a:pPr marL="344488" lvl="1" indent="-344488">
              <a:lnSpc>
                <a:spcPct val="100000"/>
              </a:lnSpc>
              <a:spcBef>
                <a:spcPts val="600"/>
              </a:spcBef>
              <a:buFont typeface="+mj-lt"/>
              <a:buAutoNum type="arabicPeriod"/>
            </a:pPr>
            <a:r>
              <a:rPr lang="en-US" dirty="0"/>
              <a:t>Overflow packets: sent when the processor encounters an internal buffer overflow</a:t>
            </a:r>
          </a:p>
          <a:p>
            <a:pPr marL="344488" lvl="1" indent="-344488">
              <a:spcBef>
                <a:spcPts val="600"/>
              </a:spcBef>
              <a:buFont typeface="+mj-lt"/>
              <a:buAutoNum type="arabicPeriod"/>
            </a:pPr>
            <a:endParaRPr lang="en-US" dirty="0"/>
          </a:p>
          <a:p>
            <a:pPr lvl="1">
              <a:lnSpc>
                <a:spcPct val="100000"/>
              </a:lnSpc>
              <a:spcBef>
                <a:spcPts val="600"/>
              </a:spcBef>
            </a:pPr>
            <a:r>
              <a:rPr lang="en-US" dirty="0"/>
              <a:t>In our driver the user can decide if enable or not the generation of some kind of packets (control flow – TSC/MTC/CYC)</a:t>
            </a:r>
          </a:p>
          <a:p>
            <a:pPr lvl="1">
              <a:lnSpc>
                <a:spcPct val="100000"/>
              </a:lnSpc>
              <a:spcBef>
                <a:spcPts val="600"/>
              </a:spcBef>
            </a:pPr>
            <a:endParaRPr lang="en-US" dirty="0"/>
          </a:p>
          <a:p>
            <a:pPr lvl="1">
              <a:lnSpc>
                <a:spcPct val="100000"/>
              </a:lnSpc>
              <a:spcBef>
                <a:spcPts val="600"/>
              </a:spcBef>
            </a:pPr>
            <a:r>
              <a:rPr lang="en-US" dirty="0"/>
              <a:t>* Refer to the Intel’s manual for the details</a:t>
            </a:r>
            <a:endParaRPr lang="it-IT" dirty="0"/>
          </a:p>
        </p:txBody>
      </p:sp>
    </p:spTree>
    <p:extLst>
      <p:ext uri="{BB962C8B-B14F-4D97-AF65-F5344CB8AC3E}">
        <p14:creationId xmlns:p14="http://schemas.microsoft.com/office/powerpoint/2010/main" val="315286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Different type of Trace Packets </a:t>
            </a:r>
          </a:p>
        </p:txBody>
      </p:sp>
      <p:sp>
        <p:nvSpPr>
          <p:cNvPr id="6" name="Text Placeholder 5"/>
          <p:cNvSpPr>
            <a:spLocks noGrp="1"/>
          </p:cNvSpPr>
          <p:nvPr>
            <p:ph type="body" sz="quarter" idx="10"/>
          </p:nvPr>
        </p:nvSpPr>
        <p:spPr>
          <a:xfrm>
            <a:off x="274638" y="1212850"/>
            <a:ext cx="11429999" cy="492443"/>
          </a:xfrm>
        </p:spPr>
        <p:txBody>
          <a:bodyPr/>
          <a:lstStyle/>
          <a:p>
            <a:pPr marL="344488" lvl="1" indent="-344488">
              <a:lnSpc>
                <a:spcPct val="100000"/>
              </a:lnSpc>
              <a:spcBef>
                <a:spcPts val="600"/>
              </a:spcBef>
              <a:buFont typeface="+mj-lt"/>
              <a:buAutoNum type="arabicPeriod"/>
            </a:pPr>
            <a:endParaRPr lang="it-IT" dirty="0"/>
          </a:p>
        </p:txBody>
      </p:sp>
      <p:pic>
        <p:nvPicPr>
          <p:cNvPr id="4" name="Picture 4"/>
          <p:cNvPicPr/>
          <p:nvPr/>
        </p:nvPicPr>
        <p:blipFill>
          <a:blip r:embed="rId3"/>
          <a:stretch/>
        </p:blipFill>
        <p:spPr>
          <a:xfrm>
            <a:off x="274637" y="1447560"/>
            <a:ext cx="11848320" cy="4676040"/>
          </a:xfrm>
          <a:prstGeom prst="rect">
            <a:avLst/>
          </a:prstGeom>
          <a:ln>
            <a:noFill/>
          </a:ln>
        </p:spPr>
      </p:pic>
    </p:spTree>
    <p:extLst>
      <p:ext uri="{BB962C8B-B14F-4D97-AF65-F5344CB8AC3E}">
        <p14:creationId xmlns:p14="http://schemas.microsoft.com/office/powerpoint/2010/main" val="382560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Windows Intel PT Driver</a:t>
            </a:r>
          </a:p>
        </p:txBody>
      </p:sp>
    </p:spTree>
    <p:extLst>
      <p:ext uri="{BB962C8B-B14F-4D97-AF65-F5344CB8AC3E}">
        <p14:creationId xmlns:p14="http://schemas.microsoft.com/office/powerpoint/2010/main" val="28138394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212849"/>
            <a:ext cx="11211147" cy="5221942"/>
          </a:xfrm>
          <a:prstGeom prst="rect">
            <a:avLst/>
          </a:prstGeom>
          <a:noFill/>
        </p:spPr>
        <p:txBody>
          <a:bodyPr wrap="square" rtlCol="0">
            <a:spAutoFit/>
          </a:bodyPr>
          <a:lstStyle/>
          <a:p>
            <a:pPr marL="388591" indent="-388591">
              <a:spcBef>
                <a:spcPts val="816"/>
              </a:spcBef>
              <a:buFont typeface="Arial" panose="020B0604020202020204" pitchFamily="34" charset="0"/>
              <a:buChar char="•"/>
            </a:pPr>
            <a:r>
              <a:rPr lang="en-US" sz="2000" dirty="0"/>
              <a:t>We have decided to write a Windows driver, with the goal of supporting all trace and filtering modes for kernel and </a:t>
            </a:r>
            <a:r>
              <a:rPr lang="en-US" sz="2000" dirty="0" err="1"/>
              <a:t>userspace</a:t>
            </a:r>
            <a:endParaRPr lang="en-US" sz="2000" dirty="0"/>
          </a:p>
          <a:p>
            <a:pPr marL="388591" indent="-388591">
              <a:spcBef>
                <a:spcPts val="816"/>
              </a:spcBef>
              <a:buFont typeface="Arial" panose="020B0604020202020204" pitchFamily="34" charset="0"/>
              <a:buChar char="•"/>
            </a:pPr>
            <a:endParaRPr lang="en-US" sz="2000" dirty="0"/>
          </a:p>
          <a:p>
            <a:pPr marL="388591" indent="-388591">
              <a:spcBef>
                <a:spcPts val="816"/>
              </a:spcBef>
              <a:buFont typeface="Arial" panose="020B0604020202020204" pitchFamily="34" charset="0"/>
              <a:buChar char="•"/>
            </a:pPr>
            <a:r>
              <a:rPr lang="en-US" sz="2000" dirty="0"/>
              <a:t>At the time of this writing the driver is in version 0.5</a:t>
            </a:r>
          </a:p>
          <a:p>
            <a:pPr marL="854962" lvl="1" indent="-388591">
              <a:spcBef>
                <a:spcPts val="816"/>
              </a:spcBef>
              <a:buFont typeface="Arial" panose="020B0604020202020204" pitchFamily="34" charset="0"/>
              <a:buChar char="•"/>
            </a:pPr>
            <a:r>
              <a:rPr lang="en-US" sz="2000" dirty="0"/>
              <a:t>Supports all the filtering mode combinations and both output modes </a:t>
            </a:r>
          </a:p>
          <a:p>
            <a:pPr marL="854962" lvl="1" indent="-388591">
              <a:spcBef>
                <a:spcPts val="816"/>
              </a:spcBef>
              <a:buFont typeface="Arial" panose="020B0604020202020204" pitchFamily="34" charset="0"/>
              <a:buChar char="•"/>
            </a:pPr>
            <a:r>
              <a:rPr lang="en-US" sz="2000" dirty="0"/>
              <a:t>Supports multi-processors</a:t>
            </a:r>
          </a:p>
          <a:p>
            <a:pPr marL="854962" lvl="1" indent="-388591">
              <a:spcBef>
                <a:spcPts val="816"/>
              </a:spcBef>
              <a:buFont typeface="Arial" panose="020B0604020202020204" pitchFamily="34" charset="0"/>
              <a:buChar char="•"/>
            </a:pPr>
            <a:r>
              <a:rPr lang="en-US" sz="2000" dirty="0"/>
              <a:t>Supports kernel mode code tracing and kernel mode API</a:t>
            </a:r>
          </a:p>
          <a:p>
            <a:pPr marL="388591" indent="-388591">
              <a:spcBef>
                <a:spcPts val="816"/>
              </a:spcBef>
              <a:buFont typeface="Arial" panose="020B0604020202020204" pitchFamily="34" charset="0"/>
              <a:buChar char="•"/>
            </a:pPr>
            <a:endParaRPr lang="en-US" sz="2000" dirty="0"/>
          </a:p>
          <a:p>
            <a:pPr marL="388591" indent="-388591">
              <a:spcBef>
                <a:spcPts val="816"/>
              </a:spcBef>
              <a:buFont typeface="Arial" panose="020B0604020202020204" pitchFamily="34" charset="0"/>
              <a:buChar char="•"/>
            </a:pPr>
            <a:r>
              <a:rPr lang="en-US" sz="2000" dirty="0"/>
              <a:t>Some issues had been resolved:</a:t>
            </a:r>
          </a:p>
          <a:p>
            <a:pPr marL="923571" lvl="1" indent="-457200">
              <a:spcBef>
                <a:spcPts val="816"/>
              </a:spcBef>
              <a:buFont typeface="+mj-lt"/>
              <a:buAutoNum type="arabicPeriod"/>
            </a:pPr>
            <a:r>
              <a:rPr lang="en-US" sz="2000" dirty="0"/>
              <a:t>APIC controller programming for the PMI interrupt notification</a:t>
            </a:r>
          </a:p>
          <a:p>
            <a:pPr marL="923571" lvl="1" indent="-457200">
              <a:spcBef>
                <a:spcPts val="816"/>
              </a:spcBef>
              <a:buFont typeface="+mj-lt"/>
              <a:buAutoNum type="arabicPeriod"/>
            </a:pPr>
            <a:r>
              <a:rPr lang="en-US" sz="2000" dirty="0"/>
              <a:t>User-mode buffer mapping</a:t>
            </a:r>
          </a:p>
          <a:p>
            <a:pPr marL="923571" lvl="1" indent="-457200">
              <a:spcBef>
                <a:spcPts val="816"/>
              </a:spcBef>
              <a:buFont typeface="+mj-lt"/>
              <a:buAutoNum type="arabicPeriod"/>
            </a:pPr>
            <a:r>
              <a:rPr lang="en-US" sz="2000" dirty="0"/>
              <a:t>Multi processor issues</a:t>
            </a:r>
          </a:p>
          <a:p>
            <a:pPr marL="923571" lvl="1" indent="-457200">
              <a:spcBef>
                <a:spcPts val="816"/>
              </a:spcBef>
              <a:buFont typeface="+mj-lt"/>
              <a:buAutoNum type="arabicPeriod"/>
            </a:pPr>
            <a:r>
              <a:rPr lang="en-US" sz="2000" dirty="0"/>
              <a:t>How to trace spawned processes</a:t>
            </a:r>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pc="0" dirty="0">
                <a:gradFill>
                  <a:gsLst>
                    <a:gs pos="1250">
                      <a:schemeClr val="tx2"/>
                    </a:gs>
                    <a:gs pos="99000">
                      <a:schemeClr val="tx2"/>
                    </a:gs>
                  </a:gsLst>
                  <a:lin ang="5400000" scaled="0"/>
                </a:gradFill>
                <a:cs typeface="+mn-cs"/>
              </a:rPr>
              <a:t>The Project</a:t>
            </a:r>
          </a:p>
        </p:txBody>
      </p:sp>
    </p:spTree>
    <p:extLst>
      <p:ext uri="{BB962C8B-B14F-4D97-AF65-F5344CB8AC3E}">
        <p14:creationId xmlns:p14="http://schemas.microsoft.com/office/powerpoint/2010/main" val="397364752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1" y="2119177"/>
            <a:ext cx="11810935" cy="1835285"/>
          </a:xfrm>
        </p:spPr>
        <p:txBody>
          <a:bodyPr/>
          <a:lstStyle/>
          <a:p>
            <a:r>
              <a:rPr lang="en-US" b="1" dirty="0">
                <a:effectLst>
                  <a:outerShdw blurRad="38100" dist="38100" dir="2700000" algn="tl">
                    <a:srgbClr val="000000">
                      <a:alpha val="43137"/>
                    </a:srgbClr>
                  </a:outerShdw>
                </a:effectLst>
              </a:rPr>
              <a:t>Harnessing Intel Processor Trace on Windows for Vulnerability Discovery</a:t>
            </a:r>
          </a:p>
        </p:txBody>
      </p:sp>
      <p:sp>
        <p:nvSpPr>
          <p:cNvPr id="3" name="Text Placeholder 2"/>
          <p:cNvSpPr>
            <a:spLocks noGrp="1"/>
          </p:cNvSpPr>
          <p:nvPr>
            <p:ph type="body" sz="quarter" idx="14"/>
          </p:nvPr>
        </p:nvSpPr>
        <p:spPr>
          <a:xfrm>
            <a:off x="273049" y="3954463"/>
            <a:ext cx="10288587" cy="1828800"/>
          </a:xfrm>
        </p:spPr>
        <p:txBody>
          <a:bodyPr/>
          <a:lstStyle/>
          <a:p>
            <a:r>
              <a:rPr lang="en-US" sz="2800" b="1" dirty="0"/>
              <a:t>Andrea Allievi – Microsoft Ltd</a:t>
            </a:r>
          </a:p>
          <a:p>
            <a:r>
              <a:rPr lang="en-US" sz="2800" b="1" dirty="0"/>
              <a:t>Richard Johnson – Cisco Systems </a:t>
            </a:r>
            <a:r>
              <a:rPr lang="en-US" sz="2800" b="1" dirty="0" err="1"/>
              <a:t>Inc</a:t>
            </a:r>
            <a:endParaRPr lang="en-US" sz="2800" b="1" dirty="0"/>
          </a:p>
        </p:txBody>
      </p:sp>
    </p:spTree>
    <p:extLst>
      <p:ext uri="{BB962C8B-B14F-4D97-AF65-F5344CB8AC3E}">
        <p14:creationId xmlns:p14="http://schemas.microsoft.com/office/powerpoint/2010/main" val="257092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212849"/>
            <a:ext cx="11211147" cy="5056834"/>
          </a:xfrm>
          <a:prstGeom prst="rect">
            <a:avLst/>
          </a:prstGeom>
          <a:noFill/>
        </p:spPr>
        <p:txBody>
          <a:bodyPr wrap="square" rtlCol="0">
            <a:spAutoFit/>
          </a:bodyPr>
          <a:lstStyle/>
          <a:p>
            <a:pPr marL="388591" indent="-388591">
              <a:spcBef>
                <a:spcPts val="816"/>
              </a:spcBef>
              <a:buFont typeface="Arial" panose="020B0604020202020204" pitchFamily="34" charset="0"/>
              <a:buChar char="•"/>
            </a:pPr>
            <a:r>
              <a:rPr lang="en-US" sz="2448" dirty="0"/>
              <a:t>The </a:t>
            </a:r>
            <a:r>
              <a:rPr lang="en-US" sz="2448" dirty="0" err="1"/>
              <a:t>ToPA</a:t>
            </a:r>
            <a:r>
              <a:rPr lang="en-US" sz="2448" dirty="0"/>
              <a:t> output scheme supports a mode in which the CPU triggers a PMI (performance monitor interrupt) every time the buffer is full*</a:t>
            </a:r>
          </a:p>
          <a:p>
            <a:pPr marL="388591" indent="-388591">
              <a:spcBef>
                <a:spcPts val="816"/>
              </a:spcBef>
              <a:buFont typeface="Arial" panose="020B0604020202020204" pitchFamily="34" charset="0"/>
              <a:buChar char="•"/>
            </a:pPr>
            <a:r>
              <a:rPr lang="en-US" sz="2448" dirty="0"/>
              <a:t>We would like to enable and connect to that interrupt </a:t>
            </a:r>
          </a:p>
          <a:p>
            <a:pPr marL="388591" indent="-388591">
              <a:spcBef>
                <a:spcPts val="816"/>
              </a:spcBef>
              <a:buFont typeface="Arial" panose="020B0604020202020204" pitchFamily="34" charset="0"/>
              <a:buChar char="•"/>
            </a:pPr>
            <a:r>
              <a:rPr lang="en-US" sz="2448" dirty="0"/>
              <a:t>In that way we can process the trace content when buffer is full </a:t>
            </a:r>
          </a:p>
          <a:p>
            <a:pPr marL="388591" indent="-388591">
              <a:spcBef>
                <a:spcPts val="816"/>
              </a:spcBef>
              <a:buFont typeface="Arial" panose="020B0604020202020204" pitchFamily="34" charset="0"/>
              <a:buChar char="•"/>
            </a:pPr>
            <a:r>
              <a:rPr lang="en-US" sz="2448" dirty="0"/>
              <a:t>To control the traced process, either</a:t>
            </a:r>
          </a:p>
          <a:p>
            <a:pPr marL="854962" lvl="1" indent="-388591">
              <a:spcBef>
                <a:spcPts val="816"/>
              </a:spcBef>
              <a:buFont typeface="Arial" panose="020B0604020202020204" pitchFamily="34" charset="0"/>
              <a:buChar char="•"/>
            </a:pPr>
            <a:r>
              <a:rPr lang="en-US" sz="2448" dirty="0"/>
              <a:t>Use a hypervisor -&gt; VMEXIT </a:t>
            </a:r>
            <a:endParaRPr lang="en-US" sz="2448" b="1" dirty="0"/>
          </a:p>
          <a:p>
            <a:pPr marL="854962" lvl="1" indent="-388591">
              <a:spcBef>
                <a:spcPts val="816"/>
              </a:spcBef>
              <a:buFont typeface="Arial" panose="020B0604020202020204" pitchFamily="34" charset="0"/>
              <a:buChar char="•"/>
            </a:pPr>
            <a:r>
              <a:rPr lang="en-US" sz="2448" dirty="0"/>
              <a:t>Suspend the target process from kernel, dump the trace data and resume</a:t>
            </a:r>
          </a:p>
          <a:p>
            <a:pPr marL="388591" indent="-388591">
              <a:spcBef>
                <a:spcPts val="816"/>
              </a:spcBef>
              <a:buFont typeface="Arial" panose="020B0604020202020204" pitchFamily="34" charset="0"/>
              <a:buChar char="•"/>
            </a:pPr>
            <a:r>
              <a:rPr lang="en-US" sz="2448" dirty="0"/>
              <a:t>Another problem here: the IRQL in which the code runs is HIGH_LEVEL</a:t>
            </a:r>
          </a:p>
          <a:p>
            <a:pPr marL="388591" indent="-388591">
              <a:spcBef>
                <a:spcPts val="816"/>
              </a:spcBef>
              <a:buFont typeface="Arial" panose="020B0604020202020204" pitchFamily="34" charset="0"/>
              <a:buChar char="•"/>
            </a:pPr>
            <a:r>
              <a:rPr lang="en-US" sz="2448" dirty="0"/>
              <a:t>Solved dividing the job in 3 phase: PMI Handler -&gt; DPC -&gt; Work Item</a:t>
            </a:r>
          </a:p>
          <a:p>
            <a:pPr marL="388591" indent="-388591">
              <a:spcBef>
                <a:spcPts val="816"/>
              </a:spcBef>
              <a:buFont typeface="Arial" panose="020B0604020202020204" pitchFamily="34" charset="0"/>
              <a:buChar char="•"/>
            </a:pPr>
            <a:r>
              <a:rPr lang="en-US" sz="2448" dirty="0"/>
              <a:t>Connecting the ISR and find a way to map the </a:t>
            </a:r>
            <a:r>
              <a:rPr lang="en-US" sz="2448" dirty="0" err="1"/>
              <a:t>IoApic</a:t>
            </a:r>
            <a:r>
              <a:rPr lang="en-US" sz="2448" dirty="0"/>
              <a:t> memory space have been not an easy task</a:t>
            </a:r>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pc="0" dirty="0">
                <a:gradFill>
                  <a:gsLst>
                    <a:gs pos="1250">
                      <a:schemeClr val="tx2"/>
                    </a:gs>
                    <a:gs pos="99000">
                      <a:schemeClr val="tx2"/>
                    </a:gs>
                  </a:gsLst>
                  <a:lin ang="5400000" scaled="0"/>
                </a:gradFill>
                <a:cs typeface="+mn-cs"/>
              </a:rPr>
              <a:t>The PMI Interrupt</a:t>
            </a:r>
          </a:p>
        </p:txBody>
      </p:sp>
    </p:spTree>
    <p:extLst>
      <p:ext uri="{BB962C8B-B14F-4D97-AF65-F5344CB8AC3E}">
        <p14:creationId xmlns:p14="http://schemas.microsoft.com/office/powerpoint/2010/main" val="220065774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212849"/>
            <a:ext cx="11211147" cy="4577535"/>
          </a:xfrm>
          <a:prstGeom prst="rect">
            <a:avLst/>
          </a:prstGeom>
          <a:noFill/>
        </p:spPr>
        <p:txBody>
          <a:bodyPr wrap="square" rtlCol="0">
            <a:spAutoFit/>
          </a:bodyPr>
          <a:lstStyle/>
          <a:p>
            <a:pPr marL="388591" indent="-388591">
              <a:spcBef>
                <a:spcPts val="816"/>
              </a:spcBef>
              <a:buFont typeface="Arial" panose="020B0604020202020204" pitchFamily="34" charset="0"/>
              <a:buChar char="•"/>
            </a:pPr>
            <a:r>
              <a:rPr lang="en-US" sz="2448" dirty="0"/>
              <a:t>Processor Trace works with physical addresses - not Virtual addresses</a:t>
            </a:r>
          </a:p>
          <a:p>
            <a:pPr marL="388591" indent="-388591">
              <a:spcBef>
                <a:spcPts val="816"/>
              </a:spcBef>
              <a:buFont typeface="Arial" panose="020B0604020202020204" pitchFamily="34" charset="0"/>
              <a:buChar char="•"/>
            </a:pPr>
            <a:r>
              <a:rPr lang="en-US" sz="2448" dirty="0" err="1"/>
              <a:t>ToPAs</a:t>
            </a:r>
            <a:r>
              <a:rPr lang="en-US" sz="2448" dirty="0"/>
              <a:t> describe a big buffer composed by different smaller physical chunks.</a:t>
            </a:r>
          </a:p>
          <a:p>
            <a:pPr marL="388591" indent="-388591">
              <a:spcBef>
                <a:spcPts val="816"/>
              </a:spcBef>
              <a:buFont typeface="Arial" panose="020B0604020202020204" pitchFamily="34" charset="0"/>
              <a:buChar char="•"/>
            </a:pPr>
            <a:r>
              <a:rPr lang="en-US" sz="2448" dirty="0"/>
              <a:t>Need a way to create a big virtual buffer composed by each chunk and map this to user-mode in a very secure manner (otherwise the driver will be subject of kernel-exploitation) </a:t>
            </a:r>
          </a:p>
          <a:p>
            <a:pPr marL="388591" indent="-388591">
              <a:spcBef>
                <a:spcPts val="816"/>
              </a:spcBef>
              <a:buFont typeface="Arial" panose="020B0604020202020204" pitchFamily="34" charset="0"/>
              <a:buChar char="•"/>
            </a:pPr>
            <a:r>
              <a:rPr lang="en-US" sz="2448" dirty="0"/>
              <a:t>Intel is not stupid. The </a:t>
            </a:r>
            <a:r>
              <a:rPr lang="en-US" sz="2448" dirty="0" err="1"/>
              <a:t>ToPA</a:t>
            </a:r>
            <a:r>
              <a:rPr lang="en-US" sz="2448" dirty="0"/>
              <a:t> and the MDL data structures are compatible</a:t>
            </a:r>
          </a:p>
          <a:p>
            <a:pPr marL="388591" indent="-388591">
              <a:spcBef>
                <a:spcPts val="816"/>
              </a:spcBef>
              <a:buFont typeface="Arial" panose="020B0604020202020204" pitchFamily="34" charset="0"/>
              <a:buChar char="•"/>
            </a:pPr>
            <a:r>
              <a:rPr lang="en-US" sz="2448" dirty="0"/>
              <a:t>Solution: </a:t>
            </a:r>
          </a:p>
          <a:p>
            <a:pPr marL="854962" lvl="1" indent="-388591">
              <a:spcBef>
                <a:spcPts val="816"/>
              </a:spcBef>
              <a:buFont typeface="Arial" panose="020B0604020202020204" pitchFamily="34" charset="0"/>
              <a:buChar char="•"/>
            </a:pPr>
            <a:r>
              <a:rPr lang="en-US" sz="2448" dirty="0"/>
              <a:t>allocate physical memory using the OS facilities*</a:t>
            </a:r>
          </a:p>
          <a:p>
            <a:pPr marL="854962" lvl="1" indent="-388591">
              <a:spcBef>
                <a:spcPts val="816"/>
              </a:spcBef>
              <a:buFont typeface="Arial" panose="020B0604020202020204" pitchFamily="34" charset="0"/>
              <a:buChar char="•"/>
            </a:pPr>
            <a:r>
              <a:rPr lang="en-US" sz="2448" dirty="0"/>
              <a:t>Convert the MDL descriptor into </a:t>
            </a:r>
            <a:r>
              <a:rPr lang="en-US" sz="2448" dirty="0" err="1"/>
              <a:t>ToPA</a:t>
            </a:r>
            <a:r>
              <a:rPr lang="en-US" sz="2448" dirty="0"/>
              <a:t> entries</a:t>
            </a:r>
          </a:p>
          <a:p>
            <a:pPr marL="854962" lvl="1" indent="-388591">
              <a:spcBef>
                <a:spcPts val="816"/>
              </a:spcBef>
              <a:buFont typeface="Arial" panose="020B0604020202020204" pitchFamily="34" charset="0"/>
              <a:buChar char="•"/>
            </a:pPr>
            <a:r>
              <a:rPr lang="en-US" sz="2448"/>
              <a:t>Securely </a:t>
            </a:r>
            <a:r>
              <a:rPr lang="en-US" sz="2448" dirty="0"/>
              <a:t>map the final virtual buffer using the OS</a:t>
            </a:r>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pc="0" dirty="0">
                <a:gradFill>
                  <a:gsLst>
                    <a:gs pos="1250">
                      <a:schemeClr val="tx2"/>
                    </a:gs>
                    <a:gs pos="99000">
                      <a:schemeClr val="tx2"/>
                    </a:gs>
                  </a:gsLst>
                  <a:lin ang="5400000" scaled="0"/>
                </a:gradFill>
                <a:cs typeface="+mn-cs"/>
              </a:rPr>
              <a:t>The User mode buffer</a:t>
            </a:r>
          </a:p>
        </p:txBody>
      </p:sp>
    </p:spTree>
    <p:extLst>
      <p:ext uri="{BB962C8B-B14F-4D97-AF65-F5344CB8AC3E}">
        <p14:creationId xmlns:p14="http://schemas.microsoft.com/office/powerpoint/2010/main" val="248257356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212849"/>
            <a:ext cx="11211147" cy="3516347"/>
          </a:xfrm>
          <a:prstGeom prst="rect">
            <a:avLst/>
          </a:prstGeom>
          <a:noFill/>
        </p:spPr>
        <p:txBody>
          <a:bodyPr wrap="square" rtlCol="0">
            <a:spAutoFit/>
          </a:bodyPr>
          <a:lstStyle/>
          <a:p>
            <a:pPr marL="388591" indent="-388591">
              <a:spcBef>
                <a:spcPts val="816"/>
              </a:spcBef>
              <a:buFont typeface="Arial" panose="020B0604020202020204" pitchFamily="34" charset="0"/>
              <a:buChar char="•"/>
            </a:pPr>
            <a:r>
              <a:rPr lang="en-US" sz="2448" b="1" dirty="0"/>
              <a:t>New</a:t>
            </a:r>
            <a:r>
              <a:rPr lang="en-US" sz="2448" dirty="0"/>
              <a:t> feature in version 0.5</a:t>
            </a:r>
          </a:p>
          <a:p>
            <a:pPr marL="388591" indent="-388591">
              <a:spcBef>
                <a:spcPts val="816"/>
              </a:spcBef>
              <a:buFont typeface="Arial" panose="020B0604020202020204" pitchFamily="34" charset="0"/>
              <a:buChar char="•"/>
            </a:pPr>
            <a:r>
              <a:rPr lang="en-US" sz="2448" dirty="0"/>
              <a:t>Each processor has an associated PT Buffer mapped in the target user-mode process (but </a:t>
            </a:r>
            <a:r>
              <a:rPr lang="en-US" sz="2448" b="1" dirty="0"/>
              <a:t>not in kernel-mode</a:t>
            </a:r>
            <a:r>
              <a:rPr lang="en-US" sz="2448" dirty="0"/>
              <a:t>)</a:t>
            </a:r>
          </a:p>
          <a:p>
            <a:pPr marL="388591" indent="-388591">
              <a:spcBef>
                <a:spcPts val="816"/>
              </a:spcBef>
              <a:buFont typeface="Arial" panose="020B0604020202020204" pitchFamily="34" charset="0"/>
              <a:buChar char="•"/>
            </a:pPr>
            <a:r>
              <a:rPr lang="en-US" sz="2448" dirty="0"/>
              <a:t>Only an event signaled when the PMI Interrupt fires was not enough</a:t>
            </a:r>
          </a:p>
          <a:p>
            <a:pPr marL="854962" lvl="1" indent="-388591">
              <a:spcBef>
                <a:spcPts val="816"/>
              </a:spcBef>
              <a:buFont typeface="Wingdings" panose="05000000000000000000" pitchFamily="2" charset="2"/>
              <a:buChar char="§"/>
            </a:pPr>
            <a:r>
              <a:rPr lang="en-US" sz="2448" dirty="0"/>
              <a:t>Introduced the User-mode callbacks – a smart method to manage the PT log directly from User-mode</a:t>
            </a:r>
          </a:p>
          <a:p>
            <a:pPr marL="388591" indent="-388591">
              <a:spcBef>
                <a:spcPts val="816"/>
              </a:spcBef>
              <a:buFont typeface="Arial" panose="020B0604020202020204" pitchFamily="34" charset="0"/>
              <a:buChar char="•"/>
            </a:pPr>
            <a:r>
              <a:rPr lang="en-US" sz="2448" dirty="0"/>
              <a:t>Still some problems in managing multi-threaded and multi process application</a:t>
            </a:r>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pc="0" dirty="0">
                <a:gradFill>
                  <a:gsLst>
                    <a:gs pos="1250">
                      <a:schemeClr val="tx2"/>
                    </a:gs>
                    <a:gs pos="99000">
                      <a:schemeClr val="tx2"/>
                    </a:gs>
                  </a:gsLst>
                  <a:lin ang="5400000" scaled="0"/>
                </a:gradFill>
                <a:cs typeface="+mn-cs"/>
              </a:rPr>
              <a:t>Multi-Processor and Multi Thread support</a:t>
            </a:r>
          </a:p>
        </p:txBody>
      </p:sp>
    </p:spTree>
    <p:extLst>
      <p:ext uri="{BB962C8B-B14F-4D97-AF65-F5344CB8AC3E}">
        <p14:creationId xmlns:p14="http://schemas.microsoft.com/office/powerpoint/2010/main" val="240031366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197291"/>
            <a:ext cx="11211147" cy="4577535"/>
          </a:xfrm>
          <a:prstGeom prst="rect">
            <a:avLst/>
          </a:prstGeom>
          <a:noFill/>
        </p:spPr>
        <p:txBody>
          <a:bodyPr wrap="square" rtlCol="0">
            <a:spAutoFit/>
          </a:bodyPr>
          <a:lstStyle/>
          <a:p>
            <a:pPr marL="457200" indent="-457200">
              <a:spcBef>
                <a:spcPts val="816"/>
              </a:spcBef>
              <a:buFont typeface="Arial" panose="020B0604020202020204" pitchFamily="34" charset="0"/>
              <a:buChar char="•"/>
            </a:pPr>
            <a:r>
              <a:rPr lang="en-US" sz="2448" b="1" dirty="0"/>
              <a:t>New</a:t>
            </a:r>
            <a:r>
              <a:rPr lang="en-US" sz="2448" dirty="0"/>
              <a:t> feature in version 0.5</a:t>
            </a:r>
          </a:p>
          <a:p>
            <a:pPr marL="457200" indent="-457200">
              <a:spcBef>
                <a:spcPts val="816"/>
              </a:spcBef>
              <a:buFont typeface="Arial" panose="020B0604020202020204" pitchFamily="34" charset="0"/>
              <a:buChar char="•"/>
            </a:pPr>
            <a:r>
              <a:rPr lang="en-US" sz="2448" dirty="0"/>
              <a:t>T</a:t>
            </a:r>
            <a:r>
              <a:rPr lang="en-GB" sz="2448" dirty="0"/>
              <a:t>he Driver is able to perform the tracing of Kernel mode code in 2 ways</a:t>
            </a:r>
          </a:p>
          <a:p>
            <a:pPr marL="923571" lvl="1" indent="-457200">
              <a:spcBef>
                <a:spcPts val="816"/>
              </a:spcBef>
              <a:buFont typeface="+mj-lt"/>
              <a:buAutoNum type="arabicPeriod"/>
            </a:pPr>
            <a:r>
              <a:rPr lang="en-US" sz="2448" dirty="0"/>
              <a:t>F</a:t>
            </a:r>
            <a:r>
              <a:rPr lang="en-GB" sz="2448" dirty="0"/>
              <a:t>rom the user-mode application (executed with Admin privileges) -&gt; Uses IP filtering mode</a:t>
            </a:r>
          </a:p>
          <a:p>
            <a:pPr marL="923571" lvl="1" indent="-457200">
              <a:spcBef>
                <a:spcPts val="816"/>
              </a:spcBef>
              <a:buFont typeface="+mj-lt"/>
              <a:buAutoNum type="arabicPeriod"/>
            </a:pPr>
            <a:r>
              <a:rPr lang="en-US" sz="2448" dirty="0"/>
              <a:t>F</a:t>
            </a:r>
            <a:r>
              <a:rPr lang="en-GB" sz="2448" dirty="0"/>
              <a:t>rom another kernel-mode driver -&gt; the driver must use the exported APIs and manage the PT buffer(s), and multi-processor stuff on its own</a:t>
            </a:r>
          </a:p>
          <a:p>
            <a:pPr marL="457200" indent="-457200">
              <a:spcBef>
                <a:spcPts val="816"/>
              </a:spcBef>
              <a:buFont typeface="Arial" panose="020B0604020202020204" pitchFamily="34" charset="0"/>
              <a:buChar char="•"/>
            </a:pPr>
            <a:r>
              <a:rPr lang="en-US" sz="2448" dirty="0"/>
              <a:t>I</a:t>
            </a:r>
            <a:r>
              <a:rPr lang="en-GB" sz="2448" dirty="0"/>
              <a:t>n this way we have been able to perform the trace of:</a:t>
            </a:r>
          </a:p>
          <a:p>
            <a:pPr marL="923571" lvl="1" indent="-457200">
              <a:spcBef>
                <a:spcPts val="816"/>
              </a:spcBef>
              <a:buFont typeface="+mj-lt"/>
              <a:buAutoNum type="arabicPeriod"/>
            </a:pPr>
            <a:r>
              <a:rPr lang="en-US" sz="2448" dirty="0"/>
              <a:t>T</a:t>
            </a:r>
            <a:r>
              <a:rPr lang="en-GB" sz="2448" dirty="0"/>
              <a:t>he loading / unloading of a new Kernel module</a:t>
            </a:r>
          </a:p>
          <a:p>
            <a:pPr marL="923571" lvl="1" indent="-457200">
              <a:spcBef>
                <a:spcPts val="816"/>
              </a:spcBef>
              <a:buFont typeface="+mj-lt"/>
              <a:buAutoNum type="arabicPeriod"/>
            </a:pPr>
            <a:r>
              <a:rPr lang="en-US" sz="2448" dirty="0"/>
              <a:t>S</a:t>
            </a:r>
            <a:r>
              <a:rPr lang="en-GB" sz="2448" dirty="0" err="1"/>
              <a:t>ome</a:t>
            </a:r>
            <a:r>
              <a:rPr lang="en-GB" sz="2448" dirty="0"/>
              <a:t> IOCTL called by a test user application</a:t>
            </a:r>
          </a:p>
          <a:p>
            <a:pPr marL="923571" lvl="1" indent="-457200">
              <a:spcBef>
                <a:spcPts val="816"/>
              </a:spcBef>
              <a:buFont typeface="+mj-lt"/>
              <a:buAutoNum type="arabicPeriod"/>
            </a:pPr>
            <a:endParaRPr lang="en-US" sz="2448" dirty="0"/>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pc="0" dirty="0">
                <a:gradFill>
                  <a:gsLst>
                    <a:gs pos="1250">
                      <a:schemeClr val="tx2"/>
                    </a:gs>
                    <a:gs pos="99000">
                      <a:schemeClr val="tx2"/>
                    </a:gs>
                  </a:gsLst>
                  <a:lin ang="5400000" scaled="0"/>
                </a:gradFill>
                <a:cs typeface="+mn-cs"/>
              </a:rPr>
              <a:t>Kernel mode Tracing</a:t>
            </a:r>
          </a:p>
        </p:txBody>
      </p:sp>
    </p:spTree>
    <p:extLst>
      <p:ext uri="{BB962C8B-B14F-4D97-AF65-F5344CB8AC3E}">
        <p14:creationId xmlns:p14="http://schemas.microsoft.com/office/powerpoint/2010/main" val="44033522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197291"/>
            <a:ext cx="11211147" cy="5884624"/>
          </a:xfrm>
          <a:prstGeom prst="rect">
            <a:avLst/>
          </a:prstGeom>
          <a:noFill/>
        </p:spPr>
        <p:txBody>
          <a:bodyPr wrap="square" rtlCol="0">
            <a:spAutoFit/>
          </a:bodyPr>
          <a:lstStyle/>
          <a:p>
            <a:pPr>
              <a:spcBef>
                <a:spcPts val="816"/>
              </a:spcBef>
            </a:pPr>
            <a:r>
              <a:rPr lang="en-US" sz="2448" dirty="0"/>
              <a:t>Quite a simple setup:</a:t>
            </a:r>
          </a:p>
          <a:p>
            <a:pPr marL="457200" indent="-457200">
              <a:spcBef>
                <a:spcPts val="816"/>
              </a:spcBef>
              <a:buFont typeface="+mj-lt"/>
              <a:buAutoNum type="arabicPeriod"/>
            </a:pPr>
            <a:r>
              <a:rPr lang="en-US" sz="2448" dirty="0"/>
              <a:t>Get an handle to the PT Device </a:t>
            </a:r>
          </a:p>
          <a:p>
            <a:pPr marL="534988">
              <a:spcBef>
                <a:spcPts val="816"/>
              </a:spcBef>
              <a:tabLst>
                <a:tab pos="534988" algn="l"/>
              </a:tabLst>
            </a:pPr>
            <a:r>
              <a:rPr lang="en-GB" dirty="0" err="1">
                <a:solidFill>
                  <a:srgbClr val="000000"/>
                </a:solidFill>
                <a:latin typeface="Consolas" panose="020B0609020204030204" pitchFamily="49" charset="0"/>
              </a:rPr>
              <a:t>hPtDev</a:t>
            </a:r>
            <a:r>
              <a:rPr lang="en-GB" dirty="0">
                <a:solidFill>
                  <a:srgbClr val="000000"/>
                </a:solidFill>
                <a:latin typeface="Consolas" panose="020B0609020204030204" pitchFamily="49" charset="0"/>
              </a:rPr>
              <a:t> = </a:t>
            </a:r>
            <a:r>
              <a:rPr lang="en-GB" dirty="0" err="1">
                <a:solidFill>
                  <a:srgbClr val="6F008A"/>
                </a:solidFill>
                <a:latin typeface="Consolas" panose="020B0609020204030204" pitchFamily="49" charset="0"/>
              </a:rPr>
              <a:t>CreateFile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L"\\\\.\\WindowsIntelPtDev"</a:t>
            </a:r>
            <a:r>
              <a:rPr lang="en-GB" dirty="0">
                <a:solidFill>
                  <a:srgbClr val="000000"/>
                </a:solidFill>
                <a:latin typeface="Consolas" panose="020B0609020204030204" pitchFamily="49" charset="0"/>
              </a:rPr>
              <a:t>, </a:t>
            </a:r>
            <a:r>
              <a:rPr lang="en-GB" dirty="0">
                <a:solidFill>
                  <a:srgbClr val="6F008A"/>
                </a:solidFill>
                <a:latin typeface="Consolas" panose="020B0609020204030204" pitchFamily="49" charset="0"/>
              </a:rPr>
              <a:t>FILE_ALL_ACCESS</a:t>
            </a:r>
            <a:r>
              <a:rPr lang="en-GB" dirty="0">
                <a:solidFill>
                  <a:srgbClr val="000000"/>
                </a:solidFill>
                <a:latin typeface="Consolas" panose="020B0609020204030204" pitchFamily="49" charset="0"/>
              </a:rPr>
              <a:t>, 0, </a:t>
            </a:r>
            <a:r>
              <a:rPr lang="en-GB" dirty="0">
                <a:solidFill>
                  <a:srgbClr val="6F008A"/>
                </a:solidFill>
                <a:latin typeface="Consolas" panose="020B0609020204030204" pitchFamily="49" charset="0"/>
              </a:rPr>
              <a:t>NULL</a:t>
            </a:r>
            <a:r>
              <a:rPr lang="en-GB" dirty="0">
                <a:solidFill>
                  <a:srgbClr val="000000"/>
                </a:solidFill>
                <a:latin typeface="Consolas" panose="020B0609020204030204" pitchFamily="49" charset="0"/>
              </a:rPr>
              <a:t>, </a:t>
            </a:r>
          </a:p>
          <a:p>
            <a:pPr>
              <a:spcBef>
                <a:spcPts val="816"/>
              </a:spcBef>
            </a:pPr>
            <a:r>
              <a:rPr lang="en-GB" dirty="0">
                <a:solidFill>
                  <a:srgbClr val="6F008A"/>
                </a:solidFill>
                <a:latin typeface="Consolas" panose="020B0609020204030204" pitchFamily="49" charset="0"/>
              </a:rPr>
              <a:t>	OPEN_EXISTING</a:t>
            </a:r>
            <a:r>
              <a:rPr lang="en-GB" dirty="0">
                <a:solidFill>
                  <a:srgbClr val="000000"/>
                </a:solidFill>
                <a:latin typeface="Consolas" panose="020B0609020204030204" pitchFamily="49" charset="0"/>
              </a:rPr>
              <a:t>, 0, </a:t>
            </a:r>
            <a:r>
              <a:rPr lang="en-GB" dirty="0">
                <a:solidFill>
                  <a:srgbClr val="6F008A"/>
                </a:solidFill>
                <a:latin typeface="Consolas" panose="020B0609020204030204" pitchFamily="49" charset="0"/>
              </a:rPr>
              <a:t>NULL</a:t>
            </a:r>
            <a:r>
              <a:rPr lang="en-GB" dirty="0">
                <a:solidFill>
                  <a:srgbClr val="000000"/>
                </a:solidFill>
                <a:latin typeface="Consolas" panose="020B0609020204030204" pitchFamily="49" charset="0"/>
              </a:rPr>
              <a:t>);</a:t>
            </a:r>
          </a:p>
          <a:p>
            <a:pPr marL="457200" indent="-457200">
              <a:spcBef>
                <a:spcPts val="816"/>
              </a:spcBef>
              <a:buFont typeface="+mj-lt"/>
              <a:buAutoNum type="arabicPeriod" startAt="2"/>
            </a:pPr>
            <a:r>
              <a:rPr lang="en-US" sz="2400" dirty="0"/>
              <a:t>Spawn the process / decide what to trace and set the options in the </a:t>
            </a:r>
            <a:r>
              <a:rPr lang="en-GB" dirty="0">
                <a:solidFill>
                  <a:srgbClr val="2B91AF"/>
                </a:solidFill>
                <a:latin typeface="Consolas" panose="020B0609020204030204" pitchFamily="49" charset="0"/>
              </a:rPr>
              <a:t>PT_USER_REQ</a:t>
            </a:r>
            <a:r>
              <a:rPr lang="en-US" sz="2400" dirty="0"/>
              <a:t> data structure (process ID, CPU Affinity mask, buffer size, …)</a:t>
            </a:r>
          </a:p>
          <a:p>
            <a:pPr marL="457200" indent="-457200">
              <a:spcBef>
                <a:spcPts val="816"/>
              </a:spcBef>
              <a:buFont typeface="+mj-lt"/>
              <a:buAutoNum type="arabicPeriod" startAt="2"/>
            </a:pPr>
            <a:r>
              <a:rPr lang="en-GB" sz="2448" dirty="0"/>
              <a:t>Start the tracing</a:t>
            </a:r>
          </a:p>
          <a:p>
            <a:pPr marL="892175" lvl="2" indent="-357188">
              <a:spcBef>
                <a:spcPts val="816"/>
              </a:spcBef>
            </a:pPr>
            <a:r>
              <a:rPr lang="en-GB" dirty="0">
                <a:solidFill>
                  <a:srgbClr val="000000"/>
                </a:solidFill>
                <a:latin typeface="Consolas" panose="020B0609020204030204" pitchFamily="49" charset="0"/>
              </a:rPr>
              <a:t>DeviceIoControl(</a:t>
            </a:r>
            <a:r>
              <a:rPr lang="en-GB" dirty="0" err="1">
                <a:solidFill>
                  <a:srgbClr val="000000"/>
                </a:solidFill>
                <a:latin typeface="Consolas" panose="020B0609020204030204" pitchFamily="49" charset="0"/>
              </a:rPr>
              <a:t>hPtDev</a:t>
            </a:r>
            <a:r>
              <a:rPr lang="en-GB" dirty="0">
                <a:solidFill>
                  <a:srgbClr val="000000"/>
                </a:solidFill>
                <a:latin typeface="Consolas" panose="020B0609020204030204" pitchFamily="49" charset="0"/>
              </a:rPr>
              <a:t>, </a:t>
            </a:r>
            <a:r>
              <a:rPr lang="en-GB" dirty="0">
                <a:solidFill>
                  <a:srgbClr val="6F008A"/>
                </a:solidFill>
                <a:latin typeface="Consolas" panose="020B0609020204030204" pitchFamily="49" charset="0"/>
              </a:rPr>
              <a:t>IOCTL_PTDRV_START_TRACE</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LPVOID</a:t>
            </a:r>
            <a:r>
              <a:rPr lang="en-GB" dirty="0">
                <a:solidFill>
                  <a:srgbClr val="000000"/>
                </a:solidFill>
                <a:latin typeface="Consolas" panose="020B0609020204030204" pitchFamily="49" charset="0"/>
              </a:rPr>
              <a:t>)&amp;</a:t>
            </a:r>
            <a:r>
              <a:rPr lang="en-GB" dirty="0" err="1">
                <a:solidFill>
                  <a:srgbClr val="000000"/>
                </a:solidFill>
                <a:latin typeface="Consolas" panose="020B0609020204030204" pitchFamily="49" charset="0"/>
              </a:rPr>
              <a:t>ptStartStruct</a:t>
            </a:r>
            <a:r>
              <a:rPr lang="en-GB" dirty="0">
                <a:solidFill>
                  <a:srgbClr val="000000"/>
                </a:solidFill>
                <a:latin typeface="Consolas" panose="020B0609020204030204" pitchFamily="49" charset="0"/>
              </a:rPr>
              <a:t>,</a:t>
            </a:r>
          </a:p>
          <a:p>
            <a:pPr marL="892175" lvl="2">
              <a:spcBef>
                <a:spcPts val="816"/>
              </a:spcBef>
            </a:pPr>
            <a:r>
              <a:rPr lang="en-GB" dirty="0">
                <a:solidFill>
                  <a:srgbClr val="0000FF"/>
                </a:solidFill>
                <a:latin typeface="Consolas" panose="020B0609020204030204" pitchFamily="49" charset="0"/>
              </a:rPr>
              <a:t>sizeof</a:t>
            </a:r>
            <a:r>
              <a:rPr lang="en-GB" dirty="0">
                <a:solidFill>
                  <a:srgbClr val="000000"/>
                </a:solidFill>
                <a:latin typeface="Consolas" panose="020B0609020204030204" pitchFamily="49" charset="0"/>
              </a:rPr>
              <a:t>(</a:t>
            </a:r>
            <a:r>
              <a:rPr lang="en-GB" dirty="0">
                <a:solidFill>
                  <a:srgbClr val="2B91AF"/>
                </a:solidFill>
                <a:latin typeface="Consolas" panose="020B0609020204030204" pitchFamily="49" charset="0"/>
              </a:rPr>
              <a:t>PT_USER_REQ</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lpPtBuffArray</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sizeof</a:t>
            </a:r>
            <a:r>
              <a:rPr lang="en-GB" dirty="0">
                <a:solidFill>
                  <a:srgbClr val="000000"/>
                </a:solidFill>
                <a:latin typeface="Consolas" panose="020B0609020204030204" pitchFamily="49" charset="0"/>
              </a:rPr>
              <a:t>(</a:t>
            </a:r>
            <a:r>
              <a:rPr lang="en-GB" dirty="0">
                <a:solidFill>
                  <a:srgbClr val="2B91AF"/>
                </a:solidFill>
                <a:latin typeface="Consolas" panose="020B0609020204030204" pitchFamily="49" charset="0"/>
              </a:rPr>
              <a:t>LPVOID</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dwNumOfCpus</a:t>
            </a:r>
            <a:r>
              <a:rPr lang="en-GB" dirty="0">
                <a:solidFill>
                  <a:srgbClr val="000000"/>
                </a:solidFill>
                <a:latin typeface="Consolas" panose="020B0609020204030204" pitchFamily="49" charset="0"/>
              </a:rPr>
              <a:t>, </a:t>
            </a:r>
          </a:p>
          <a:p>
            <a:pPr marL="892175" lvl="2">
              <a:spcBef>
                <a:spcPts val="816"/>
              </a:spcBef>
            </a:pPr>
            <a:r>
              <a:rPr lang="en-GB" dirty="0">
                <a:solidFill>
                  <a:srgbClr val="000000"/>
                </a:solidFill>
                <a:latin typeface="Consolas" panose="020B0609020204030204" pitchFamily="49" charset="0"/>
              </a:rPr>
              <a:t>&amp;</a:t>
            </a:r>
            <a:r>
              <a:rPr lang="en-GB" dirty="0" err="1">
                <a:solidFill>
                  <a:srgbClr val="000000"/>
                </a:solidFill>
                <a:latin typeface="Consolas" panose="020B0609020204030204" pitchFamily="49" charset="0"/>
              </a:rPr>
              <a:t>dwBytesIo</a:t>
            </a:r>
            <a:r>
              <a:rPr lang="en-GB" dirty="0">
                <a:solidFill>
                  <a:srgbClr val="000000"/>
                </a:solidFill>
                <a:latin typeface="Consolas" panose="020B0609020204030204" pitchFamily="49" charset="0"/>
              </a:rPr>
              <a:t>, </a:t>
            </a:r>
            <a:r>
              <a:rPr lang="en-GB" dirty="0">
                <a:solidFill>
                  <a:srgbClr val="6F008A"/>
                </a:solidFill>
                <a:latin typeface="Consolas" panose="020B0609020204030204" pitchFamily="49" charset="0"/>
              </a:rPr>
              <a:t>NULL</a:t>
            </a:r>
            <a:r>
              <a:rPr lang="en-GB" dirty="0">
                <a:solidFill>
                  <a:srgbClr val="000000"/>
                </a:solidFill>
                <a:latin typeface="Consolas" panose="020B0609020204030204" pitchFamily="49" charset="0"/>
              </a:rPr>
              <a:t>);</a:t>
            </a:r>
          </a:p>
          <a:p>
            <a:pPr marL="457200" indent="-457200">
              <a:spcBef>
                <a:spcPts val="816"/>
              </a:spcBef>
              <a:buFont typeface="+mj-lt"/>
              <a:buAutoNum type="arabicPeriod" startAt="2"/>
            </a:pPr>
            <a:r>
              <a:rPr lang="en-US" sz="2448" dirty="0"/>
              <a:t>Stop the trace and clear the resources (important)</a:t>
            </a:r>
            <a:endParaRPr lang="en-GB" sz="2448" dirty="0"/>
          </a:p>
          <a:p>
            <a:pPr marL="534988" indent="-534988">
              <a:spcBef>
                <a:spcPts val="816"/>
              </a:spcBef>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bRetVal</a:t>
            </a:r>
            <a:r>
              <a:rPr lang="en-GB" dirty="0">
                <a:solidFill>
                  <a:srgbClr val="000000"/>
                </a:solidFill>
                <a:latin typeface="Consolas" panose="020B0609020204030204" pitchFamily="49" charset="0"/>
              </a:rPr>
              <a:t> = DeviceIoControl(</a:t>
            </a:r>
            <a:r>
              <a:rPr lang="en-GB" dirty="0" err="1">
                <a:solidFill>
                  <a:srgbClr val="000000"/>
                </a:solidFill>
                <a:latin typeface="Consolas" panose="020B0609020204030204" pitchFamily="49" charset="0"/>
              </a:rPr>
              <a:t>hPtDev</a:t>
            </a:r>
            <a:r>
              <a:rPr lang="en-GB" dirty="0">
                <a:solidFill>
                  <a:srgbClr val="000000"/>
                </a:solidFill>
                <a:latin typeface="Consolas" panose="020B0609020204030204" pitchFamily="49" charset="0"/>
              </a:rPr>
              <a:t>, </a:t>
            </a:r>
            <a:r>
              <a:rPr lang="en-GB" dirty="0">
                <a:solidFill>
                  <a:srgbClr val="6F008A"/>
                </a:solidFill>
                <a:latin typeface="Consolas" panose="020B0609020204030204" pitchFamily="49" charset="0"/>
              </a:rPr>
              <a:t>IOCTL_PTDRV_CLEAR_TRACE</a:t>
            </a:r>
            <a:r>
              <a:rPr lang="en-GB" dirty="0">
                <a:solidFill>
                  <a:srgbClr val="000000"/>
                </a:solidFill>
                <a:latin typeface="Consolas" panose="020B0609020204030204" pitchFamily="49" charset="0"/>
              </a:rPr>
              <a:t>, </a:t>
            </a:r>
          </a:p>
          <a:p>
            <a:pPr>
              <a:spcBef>
                <a:spcPts val="816"/>
              </a:spcBef>
            </a:pP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LPVOID</a:t>
            </a:r>
            <a:r>
              <a:rPr lang="en-GB" dirty="0">
                <a:solidFill>
                  <a:srgbClr val="000000"/>
                </a:solidFill>
                <a:latin typeface="Consolas" panose="020B0609020204030204" pitchFamily="49" charset="0"/>
              </a:rPr>
              <a:t>)&amp;</a:t>
            </a:r>
            <a:r>
              <a:rPr lang="en-GB" dirty="0" err="1">
                <a:solidFill>
                  <a:srgbClr val="000000"/>
                </a:solidFill>
                <a:latin typeface="Consolas" panose="020B0609020204030204" pitchFamily="49" charset="0"/>
              </a:rPr>
              <a:t>dwTargetCpu</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sizeof</a:t>
            </a:r>
            <a:r>
              <a:rPr lang="en-GB" dirty="0">
                <a:solidFill>
                  <a:srgbClr val="000000"/>
                </a:solidFill>
                <a:latin typeface="Consolas" panose="020B0609020204030204" pitchFamily="49" charset="0"/>
              </a:rPr>
              <a:t>(</a:t>
            </a:r>
            <a:r>
              <a:rPr lang="en-GB" dirty="0">
                <a:solidFill>
                  <a:srgbClr val="2B91AF"/>
                </a:solidFill>
                <a:latin typeface="Consolas" panose="020B0609020204030204" pitchFamily="49" charset="0"/>
              </a:rPr>
              <a:t>DWORD</a:t>
            </a:r>
            <a:r>
              <a:rPr lang="en-GB" dirty="0">
                <a:solidFill>
                  <a:srgbClr val="000000"/>
                </a:solidFill>
                <a:latin typeface="Consolas" panose="020B0609020204030204" pitchFamily="49" charset="0"/>
              </a:rPr>
              <a:t>), </a:t>
            </a:r>
            <a:r>
              <a:rPr lang="en-GB" dirty="0">
                <a:solidFill>
                  <a:srgbClr val="6F008A"/>
                </a:solidFill>
                <a:latin typeface="Consolas" panose="020B0609020204030204" pitchFamily="49" charset="0"/>
              </a:rPr>
              <a:t>NULL</a:t>
            </a:r>
            <a:r>
              <a:rPr lang="en-GB" dirty="0">
                <a:solidFill>
                  <a:srgbClr val="000000"/>
                </a:solidFill>
                <a:latin typeface="Consolas" panose="020B0609020204030204" pitchFamily="49" charset="0"/>
              </a:rPr>
              <a:t>, 0, &amp;</a:t>
            </a:r>
            <a:r>
              <a:rPr lang="en-GB" dirty="0" err="1">
                <a:solidFill>
                  <a:srgbClr val="000000"/>
                </a:solidFill>
                <a:latin typeface="Consolas" panose="020B0609020204030204" pitchFamily="49" charset="0"/>
              </a:rPr>
              <a:t>dwBytesIo</a:t>
            </a:r>
            <a:r>
              <a:rPr lang="en-GB" dirty="0">
                <a:solidFill>
                  <a:srgbClr val="000000"/>
                </a:solidFill>
                <a:latin typeface="Consolas" panose="020B0609020204030204" pitchFamily="49" charset="0"/>
              </a:rPr>
              <a:t>, </a:t>
            </a:r>
            <a:r>
              <a:rPr lang="en-GB" dirty="0">
                <a:solidFill>
                  <a:srgbClr val="6F008A"/>
                </a:solidFill>
                <a:latin typeface="Consolas" panose="020B0609020204030204" pitchFamily="49" charset="0"/>
              </a:rPr>
              <a:t>NULL</a:t>
            </a:r>
            <a:r>
              <a:rPr lang="en-GB" dirty="0">
                <a:solidFill>
                  <a:srgbClr val="000000"/>
                </a:solidFill>
                <a:latin typeface="Consolas" panose="020B0609020204030204" pitchFamily="49" charset="0"/>
              </a:rPr>
              <a:t>);</a:t>
            </a:r>
            <a:endParaRPr lang="en-US" sz="2448" dirty="0"/>
          </a:p>
          <a:p>
            <a:pPr>
              <a:spcBef>
                <a:spcPts val="816"/>
              </a:spcBef>
            </a:pPr>
            <a:endParaRPr lang="en-US" sz="2448" dirty="0"/>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pc="0" dirty="0">
                <a:gradFill>
                  <a:gsLst>
                    <a:gs pos="1250">
                      <a:schemeClr val="tx2"/>
                    </a:gs>
                    <a:gs pos="99000">
                      <a:schemeClr val="tx2"/>
                    </a:gs>
                  </a:gsLst>
                  <a:lin ang="5400000" scaled="0"/>
                </a:gradFill>
                <a:cs typeface="+mn-cs"/>
              </a:rPr>
              <a:t>The client code</a:t>
            </a:r>
          </a:p>
        </p:txBody>
      </p:sp>
    </p:spTree>
    <p:extLst>
      <p:ext uri="{BB962C8B-B14F-4D97-AF65-F5344CB8AC3E}">
        <p14:creationId xmlns:p14="http://schemas.microsoft.com/office/powerpoint/2010/main" val="324252328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197291"/>
            <a:ext cx="11211147" cy="4577535"/>
          </a:xfrm>
          <a:prstGeom prst="rect">
            <a:avLst/>
          </a:prstGeom>
          <a:noFill/>
        </p:spPr>
        <p:txBody>
          <a:bodyPr wrap="square" rtlCol="0">
            <a:spAutoFit/>
          </a:bodyPr>
          <a:lstStyle/>
          <a:p>
            <a:pPr marL="457200" indent="-457200">
              <a:spcBef>
                <a:spcPts val="816"/>
              </a:spcBef>
              <a:buFont typeface="+mj-lt"/>
              <a:buAutoNum type="arabicPeriod"/>
            </a:pPr>
            <a:r>
              <a:rPr lang="en-US" sz="2448" dirty="0"/>
              <a:t>Spawn a new thread for each CPU</a:t>
            </a:r>
          </a:p>
          <a:p>
            <a:pPr marL="457200" indent="-457200">
              <a:spcBef>
                <a:spcPts val="816"/>
              </a:spcBef>
              <a:buFont typeface="+mj-lt"/>
              <a:buAutoNum type="arabicPeriod"/>
            </a:pPr>
            <a:r>
              <a:rPr lang="en-US" sz="2448" dirty="0"/>
              <a:t>To register the user-mode callback use the new </a:t>
            </a:r>
            <a:r>
              <a:rPr lang="it-IT" dirty="0"/>
              <a:t>PTDRV_REGISTER_PMI_ROUTINE</a:t>
            </a:r>
            <a:r>
              <a:rPr lang="en-US" sz="2448" dirty="0"/>
              <a:t> IOCTL code (one call for each thread)</a:t>
            </a:r>
          </a:p>
          <a:p>
            <a:pPr marL="457200" indent="-457200">
              <a:spcBef>
                <a:spcPts val="816"/>
              </a:spcBef>
              <a:buFont typeface="+mj-lt"/>
              <a:buAutoNum type="arabicPeriod"/>
            </a:pPr>
            <a:r>
              <a:rPr lang="en-US" sz="2448" dirty="0"/>
              <a:t>Specify an affinity mask composed by only the executing processor ID</a:t>
            </a:r>
          </a:p>
          <a:p>
            <a:pPr marL="457200" indent="-457200">
              <a:spcBef>
                <a:spcPts val="816"/>
              </a:spcBef>
              <a:buFont typeface="+mj-lt"/>
              <a:buAutoNum type="arabicPeriod"/>
            </a:pPr>
            <a:r>
              <a:rPr lang="en-US" sz="2448" dirty="0"/>
              <a:t>Perform a wait in an </a:t>
            </a:r>
            <a:r>
              <a:rPr lang="en-US" sz="2448" dirty="0" err="1"/>
              <a:t>alertable</a:t>
            </a:r>
            <a:r>
              <a:rPr lang="en-US" sz="2448" dirty="0"/>
              <a:t> state</a:t>
            </a:r>
          </a:p>
          <a:p>
            <a:pPr marL="457200" indent="-457200">
              <a:spcBef>
                <a:spcPts val="816"/>
              </a:spcBef>
              <a:buFont typeface="+mj-lt"/>
              <a:buAutoNum type="arabicPeriod"/>
            </a:pPr>
            <a:endParaRPr lang="en-US" sz="2448" dirty="0"/>
          </a:p>
          <a:p>
            <a:pPr algn="ctr">
              <a:spcBef>
                <a:spcPts val="816"/>
              </a:spcBef>
            </a:pPr>
            <a:r>
              <a:rPr lang="en-US" sz="2448" b="1" dirty="0">
                <a:solidFill>
                  <a:srgbClr val="FF0000"/>
                </a:solidFill>
              </a:rPr>
              <a:t>That’s all! </a:t>
            </a:r>
          </a:p>
          <a:p>
            <a:pPr>
              <a:spcBef>
                <a:spcPts val="816"/>
              </a:spcBef>
            </a:pPr>
            <a:endParaRPr lang="en-US" sz="2448" b="1" dirty="0">
              <a:solidFill>
                <a:srgbClr val="FF0000"/>
              </a:solidFill>
            </a:endParaRPr>
          </a:p>
          <a:p>
            <a:pPr>
              <a:spcBef>
                <a:spcPts val="816"/>
              </a:spcBef>
            </a:pPr>
            <a:r>
              <a:rPr lang="en-US" sz="2448" dirty="0"/>
              <a:t>Your User-mode callback will be called each time the CPU trace buffer will become full</a:t>
            </a:r>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pc="0" dirty="0">
                <a:gradFill>
                  <a:gsLst>
                    <a:gs pos="1250">
                      <a:schemeClr val="tx2"/>
                    </a:gs>
                    <a:gs pos="99000">
                      <a:schemeClr val="tx2"/>
                    </a:gs>
                  </a:gsLst>
                  <a:lin ang="5400000" scaled="0"/>
                </a:gradFill>
                <a:cs typeface="+mn-cs"/>
              </a:rPr>
              <a:t>The </a:t>
            </a:r>
            <a:r>
              <a:rPr lang="en-US" spc="0" dirty="0">
                <a:gradFill>
                  <a:gsLst>
                    <a:gs pos="1250">
                      <a:schemeClr val="tx2"/>
                    </a:gs>
                    <a:gs pos="99000">
                      <a:schemeClr val="tx2"/>
                    </a:gs>
                  </a:gsLst>
                  <a:lin ang="5400000" scaled="0"/>
                </a:gradFill>
              </a:rPr>
              <a:t>Multiprocessor </a:t>
            </a:r>
            <a:r>
              <a:rPr lang="en-US" spc="0" dirty="0">
                <a:gradFill>
                  <a:gsLst>
                    <a:gs pos="1250">
                      <a:schemeClr val="tx2"/>
                    </a:gs>
                    <a:gs pos="99000">
                      <a:schemeClr val="tx2"/>
                    </a:gs>
                  </a:gsLst>
                  <a:lin ang="5400000" scaled="0"/>
                </a:gradFill>
                <a:cs typeface="+mn-cs"/>
              </a:rPr>
              <a:t>client code</a:t>
            </a:r>
          </a:p>
        </p:txBody>
      </p:sp>
    </p:spTree>
    <p:extLst>
      <p:ext uri="{BB962C8B-B14F-4D97-AF65-F5344CB8AC3E}">
        <p14:creationId xmlns:p14="http://schemas.microsoft.com/office/powerpoint/2010/main" val="164701172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212849"/>
            <a:ext cx="11211147" cy="4200830"/>
          </a:xfrm>
          <a:prstGeom prst="rect">
            <a:avLst/>
          </a:prstGeom>
          <a:noFill/>
        </p:spPr>
        <p:txBody>
          <a:bodyPr wrap="square" rtlCol="0">
            <a:spAutoFit/>
          </a:bodyPr>
          <a:lstStyle/>
          <a:p>
            <a:pPr marL="388591" indent="-388591">
              <a:spcBef>
                <a:spcPts val="816"/>
              </a:spcBef>
              <a:buFont typeface="Arial" panose="020B0604020202020204" pitchFamily="34" charset="0"/>
              <a:buChar char="•"/>
            </a:pPr>
            <a:r>
              <a:rPr lang="en-US" sz="2448" dirty="0"/>
              <a:t>CR3 physical page swappable? </a:t>
            </a:r>
          </a:p>
          <a:p>
            <a:pPr marL="854962" lvl="1" indent="-388591">
              <a:spcBef>
                <a:spcPts val="816"/>
              </a:spcBef>
              <a:buFont typeface="Arial" panose="020B0604020202020204" pitchFamily="34" charset="0"/>
              <a:buChar char="•"/>
            </a:pPr>
            <a:r>
              <a:rPr lang="en-US" sz="2448" dirty="0"/>
              <a:t>Quick analysis shows that in Windows 10586 </a:t>
            </a:r>
          </a:p>
          <a:p>
            <a:pPr marL="1321333" lvl="2" indent="-388591">
              <a:spcBef>
                <a:spcPts val="816"/>
              </a:spcBef>
              <a:buFont typeface="Arial" panose="020B0604020202020204" pitchFamily="34" charset="0"/>
              <a:buChar char="•"/>
            </a:pPr>
            <a:r>
              <a:rPr lang="en-US" sz="2448" b="1" dirty="0"/>
              <a:t>Only the main PML4 table page </a:t>
            </a:r>
            <a:r>
              <a:rPr lang="en-US" sz="2448" dirty="0"/>
              <a:t>is </a:t>
            </a:r>
            <a:r>
              <a:rPr lang="en-US" sz="2448" b="1" dirty="0"/>
              <a:t>always </a:t>
            </a:r>
            <a:r>
              <a:rPr lang="en-US" sz="2448" dirty="0"/>
              <a:t>in memory</a:t>
            </a:r>
            <a:endParaRPr lang="en-US" sz="2448" b="1" dirty="0"/>
          </a:p>
          <a:p>
            <a:pPr marL="388591" indent="-388591">
              <a:spcBef>
                <a:spcPts val="816"/>
              </a:spcBef>
              <a:buFont typeface="Arial" panose="020B0604020202020204" pitchFamily="34" charset="0"/>
              <a:buChar char="•"/>
            </a:pPr>
            <a:r>
              <a:rPr lang="en-US" sz="2448" dirty="0"/>
              <a:t>Otherwise make use of the</a:t>
            </a:r>
            <a:r>
              <a:rPr lang="en-US" sz="2448" b="1" dirty="0"/>
              <a:t> PIP </a:t>
            </a:r>
            <a:r>
              <a:rPr lang="en-US" sz="2448" dirty="0"/>
              <a:t>packets</a:t>
            </a:r>
          </a:p>
          <a:p>
            <a:pPr marL="388591" indent="-388591">
              <a:spcBef>
                <a:spcPts val="816"/>
              </a:spcBef>
              <a:buFont typeface="Arial" panose="020B0604020202020204" pitchFamily="34" charset="0"/>
              <a:buChar char="•"/>
            </a:pPr>
            <a:endParaRPr lang="en-US" sz="2448" dirty="0"/>
          </a:p>
          <a:p>
            <a:pPr marL="388591" indent="-388591">
              <a:spcBef>
                <a:spcPts val="816"/>
              </a:spcBef>
              <a:buFont typeface="Arial" panose="020B0604020202020204" pitchFamily="34" charset="0"/>
              <a:buChar char="•"/>
            </a:pPr>
            <a:r>
              <a:rPr lang="en-US" sz="2448" dirty="0"/>
              <a:t>The problem of the spawned processes has been resolved using the trace by IP – detect when a new process is spawned and add the new range</a:t>
            </a:r>
          </a:p>
          <a:p>
            <a:pPr algn="ctr">
              <a:spcBef>
                <a:spcPts val="816"/>
              </a:spcBef>
            </a:pPr>
            <a:r>
              <a:rPr lang="en-US" sz="2448" b="1" dirty="0"/>
              <a:t>OR</a:t>
            </a:r>
          </a:p>
          <a:p>
            <a:pPr marL="388591" indent="-388591">
              <a:spcBef>
                <a:spcPts val="816"/>
              </a:spcBef>
              <a:buFont typeface="Arial" panose="020B0604020202020204" pitchFamily="34" charset="0"/>
              <a:buChar char="•"/>
            </a:pPr>
            <a:r>
              <a:rPr lang="en-US" sz="2448" dirty="0"/>
              <a:t>Use the tracing by CPL and parse the PIP packets</a:t>
            </a:r>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pc="0" dirty="0">
                <a:gradFill>
                  <a:gsLst>
                    <a:gs pos="1250">
                      <a:schemeClr val="tx2"/>
                    </a:gs>
                    <a:gs pos="99000">
                      <a:schemeClr val="tx2"/>
                    </a:gs>
                  </a:gsLst>
                  <a:lin ang="5400000" scaled="0"/>
                </a:gradFill>
                <a:cs typeface="+mn-cs"/>
              </a:rPr>
              <a:t>Some other challenges</a:t>
            </a:r>
          </a:p>
        </p:txBody>
      </p:sp>
    </p:spTree>
    <p:extLst>
      <p:ext uri="{BB962C8B-B14F-4D97-AF65-F5344CB8AC3E}">
        <p14:creationId xmlns:p14="http://schemas.microsoft.com/office/powerpoint/2010/main" val="269556547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8613009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a:solidFill>
                  <a:srgbClr val="D1D3D4"/>
                </a:solidFill>
                <a:uFill>
                  <a:solidFill>
                    <a:srgbClr val="FFFFFF"/>
                  </a:solidFill>
                </a:uFill>
                <a:latin typeface="Exo 2"/>
                <a:ea typeface="MS PGothic"/>
              </a:rPr>
              <a:t>Vulnerability Discovery</a:t>
            </a:r>
            <a:endParaRPr lang="en-US" sz="1836" spc="-1" dirty="0">
              <a:solidFill>
                <a:srgbClr val="FFFFFF"/>
              </a:solidFill>
              <a:uFill>
                <a:solidFill>
                  <a:srgbClr val="FFFFFF"/>
                </a:solidFill>
              </a:uFill>
              <a:latin typeface="Arial"/>
            </a:endParaRPr>
          </a:p>
        </p:txBody>
      </p:sp>
      <p:sp>
        <p:nvSpPr>
          <p:cNvPr id="168"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endParaRPr lang="en-US" sz="3264" spc="36" dirty="0">
              <a:solidFill>
                <a:srgbClr val="D1D3D4"/>
              </a:solidFill>
              <a:uFill>
                <a:solidFill>
                  <a:srgbClr val="FFFFFF"/>
                </a:solidFill>
              </a:uFill>
              <a:latin typeface="Exo 2 Thin"/>
              <a:ea typeface="MS PGothic"/>
            </a:endParaRPr>
          </a:p>
          <a:p>
            <a:pPr marL="466298" indent="-465564">
              <a:buClr>
                <a:srgbClr val="D1D3D4"/>
              </a:buClr>
              <a:buFont typeface="Arial"/>
              <a:buChar char="•"/>
            </a:pPr>
            <a:endParaRPr lang="en-US" sz="3264" spc="36" dirty="0">
              <a:solidFill>
                <a:srgbClr val="D1D3D4"/>
              </a:solidFill>
              <a:uFill>
                <a:solidFill>
                  <a:srgbClr val="FFFFFF"/>
                </a:solidFill>
              </a:uFill>
              <a:latin typeface="Exo 2 Thin"/>
              <a:ea typeface="MS PGothic"/>
            </a:endParaRPr>
          </a:p>
          <a:p>
            <a:pPr marL="466298" indent="-465564">
              <a:buClr>
                <a:srgbClr val="D1D3D4"/>
              </a:buClr>
              <a:buFont typeface="Arial"/>
              <a:buChar char="•"/>
            </a:pPr>
            <a:endParaRPr lang="en-US" sz="3264" spc="36" dirty="0">
              <a:solidFill>
                <a:srgbClr val="D1D3D4"/>
              </a:solidFill>
              <a:uFill>
                <a:solidFill>
                  <a:srgbClr val="FFFFFF"/>
                </a:solidFill>
              </a:uFill>
              <a:latin typeface="Exo 2 Thin"/>
              <a:ea typeface="MS PGothic"/>
            </a:endParaRP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Now we have a fast tracing engine</a:t>
            </a: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How will we utilize it for vulnerability discovery? </a:t>
            </a:r>
          </a:p>
          <a:p>
            <a:pPr marL="466298" indent="-465564">
              <a:buClr>
                <a:srgbClr val="D1D3D4"/>
              </a:buClr>
              <a:buFont typeface="Arial"/>
              <a:buChar char="•"/>
            </a:pPr>
            <a:endParaRPr lang="en-US" sz="1836"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6459999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a:solidFill>
                  <a:srgbClr val="D1D3D4"/>
                </a:solidFill>
                <a:uFill>
                  <a:solidFill>
                    <a:srgbClr val="FFFFFF"/>
                  </a:solidFill>
                </a:uFill>
                <a:latin typeface="Exo 2"/>
                <a:ea typeface="MS PGothic"/>
              </a:rPr>
              <a:t>Evolutionary Fuzzing</a:t>
            </a:r>
            <a:endParaRPr lang="en-US" sz="1836" spc="-1" dirty="0">
              <a:solidFill>
                <a:srgbClr val="FFFFFF"/>
              </a:solidFill>
              <a:uFill>
                <a:solidFill>
                  <a:srgbClr val="FFFFFF"/>
                </a:solidFill>
              </a:uFill>
              <a:latin typeface="Arial"/>
            </a:endParaRPr>
          </a:p>
        </p:txBody>
      </p:sp>
      <p:sp>
        <p:nvSpPr>
          <p:cNvPr id="170"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Incrementally better mutational dumb fuzzing</a:t>
            </a:r>
            <a:endParaRPr lang="en-US" sz="1836" spc="-1" dirty="0">
              <a:solidFill>
                <a:srgbClr val="FFFFFF"/>
              </a:solidFill>
              <a:uFill>
                <a:solidFill>
                  <a:srgbClr val="FFFFFF"/>
                </a:solidFill>
              </a:uFill>
              <a:latin typeface="Arial"/>
            </a:endParaRP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Trace while fuzzing and provide feedback signal </a:t>
            </a:r>
            <a:endParaRPr lang="en-US" sz="1836" spc="-1" dirty="0">
              <a:solidFill>
                <a:srgbClr val="FFFFFF"/>
              </a:solidFill>
              <a:uFill>
                <a:solidFill>
                  <a:srgbClr val="FFFFFF"/>
                </a:solidFill>
              </a:uFill>
              <a:latin typeface="Arial"/>
            </a:endParaRP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Evolutionary algorithms </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Assess fitness of current input</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Manage a pool of possible inputs </a:t>
            </a:r>
            <a:endParaRPr lang="en-US" sz="1836" spc="-1" dirty="0">
              <a:solidFill>
                <a:srgbClr val="FFFFFF"/>
              </a:solidFill>
              <a:uFill>
                <a:solidFill>
                  <a:srgbClr val="FFFFFF"/>
                </a:solidFill>
              </a:uFill>
              <a:latin typeface="Arial"/>
            </a:endParaRP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Focused on security bugs </a:t>
            </a:r>
            <a:endParaRPr lang="en-US" sz="1836"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588145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Who we are - Richard Johnson</a:t>
            </a:r>
          </a:p>
        </p:txBody>
      </p:sp>
      <p:sp>
        <p:nvSpPr>
          <p:cNvPr id="5" name="Text Placeholder 3"/>
          <p:cNvSpPr txBox="1">
            <a:spLocks/>
          </p:cNvSpPr>
          <p:nvPr/>
        </p:nvSpPr>
        <p:spPr>
          <a:xfrm>
            <a:off x="3292472" y="1212847"/>
            <a:ext cx="8488365" cy="600779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6480">
              <a:lnSpc>
                <a:spcPct val="100000"/>
              </a:lnSpc>
              <a:buClr>
                <a:srgbClr val="D1D3D4"/>
              </a:buClr>
              <a:buFont typeface="Arial"/>
              <a:buChar char="•"/>
            </a:pPr>
            <a:r>
              <a:rPr lang="en-US" sz="2800" spc="35" dirty="0" err="1">
                <a:solidFill>
                  <a:schemeClr val="tx1"/>
                </a:solidFill>
                <a:uFill>
                  <a:solidFill>
                    <a:srgbClr val="FFFFFF"/>
                  </a:solidFill>
                </a:uFill>
                <a:latin typeface="Exo 2 Thin"/>
                <a:ea typeface="MS PGothic"/>
              </a:rPr>
              <a:t>Talos</a:t>
            </a:r>
            <a:r>
              <a:rPr lang="en-US" sz="2800" spc="35" dirty="0">
                <a:solidFill>
                  <a:schemeClr val="tx1"/>
                </a:solidFill>
                <a:uFill>
                  <a:solidFill>
                    <a:srgbClr val="FFFFFF"/>
                  </a:solidFill>
                </a:uFill>
                <a:latin typeface="Exo 2 Thin"/>
                <a:ea typeface="MS PGothic"/>
              </a:rPr>
              <a:t> </a:t>
            </a:r>
            <a:r>
              <a:rPr lang="en-US" sz="2800" spc="35" dirty="0" err="1">
                <a:solidFill>
                  <a:schemeClr val="tx1"/>
                </a:solidFill>
                <a:uFill>
                  <a:solidFill>
                    <a:srgbClr val="FFFFFF"/>
                  </a:solidFill>
                </a:uFill>
                <a:latin typeface="Exo 2 Thin"/>
                <a:ea typeface="MS PGothic"/>
              </a:rPr>
              <a:t>Vulndev</a:t>
            </a:r>
            <a:endParaRPr lang="en-US" sz="1600" spc="-1" dirty="0">
              <a:solidFill>
                <a:schemeClr val="tx1"/>
              </a:solidFill>
              <a:uFill>
                <a:solidFill>
                  <a:srgbClr val="FFFFFF"/>
                </a:solidFill>
              </a:uFill>
              <a:latin typeface="Arial"/>
            </a:endParaRPr>
          </a:p>
          <a:p>
            <a:pPr marL="990720" lvl="1" indent="-380160">
              <a:lnSpc>
                <a:spcPct val="100000"/>
              </a:lnSpc>
              <a:buClr>
                <a:srgbClr val="ED6F09"/>
              </a:buClr>
              <a:buFont typeface="Arial"/>
              <a:buChar char="–"/>
            </a:pPr>
            <a:r>
              <a:rPr lang="en-US" sz="2400" spc="35" dirty="0">
                <a:solidFill>
                  <a:schemeClr val="tx1"/>
                </a:solidFill>
                <a:uFill>
                  <a:solidFill>
                    <a:srgbClr val="FFFFFF"/>
                  </a:solidFill>
                </a:uFill>
                <a:latin typeface="Exo 2"/>
                <a:ea typeface="MS PGothic"/>
              </a:rPr>
              <a:t>Third party vulnerability research</a:t>
            </a:r>
            <a:endParaRPr lang="en-US" sz="1600" spc="-1" dirty="0">
              <a:solidFill>
                <a:schemeClr val="tx1"/>
              </a:solidFill>
              <a:uFill>
                <a:solidFill>
                  <a:srgbClr val="FFFFFF"/>
                </a:solidFill>
              </a:uFill>
              <a:latin typeface="Arial"/>
            </a:endParaRPr>
          </a:p>
          <a:p>
            <a:pPr marL="1523880" lvl="2" indent="-304200">
              <a:lnSpc>
                <a:spcPct val="100000"/>
              </a:lnSpc>
              <a:buClr>
                <a:srgbClr val="D1D3D4"/>
              </a:buClr>
              <a:buFont typeface="Arial"/>
              <a:buChar char="•"/>
            </a:pPr>
            <a:r>
              <a:rPr lang="en-US" sz="1600" spc="35" dirty="0">
                <a:solidFill>
                  <a:schemeClr val="tx1"/>
                </a:solidFill>
                <a:uFill>
                  <a:solidFill>
                    <a:srgbClr val="FFFFFF"/>
                  </a:solidFill>
                </a:uFill>
                <a:latin typeface="Exo 2 Thin"/>
                <a:ea typeface="MS PGothic"/>
              </a:rPr>
              <a:t>170 bug finds in last 12 months </a:t>
            </a:r>
            <a:endParaRPr lang="en-US" sz="1600" spc="-1" dirty="0">
              <a:solidFill>
                <a:schemeClr val="tx1"/>
              </a:solidFill>
              <a:uFill>
                <a:solidFill>
                  <a:srgbClr val="FFFFFF"/>
                </a:solidFill>
              </a:uFill>
              <a:latin typeface="Arial"/>
            </a:endParaRPr>
          </a:p>
          <a:p>
            <a:pPr marL="2133720" lvl="3" indent="-304200">
              <a:lnSpc>
                <a:spcPct val="100000"/>
              </a:lnSpc>
              <a:buClr>
                <a:srgbClr val="D1D3D4"/>
              </a:buClr>
              <a:buFont typeface="Arial"/>
              <a:buChar char="–"/>
            </a:pPr>
            <a:r>
              <a:rPr lang="en-US" sz="2000" spc="35" dirty="0">
                <a:solidFill>
                  <a:schemeClr val="tx1"/>
                </a:solidFill>
                <a:uFill>
                  <a:solidFill>
                    <a:srgbClr val="FFFFFF"/>
                  </a:solidFill>
                </a:uFill>
                <a:latin typeface="Exo 2 Thin"/>
                <a:ea typeface="MS PGothic"/>
              </a:rPr>
              <a:t>Microsoft</a:t>
            </a:r>
            <a:endParaRPr lang="en-US" sz="1600" spc="-1" dirty="0">
              <a:solidFill>
                <a:schemeClr val="tx1"/>
              </a:solidFill>
              <a:uFill>
                <a:solidFill>
                  <a:srgbClr val="FFFFFF"/>
                </a:solidFill>
              </a:uFill>
              <a:latin typeface="Arial"/>
            </a:endParaRPr>
          </a:p>
          <a:p>
            <a:pPr marL="2133720" lvl="3" indent="-304200">
              <a:lnSpc>
                <a:spcPct val="100000"/>
              </a:lnSpc>
              <a:buClr>
                <a:srgbClr val="D1D3D4"/>
              </a:buClr>
              <a:buFont typeface="Arial"/>
              <a:buChar char="–"/>
            </a:pPr>
            <a:r>
              <a:rPr lang="en-US" sz="2000" spc="35" dirty="0">
                <a:solidFill>
                  <a:schemeClr val="tx1"/>
                </a:solidFill>
                <a:uFill>
                  <a:solidFill>
                    <a:srgbClr val="FFFFFF"/>
                  </a:solidFill>
                </a:uFill>
                <a:latin typeface="Exo 2 Thin"/>
                <a:ea typeface="MS PGothic"/>
              </a:rPr>
              <a:t>Apple</a:t>
            </a:r>
            <a:endParaRPr lang="en-US" sz="1600" spc="-1" dirty="0">
              <a:solidFill>
                <a:schemeClr val="tx1"/>
              </a:solidFill>
              <a:uFill>
                <a:solidFill>
                  <a:srgbClr val="FFFFFF"/>
                </a:solidFill>
              </a:uFill>
              <a:latin typeface="Arial"/>
            </a:endParaRPr>
          </a:p>
          <a:p>
            <a:pPr marL="2133720" lvl="3" indent="-304200">
              <a:lnSpc>
                <a:spcPct val="100000"/>
              </a:lnSpc>
              <a:buClr>
                <a:srgbClr val="D1D3D4"/>
              </a:buClr>
              <a:buFont typeface="Arial"/>
              <a:buChar char="–"/>
            </a:pPr>
            <a:r>
              <a:rPr lang="en-US" sz="2000" spc="35" dirty="0">
                <a:solidFill>
                  <a:schemeClr val="tx1"/>
                </a:solidFill>
                <a:uFill>
                  <a:solidFill>
                    <a:srgbClr val="FFFFFF"/>
                  </a:solidFill>
                </a:uFill>
                <a:latin typeface="Exo 2 Thin"/>
                <a:ea typeface="MS PGothic"/>
              </a:rPr>
              <a:t>Oracle</a:t>
            </a:r>
            <a:endParaRPr lang="en-US" sz="1600" spc="-1" dirty="0">
              <a:solidFill>
                <a:schemeClr val="tx1"/>
              </a:solidFill>
              <a:uFill>
                <a:solidFill>
                  <a:srgbClr val="FFFFFF"/>
                </a:solidFill>
              </a:uFill>
              <a:latin typeface="Arial"/>
            </a:endParaRPr>
          </a:p>
          <a:p>
            <a:pPr marL="2133720" lvl="3" indent="-304200">
              <a:lnSpc>
                <a:spcPct val="100000"/>
              </a:lnSpc>
              <a:buClr>
                <a:srgbClr val="D1D3D4"/>
              </a:buClr>
              <a:buFont typeface="Arial"/>
              <a:buChar char="–"/>
            </a:pPr>
            <a:r>
              <a:rPr lang="en-US" sz="2000" spc="35" dirty="0">
                <a:solidFill>
                  <a:schemeClr val="tx1"/>
                </a:solidFill>
                <a:uFill>
                  <a:solidFill>
                    <a:srgbClr val="FFFFFF"/>
                  </a:solidFill>
                </a:uFill>
                <a:latin typeface="Exo 2 Thin"/>
                <a:ea typeface="MS PGothic"/>
              </a:rPr>
              <a:t>Adobe</a:t>
            </a:r>
            <a:endParaRPr lang="en-US" sz="1600" spc="-1" dirty="0">
              <a:solidFill>
                <a:schemeClr val="tx1"/>
              </a:solidFill>
              <a:uFill>
                <a:solidFill>
                  <a:srgbClr val="FFFFFF"/>
                </a:solidFill>
              </a:uFill>
              <a:latin typeface="Arial"/>
            </a:endParaRPr>
          </a:p>
          <a:p>
            <a:pPr marL="2133720" lvl="3" indent="-304200">
              <a:lnSpc>
                <a:spcPct val="100000"/>
              </a:lnSpc>
              <a:buClr>
                <a:srgbClr val="D1D3D4"/>
              </a:buClr>
              <a:buFont typeface="Arial"/>
              <a:buChar char="–"/>
            </a:pPr>
            <a:r>
              <a:rPr lang="en-US" sz="2000" spc="35" dirty="0">
                <a:solidFill>
                  <a:schemeClr val="tx1"/>
                </a:solidFill>
                <a:uFill>
                  <a:solidFill>
                    <a:srgbClr val="FFFFFF"/>
                  </a:solidFill>
                </a:uFill>
                <a:latin typeface="Exo 2 Thin"/>
                <a:ea typeface="MS PGothic"/>
              </a:rPr>
              <a:t>Google</a:t>
            </a:r>
            <a:endParaRPr lang="en-US" sz="1600" spc="-1" dirty="0">
              <a:solidFill>
                <a:schemeClr val="tx1"/>
              </a:solidFill>
              <a:uFill>
                <a:solidFill>
                  <a:srgbClr val="FFFFFF"/>
                </a:solidFill>
              </a:uFill>
              <a:latin typeface="Arial"/>
            </a:endParaRPr>
          </a:p>
          <a:p>
            <a:pPr marL="2133720" lvl="3" indent="-304200">
              <a:lnSpc>
                <a:spcPct val="100000"/>
              </a:lnSpc>
              <a:buClr>
                <a:srgbClr val="D1D3D4"/>
              </a:buClr>
              <a:buFont typeface="Arial"/>
              <a:buChar char="–"/>
            </a:pPr>
            <a:r>
              <a:rPr lang="en-US" sz="2000" spc="35" dirty="0">
                <a:solidFill>
                  <a:schemeClr val="tx1"/>
                </a:solidFill>
                <a:uFill>
                  <a:solidFill>
                    <a:srgbClr val="FFFFFF"/>
                  </a:solidFill>
                </a:uFill>
                <a:latin typeface="Exo 2 Thin"/>
                <a:ea typeface="MS PGothic"/>
              </a:rPr>
              <a:t>IBM, HP, Intel</a:t>
            </a:r>
            <a:endParaRPr lang="en-US" sz="1600" spc="-1" dirty="0">
              <a:solidFill>
                <a:schemeClr val="tx1"/>
              </a:solidFill>
              <a:uFill>
                <a:solidFill>
                  <a:srgbClr val="FFFFFF"/>
                </a:solidFill>
              </a:uFill>
              <a:latin typeface="Arial"/>
            </a:endParaRPr>
          </a:p>
          <a:p>
            <a:pPr marL="2133720" lvl="3" indent="-304200">
              <a:lnSpc>
                <a:spcPct val="100000"/>
              </a:lnSpc>
              <a:buClr>
                <a:srgbClr val="D1D3D4"/>
              </a:buClr>
              <a:buFont typeface="Arial"/>
              <a:buChar char="–"/>
            </a:pPr>
            <a:r>
              <a:rPr lang="en-US" sz="2000" spc="35" dirty="0">
                <a:solidFill>
                  <a:schemeClr val="tx1"/>
                </a:solidFill>
                <a:uFill>
                  <a:solidFill>
                    <a:srgbClr val="FFFFFF"/>
                  </a:solidFill>
                </a:uFill>
                <a:latin typeface="Exo 2 Thin"/>
                <a:ea typeface="MS PGothic"/>
              </a:rPr>
              <a:t>7zip, </a:t>
            </a:r>
            <a:r>
              <a:rPr lang="en-US" sz="2000" spc="35" dirty="0" err="1">
                <a:solidFill>
                  <a:schemeClr val="tx1"/>
                </a:solidFill>
                <a:uFill>
                  <a:solidFill>
                    <a:srgbClr val="FFFFFF"/>
                  </a:solidFill>
                </a:uFill>
                <a:latin typeface="Exo 2 Thin"/>
                <a:ea typeface="MS PGothic"/>
              </a:rPr>
              <a:t>libarchive</a:t>
            </a:r>
            <a:r>
              <a:rPr lang="en-US" sz="2000" spc="35" dirty="0">
                <a:solidFill>
                  <a:schemeClr val="tx1"/>
                </a:solidFill>
                <a:uFill>
                  <a:solidFill>
                    <a:srgbClr val="FFFFFF"/>
                  </a:solidFill>
                </a:uFill>
                <a:latin typeface="Exo 2 Thin"/>
                <a:ea typeface="MS PGothic"/>
              </a:rPr>
              <a:t>, NTP</a:t>
            </a:r>
            <a:endParaRPr lang="en-US" sz="2400" spc="35" dirty="0">
              <a:solidFill>
                <a:srgbClr val="ED6F09"/>
              </a:solidFill>
              <a:uFill>
                <a:solidFill>
                  <a:srgbClr val="FFFFFF"/>
                </a:solidFill>
              </a:uFill>
              <a:latin typeface="Exo 2"/>
              <a:ea typeface="MS PGothic"/>
            </a:endParaRPr>
          </a:p>
          <a:p>
            <a:pPr marL="990720" lvl="1" indent="-380160">
              <a:lnSpc>
                <a:spcPct val="100000"/>
              </a:lnSpc>
              <a:buClr>
                <a:srgbClr val="ED6F09"/>
              </a:buClr>
              <a:buFont typeface="Arial"/>
              <a:buChar char="–"/>
            </a:pPr>
            <a:r>
              <a:rPr lang="en-US" sz="2400" spc="35" dirty="0">
                <a:solidFill>
                  <a:schemeClr val="tx1"/>
                </a:solidFill>
                <a:uFill>
                  <a:solidFill>
                    <a:srgbClr val="FFFFFF"/>
                  </a:solidFill>
                </a:uFill>
                <a:latin typeface="Exo 2"/>
                <a:ea typeface="MS PGothic"/>
              </a:rPr>
              <a:t>Security tool development</a:t>
            </a:r>
            <a:endParaRPr lang="en-US" sz="1600" spc="-1" dirty="0">
              <a:solidFill>
                <a:schemeClr val="tx1"/>
              </a:solidFill>
              <a:uFill>
                <a:solidFill>
                  <a:srgbClr val="FFFFFF"/>
                </a:solidFill>
              </a:uFill>
              <a:latin typeface="Arial"/>
            </a:endParaRPr>
          </a:p>
          <a:p>
            <a:pPr marL="1523880" lvl="2" indent="-304200">
              <a:lnSpc>
                <a:spcPct val="100000"/>
              </a:lnSpc>
              <a:buClr>
                <a:srgbClr val="D1D3D4"/>
              </a:buClr>
              <a:buFont typeface="Arial"/>
              <a:buChar char="•"/>
            </a:pPr>
            <a:r>
              <a:rPr lang="en-US" sz="2400" spc="35" dirty="0" err="1">
                <a:solidFill>
                  <a:schemeClr val="tx1"/>
                </a:solidFill>
                <a:uFill>
                  <a:solidFill>
                    <a:srgbClr val="FFFFFF"/>
                  </a:solidFill>
                </a:uFill>
                <a:latin typeface="Exo 2"/>
                <a:ea typeface="MS PGothic"/>
              </a:rPr>
              <a:t>Fuzzers</a:t>
            </a:r>
            <a:r>
              <a:rPr lang="en-US" sz="2400" spc="35" dirty="0">
                <a:solidFill>
                  <a:schemeClr val="tx1"/>
                </a:solidFill>
                <a:uFill>
                  <a:solidFill>
                    <a:srgbClr val="FFFFFF"/>
                  </a:solidFill>
                </a:uFill>
                <a:latin typeface="Exo 2"/>
                <a:ea typeface="MS PGothic"/>
              </a:rPr>
              <a:t>, Crash Triage</a:t>
            </a:r>
            <a:endParaRPr lang="en-US" sz="1600" spc="-1" dirty="0">
              <a:solidFill>
                <a:schemeClr val="tx1"/>
              </a:solidFill>
              <a:uFill>
                <a:solidFill>
                  <a:srgbClr val="FFFFFF"/>
                </a:solidFill>
              </a:uFill>
              <a:latin typeface="Arial"/>
            </a:endParaRPr>
          </a:p>
          <a:p>
            <a:pPr marL="990720" lvl="1" indent="-380160">
              <a:lnSpc>
                <a:spcPct val="100000"/>
              </a:lnSpc>
              <a:buClr>
                <a:srgbClr val="ED6F09"/>
              </a:buClr>
              <a:buFont typeface="Arial"/>
              <a:buChar char="–"/>
            </a:pPr>
            <a:r>
              <a:rPr lang="en-US" sz="2400" spc="35" dirty="0">
                <a:solidFill>
                  <a:schemeClr val="tx1"/>
                </a:solidFill>
                <a:uFill>
                  <a:solidFill>
                    <a:srgbClr val="FFFFFF"/>
                  </a:solidFill>
                </a:uFill>
                <a:latin typeface="Exo 2"/>
                <a:ea typeface="MS PGothic"/>
              </a:rPr>
              <a:t>Mitigation development</a:t>
            </a:r>
            <a:endParaRPr lang="en-US" sz="1600" spc="-1" dirty="0">
              <a:solidFill>
                <a:schemeClr val="tx1"/>
              </a:solidFill>
              <a:uFill>
                <a:solidFill>
                  <a:srgbClr val="FFFFFF"/>
                </a:solidFill>
              </a:uFill>
              <a:latin typeface="Arial"/>
            </a:endParaRPr>
          </a:p>
          <a:p>
            <a:pPr marL="1523880" lvl="2" indent="-304200">
              <a:lnSpc>
                <a:spcPct val="100000"/>
              </a:lnSpc>
              <a:buClr>
                <a:srgbClr val="D1D3D4"/>
              </a:buClr>
              <a:buFont typeface="Arial"/>
              <a:buChar char="•"/>
            </a:pPr>
            <a:r>
              <a:rPr lang="en-US" sz="2400" spc="35" dirty="0" err="1">
                <a:solidFill>
                  <a:schemeClr val="tx1"/>
                </a:solidFill>
                <a:uFill>
                  <a:solidFill>
                    <a:srgbClr val="FFFFFF"/>
                  </a:solidFill>
                </a:uFill>
                <a:latin typeface="Exo 2"/>
                <a:ea typeface="MS PGothic"/>
              </a:rPr>
              <a:t>FreeSentry</a:t>
            </a:r>
            <a:endParaRPr lang="en-US" dirty="0">
              <a:solidFill>
                <a:schemeClr val="tx1"/>
              </a:solidFill>
            </a:endParaRPr>
          </a:p>
          <a:p>
            <a:pPr marL="2133720" lvl="3" indent="-304200">
              <a:lnSpc>
                <a:spcPct val="100000"/>
              </a:lnSpc>
              <a:buClr>
                <a:srgbClr val="D1D3D4"/>
              </a:buClr>
              <a:buFont typeface="Arial"/>
              <a:buChar char="–"/>
            </a:pPr>
            <a:endParaRPr lang="en-US" sz="1600" spc="-1" dirty="0">
              <a:solidFill>
                <a:schemeClr val="tx1"/>
              </a:solidFill>
              <a:uFill>
                <a:solidFill>
                  <a:srgbClr val="FFFFFF"/>
                </a:solidFill>
              </a:uFill>
              <a:latin typeface="Arial"/>
            </a:endParaRPr>
          </a:p>
        </p:txBody>
      </p:sp>
      <p:sp>
        <p:nvSpPr>
          <p:cNvPr id="8" name="TextBox 7"/>
          <p:cNvSpPr txBox="1"/>
          <p:nvPr/>
        </p:nvSpPr>
        <p:spPr>
          <a:xfrm>
            <a:off x="350837" y="4868862"/>
            <a:ext cx="11430000" cy="984885"/>
          </a:xfrm>
          <a:prstGeom prst="rect">
            <a:avLst/>
          </a:prstGeom>
          <a:noFill/>
        </p:spPr>
        <p:txBody>
          <a:bodyPr wrap="square" rtlCol="0">
            <a:spAutoFit/>
          </a:bodyPr>
          <a:lstStyle/>
          <a:p>
            <a:pPr marL="569867" lvl="1" indent="-342900">
              <a:spcBef>
                <a:spcPts val="1200"/>
              </a:spcBef>
              <a:buFont typeface="Arial" panose="020B0604020202020204" pitchFamily="34" charset="0"/>
              <a:buChar char="•"/>
            </a:pPr>
            <a:r>
              <a:rPr lang="en-US" sz="2400" dirty="0"/>
              <a:t>Research Lead</a:t>
            </a:r>
          </a:p>
          <a:p>
            <a:pPr marL="569867" lvl="1" indent="-342900">
              <a:spcBef>
                <a:spcPts val="1200"/>
              </a:spcBef>
              <a:buFont typeface="Arial" panose="020B0604020202020204" pitchFamily="34" charset="0"/>
              <a:buChar char="•"/>
            </a:pPr>
            <a:r>
              <a:rPr lang="en-US" sz="2400" dirty="0"/>
              <a:t>Cisco </a:t>
            </a:r>
            <a:r>
              <a:rPr lang="en-US" sz="2400" dirty="0" err="1"/>
              <a:t>Talos</a:t>
            </a:r>
            <a:r>
              <a:rPr lang="en-US" sz="2400" dirty="0"/>
              <a:t> </a:t>
            </a:r>
            <a:r>
              <a:rPr lang="en-US" sz="2400" dirty="0" err="1"/>
              <a:t>VulnDev</a:t>
            </a:r>
            <a:endParaRPr lang="en-US" sz="2400" dirty="0"/>
          </a:p>
        </p:txBody>
      </p:sp>
      <p:pic>
        <p:nvPicPr>
          <p:cNvPr id="1026" name="Picture 2" descr="Image result for richard johnson cis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0" y="1212847"/>
            <a:ext cx="2811462" cy="281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7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a:solidFill>
                  <a:srgbClr val="D1D3D4"/>
                </a:solidFill>
                <a:uFill>
                  <a:solidFill>
                    <a:srgbClr val="FFFFFF"/>
                  </a:solidFill>
                </a:uFill>
                <a:latin typeface="Exo 2"/>
                <a:ea typeface="MS PGothic"/>
              </a:rPr>
              <a:t>Evolutionary Fuzzing</a:t>
            </a:r>
            <a:endParaRPr lang="en-US" sz="1836" spc="-1" dirty="0">
              <a:solidFill>
                <a:srgbClr val="FFFFFF"/>
              </a:solidFill>
              <a:uFill>
                <a:solidFill>
                  <a:srgbClr val="FFFFFF"/>
                </a:solidFill>
              </a:uFill>
              <a:latin typeface="Arial"/>
            </a:endParaRPr>
          </a:p>
        </p:txBody>
      </p:sp>
      <p:sp>
        <p:nvSpPr>
          <p:cNvPr id="195"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856" spc="36" dirty="0">
                <a:solidFill>
                  <a:srgbClr val="D1D3D4"/>
                </a:solidFill>
                <a:uFill>
                  <a:solidFill>
                    <a:srgbClr val="FFFFFF"/>
                  </a:solidFill>
                </a:uFill>
                <a:latin typeface="Exo 2 Thin"/>
                <a:ea typeface="MS PGothic"/>
              </a:rPr>
              <a:t>From previous research, these are the required components</a:t>
            </a:r>
            <a:endParaRPr lang="en-US" sz="1632" spc="-1" dirty="0">
              <a:solidFill>
                <a:srgbClr val="FFFFFF"/>
              </a:solidFill>
              <a:uFill>
                <a:solidFill>
                  <a:srgbClr val="FFFFFF"/>
                </a:solidFill>
              </a:uFill>
              <a:latin typeface="Arial"/>
            </a:endParaRPr>
          </a:p>
          <a:p>
            <a:pPr marL="1010435" lvl="1" indent="-387725">
              <a:buClr>
                <a:srgbClr val="ED6F09"/>
              </a:buClr>
              <a:buFont typeface="Arial"/>
              <a:buChar char="–"/>
            </a:pPr>
            <a:r>
              <a:rPr lang="en-US" sz="2448" spc="36" dirty="0">
                <a:solidFill>
                  <a:srgbClr val="ED6F09"/>
                </a:solidFill>
                <a:uFill>
                  <a:solidFill>
                    <a:srgbClr val="FFFFFF"/>
                  </a:solidFill>
                </a:uFill>
                <a:latin typeface="Exo 2"/>
                <a:ea typeface="MS PGothic"/>
              </a:rPr>
              <a:t>Fast tracing engine</a:t>
            </a:r>
            <a:endParaRPr lang="en-US" sz="1632" spc="-1" dirty="0">
              <a:solidFill>
                <a:srgbClr val="FFFFFF"/>
              </a:solidFill>
              <a:uFill>
                <a:solidFill>
                  <a:srgbClr val="FFFFFF"/>
                </a:solidFill>
              </a:uFill>
              <a:latin typeface="Arial"/>
            </a:endParaRPr>
          </a:p>
          <a:p>
            <a:pPr marL="1554205" lvl="2" indent="-310254">
              <a:buClr>
                <a:srgbClr val="D1D3D4"/>
              </a:buClr>
              <a:buFont typeface="Arial"/>
              <a:buChar char="•"/>
            </a:pPr>
            <a:r>
              <a:rPr lang="en-US" spc="36" dirty="0">
                <a:solidFill>
                  <a:srgbClr val="D1D3D4"/>
                </a:solidFill>
                <a:uFill>
                  <a:solidFill>
                    <a:srgbClr val="FFFFFF"/>
                  </a:solidFill>
                </a:uFill>
                <a:latin typeface="Exo 2 Thin"/>
                <a:ea typeface="MS PGothic"/>
              </a:rPr>
              <a:t>Block based granularity </a:t>
            </a:r>
            <a:endParaRPr lang="en-US" spc="-1" dirty="0">
              <a:solidFill>
                <a:srgbClr val="FFFFFF"/>
              </a:solidFill>
              <a:uFill>
                <a:solidFill>
                  <a:srgbClr val="FFFFFF"/>
                </a:solidFill>
              </a:uFill>
              <a:latin typeface="Arial"/>
            </a:endParaRPr>
          </a:p>
          <a:p>
            <a:pPr marL="1010435" lvl="1" indent="-387725">
              <a:buClr>
                <a:srgbClr val="ED6F09"/>
              </a:buClr>
              <a:buFont typeface="Arial"/>
              <a:buChar char="–"/>
            </a:pPr>
            <a:r>
              <a:rPr lang="en-US" sz="2448" spc="36" dirty="0">
                <a:solidFill>
                  <a:srgbClr val="ED6F09"/>
                </a:solidFill>
                <a:uFill>
                  <a:solidFill>
                    <a:srgbClr val="FFFFFF"/>
                  </a:solidFill>
                </a:uFill>
                <a:latin typeface="Exo 2"/>
                <a:ea typeface="MS PGothic"/>
              </a:rPr>
              <a:t>Fast logging</a:t>
            </a:r>
            <a:endParaRPr lang="en-US" sz="1632" spc="-1" dirty="0">
              <a:solidFill>
                <a:srgbClr val="FFFFFF"/>
              </a:solidFill>
              <a:uFill>
                <a:solidFill>
                  <a:srgbClr val="FFFFFF"/>
                </a:solidFill>
              </a:uFill>
              <a:latin typeface="Arial"/>
            </a:endParaRPr>
          </a:p>
          <a:p>
            <a:pPr marL="1554205" lvl="2" indent="-310254">
              <a:buClr>
                <a:srgbClr val="D1D3D4"/>
              </a:buClr>
              <a:buFont typeface="Arial"/>
              <a:buChar char="•"/>
            </a:pPr>
            <a:r>
              <a:rPr lang="en-US" spc="36" dirty="0">
                <a:solidFill>
                  <a:srgbClr val="D1D3D4"/>
                </a:solidFill>
                <a:uFill>
                  <a:solidFill>
                    <a:srgbClr val="FFFFFF"/>
                  </a:solidFill>
                </a:uFill>
                <a:latin typeface="Exo 2 Thin"/>
                <a:ea typeface="MS PGothic"/>
              </a:rPr>
              <a:t>Memory resident coverage map</a:t>
            </a:r>
            <a:endParaRPr lang="en-US" spc="-1" dirty="0">
              <a:solidFill>
                <a:srgbClr val="FFFFFF"/>
              </a:solidFill>
              <a:uFill>
                <a:solidFill>
                  <a:srgbClr val="FFFFFF"/>
                </a:solidFill>
              </a:uFill>
              <a:latin typeface="Arial"/>
            </a:endParaRPr>
          </a:p>
          <a:p>
            <a:pPr marL="1010435" lvl="1" indent="-387725">
              <a:buClr>
                <a:srgbClr val="ED6F09"/>
              </a:buClr>
              <a:buFont typeface="Arial"/>
              <a:buChar char="–"/>
            </a:pPr>
            <a:r>
              <a:rPr lang="en-US" sz="2448" spc="36" dirty="0">
                <a:solidFill>
                  <a:srgbClr val="ED6F09"/>
                </a:solidFill>
                <a:uFill>
                  <a:solidFill>
                    <a:srgbClr val="FFFFFF"/>
                  </a:solidFill>
                </a:uFill>
                <a:latin typeface="Exo 2"/>
                <a:ea typeface="MS PGothic"/>
              </a:rPr>
              <a:t>Fast evolutionary algorithm </a:t>
            </a:r>
            <a:endParaRPr lang="en-US" sz="1632" spc="-1" dirty="0">
              <a:solidFill>
                <a:srgbClr val="FFFFFF"/>
              </a:solidFill>
              <a:uFill>
                <a:solidFill>
                  <a:srgbClr val="FFFFFF"/>
                </a:solidFill>
              </a:uFill>
              <a:latin typeface="Arial"/>
            </a:endParaRPr>
          </a:p>
          <a:p>
            <a:pPr marL="1554205" lvl="2" indent="-310254">
              <a:buClr>
                <a:srgbClr val="D1D3D4"/>
              </a:buClr>
              <a:buFont typeface="Arial"/>
              <a:buChar char="•"/>
            </a:pPr>
            <a:r>
              <a:rPr lang="en-US" spc="36" dirty="0">
                <a:solidFill>
                  <a:srgbClr val="D1D3D4"/>
                </a:solidFill>
                <a:uFill>
                  <a:solidFill>
                    <a:srgbClr val="FFFFFF"/>
                  </a:solidFill>
                </a:uFill>
                <a:latin typeface="Exo 2 Thin"/>
                <a:ea typeface="MS PGothic"/>
              </a:rPr>
              <a:t>Minimum of global population map, pool diversity</a:t>
            </a:r>
            <a:endParaRPr lang="en-US"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3784878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a:solidFill>
                  <a:srgbClr val="D1D3D4"/>
                </a:solidFill>
                <a:uFill>
                  <a:solidFill>
                    <a:srgbClr val="FFFFFF"/>
                  </a:solidFill>
                </a:uFill>
                <a:latin typeface="Exo 2"/>
                <a:ea typeface="MS PGothic"/>
              </a:rPr>
              <a:t>Amercian Fuzzy Lop</a:t>
            </a:r>
            <a:endParaRPr lang="en-US" sz="1836" spc="-1">
              <a:solidFill>
                <a:srgbClr val="FFFFFF"/>
              </a:solidFill>
              <a:uFill>
                <a:solidFill>
                  <a:srgbClr val="FFFFFF"/>
                </a:solidFill>
              </a:uFill>
              <a:latin typeface="Arial"/>
            </a:endParaRPr>
          </a:p>
        </p:txBody>
      </p:sp>
      <p:sp>
        <p:nvSpPr>
          <p:cNvPr id="182"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652" spc="36" dirty="0">
                <a:solidFill>
                  <a:srgbClr val="D1D3D4"/>
                </a:solidFill>
                <a:uFill>
                  <a:solidFill>
                    <a:srgbClr val="FFFFFF"/>
                  </a:solidFill>
                </a:uFill>
                <a:latin typeface="Exo 2 Thin"/>
                <a:ea typeface="MS PGothic"/>
              </a:rPr>
              <a:t>Michal </a:t>
            </a:r>
            <a:r>
              <a:rPr lang="en-US" sz="2652" spc="36" dirty="0" err="1">
                <a:solidFill>
                  <a:srgbClr val="D1D3D4"/>
                </a:solidFill>
                <a:uFill>
                  <a:solidFill>
                    <a:srgbClr val="FFFFFF"/>
                  </a:solidFill>
                </a:uFill>
                <a:latin typeface="Exo 2 Thin"/>
                <a:ea typeface="MS PGothic"/>
              </a:rPr>
              <a:t>Zalewski</a:t>
            </a:r>
            <a:r>
              <a:rPr lang="en-US" sz="2652" spc="36" dirty="0">
                <a:solidFill>
                  <a:srgbClr val="D1D3D4"/>
                </a:solidFill>
                <a:uFill>
                  <a:solidFill>
                    <a:srgbClr val="FFFFFF"/>
                  </a:solidFill>
                </a:uFill>
                <a:latin typeface="Exo 2 Thin"/>
                <a:ea typeface="MS PGothic"/>
              </a:rPr>
              <a:t> 2013</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Delivered the first performant </a:t>
            </a:r>
            <a:r>
              <a:rPr lang="en-US" sz="2652" spc="36" dirty="0" err="1">
                <a:solidFill>
                  <a:srgbClr val="ED6F09"/>
                </a:solidFill>
                <a:uFill>
                  <a:solidFill>
                    <a:srgbClr val="FFFFFF"/>
                  </a:solidFill>
                </a:uFill>
                <a:latin typeface="Exo 2"/>
                <a:ea typeface="MS PGothic"/>
              </a:rPr>
              <a:t>opensource</a:t>
            </a:r>
            <a:r>
              <a:rPr lang="en-US" sz="2652" spc="36" dirty="0">
                <a:solidFill>
                  <a:srgbClr val="ED6F09"/>
                </a:solidFill>
                <a:uFill>
                  <a:solidFill>
                    <a:srgbClr val="FFFFFF"/>
                  </a:solidFill>
                </a:uFill>
                <a:latin typeface="Exo 2"/>
                <a:ea typeface="MS PGothic"/>
              </a:rPr>
              <a:t> evolutionary </a:t>
            </a:r>
            <a:r>
              <a:rPr lang="en-US" sz="2652" spc="36" dirty="0" err="1">
                <a:solidFill>
                  <a:srgbClr val="ED6F09"/>
                </a:solidFill>
                <a:uFill>
                  <a:solidFill>
                    <a:srgbClr val="FFFFFF"/>
                  </a:solidFill>
                </a:uFill>
                <a:latin typeface="Exo 2"/>
                <a:ea typeface="MS PGothic"/>
              </a:rPr>
              <a:t>fuzzer</a:t>
            </a:r>
            <a:endParaRPr lang="en-US" sz="1836" spc="-1" dirty="0">
              <a:solidFill>
                <a:srgbClr val="FFFFFF"/>
              </a:solidFill>
              <a:uFill>
                <a:solidFill>
                  <a:srgbClr val="FFFFFF"/>
                </a:solidFill>
              </a:uFill>
              <a:latin typeface="Arial"/>
            </a:endParaRP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Features</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Uses variety of traditional mutation fuzzing strategies</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Block coverage via compile time instrumentation</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Simplified approach to genetic algorithm </a:t>
            </a:r>
            <a:endParaRPr lang="en-US" sz="1836" spc="-1" dirty="0">
              <a:solidFill>
                <a:srgbClr val="FFFFFF"/>
              </a:solidFill>
              <a:uFill>
                <a:solidFill>
                  <a:srgbClr val="FFFFFF"/>
                </a:solidFill>
              </a:uFill>
              <a:latin typeface="Arial"/>
            </a:endParaRPr>
          </a:p>
          <a:p>
            <a:pPr marL="1554205" lvl="2" indent="-310254">
              <a:buClr>
                <a:srgbClr val="D1D3D4"/>
              </a:buClr>
              <a:buFont typeface="Arial"/>
              <a:buChar char="•"/>
            </a:pPr>
            <a:r>
              <a:rPr lang="en-US" sz="2000" spc="36" dirty="0">
                <a:solidFill>
                  <a:srgbClr val="D1D3D4"/>
                </a:solidFill>
                <a:uFill>
                  <a:solidFill>
                    <a:srgbClr val="FFFFFF"/>
                  </a:solidFill>
                </a:uFill>
                <a:latin typeface="Exo 2 Thin"/>
                <a:ea typeface="MS PGothic"/>
              </a:rPr>
              <a:t>Edge transitions are encoded as tuple and tracked in a bloom filter</a:t>
            </a:r>
            <a:endParaRPr lang="en-US" sz="2000" spc="-1" dirty="0">
              <a:solidFill>
                <a:srgbClr val="FFFFFF"/>
              </a:solidFill>
              <a:uFill>
                <a:solidFill>
                  <a:srgbClr val="FFFFFF"/>
                </a:solidFill>
              </a:uFill>
              <a:latin typeface="Arial"/>
            </a:endParaRPr>
          </a:p>
          <a:p>
            <a:pPr marL="1554205" lvl="2" indent="-310254">
              <a:buClr>
                <a:srgbClr val="D1D3D4"/>
              </a:buClr>
              <a:buFont typeface="Arial"/>
              <a:buChar char="•"/>
            </a:pPr>
            <a:r>
              <a:rPr lang="en-US" sz="2000" spc="36" dirty="0">
                <a:solidFill>
                  <a:srgbClr val="D1D3D4"/>
                </a:solidFill>
                <a:uFill>
                  <a:solidFill>
                    <a:srgbClr val="FFFFFF"/>
                  </a:solidFill>
                </a:uFill>
                <a:latin typeface="Exo 2 Thin"/>
                <a:ea typeface="MS PGothic"/>
              </a:rPr>
              <a:t>Includes coverage and frequency </a:t>
            </a:r>
            <a:endParaRPr lang="en-US" sz="2000" spc="-1" dirty="0">
              <a:solidFill>
                <a:srgbClr val="FFFFFF"/>
              </a:solidFill>
              <a:uFill>
                <a:solidFill>
                  <a:srgbClr val="FFFFFF"/>
                </a:solidFill>
              </a:uFill>
              <a:latin typeface="Arial"/>
            </a:endParaRP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Uses portable* </a:t>
            </a:r>
            <a:r>
              <a:rPr lang="en-US" sz="2723" spc="36" dirty="0" err="1">
                <a:solidFill>
                  <a:srgbClr val="ED6F09"/>
                </a:solidFill>
                <a:uFill>
                  <a:solidFill>
                    <a:srgbClr val="FFFFFF"/>
                  </a:solidFill>
                </a:uFill>
                <a:latin typeface="Exo 2"/>
                <a:ea typeface="MS PGothic"/>
              </a:rPr>
              <a:t>Posix</a:t>
            </a:r>
            <a:r>
              <a:rPr lang="en-US" sz="2723" spc="36" dirty="0">
                <a:solidFill>
                  <a:srgbClr val="ED6F09"/>
                </a:solidFill>
                <a:uFill>
                  <a:solidFill>
                    <a:srgbClr val="FFFFFF"/>
                  </a:solidFill>
                </a:uFill>
                <a:latin typeface="Exo 2"/>
                <a:ea typeface="MS PGothic"/>
              </a:rPr>
              <a:t> API for shared memory, process creation</a:t>
            </a:r>
          </a:p>
        </p:txBody>
      </p:sp>
    </p:spTree>
    <p:extLst>
      <p:ext uri="{BB962C8B-B14F-4D97-AF65-F5344CB8AC3E}">
        <p14:creationId xmlns:p14="http://schemas.microsoft.com/office/powerpoint/2010/main" val="13576705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2"/>
          <p:cNvPicPr/>
          <p:nvPr/>
        </p:nvPicPr>
        <p:blipFill>
          <a:blip r:embed="rId2"/>
          <a:stretch/>
        </p:blipFill>
        <p:spPr>
          <a:xfrm>
            <a:off x="6013970" y="1632055"/>
            <a:ext cx="5799030" cy="2899148"/>
          </a:xfrm>
          <a:prstGeom prst="rect">
            <a:avLst/>
          </a:prstGeom>
          <a:ln>
            <a:noFill/>
          </a:ln>
        </p:spPr>
      </p:pic>
      <p:sp>
        <p:nvSpPr>
          <p:cNvPr id="184"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a:solidFill>
                  <a:srgbClr val="D1D3D4"/>
                </a:solidFill>
                <a:uFill>
                  <a:solidFill>
                    <a:srgbClr val="FFFFFF"/>
                  </a:solidFill>
                </a:uFill>
                <a:latin typeface="Exo 2"/>
                <a:ea typeface="MS PGothic"/>
              </a:rPr>
              <a:t>Amercian Fuzzy Lop</a:t>
            </a:r>
            <a:endParaRPr lang="en-US" sz="1836" spc="-1">
              <a:solidFill>
                <a:srgbClr val="FFFFFF"/>
              </a:solidFill>
              <a:uFill>
                <a:solidFill>
                  <a:srgbClr val="FFFFFF"/>
                </a:solidFill>
              </a:uFill>
              <a:latin typeface="Arial"/>
            </a:endParaRPr>
          </a:p>
        </p:txBody>
      </p:sp>
      <p:sp>
        <p:nvSpPr>
          <p:cNvPr id="185" name="CustomShape 2"/>
          <p:cNvSpPr/>
          <p:nvPr/>
        </p:nvSpPr>
        <p:spPr>
          <a:xfrm>
            <a:off x="622495" y="1632055"/>
            <a:ext cx="6794052"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Contributions</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Tracks edge transitions </a:t>
            </a:r>
            <a:endParaRPr lang="en-US" sz="1836" spc="-1" dirty="0">
              <a:solidFill>
                <a:srgbClr val="FFFFFF"/>
              </a:solidFill>
              <a:uFill>
                <a:solidFill>
                  <a:srgbClr val="FFFFFF"/>
                </a:solidFill>
              </a:uFill>
              <a:latin typeface="Arial"/>
            </a:endParaRPr>
          </a:p>
          <a:p>
            <a:pPr marL="1554205" lvl="2" indent="-310254">
              <a:buClr>
                <a:srgbClr val="D1D3D4"/>
              </a:buClr>
              <a:buFont typeface="Arial"/>
              <a:buChar char="•"/>
            </a:pPr>
            <a:r>
              <a:rPr lang="en-US" sz="1836" spc="36" dirty="0">
                <a:solidFill>
                  <a:srgbClr val="D1D3D4"/>
                </a:solidFill>
                <a:uFill>
                  <a:solidFill>
                    <a:srgbClr val="FFFFFF"/>
                  </a:solidFill>
                </a:uFill>
                <a:latin typeface="Exo 2 Thin"/>
                <a:ea typeface="MS PGothic"/>
              </a:rPr>
              <a:t>Not just block entry</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Global coverage map</a:t>
            </a:r>
            <a:endParaRPr lang="en-US" sz="1836" spc="-1" dirty="0">
              <a:solidFill>
                <a:srgbClr val="FFFFFF"/>
              </a:solidFill>
              <a:uFill>
                <a:solidFill>
                  <a:srgbClr val="FFFFFF"/>
                </a:solidFill>
              </a:uFill>
              <a:latin typeface="Arial"/>
            </a:endParaRPr>
          </a:p>
          <a:p>
            <a:pPr marL="1554205" lvl="2" indent="-310254">
              <a:buClr>
                <a:srgbClr val="D1D3D4"/>
              </a:buClr>
              <a:buFont typeface="Arial"/>
              <a:buChar char="•"/>
            </a:pPr>
            <a:r>
              <a:rPr lang="en-US" sz="1836" spc="36" dirty="0">
                <a:solidFill>
                  <a:srgbClr val="D1D3D4"/>
                </a:solidFill>
                <a:uFill>
                  <a:solidFill>
                    <a:srgbClr val="FFFFFF"/>
                  </a:solidFill>
                </a:uFill>
                <a:latin typeface="Exo 2 Thin"/>
                <a:ea typeface="MS PGothic"/>
              </a:rPr>
              <a:t>Generation tracking </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Fork server</a:t>
            </a:r>
            <a:endParaRPr lang="en-US" sz="1836" spc="-1" dirty="0">
              <a:solidFill>
                <a:srgbClr val="FFFFFF"/>
              </a:solidFill>
              <a:uFill>
                <a:solidFill>
                  <a:srgbClr val="FFFFFF"/>
                </a:solidFill>
              </a:uFill>
              <a:latin typeface="Arial"/>
            </a:endParaRPr>
          </a:p>
          <a:p>
            <a:pPr marL="1554205" lvl="2" indent="-310254">
              <a:buClr>
                <a:srgbClr val="D1D3D4"/>
              </a:buClr>
              <a:buFont typeface="Arial"/>
              <a:buChar char="•"/>
            </a:pPr>
            <a:r>
              <a:rPr lang="en-US" sz="1836" spc="36" dirty="0">
                <a:solidFill>
                  <a:srgbClr val="D1D3D4"/>
                </a:solidFill>
                <a:uFill>
                  <a:solidFill>
                    <a:srgbClr val="FFFFFF"/>
                  </a:solidFill>
                </a:uFill>
                <a:latin typeface="Exo 2 Thin"/>
                <a:ea typeface="MS PGothic"/>
              </a:rPr>
              <a:t>Reduce fuzz target initialization</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Persistent mode fuzzing</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Builds corpus of unique inputs reusable in other workflows </a:t>
            </a:r>
            <a:endParaRPr lang="en-US" sz="1836"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22057290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2"/>
          <p:cNvPicPr/>
          <p:nvPr/>
        </p:nvPicPr>
        <p:blipFill>
          <a:blip r:embed="rId2"/>
          <a:stretch/>
        </p:blipFill>
        <p:spPr>
          <a:xfrm>
            <a:off x="6013970" y="1632055"/>
            <a:ext cx="5799030" cy="2899148"/>
          </a:xfrm>
          <a:prstGeom prst="rect">
            <a:avLst/>
          </a:prstGeom>
          <a:ln>
            <a:noFill/>
          </a:ln>
        </p:spPr>
      </p:pic>
      <p:sp>
        <p:nvSpPr>
          <p:cNvPr id="184"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a:solidFill>
                  <a:srgbClr val="D1D3D4"/>
                </a:solidFill>
                <a:uFill>
                  <a:solidFill>
                    <a:srgbClr val="FFFFFF"/>
                  </a:solidFill>
                </a:uFill>
                <a:latin typeface="Exo 2"/>
                <a:ea typeface="MS PGothic"/>
              </a:rPr>
              <a:t>Amercian Fuzzy Lop</a:t>
            </a:r>
            <a:endParaRPr lang="en-US" sz="1836" spc="-1">
              <a:solidFill>
                <a:srgbClr val="FFFFFF"/>
              </a:solidFill>
              <a:uFill>
                <a:solidFill>
                  <a:srgbClr val="FFFFFF"/>
                </a:solidFill>
              </a:uFill>
              <a:latin typeface="Arial"/>
            </a:endParaRPr>
          </a:p>
        </p:txBody>
      </p:sp>
      <p:sp>
        <p:nvSpPr>
          <p:cNvPr id="185" name="CustomShape 2"/>
          <p:cNvSpPr/>
          <p:nvPr/>
        </p:nvSpPr>
        <p:spPr>
          <a:xfrm>
            <a:off x="622495" y="1632055"/>
            <a:ext cx="6794052"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Trace Logging </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Each block gets a unique ID</a:t>
            </a: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Traversed edges are indexed</a:t>
            </a:r>
            <a:br>
              <a:rPr lang="en-US" sz="2723" spc="36" dirty="0">
                <a:solidFill>
                  <a:srgbClr val="ED6F09"/>
                </a:solidFill>
                <a:uFill>
                  <a:solidFill>
                    <a:srgbClr val="FFFFFF"/>
                  </a:solidFill>
                </a:uFill>
                <a:latin typeface="Exo 2"/>
                <a:ea typeface="MS PGothic"/>
              </a:rPr>
            </a:br>
            <a:r>
              <a:rPr lang="en-US" sz="2723" spc="36" dirty="0">
                <a:solidFill>
                  <a:srgbClr val="ED6F09"/>
                </a:solidFill>
                <a:uFill>
                  <a:solidFill>
                    <a:srgbClr val="FFFFFF"/>
                  </a:solidFill>
                </a:uFill>
                <a:latin typeface="Exo 2"/>
                <a:ea typeface="MS PGothic"/>
              </a:rPr>
              <a:t>into a bloom filter map</a:t>
            </a: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Create a hash from the </a:t>
            </a:r>
            <a:br>
              <a:rPr lang="en-US" sz="2723" spc="36" dirty="0">
                <a:solidFill>
                  <a:srgbClr val="ED6F09"/>
                </a:solidFill>
                <a:uFill>
                  <a:solidFill>
                    <a:srgbClr val="FFFFFF"/>
                  </a:solidFill>
                </a:uFill>
                <a:latin typeface="Exo 2"/>
                <a:ea typeface="MS PGothic"/>
              </a:rPr>
            </a:br>
            <a:r>
              <a:rPr lang="en-US" sz="2723" spc="36" dirty="0" err="1">
                <a:solidFill>
                  <a:srgbClr val="ED6F09"/>
                </a:solidFill>
                <a:uFill>
                  <a:solidFill>
                    <a:srgbClr val="FFFFFF"/>
                  </a:solidFill>
                </a:uFill>
                <a:latin typeface="Exo 2"/>
                <a:ea typeface="MS PGothic"/>
              </a:rPr>
              <a:t>src</a:t>
            </a:r>
            <a:r>
              <a:rPr lang="en-US" sz="2723" spc="36" dirty="0">
                <a:solidFill>
                  <a:srgbClr val="ED6F09"/>
                </a:solidFill>
                <a:uFill>
                  <a:solidFill>
                    <a:srgbClr val="FFFFFF"/>
                  </a:solidFill>
                </a:uFill>
                <a:latin typeface="Exo 2"/>
                <a:ea typeface="MS PGothic"/>
              </a:rPr>
              <a:t> and </a:t>
            </a:r>
            <a:r>
              <a:rPr lang="en-US" sz="2723" spc="36" dirty="0" err="1">
                <a:solidFill>
                  <a:srgbClr val="ED6F09"/>
                </a:solidFill>
                <a:uFill>
                  <a:solidFill>
                    <a:srgbClr val="FFFFFF"/>
                  </a:solidFill>
                </a:uFill>
                <a:latin typeface="Exo 2"/>
                <a:ea typeface="MS PGothic"/>
              </a:rPr>
              <a:t>dst</a:t>
            </a:r>
            <a:r>
              <a:rPr lang="en-US" sz="2723" spc="36" dirty="0">
                <a:solidFill>
                  <a:srgbClr val="ED6F09"/>
                </a:solidFill>
                <a:uFill>
                  <a:solidFill>
                    <a:srgbClr val="FFFFFF"/>
                  </a:solidFill>
                </a:uFill>
                <a:latin typeface="Exo 2"/>
                <a:ea typeface="MS PGothic"/>
              </a:rPr>
              <a:t> block IDs</a:t>
            </a: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Increment map for each </a:t>
            </a:r>
            <a:br>
              <a:rPr lang="en-US" sz="2723" spc="36" dirty="0">
                <a:solidFill>
                  <a:srgbClr val="ED6F09"/>
                </a:solidFill>
                <a:uFill>
                  <a:solidFill>
                    <a:srgbClr val="FFFFFF"/>
                  </a:solidFill>
                </a:uFill>
                <a:latin typeface="Exo 2"/>
                <a:ea typeface="MS PGothic"/>
              </a:rPr>
            </a:br>
            <a:r>
              <a:rPr lang="en-US" sz="2723" spc="36" dirty="0">
                <a:solidFill>
                  <a:srgbClr val="ED6F09"/>
                </a:solidFill>
                <a:uFill>
                  <a:solidFill>
                    <a:srgbClr val="FFFFFF"/>
                  </a:solidFill>
                </a:uFill>
                <a:latin typeface="Exo 2"/>
                <a:ea typeface="MS PGothic"/>
              </a:rPr>
              <a:t>time an edge is traversed</a:t>
            </a: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Each trace is easily comparable to the entire session history </a:t>
            </a:r>
            <a:endParaRPr lang="en-US" sz="1836"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37168553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a:solidFill>
                  <a:srgbClr val="D1D3D4"/>
                </a:solidFill>
                <a:uFill>
                  <a:solidFill>
                    <a:srgbClr val="FFFFFF"/>
                  </a:solidFill>
                </a:uFill>
                <a:latin typeface="Exo 2"/>
                <a:ea typeface="MS PGothic"/>
              </a:rPr>
              <a:t>Windows Evolutionary Fuzzing</a:t>
            </a:r>
            <a:endParaRPr lang="en-US" sz="1836" spc="-1" dirty="0">
              <a:solidFill>
                <a:srgbClr val="FFFFFF"/>
              </a:solidFill>
              <a:uFill>
                <a:solidFill>
                  <a:srgbClr val="FFFFFF"/>
                </a:solidFill>
              </a:uFill>
              <a:latin typeface="Arial"/>
            </a:endParaRPr>
          </a:p>
        </p:txBody>
      </p:sp>
      <p:sp>
        <p:nvSpPr>
          <p:cNvPr id="195"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448" spc="36" dirty="0">
                <a:solidFill>
                  <a:srgbClr val="D1D3D4"/>
                </a:solidFill>
                <a:uFill>
                  <a:solidFill>
                    <a:srgbClr val="FFFFFF"/>
                  </a:solidFill>
                </a:uFill>
                <a:latin typeface="Exo 2 Thin"/>
                <a:ea typeface="MS PGothic"/>
              </a:rPr>
              <a:t>Started research into this area in 2015</a:t>
            </a:r>
            <a:endParaRPr lang="en-US" sz="1428" spc="-1" dirty="0">
              <a:solidFill>
                <a:srgbClr val="FFFFFF"/>
              </a:solidFill>
              <a:uFill>
                <a:solidFill>
                  <a:srgbClr val="FFFFFF"/>
                </a:solidFill>
              </a:uFill>
              <a:latin typeface="Arial"/>
            </a:endParaRPr>
          </a:p>
          <a:p>
            <a:pPr marL="1010435" lvl="1" indent="-387725">
              <a:buClr>
                <a:srgbClr val="ED6F09"/>
              </a:buClr>
              <a:buFont typeface="Arial"/>
              <a:buChar char="–"/>
            </a:pPr>
            <a:r>
              <a:rPr lang="en-US" sz="2040" spc="36" dirty="0">
                <a:solidFill>
                  <a:srgbClr val="ED6F09"/>
                </a:solidFill>
                <a:uFill>
                  <a:solidFill>
                    <a:srgbClr val="FFFFFF"/>
                  </a:solidFill>
                </a:uFill>
                <a:latin typeface="Exo 2"/>
                <a:ea typeface="MS PGothic"/>
              </a:rPr>
              <a:t>High Performance Fuzzing</a:t>
            </a:r>
          </a:p>
          <a:p>
            <a:pPr marL="1010435" lvl="1" indent="-387725">
              <a:buClr>
                <a:srgbClr val="ED6F09"/>
              </a:buClr>
              <a:buFont typeface="Arial"/>
              <a:buChar char="–"/>
            </a:pPr>
            <a:r>
              <a:rPr lang="en-US" sz="2040" spc="36" dirty="0">
                <a:solidFill>
                  <a:srgbClr val="ED6F09"/>
                </a:solidFill>
                <a:uFill>
                  <a:solidFill>
                    <a:srgbClr val="FFFFFF"/>
                  </a:solidFill>
                </a:uFill>
                <a:latin typeface="Exo 2"/>
                <a:ea typeface="MS PGothic"/>
              </a:rPr>
              <a:t>Go Speed Tracer</a:t>
            </a:r>
            <a:endParaRPr lang="en-US" sz="1428" spc="-1" dirty="0">
              <a:solidFill>
                <a:srgbClr val="FFFFFF"/>
              </a:solidFill>
              <a:uFill>
                <a:solidFill>
                  <a:srgbClr val="FFFFFF"/>
                </a:solidFill>
              </a:uFill>
              <a:latin typeface="Arial"/>
            </a:endParaRPr>
          </a:p>
          <a:p>
            <a:pPr marL="466298" indent="-465564">
              <a:buClr>
                <a:srgbClr val="D1D3D4"/>
              </a:buClr>
              <a:buFont typeface="Arial"/>
              <a:buChar char="•"/>
            </a:pPr>
            <a:r>
              <a:rPr lang="en-US" sz="2448" spc="36" dirty="0">
                <a:solidFill>
                  <a:srgbClr val="D1D3D4"/>
                </a:solidFill>
                <a:uFill>
                  <a:solidFill>
                    <a:srgbClr val="FFFFFF"/>
                  </a:solidFill>
                </a:uFill>
                <a:latin typeface="Exo 2 Thin"/>
                <a:ea typeface="MS PGothic"/>
              </a:rPr>
              <a:t>Windows Software primarily distributed as binaries</a:t>
            </a:r>
            <a:endParaRPr lang="en-US" sz="1428" spc="-1" dirty="0">
              <a:solidFill>
                <a:srgbClr val="FFFFFF"/>
              </a:solidFill>
              <a:uFill>
                <a:solidFill>
                  <a:srgbClr val="FFFFFF"/>
                </a:solidFill>
              </a:uFill>
              <a:latin typeface="Arial"/>
            </a:endParaRPr>
          </a:p>
          <a:p>
            <a:pPr marL="1010435" lvl="1" indent="-387725">
              <a:buClr>
                <a:srgbClr val="ED6F09"/>
              </a:buClr>
              <a:buFont typeface="Arial"/>
              <a:buChar char="–"/>
            </a:pPr>
            <a:r>
              <a:rPr lang="en-US" sz="2040" spc="36" dirty="0">
                <a:solidFill>
                  <a:srgbClr val="ED6F09"/>
                </a:solidFill>
                <a:uFill>
                  <a:solidFill>
                    <a:srgbClr val="FFFFFF"/>
                  </a:solidFill>
                </a:uFill>
                <a:latin typeface="Exo 2"/>
                <a:ea typeface="MS PGothic"/>
              </a:rPr>
              <a:t>High speed binary code coverage required</a:t>
            </a:r>
            <a:endParaRPr lang="en-US" sz="1428" spc="-1" dirty="0">
              <a:solidFill>
                <a:srgbClr val="FFFFFF"/>
              </a:solidFill>
              <a:uFill>
                <a:solidFill>
                  <a:srgbClr val="FFFFFF"/>
                </a:solidFill>
              </a:uFill>
              <a:latin typeface="Arial"/>
            </a:endParaRPr>
          </a:p>
          <a:p>
            <a:pPr marL="466298" indent="-465564">
              <a:buClr>
                <a:srgbClr val="D1D3D4"/>
              </a:buClr>
              <a:buFont typeface="Arial"/>
              <a:buChar char="•"/>
            </a:pPr>
            <a:r>
              <a:rPr lang="en-US" sz="2448" spc="36" dirty="0">
                <a:solidFill>
                  <a:srgbClr val="D1D3D4"/>
                </a:solidFill>
                <a:uFill>
                  <a:solidFill>
                    <a:srgbClr val="FFFFFF"/>
                  </a:solidFill>
                </a:uFill>
                <a:latin typeface="Exo 2 Thin"/>
                <a:ea typeface="MS PGothic"/>
              </a:rPr>
              <a:t>Seemed like a good opportunity to use Intel Processor Trace</a:t>
            </a:r>
            <a:endParaRPr lang="en-US" sz="1428" spc="-1" dirty="0">
              <a:solidFill>
                <a:srgbClr val="FFFFFF"/>
              </a:solidFill>
              <a:uFill>
                <a:solidFill>
                  <a:srgbClr val="FFFFFF"/>
                </a:solidFill>
              </a:uFill>
              <a:latin typeface="Arial"/>
            </a:endParaRPr>
          </a:p>
          <a:p>
            <a:pPr marL="1010435" lvl="1" indent="-387725">
              <a:buClr>
                <a:srgbClr val="ED6F09"/>
              </a:buClr>
              <a:buFont typeface="Arial"/>
              <a:buChar char="–"/>
            </a:pPr>
            <a:r>
              <a:rPr lang="en-US" sz="2040" spc="36" dirty="0">
                <a:solidFill>
                  <a:srgbClr val="ED6F09"/>
                </a:solidFill>
                <a:uFill>
                  <a:solidFill>
                    <a:srgbClr val="FFFFFF"/>
                  </a:solidFill>
                </a:uFill>
                <a:latin typeface="Exo 2"/>
                <a:ea typeface="MS PGothic"/>
              </a:rPr>
              <a:t>First prototyped on Linux using simple-</a:t>
            </a:r>
            <a:r>
              <a:rPr lang="en-US" sz="2040" spc="36" dirty="0" err="1">
                <a:solidFill>
                  <a:srgbClr val="ED6F09"/>
                </a:solidFill>
                <a:uFill>
                  <a:solidFill>
                    <a:srgbClr val="FFFFFF"/>
                  </a:solidFill>
                </a:uFill>
                <a:latin typeface="Exo 2"/>
                <a:ea typeface="MS PGothic"/>
              </a:rPr>
              <a:t>pt</a:t>
            </a:r>
            <a:endParaRPr lang="en-US" sz="2040" spc="36" dirty="0">
              <a:solidFill>
                <a:srgbClr val="ED6F09"/>
              </a:solidFill>
              <a:uFill>
                <a:solidFill>
                  <a:srgbClr val="FFFFFF"/>
                </a:solidFill>
              </a:uFill>
              <a:latin typeface="Exo 2"/>
              <a:ea typeface="MS PGothic"/>
            </a:endParaRPr>
          </a:p>
          <a:p>
            <a:pPr marL="1010435" lvl="1" indent="-387725">
              <a:buClr>
                <a:srgbClr val="ED6F09"/>
              </a:buClr>
              <a:buFont typeface="Arial"/>
              <a:buChar char="–"/>
            </a:pPr>
            <a:r>
              <a:rPr lang="en-US" sz="2040" spc="36" dirty="0">
                <a:solidFill>
                  <a:srgbClr val="ED6F09"/>
                </a:solidFill>
                <a:uFill>
                  <a:solidFill>
                    <a:srgbClr val="FFFFFF"/>
                  </a:solidFill>
                </a:uFill>
                <a:latin typeface="Exo 2"/>
                <a:ea typeface="MS PGothic"/>
              </a:rPr>
              <a:t>Demoed Linux </a:t>
            </a:r>
            <a:r>
              <a:rPr lang="en-US" sz="2040" spc="36" dirty="0" err="1">
                <a:solidFill>
                  <a:srgbClr val="ED6F09"/>
                </a:solidFill>
                <a:uFill>
                  <a:solidFill>
                    <a:srgbClr val="FFFFFF"/>
                  </a:solidFill>
                </a:uFill>
                <a:latin typeface="Exo 2"/>
                <a:ea typeface="MS PGothic"/>
              </a:rPr>
              <a:t>afl-intelpt</a:t>
            </a:r>
            <a:r>
              <a:rPr lang="en-US" sz="2040" spc="36" dirty="0">
                <a:solidFill>
                  <a:srgbClr val="ED6F09"/>
                </a:solidFill>
                <a:uFill>
                  <a:solidFill>
                    <a:srgbClr val="FFFFFF"/>
                  </a:solidFill>
                </a:uFill>
                <a:latin typeface="Exo 2"/>
                <a:ea typeface="MS PGothic"/>
              </a:rPr>
              <a:t> at </a:t>
            </a:r>
            <a:r>
              <a:rPr lang="en-US" sz="2040" spc="36" dirty="0" err="1">
                <a:solidFill>
                  <a:srgbClr val="ED6F09"/>
                </a:solidFill>
                <a:uFill>
                  <a:solidFill>
                    <a:srgbClr val="FFFFFF"/>
                  </a:solidFill>
                </a:uFill>
                <a:latin typeface="Exo 2"/>
                <a:ea typeface="MS PGothic"/>
              </a:rPr>
              <a:t>Ruxcon</a:t>
            </a:r>
            <a:r>
              <a:rPr lang="en-US" sz="2040" spc="36" dirty="0">
                <a:solidFill>
                  <a:srgbClr val="ED6F09"/>
                </a:solidFill>
                <a:uFill>
                  <a:solidFill>
                    <a:srgbClr val="FFFFFF"/>
                  </a:solidFill>
                </a:uFill>
                <a:latin typeface="Exo 2"/>
                <a:ea typeface="MS PGothic"/>
              </a:rPr>
              <a:t> 2015</a:t>
            </a:r>
            <a:endParaRPr lang="en-US" sz="1428" spc="-1" dirty="0">
              <a:solidFill>
                <a:srgbClr val="FFFFFF"/>
              </a:solidFill>
              <a:uFill>
                <a:solidFill>
                  <a:srgbClr val="FFFFFF"/>
                </a:solidFill>
              </a:uFill>
              <a:latin typeface="Arial"/>
            </a:endParaRPr>
          </a:p>
          <a:p>
            <a:pPr marL="466298" indent="-465564">
              <a:buClr>
                <a:srgbClr val="D1D3D4"/>
              </a:buClr>
              <a:buFont typeface="Arial"/>
              <a:buChar char="•"/>
            </a:pPr>
            <a:r>
              <a:rPr lang="en-US" sz="2448" spc="36" dirty="0">
                <a:solidFill>
                  <a:srgbClr val="D1D3D4"/>
                </a:solidFill>
                <a:uFill>
                  <a:solidFill>
                    <a:srgbClr val="FFFFFF"/>
                  </a:solidFill>
                </a:uFill>
                <a:latin typeface="Exo 2 Thin"/>
                <a:ea typeface="MS PGothic"/>
              </a:rPr>
              <a:t>Lack of a usable driver for Windows lead to partnership with Andrea </a:t>
            </a:r>
            <a:endParaRPr lang="en-US" sz="2040" spc="36" dirty="0">
              <a:solidFill>
                <a:srgbClr val="ED6F09"/>
              </a:solidFill>
              <a:uFill>
                <a:solidFill>
                  <a:srgbClr val="FFFFFF"/>
                </a:solidFill>
              </a:uFill>
              <a:latin typeface="Exo 2"/>
              <a:ea typeface="MS PGothic"/>
            </a:endParaRPr>
          </a:p>
          <a:p>
            <a:pPr marL="466298" indent="-465564">
              <a:buClr>
                <a:srgbClr val="D1D3D4"/>
              </a:buClr>
              <a:buFont typeface="Arial"/>
              <a:buChar char="•"/>
            </a:pPr>
            <a:endParaRPr lang="en-US" sz="1632"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12583357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err="1">
                <a:solidFill>
                  <a:srgbClr val="D1D3D4"/>
                </a:solidFill>
                <a:uFill>
                  <a:solidFill>
                    <a:srgbClr val="FFFFFF"/>
                  </a:solidFill>
                </a:uFill>
                <a:latin typeface="Exo 2"/>
                <a:ea typeface="MS PGothic"/>
              </a:rPr>
              <a:t>WinAFL</a:t>
            </a:r>
            <a:endParaRPr lang="en-US" sz="1836" spc="-1" dirty="0">
              <a:solidFill>
                <a:srgbClr val="FFFFFF"/>
              </a:solidFill>
              <a:uFill>
                <a:solidFill>
                  <a:srgbClr val="FFFFFF"/>
                </a:solidFill>
              </a:uFill>
              <a:latin typeface="Arial"/>
            </a:endParaRPr>
          </a:p>
        </p:txBody>
      </p:sp>
      <p:sp>
        <p:nvSpPr>
          <p:cNvPr id="182"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652" spc="36" dirty="0">
                <a:solidFill>
                  <a:srgbClr val="D1D3D4"/>
                </a:solidFill>
                <a:uFill>
                  <a:solidFill>
                    <a:srgbClr val="FFFFFF"/>
                  </a:solidFill>
                </a:uFill>
                <a:latin typeface="Exo 2 Thin"/>
                <a:ea typeface="MS PGothic"/>
              </a:rPr>
              <a:t>Ivan </a:t>
            </a:r>
            <a:r>
              <a:rPr lang="en-US" sz="2652" spc="36" dirty="0" err="1">
                <a:solidFill>
                  <a:srgbClr val="D1D3D4"/>
                </a:solidFill>
                <a:uFill>
                  <a:solidFill>
                    <a:srgbClr val="FFFFFF"/>
                  </a:solidFill>
                </a:uFill>
                <a:latin typeface="Exo 2 Thin"/>
                <a:ea typeface="MS PGothic"/>
              </a:rPr>
              <a:t>Fratric</a:t>
            </a:r>
            <a:r>
              <a:rPr lang="en-US" sz="2652" spc="36" dirty="0">
                <a:solidFill>
                  <a:srgbClr val="D1D3D4"/>
                </a:solidFill>
                <a:uFill>
                  <a:solidFill>
                    <a:srgbClr val="FFFFFF"/>
                  </a:solidFill>
                </a:uFill>
                <a:latin typeface="Exo 2 Thin"/>
                <a:ea typeface="MS PGothic"/>
              </a:rPr>
              <a:t> July 2016</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First performant windows evolutionary </a:t>
            </a:r>
            <a:r>
              <a:rPr lang="en-US" sz="2652" spc="36" dirty="0" err="1">
                <a:solidFill>
                  <a:srgbClr val="ED6F09"/>
                </a:solidFill>
                <a:uFill>
                  <a:solidFill>
                    <a:srgbClr val="FFFFFF"/>
                  </a:solidFill>
                </a:uFill>
                <a:latin typeface="Exo 2"/>
                <a:ea typeface="MS PGothic"/>
              </a:rPr>
              <a:t>fuzzer</a:t>
            </a:r>
            <a:endParaRPr lang="en-US" sz="1836" spc="-1" dirty="0">
              <a:solidFill>
                <a:srgbClr val="FFFFFF"/>
              </a:solidFill>
              <a:uFill>
                <a:solidFill>
                  <a:srgbClr val="FFFFFF"/>
                </a:solidFill>
              </a:uFill>
              <a:latin typeface="Arial"/>
            </a:endParaRP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Features</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Its American Fuzzy Lop! For Windows!</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Windows API port for memory and process creation </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err="1">
                <a:solidFill>
                  <a:srgbClr val="ED6F09"/>
                </a:solidFill>
                <a:uFill>
                  <a:solidFill>
                    <a:srgbClr val="FFFFFF"/>
                  </a:solidFill>
                </a:uFill>
                <a:latin typeface="Exo 2"/>
                <a:ea typeface="MS PGothic"/>
              </a:rPr>
              <a:t>DynamoRIO</a:t>
            </a:r>
            <a:r>
              <a:rPr lang="en-US" sz="2723" spc="36" dirty="0">
                <a:solidFill>
                  <a:srgbClr val="ED6F09"/>
                </a:solidFill>
                <a:uFill>
                  <a:solidFill>
                    <a:srgbClr val="FFFFFF"/>
                  </a:solidFill>
                </a:uFill>
                <a:latin typeface="Exo 2"/>
                <a:ea typeface="MS PGothic"/>
              </a:rPr>
              <a:t> based code coverage</a:t>
            </a: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Filter based on module</a:t>
            </a: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Block and Edge tracing modes</a:t>
            </a:r>
          </a:p>
          <a:p>
            <a:pPr marL="1476806" lvl="2" indent="-387725">
              <a:buClr>
                <a:srgbClr val="ED6F09"/>
              </a:buClr>
              <a:buFont typeface="Arial"/>
              <a:buChar char="–"/>
            </a:pPr>
            <a:r>
              <a:rPr lang="en-US" sz="2000" spc="36" dirty="0">
                <a:uFill>
                  <a:solidFill>
                    <a:srgbClr val="FFFFFF"/>
                  </a:solidFill>
                </a:uFill>
                <a:latin typeface="Exo 2"/>
                <a:ea typeface="MS PGothic"/>
              </a:rPr>
              <a:t>Block tracing by default due to issues with multi-threading</a:t>
            </a:r>
          </a:p>
          <a:p>
            <a:pPr marL="1010435" lvl="1" indent="-387725">
              <a:buClr>
                <a:srgbClr val="ED6F09"/>
              </a:buClr>
              <a:buFont typeface="Arial"/>
              <a:buChar char="–"/>
            </a:pPr>
            <a:r>
              <a:rPr lang="en-US" sz="2723" spc="36" dirty="0">
                <a:uFill>
                  <a:solidFill>
                    <a:srgbClr val="FFFFFF"/>
                  </a:solidFill>
                </a:uFill>
                <a:latin typeface="Exo 2"/>
                <a:ea typeface="MS PGothic"/>
              </a:rPr>
              <a:t>Persistent execution mode</a:t>
            </a: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a:p>
            <a:pPr marL="1554205" lvl="2" indent="-310254">
              <a:buClr>
                <a:srgbClr val="D1D3D4"/>
              </a:buClr>
              <a:buFont typeface="Arial"/>
              <a:buChar char="•"/>
            </a:pPr>
            <a:endParaRPr lang="en-US" sz="1836" spc="36" dirty="0">
              <a:solidFill>
                <a:srgbClr val="D1D3D4"/>
              </a:solidFill>
              <a:uFill>
                <a:solidFill>
                  <a:srgbClr val="FFFFFF"/>
                </a:solidFill>
              </a:uFill>
              <a:latin typeface="Exo 2 Thin"/>
              <a:ea typeface="MS PGothic"/>
            </a:endParaRP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p:txBody>
      </p:sp>
    </p:spTree>
    <p:extLst>
      <p:ext uri="{BB962C8B-B14F-4D97-AF65-F5344CB8AC3E}">
        <p14:creationId xmlns:p14="http://schemas.microsoft.com/office/powerpoint/2010/main" val="28635407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err="1">
                <a:solidFill>
                  <a:srgbClr val="D1D3D4"/>
                </a:solidFill>
                <a:uFill>
                  <a:solidFill>
                    <a:srgbClr val="FFFFFF"/>
                  </a:solidFill>
                </a:uFill>
                <a:latin typeface="Exo 2"/>
                <a:ea typeface="MS PGothic"/>
              </a:rPr>
              <a:t>WinAFL</a:t>
            </a:r>
            <a:endParaRPr lang="en-US" sz="1836" spc="-1" dirty="0">
              <a:solidFill>
                <a:srgbClr val="FFFFFF"/>
              </a:solidFill>
              <a:uFill>
                <a:solidFill>
                  <a:srgbClr val="FFFFFF"/>
                </a:solidFill>
              </a:uFill>
              <a:latin typeface="Arial"/>
            </a:endParaRPr>
          </a:p>
        </p:txBody>
      </p:sp>
      <p:sp>
        <p:nvSpPr>
          <p:cNvPr id="182"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652" spc="36" dirty="0">
                <a:solidFill>
                  <a:srgbClr val="D1D3D4"/>
                </a:solidFill>
                <a:uFill>
                  <a:solidFill>
                    <a:srgbClr val="FFFFFF"/>
                  </a:solidFill>
                </a:uFill>
                <a:latin typeface="Exo 2 Thin"/>
                <a:ea typeface="MS PGothic"/>
              </a:rPr>
              <a:t>Ivan </a:t>
            </a:r>
            <a:r>
              <a:rPr lang="en-US" sz="2652" spc="36" dirty="0" err="1">
                <a:solidFill>
                  <a:srgbClr val="D1D3D4"/>
                </a:solidFill>
                <a:uFill>
                  <a:solidFill>
                    <a:srgbClr val="FFFFFF"/>
                  </a:solidFill>
                </a:uFill>
                <a:latin typeface="Exo 2 Thin"/>
                <a:ea typeface="MS PGothic"/>
              </a:rPr>
              <a:t>Fratric</a:t>
            </a:r>
            <a:r>
              <a:rPr lang="en-US" sz="2652" spc="36" dirty="0">
                <a:solidFill>
                  <a:srgbClr val="D1D3D4"/>
                </a:solidFill>
                <a:uFill>
                  <a:solidFill>
                    <a:srgbClr val="FFFFFF"/>
                  </a:solidFill>
                </a:uFill>
                <a:latin typeface="Exo 2 Thin"/>
                <a:ea typeface="MS PGothic"/>
              </a:rPr>
              <a:t> July 2016</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First performant windows evolutionary </a:t>
            </a:r>
            <a:r>
              <a:rPr lang="en-US" sz="2652" spc="36" dirty="0" err="1">
                <a:solidFill>
                  <a:srgbClr val="ED6F09"/>
                </a:solidFill>
                <a:uFill>
                  <a:solidFill>
                    <a:srgbClr val="FFFFFF"/>
                  </a:solidFill>
                </a:uFill>
                <a:latin typeface="Exo 2"/>
                <a:ea typeface="MS PGothic"/>
              </a:rPr>
              <a:t>fuzzer</a:t>
            </a:r>
            <a:endParaRPr lang="en-US" sz="1836" spc="-1" dirty="0">
              <a:solidFill>
                <a:srgbClr val="FFFFFF"/>
              </a:solidFill>
              <a:uFill>
                <a:solidFill>
                  <a:srgbClr val="FFFFFF"/>
                </a:solidFill>
              </a:uFill>
              <a:latin typeface="Arial"/>
            </a:endParaRP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Persistence</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723" spc="36" dirty="0">
                <a:solidFill>
                  <a:srgbClr val="ED6F09"/>
                </a:solidFill>
                <a:uFill>
                  <a:solidFill>
                    <a:srgbClr val="FFFFFF"/>
                  </a:solidFill>
                </a:uFill>
                <a:latin typeface="Exo 2"/>
                <a:ea typeface="MS PGothic"/>
              </a:rPr>
              <a:t>Multiple inputs can be parsed without exiting the process</a:t>
            </a:r>
          </a:p>
          <a:p>
            <a:pPr marL="1010435" lvl="1" indent="-387725">
              <a:buClr>
                <a:srgbClr val="ED6F09"/>
              </a:buClr>
              <a:buFont typeface="Arial"/>
              <a:buChar char="–"/>
            </a:pPr>
            <a:r>
              <a:rPr lang="en-US" sz="2723" spc="36" dirty="0" err="1">
                <a:solidFill>
                  <a:srgbClr val="ED6F09"/>
                </a:solidFill>
                <a:uFill>
                  <a:solidFill>
                    <a:srgbClr val="FFFFFF"/>
                  </a:solidFill>
                </a:uFill>
                <a:latin typeface="Exo 2"/>
                <a:ea typeface="MS PGothic"/>
              </a:rPr>
              <a:t>DynamoRIO</a:t>
            </a:r>
            <a:r>
              <a:rPr lang="en-US" sz="2723" spc="36" dirty="0">
                <a:solidFill>
                  <a:srgbClr val="ED6F09"/>
                </a:solidFill>
                <a:uFill>
                  <a:solidFill>
                    <a:srgbClr val="FFFFFF"/>
                  </a:solidFill>
                </a:uFill>
                <a:latin typeface="Exo 2"/>
                <a:ea typeface="MS PGothic"/>
              </a:rPr>
              <a:t> allows hooking of target function</a:t>
            </a:r>
          </a:p>
          <a:p>
            <a:pPr marL="1476806" lvl="2" indent="-387725">
              <a:buClr>
                <a:srgbClr val="ED6F09"/>
              </a:buClr>
              <a:buFont typeface="Arial"/>
              <a:buChar char="–"/>
            </a:pPr>
            <a:r>
              <a:rPr lang="en-US" sz="2723" spc="36" dirty="0">
                <a:solidFill>
                  <a:srgbClr val="ED6F09"/>
                </a:solidFill>
                <a:uFill>
                  <a:solidFill>
                    <a:srgbClr val="FFFFFF"/>
                  </a:solidFill>
                </a:uFill>
                <a:latin typeface="Exo 2"/>
                <a:ea typeface="MS PGothic"/>
              </a:rPr>
              <a:t>User specifies address and number of arguments </a:t>
            </a:r>
          </a:p>
          <a:p>
            <a:pPr marL="1476806" lvl="2" indent="-387725">
              <a:buClr>
                <a:srgbClr val="ED6F09"/>
              </a:buClr>
              <a:buFont typeface="Arial"/>
              <a:buChar char="–"/>
            </a:pPr>
            <a:r>
              <a:rPr lang="en-US" sz="2723" spc="36" dirty="0">
                <a:solidFill>
                  <a:srgbClr val="ED6F09"/>
                </a:solidFill>
                <a:uFill>
                  <a:solidFill>
                    <a:srgbClr val="FFFFFF"/>
                  </a:solidFill>
                </a:uFill>
                <a:latin typeface="Exo 2"/>
                <a:ea typeface="MS PGothic"/>
              </a:rPr>
              <a:t>On function exit, </a:t>
            </a:r>
            <a:r>
              <a:rPr lang="en-US" sz="2723" spc="36" dirty="0" err="1">
                <a:solidFill>
                  <a:srgbClr val="ED6F09"/>
                </a:solidFill>
                <a:uFill>
                  <a:solidFill>
                    <a:srgbClr val="FFFFFF"/>
                  </a:solidFill>
                </a:uFill>
                <a:latin typeface="Exo 2"/>
                <a:ea typeface="MS PGothic"/>
              </a:rPr>
              <a:t>WinAFL</a:t>
            </a:r>
            <a:r>
              <a:rPr lang="en-US" sz="2723" spc="36" dirty="0">
                <a:solidFill>
                  <a:srgbClr val="ED6F09"/>
                </a:solidFill>
                <a:uFill>
                  <a:solidFill>
                    <a:srgbClr val="FFFFFF"/>
                  </a:solidFill>
                </a:uFill>
                <a:latin typeface="Exo 2"/>
                <a:ea typeface="MS PGothic"/>
              </a:rPr>
              <a:t> repopulates </a:t>
            </a:r>
            <a:r>
              <a:rPr lang="en-US" sz="2723" spc="36" dirty="0" err="1">
                <a:solidFill>
                  <a:srgbClr val="ED6F09"/>
                </a:solidFill>
                <a:uFill>
                  <a:solidFill>
                    <a:srgbClr val="FFFFFF"/>
                  </a:solidFill>
                </a:uFill>
                <a:latin typeface="Exo 2"/>
                <a:ea typeface="MS PGothic"/>
              </a:rPr>
              <a:t>args</a:t>
            </a:r>
            <a:r>
              <a:rPr lang="en-US" sz="2723" spc="36" dirty="0">
                <a:solidFill>
                  <a:srgbClr val="ED6F09"/>
                </a:solidFill>
                <a:uFill>
                  <a:solidFill>
                    <a:srgbClr val="FFFFFF"/>
                  </a:solidFill>
                </a:uFill>
                <a:latin typeface="Exo 2"/>
                <a:ea typeface="MS PGothic"/>
              </a:rPr>
              <a:t> and loops function</a:t>
            </a:r>
          </a:p>
          <a:p>
            <a:pPr marL="1476806" lvl="2" indent="-387725">
              <a:buClr>
                <a:srgbClr val="ED6F09"/>
              </a:buClr>
              <a:buFont typeface="Arial"/>
              <a:buChar char="–"/>
            </a:pPr>
            <a:r>
              <a:rPr lang="en-US" sz="2723" spc="36" dirty="0">
                <a:solidFill>
                  <a:srgbClr val="ED6F09"/>
                </a:solidFill>
                <a:uFill>
                  <a:solidFill>
                    <a:srgbClr val="FFFFFF"/>
                  </a:solidFill>
                </a:uFill>
                <a:latin typeface="Exo 2"/>
                <a:ea typeface="MS PGothic"/>
              </a:rPr>
              <a:t>User specifies number of loops before process restart </a:t>
            </a:r>
          </a:p>
          <a:p>
            <a:pPr marL="1476806" lvl="2"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a:p>
            <a:pPr marL="1554205" lvl="2" indent="-310254">
              <a:buClr>
                <a:srgbClr val="D1D3D4"/>
              </a:buClr>
              <a:buFont typeface="Arial"/>
              <a:buChar char="•"/>
            </a:pPr>
            <a:endParaRPr lang="en-US" sz="1836" spc="36" dirty="0">
              <a:solidFill>
                <a:srgbClr val="D1D3D4"/>
              </a:solidFill>
              <a:uFill>
                <a:solidFill>
                  <a:srgbClr val="FFFFFF"/>
                </a:solidFill>
              </a:uFill>
              <a:latin typeface="Exo 2 Thin"/>
              <a:ea typeface="MS PGothic"/>
            </a:endParaRP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p:txBody>
      </p:sp>
    </p:spTree>
    <p:extLst>
      <p:ext uri="{BB962C8B-B14F-4D97-AF65-F5344CB8AC3E}">
        <p14:creationId xmlns:p14="http://schemas.microsoft.com/office/powerpoint/2010/main" val="8853623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err="1">
                <a:solidFill>
                  <a:srgbClr val="D1D3D4"/>
                </a:solidFill>
                <a:uFill>
                  <a:solidFill>
                    <a:srgbClr val="FFFFFF"/>
                  </a:solidFill>
                </a:uFill>
                <a:latin typeface="Exo 2"/>
                <a:ea typeface="MS PGothic"/>
              </a:rPr>
              <a:t>WinAFL</a:t>
            </a:r>
            <a:endParaRPr lang="en-US" sz="1836" spc="-1" dirty="0">
              <a:solidFill>
                <a:srgbClr val="FFFFFF"/>
              </a:solidFill>
              <a:uFill>
                <a:solidFill>
                  <a:srgbClr val="FFFFFF"/>
                </a:solidFill>
              </a:uFill>
              <a:latin typeface="Arial"/>
            </a:endParaRPr>
          </a:p>
        </p:txBody>
      </p:sp>
      <p:sp>
        <p:nvSpPr>
          <p:cNvPr id="182"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652" spc="36" dirty="0">
                <a:solidFill>
                  <a:srgbClr val="D1D3D4"/>
                </a:solidFill>
                <a:uFill>
                  <a:solidFill>
                    <a:srgbClr val="FFFFFF"/>
                  </a:solidFill>
                </a:uFill>
                <a:latin typeface="Exo 2 Thin"/>
                <a:ea typeface="MS PGothic"/>
              </a:rPr>
              <a:t>Ivan </a:t>
            </a:r>
            <a:r>
              <a:rPr lang="en-US" sz="2652" spc="36" dirty="0" err="1">
                <a:solidFill>
                  <a:srgbClr val="D1D3D4"/>
                </a:solidFill>
                <a:uFill>
                  <a:solidFill>
                    <a:srgbClr val="FFFFFF"/>
                  </a:solidFill>
                </a:uFill>
                <a:latin typeface="Exo 2 Thin"/>
                <a:ea typeface="MS PGothic"/>
              </a:rPr>
              <a:t>Fratric</a:t>
            </a:r>
            <a:r>
              <a:rPr lang="en-US" sz="2652" spc="36" dirty="0">
                <a:solidFill>
                  <a:srgbClr val="D1D3D4"/>
                </a:solidFill>
                <a:uFill>
                  <a:solidFill>
                    <a:srgbClr val="FFFFFF"/>
                  </a:solidFill>
                </a:uFill>
                <a:latin typeface="Exo 2 Thin"/>
                <a:ea typeface="MS PGothic"/>
              </a:rPr>
              <a:t> July 2016</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First performant windows evolutionary </a:t>
            </a:r>
            <a:r>
              <a:rPr lang="en-US" sz="2652" spc="36" dirty="0" err="1">
                <a:solidFill>
                  <a:srgbClr val="ED6F09"/>
                </a:solidFill>
                <a:uFill>
                  <a:solidFill>
                    <a:srgbClr val="FFFFFF"/>
                  </a:solidFill>
                </a:uFill>
                <a:latin typeface="Exo 2"/>
                <a:ea typeface="MS PGothic"/>
              </a:rPr>
              <a:t>fuzzer</a:t>
            </a:r>
            <a:endParaRPr lang="en-US" sz="3264" spc="36" dirty="0">
              <a:solidFill>
                <a:srgbClr val="D1D3D4"/>
              </a:solidFill>
              <a:uFill>
                <a:solidFill>
                  <a:srgbClr val="FFFFFF"/>
                </a:solidFill>
              </a:uFill>
              <a:latin typeface="Exo 2 Thin"/>
              <a:ea typeface="MS PGothic"/>
            </a:endParaRP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Persistence is key</a:t>
            </a:r>
            <a:endParaRPr lang="en-US" sz="1836" spc="-1" dirty="0">
              <a:solidFill>
                <a:srgbClr val="FFFFFF"/>
              </a:solidFill>
              <a:uFill>
                <a:solidFill>
                  <a:srgbClr val="FFFFFF"/>
                </a:solidFill>
              </a:uFill>
              <a:latin typeface="Arial"/>
            </a:endParaRPr>
          </a:p>
          <a:p>
            <a:pPr marL="1476806" lvl="2" indent="-387725">
              <a:buClr>
                <a:srgbClr val="ED6F09"/>
              </a:buClr>
              <a:buFont typeface="Arial"/>
              <a:buChar char="–"/>
            </a:pPr>
            <a:r>
              <a:rPr lang="en-US" sz="2723" spc="36" dirty="0">
                <a:solidFill>
                  <a:srgbClr val="ED6F09"/>
                </a:solidFill>
                <a:uFill>
                  <a:solidFill>
                    <a:srgbClr val="FFFFFF"/>
                  </a:solidFill>
                </a:uFill>
                <a:latin typeface="Exo 2"/>
                <a:ea typeface="MS PGothic"/>
              </a:rPr>
              <a:t>Restart process each time (disable persistence) ~2.3 exec/s</a:t>
            </a:r>
          </a:p>
          <a:p>
            <a:pPr marL="1476806" lvl="2" indent="-387725">
              <a:buClr>
                <a:srgbClr val="ED6F09"/>
              </a:buClr>
              <a:buFont typeface="Arial"/>
              <a:buChar char="–"/>
            </a:pPr>
            <a:r>
              <a:rPr lang="en-US" sz="2723" spc="36" dirty="0">
                <a:solidFill>
                  <a:srgbClr val="ED6F09"/>
                </a:solidFill>
                <a:uFill>
                  <a:solidFill>
                    <a:srgbClr val="FFFFFF"/>
                  </a:solidFill>
                </a:uFill>
                <a:latin typeface="Exo 2"/>
                <a:ea typeface="MS PGothic"/>
              </a:rPr>
              <a:t>Persist 100 iterations before restart ~72 exec/s</a:t>
            </a:r>
          </a:p>
          <a:p>
            <a:pPr marL="1476806" lvl="2" indent="-387725">
              <a:buClr>
                <a:srgbClr val="ED6F09"/>
              </a:buClr>
              <a:buFont typeface="Arial"/>
              <a:buChar char="–"/>
            </a:pPr>
            <a:r>
              <a:rPr lang="en-US" sz="2723" spc="36" dirty="0">
                <a:solidFill>
                  <a:srgbClr val="ED6F09"/>
                </a:solidFill>
                <a:uFill>
                  <a:solidFill>
                    <a:srgbClr val="FFFFFF"/>
                  </a:solidFill>
                </a:uFill>
                <a:latin typeface="Exo 2"/>
                <a:ea typeface="MS PGothic"/>
              </a:rPr>
              <a:t>Persist 1000 iterations ~123 exec/s</a:t>
            </a:r>
          </a:p>
          <a:p>
            <a:pPr marL="1476806" lvl="2" indent="-387725">
              <a:buClr>
                <a:srgbClr val="ED6F09"/>
              </a:buClr>
              <a:buFont typeface="Arial"/>
              <a:buChar char="–"/>
            </a:pPr>
            <a:r>
              <a:rPr lang="en-US" sz="2723" spc="36" dirty="0">
                <a:solidFill>
                  <a:srgbClr val="ED6F09"/>
                </a:solidFill>
                <a:uFill>
                  <a:solidFill>
                    <a:srgbClr val="FFFFFF"/>
                  </a:solidFill>
                </a:uFill>
                <a:latin typeface="Exo 2"/>
                <a:ea typeface="MS PGothic"/>
              </a:rPr>
              <a:t>Persist 10000 iterations ~133 exec/s</a:t>
            </a:r>
          </a:p>
          <a:p>
            <a:pPr marL="1476806" lvl="2"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a:p>
            <a:pPr marL="1554205" lvl="2" indent="-310254">
              <a:buClr>
                <a:srgbClr val="D1D3D4"/>
              </a:buClr>
              <a:buFont typeface="Arial"/>
              <a:buChar char="•"/>
            </a:pPr>
            <a:endParaRPr lang="en-US" sz="1836" spc="36" dirty="0">
              <a:solidFill>
                <a:srgbClr val="D1D3D4"/>
              </a:solidFill>
              <a:uFill>
                <a:solidFill>
                  <a:srgbClr val="FFFFFF"/>
                </a:solidFill>
              </a:uFill>
              <a:latin typeface="Exo 2 Thin"/>
              <a:ea typeface="MS PGothic"/>
            </a:endParaRP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p:txBody>
      </p:sp>
    </p:spTree>
    <p:extLst>
      <p:ext uri="{BB962C8B-B14F-4D97-AF65-F5344CB8AC3E}">
        <p14:creationId xmlns:p14="http://schemas.microsoft.com/office/powerpoint/2010/main" val="15516193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err="1">
                <a:solidFill>
                  <a:srgbClr val="D1D3D4"/>
                </a:solidFill>
                <a:uFill>
                  <a:solidFill>
                    <a:srgbClr val="FFFFFF"/>
                  </a:solidFill>
                </a:uFill>
                <a:latin typeface="Exo 2"/>
                <a:ea typeface="MS PGothic"/>
              </a:rPr>
              <a:t>WinAFL</a:t>
            </a:r>
            <a:r>
              <a:rPr lang="en-US" sz="3814" spc="403" dirty="0">
                <a:solidFill>
                  <a:srgbClr val="D1D3D4"/>
                </a:solidFill>
                <a:uFill>
                  <a:solidFill>
                    <a:srgbClr val="FFFFFF"/>
                  </a:solidFill>
                </a:uFill>
                <a:latin typeface="Exo 2"/>
                <a:ea typeface="MS PGothic"/>
              </a:rPr>
              <a:t> </a:t>
            </a:r>
            <a:r>
              <a:rPr lang="en-US" sz="3814" spc="403" dirty="0" err="1">
                <a:solidFill>
                  <a:srgbClr val="D1D3D4"/>
                </a:solidFill>
                <a:uFill>
                  <a:solidFill>
                    <a:srgbClr val="FFFFFF"/>
                  </a:solidFill>
                </a:uFill>
                <a:latin typeface="Exo 2"/>
                <a:ea typeface="MS PGothic"/>
              </a:rPr>
              <a:t>IntelPT</a:t>
            </a:r>
            <a:endParaRPr lang="en-US" sz="1836" spc="-1" dirty="0">
              <a:solidFill>
                <a:srgbClr val="FFFFFF"/>
              </a:solidFill>
              <a:uFill>
                <a:solidFill>
                  <a:srgbClr val="FFFFFF"/>
                </a:solidFill>
              </a:uFill>
              <a:latin typeface="Arial"/>
            </a:endParaRPr>
          </a:p>
        </p:txBody>
      </p:sp>
      <p:sp>
        <p:nvSpPr>
          <p:cNvPr id="182"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652" spc="36" dirty="0">
                <a:solidFill>
                  <a:srgbClr val="D1D3D4"/>
                </a:solidFill>
                <a:uFill>
                  <a:solidFill>
                    <a:srgbClr val="FFFFFF"/>
                  </a:solidFill>
                </a:uFill>
                <a:latin typeface="Exo 2 Thin"/>
                <a:ea typeface="MS PGothic"/>
              </a:rPr>
              <a:t>Richard Johnson 2016</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Windows hardware driven evolutionary </a:t>
            </a:r>
            <a:r>
              <a:rPr lang="en-US" sz="2652" spc="36" dirty="0" err="1">
                <a:solidFill>
                  <a:srgbClr val="ED6F09"/>
                </a:solidFill>
                <a:uFill>
                  <a:solidFill>
                    <a:srgbClr val="FFFFFF"/>
                  </a:solidFill>
                </a:uFill>
                <a:latin typeface="Exo 2"/>
                <a:ea typeface="MS PGothic"/>
              </a:rPr>
              <a:t>fuzzer</a:t>
            </a:r>
            <a:endParaRPr lang="en-US" sz="3264" spc="36" dirty="0">
              <a:solidFill>
                <a:srgbClr val="D1D3D4"/>
              </a:solidFill>
              <a:uFill>
                <a:solidFill>
                  <a:srgbClr val="FFFFFF"/>
                </a:solidFill>
              </a:uFill>
              <a:latin typeface="Exo 2 Thin"/>
              <a:ea typeface="MS PGothic"/>
            </a:endParaRP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Key problems to solve</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The </a:t>
            </a:r>
            <a:r>
              <a:rPr lang="en-US" sz="2652" spc="36" dirty="0" err="1">
                <a:solidFill>
                  <a:srgbClr val="ED6F09"/>
                </a:solidFill>
                <a:uFill>
                  <a:solidFill>
                    <a:srgbClr val="FFFFFF"/>
                  </a:solidFill>
                </a:uFill>
                <a:latin typeface="Exo 2"/>
                <a:ea typeface="MS PGothic"/>
              </a:rPr>
              <a:t>IntelPT</a:t>
            </a:r>
            <a:r>
              <a:rPr lang="en-US" sz="2652" spc="36" dirty="0">
                <a:solidFill>
                  <a:srgbClr val="ED6F09"/>
                </a:solidFill>
                <a:uFill>
                  <a:solidFill>
                    <a:srgbClr val="FFFFFF"/>
                  </a:solidFill>
                </a:uFill>
                <a:latin typeface="Exo 2"/>
                <a:ea typeface="MS PGothic"/>
              </a:rPr>
              <a:t> log does not contain Block IDs or all branch targets </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Parsing large compressed logs is time consuming</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Native persistence mode is not yet implemented</a:t>
            </a:r>
          </a:p>
          <a:p>
            <a:pPr marL="1476806" lvl="2" indent="-387725">
              <a:buClr>
                <a:srgbClr val="ED6F09"/>
              </a:buClr>
              <a:buFont typeface="Arial"/>
              <a:buChar char="–"/>
            </a:pPr>
            <a:r>
              <a:rPr lang="en-US" spc="36" dirty="0">
                <a:uFill>
                  <a:solidFill>
                    <a:srgbClr val="FFFFFF"/>
                  </a:solidFill>
                </a:uFill>
                <a:latin typeface="Exo 2"/>
                <a:ea typeface="MS PGothic"/>
              </a:rPr>
              <a:t>*Work in progress using </a:t>
            </a:r>
            <a:r>
              <a:rPr lang="en-US" spc="36" dirty="0" err="1">
                <a:uFill>
                  <a:solidFill>
                    <a:srgbClr val="FFFFFF"/>
                  </a:solidFill>
                </a:uFill>
                <a:latin typeface="Exo 2"/>
                <a:ea typeface="MS PGothic"/>
              </a:rPr>
              <a:t>Avrf</a:t>
            </a:r>
            <a:r>
              <a:rPr lang="en-US" spc="36" dirty="0">
                <a:uFill>
                  <a:solidFill>
                    <a:srgbClr val="FFFFFF"/>
                  </a:solidFill>
                </a:uFill>
                <a:latin typeface="Exo 2"/>
                <a:ea typeface="MS PGothic"/>
              </a:rPr>
              <a:t> as hooking engine</a:t>
            </a:r>
            <a:r>
              <a:rPr lang="en-US" sz="2652" spc="36" dirty="0">
                <a:solidFill>
                  <a:srgbClr val="ED6F09"/>
                </a:solidFill>
                <a:uFill>
                  <a:solidFill>
                    <a:srgbClr val="FFFFFF"/>
                  </a:solidFill>
                </a:uFill>
                <a:latin typeface="Exo 2"/>
                <a:ea typeface="MS PGothic"/>
              </a:rPr>
              <a:t> </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We can filter up to 4 address ranges or whole process </a:t>
            </a:r>
            <a:endParaRPr lang="en-US" sz="3264" spc="36" dirty="0">
              <a:solidFill>
                <a:srgbClr val="D1D3D4"/>
              </a:solidFill>
              <a:uFill>
                <a:solidFill>
                  <a:srgbClr val="FFFFFF"/>
                </a:solidFill>
              </a:uFill>
              <a:latin typeface="Exo 2 Thin"/>
              <a:ea typeface="MS PGothic"/>
            </a:endParaRPr>
          </a:p>
          <a:p>
            <a:pPr marL="466298" indent="-465564">
              <a:buClr>
                <a:srgbClr val="D1D3D4"/>
              </a:buClr>
              <a:buFont typeface="Arial"/>
              <a:buChar char="•"/>
            </a:pPr>
            <a:endParaRPr lang="en-US" sz="3264" spc="36" dirty="0">
              <a:solidFill>
                <a:srgbClr val="D1D3D4"/>
              </a:solidFill>
              <a:uFill>
                <a:solidFill>
                  <a:srgbClr val="FFFFFF"/>
                </a:solidFill>
              </a:uFill>
              <a:latin typeface="Exo 2 Thin"/>
              <a:ea typeface="MS PGothic"/>
            </a:endParaRPr>
          </a:p>
          <a:p>
            <a:pPr marL="467105" lvl="1">
              <a:buClr>
                <a:srgbClr val="D1D3D4"/>
              </a:buClr>
            </a:pPr>
            <a:endParaRPr lang="en-US" sz="3264" spc="36" dirty="0">
              <a:solidFill>
                <a:srgbClr val="D1D3D4"/>
              </a:solidFill>
              <a:uFill>
                <a:solidFill>
                  <a:srgbClr val="FFFFFF"/>
                </a:solidFill>
              </a:uFill>
              <a:latin typeface="Exo 2 Thin"/>
              <a:ea typeface="MS PGothic"/>
            </a:endParaRPr>
          </a:p>
          <a:p>
            <a:pPr marL="1476806" lvl="2"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a:p>
            <a:pPr marL="1554205" lvl="2" indent="-310254">
              <a:buClr>
                <a:srgbClr val="D1D3D4"/>
              </a:buClr>
              <a:buFont typeface="Arial"/>
              <a:buChar char="•"/>
            </a:pPr>
            <a:endParaRPr lang="en-US" sz="1836" spc="36" dirty="0">
              <a:solidFill>
                <a:srgbClr val="D1D3D4"/>
              </a:solidFill>
              <a:uFill>
                <a:solidFill>
                  <a:srgbClr val="FFFFFF"/>
                </a:solidFill>
              </a:uFill>
              <a:latin typeface="Exo 2 Thin"/>
              <a:ea typeface="MS PGothic"/>
            </a:endParaRP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p:txBody>
      </p:sp>
    </p:spTree>
    <p:extLst>
      <p:ext uri="{BB962C8B-B14F-4D97-AF65-F5344CB8AC3E}">
        <p14:creationId xmlns:p14="http://schemas.microsoft.com/office/powerpoint/2010/main" val="1725511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err="1">
                <a:solidFill>
                  <a:srgbClr val="D1D3D4"/>
                </a:solidFill>
                <a:uFill>
                  <a:solidFill>
                    <a:srgbClr val="FFFFFF"/>
                  </a:solidFill>
                </a:uFill>
                <a:latin typeface="Exo 2"/>
                <a:ea typeface="MS PGothic"/>
              </a:rPr>
              <a:t>WinAFL</a:t>
            </a:r>
            <a:r>
              <a:rPr lang="en-US" sz="3814" spc="403" dirty="0">
                <a:solidFill>
                  <a:srgbClr val="D1D3D4"/>
                </a:solidFill>
                <a:uFill>
                  <a:solidFill>
                    <a:srgbClr val="FFFFFF"/>
                  </a:solidFill>
                </a:uFill>
                <a:latin typeface="Exo 2"/>
                <a:ea typeface="MS PGothic"/>
              </a:rPr>
              <a:t> </a:t>
            </a:r>
            <a:r>
              <a:rPr lang="en-US" sz="3814" spc="403" dirty="0" err="1">
                <a:solidFill>
                  <a:srgbClr val="D1D3D4"/>
                </a:solidFill>
                <a:uFill>
                  <a:solidFill>
                    <a:srgbClr val="FFFFFF"/>
                  </a:solidFill>
                </a:uFill>
                <a:latin typeface="Exo 2"/>
                <a:ea typeface="MS PGothic"/>
              </a:rPr>
              <a:t>IntelPT</a:t>
            </a:r>
            <a:endParaRPr lang="en-US" sz="1836" spc="-1" dirty="0">
              <a:solidFill>
                <a:srgbClr val="FFFFFF"/>
              </a:solidFill>
              <a:uFill>
                <a:solidFill>
                  <a:srgbClr val="FFFFFF"/>
                </a:solidFill>
              </a:uFill>
              <a:latin typeface="Arial"/>
            </a:endParaRPr>
          </a:p>
        </p:txBody>
      </p:sp>
      <p:sp>
        <p:nvSpPr>
          <p:cNvPr id="182"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652" spc="36" dirty="0">
                <a:solidFill>
                  <a:srgbClr val="D1D3D4"/>
                </a:solidFill>
                <a:uFill>
                  <a:solidFill>
                    <a:srgbClr val="FFFFFF"/>
                  </a:solidFill>
                </a:uFill>
                <a:latin typeface="Exo 2 Thin"/>
                <a:ea typeface="MS PGothic"/>
              </a:rPr>
              <a:t>Richard Johnson 2016</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Windows hardware driven evolutionary </a:t>
            </a:r>
            <a:r>
              <a:rPr lang="en-US" sz="2652" spc="36" dirty="0" err="1">
                <a:solidFill>
                  <a:srgbClr val="ED6F09"/>
                </a:solidFill>
                <a:uFill>
                  <a:solidFill>
                    <a:srgbClr val="FFFFFF"/>
                  </a:solidFill>
                </a:uFill>
                <a:latin typeface="Exo 2"/>
                <a:ea typeface="MS PGothic"/>
              </a:rPr>
              <a:t>fuzzer</a:t>
            </a:r>
            <a:endParaRPr lang="en-US" sz="3264" spc="36" dirty="0">
              <a:solidFill>
                <a:srgbClr val="D1D3D4"/>
              </a:solidFill>
              <a:uFill>
                <a:solidFill>
                  <a:srgbClr val="FFFFFF"/>
                </a:solidFill>
              </a:uFill>
              <a:latin typeface="Exo 2 Thin"/>
              <a:ea typeface="MS PGothic"/>
            </a:endParaRPr>
          </a:p>
          <a:p>
            <a:pPr marL="466298" indent="-465564">
              <a:buClr>
                <a:srgbClr val="D1D3D4"/>
              </a:buClr>
              <a:buFont typeface="Arial"/>
              <a:buChar char="•"/>
            </a:pPr>
            <a:r>
              <a:rPr lang="en-US" sz="3264" spc="36" dirty="0">
                <a:solidFill>
                  <a:srgbClr val="D1D3D4"/>
                </a:solidFill>
                <a:uFill>
                  <a:solidFill>
                    <a:srgbClr val="FFFFFF"/>
                  </a:solidFill>
                </a:uFill>
                <a:latin typeface="Exo 2 Thin"/>
                <a:ea typeface="MS PGothic"/>
              </a:rPr>
              <a:t>Current status </a:t>
            </a:r>
          </a:p>
          <a:p>
            <a:pPr marL="1010435" lvl="1" indent="-387725">
              <a:buClr>
                <a:srgbClr val="ED6F09"/>
              </a:buClr>
              <a:buFont typeface="Arial"/>
              <a:buChar char="–"/>
            </a:pPr>
            <a:r>
              <a:rPr lang="en-US" sz="2652" spc="36" dirty="0" err="1">
                <a:solidFill>
                  <a:srgbClr val="ED6F09"/>
                </a:solidFill>
                <a:uFill>
                  <a:solidFill>
                    <a:srgbClr val="FFFFFF"/>
                  </a:solidFill>
                </a:uFill>
                <a:latin typeface="Exo 2"/>
                <a:ea typeface="MS PGothic"/>
              </a:rPr>
              <a:t>WinAFL</a:t>
            </a:r>
            <a:r>
              <a:rPr lang="en-US" sz="2652" spc="36" dirty="0">
                <a:solidFill>
                  <a:srgbClr val="ED6F09"/>
                </a:solidFill>
                <a:uFill>
                  <a:solidFill>
                    <a:srgbClr val="FFFFFF"/>
                  </a:solidFill>
                </a:uFill>
                <a:latin typeface="Exo 2"/>
                <a:ea typeface="MS PGothic"/>
              </a:rPr>
              <a:t> </a:t>
            </a:r>
            <a:r>
              <a:rPr lang="en-US" sz="2652" spc="36" dirty="0" err="1">
                <a:solidFill>
                  <a:srgbClr val="ED6F09"/>
                </a:solidFill>
                <a:uFill>
                  <a:solidFill>
                    <a:srgbClr val="FFFFFF"/>
                  </a:solidFill>
                </a:uFill>
                <a:latin typeface="Exo 2"/>
                <a:ea typeface="MS PGothic"/>
              </a:rPr>
              <a:t>IntelPT</a:t>
            </a:r>
            <a:r>
              <a:rPr lang="en-US" sz="2652" spc="36" dirty="0">
                <a:solidFill>
                  <a:srgbClr val="ED6F09"/>
                </a:solidFill>
                <a:uFill>
                  <a:solidFill>
                    <a:srgbClr val="FFFFFF"/>
                  </a:solidFill>
                </a:uFill>
                <a:latin typeface="Exo 2"/>
                <a:ea typeface="MS PGothic"/>
              </a:rPr>
              <a:t> now accurately decodes full trace</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The TIP packet of </a:t>
            </a:r>
            <a:r>
              <a:rPr lang="en-US" sz="2652" spc="36" dirty="0" err="1">
                <a:solidFill>
                  <a:srgbClr val="ED6F09"/>
                </a:solidFill>
                <a:uFill>
                  <a:solidFill>
                    <a:srgbClr val="FFFFFF"/>
                  </a:solidFill>
                </a:uFill>
                <a:latin typeface="Exo 2"/>
                <a:ea typeface="MS PGothic"/>
              </a:rPr>
              <a:t>IntelPT</a:t>
            </a:r>
            <a:r>
              <a:rPr lang="en-US" sz="2652" spc="36" dirty="0">
                <a:solidFill>
                  <a:srgbClr val="ED6F09"/>
                </a:solidFill>
                <a:uFill>
                  <a:solidFill>
                    <a:srgbClr val="FFFFFF"/>
                  </a:solidFill>
                </a:uFill>
                <a:latin typeface="Exo 2"/>
                <a:ea typeface="MS PGothic"/>
              </a:rPr>
              <a:t> holds target addresses </a:t>
            </a:r>
          </a:p>
          <a:p>
            <a:pPr marL="1476806" lvl="2" indent="-387725">
              <a:buClr>
                <a:srgbClr val="ED6F09"/>
              </a:buClr>
              <a:buFont typeface="Arial"/>
              <a:buChar char="–"/>
            </a:pPr>
            <a:r>
              <a:rPr lang="en-US" sz="2652" spc="36" dirty="0">
                <a:solidFill>
                  <a:srgbClr val="ED6F09"/>
                </a:solidFill>
                <a:uFill>
                  <a:solidFill>
                    <a:srgbClr val="FFFFFF"/>
                  </a:solidFill>
                </a:uFill>
                <a:latin typeface="Exo 2"/>
                <a:ea typeface="MS PGothic"/>
              </a:rPr>
              <a:t>Generated for indirect branches and return</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The TNT packets are conditional branch states</a:t>
            </a:r>
          </a:p>
          <a:p>
            <a:pPr marL="1476806" lvl="2" indent="-387725">
              <a:buClr>
                <a:srgbClr val="ED6F09"/>
              </a:buClr>
              <a:buFont typeface="Arial"/>
              <a:buChar char="–"/>
            </a:pPr>
            <a:r>
              <a:rPr lang="en-US" sz="2000" spc="36" dirty="0">
                <a:uFill>
                  <a:solidFill>
                    <a:srgbClr val="FFFFFF"/>
                  </a:solidFill>
                </a:uFill>
                <a:latin typeface="Exo 2"/>
                <a:ea typeface="MS PGothic"/>
              </a:rPr>
              <a:t>We must disassemble from last known IP to recover conditional branch target</a:t>
            </a:r>
          </a:p>
          <a:p>
            <a:pPr marL="1476806" lvl="2" indent="-387725">
              <a:buClr>
                <a:srgbClr val="ED6F09"/>
              </a:buClr>
              <a:buFont typeface="Arial"/>
              <a:buChar char="–"/>
            </a:pPr>
            <a:r>
              <a:rPr lang="en-US" sz="2000" spc="36" dirty="0">
                <a:uFill>
                  <a:solidFill>
                    <a:srgbClr val="FFFFFF"/>
                  </a:solidFill>
                </a:uFill>
                <a:latin typeface="Exo 2"/>
                <a:ea typeface="MS PGothic"/>
              </a:rPr>
              <a:t>We use a discovered branch cache to reduce disassembly time (needs persist to disk*)</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Edge </a:t>
            </a:r>
            <a:r>
              <a:rPr lang="en-US" sz="2652" spc="36" dirty="0" err="1">
                <a:solidFill>
                  <a:srgbClr val="ED6F09"/>
                </a:solidFill>
                <a:uFill>
                  <a:solidFill>
                    <a:srgbClr val="FFFFFF"/>
                  </a:solidFill>
                </a:uFill>
                <a:latin typeface="Exo 2"/>
                <a:ea typeface="MS PGothic"/>
              </a:rPr>
              <a:t>src</a:t>
            </a:r>
            <a:r>
              <a:rPr lang="en-US" sz="2652" spc="36" dirty="0">
                <a:solidFill>
                  <a:srgbClr val="ED6F09"/>
                </a:solidFill>
                <a:uFill>
                  <a:solidFill>
                    <a:srgbClr val="FFFFFF"/>
                  </a:solidFill>
                </a:uFill>
                <a:latin typeface="Exo 2"/>
                <a:ea typeface="MS PGothic"/>
              </a:rPr>
              <a:t>/</a:t>
            </a:r>
            <a:r>
              <a:rPr lang="en-US" sz="2652" spc="36" dirty="0" err="1">
                <a:solidFill>
                  <a:srgbClr val="ED6F09"/>
                </a:solidFill>
                <a:uFill>
                  <a:solidFill>
                    <a:srgbClr val="FFFFFF"/>
                  </a:solidFill>
                </a:uFill>
                <a:latin typeface="Exo 2"/>
                <a:ea typeface="MS PGothic"/>
              </a:rPr>
              <a:t>dst</a:t>
            </a:r>
            <a:r>
              <a:rPr lang="en-US" sz="2652" spc="36" dirty="0">
                <a:solidFill>
                  <a:srgbClr val="ED6F09"/>
                </a:solidFill>
                <a:uFill>
                  <a:solidFill>
                    <a:srgbClr val="FFFFFF"/>
                  </a:solidFill>
                </a:uFill>
                <a:latin typeface="Exo 2"/>
                <a:ea typeface="MS PGothic"/>
              </a:rPr>
              <a:t> encoded into AFL bloom filter</a:t>
            </a:r>
          </a:p>
          <a:p>
            <a:pPr marL="1010435" lvl="1" indent="-387725">
              <a:buClr>
                <a:srgbClr val="ED6F09"/>
              </a:buClr>
              <a:buFont typeface="Arial"/>
              <a:buChar char="–"/>
            </a:pPr>
            <a:endParaRPr lang="en-US" sz="2652" spc="36" dirty="0">
              <a:solidFill>
                <a:srgbClr val="ED6F09"/>
              </a:solidFill>
              <a:uFill>
                <a:solidFill>
                  <a:srgbClr val="FFFFFF"/>
                </a:solidFill>
              </a:uFill>
              <a:latin typeface="Exo 2"/>
              <a:ea typeface="MS PGothic"/>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We currently use </a:t>
            </a:r>
            <a:r>
              <a:rPr lang="en-US" sz="2652" spc="36" dirty="0" err="1">
                <a:solidFill>
                  <a:srgbClr val="ED6F09"/>
                </a:solidFill>
                <a:uFill>
                  <a:solidFill>
                    <a:srgbClr val="FFFFFF"/>
                  </a:solidFill>
                </a:uFill>
                <a:latin typeface="Exo 2"/>
                <a:ea typeface="MS PGothic"/>
              </a:rPr>
              <a:t>CreateProcess</a:t>
            </a:r>
            <a:r>
              <a:rPr lang="en-US" sz="2652" spc="36" dirty="0">
                <a:solidFill>
                  <a:srgbClr val="ED6F09"/>
                </a:solidFill>
                <a:uFill>
                  <a:solidFill>
                    <a:srgbClr val="FFFFFF"/>
                  </a:solidFill>
                </a:uFill>
                <a:latin typeface="Exo 2"/>
                <a:ea typeface="MS PGothic"/>
              </a:rPr>
              <a:t> and </a:t>
            </a:r>
            <a:r>
              <a:rPr lang="en-US" sz="2652" spc="36" dirty="0" err="1">
                <a:solidFill>
                  <a:srgbClr val="ED6F09"/>
                </a:solidFill>
                <a:uFill>
                  <a:solidFill>
                    <a:srgbClr val="FFFFFF"/>
                  </a:solidFill>
                </a:uFill>
                <a:latin typeface="Exo 2"/>
                <a:ea typeface="MS PGothic"/>
              </a:rPr>
              <a:t>WaitForSingleObject</a:t>
            </a:r>
            <a:endParaRPr lang="en-US" sz="2652" spc="36" dirty="0">
              <a:solidFill>
                <a:srgbClr val="ED6F09"/>
              </a:solidFill>
              <a:uFill>
                <a:solidFill>
                  <a:srgbClr val="FFFFFF"/>
                </a:solidFill>
              </a:uFill>
              <a:latin typeface="Exo 2"/>
              <a:ea typeface="MS PGothic"/>
            </a:endParaRPr>
          </a:p>
          <a:p>
            <a:pPr marL="1476806" lvl="2" indent="-387725">
              <a:buClr>
                <a:srgbClr val="ED6F09"/>
              </a:buClr>
              <a:buFont typeface="Arial"/>
              <a:buChar char="–"/>
            </a:pPr>
            <a:r>
              <a:rPr lang="en-US" sz="2000" spc="36" dirty="0">
                <a:uFill>
                  <a:solidFill>
                    <a:srgbClr val="FFFFFF"/>
                  </a:solidFill>
                </a:uFill>
                <a:latin typeface="Exo 2"/>
                <a:ea typeface="MS PGothic"/>
              </a:rPr>
              <a:t>See Go Speed Tracer for experiments in Windows fork()</a:t>
            </a:r>
            <a:endParaRPr lang="en-US" sz="2000" spc="36" dirty="0">
              <a:uFill>
                <a:solidFill>
                  <a:srgbClr val="FFFFFF"/>
                </a:solidFill>
              </a:uFill>
              <a:latin typeface="Exo 2 Thin"/>
              <a:ea typeface="MS PGothic"/>
            </a:endParaRPr>
          </a:p>
          <a:p>
            <a:pPr marL="466298" indent="-465564">
              <a:buClr>
                <a:srgbClr val="D1D3D4"/>
              </a:buClr>
              <a:buFont typeface="Arial"/>
              <a:buChar char="•"/>
            </a:pPr>
            <a:endParaRPr lang="en-US" sz="3264" spc="36" dirty="0">
              <a:solidFill>
                <a:srgbClr val="D1D3D4"/>
              </a:solidFill>
              <a:uFill>
                <a:solidFill>
                  <a:srgbClr val="FFFFFF"/>
                </a:solidFill>
              </a:uFill>
              <a:latin typeface="Exo 2 Thin"/>
              <a:ea typeface="MS PGothic"/>
            </a:endParaRPr>
          </a:p>
          <a:p>
            <a:pPr marL="467105" lvl="1">
              <a:buClr>
                <a:srgbClr val="D1D3D4"/>
              </a:buClr>
            </a:pPr>
            <a:endParaRPr lang="en-US" sz="3264" spc="36" dirty="0">
              <a:solidFill>
                <a:srgbClr val="D1D3D4"/>
              </a:solidFill>
              <a:uFill>
                <a:solidFill>
                  <a:srgbClr val="FFFFFF"/>
                </a:solidFill>
              </a:uFill>
              <a:latin typeface="Exo 2 Thin"/>
              <a:ea typeface="MS PGothic"/>
            </a:endParaRPr>
          </a:p>
          <a:p>
            <a:pPr marL="1476806" lvl="2"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a:p>
            <a:pPr marL="1554205" lvl="2" indent="-310254">
              <a:buClr>
                <a:srgbClr val="D1D3D4"/>
              </a:buClr>
              <a:buFont typeface="Arial"/>
              <a:buChar char="•"/>
            </a:pPr>
            <a:endParaRPr lang="en-US" sz="1836" spc="36" dirty="0">
              <a:solidFill>
                <a:srgbClr val="D1D3D4"/>
              </a:solidFill>
              <a:uFill>
                <a:solidFill>
                  <a:srgbClr val="FFFFFF"/>
                </a:solidFill>
              </a:uFill>
              <a:latin typeface="Exo 2 Thin"/>
              <a:ea typeface="MS PGothic"/>
            </a:endParaRP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p:txBody>
      </p:sp>
    </p:spTree>
    <p:extLst>
      <p:ext uri="{BB962C8B-B14F-4D97-AF65-F5344CB8AC3E}">
        <p14:creationId xmlns:p14="http://schemas.microsoft.com/office/powerpoint/2010/main" val="24236782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Who we are - Andrea Allievi</a:t>
            </a:r>
          </a:p>
        </p:txBody>
      </p:sp>
      <p:sp>
        <p:nvSpPr>
          <p:cNvPr id="5" name="Text Placeholder 3"/>
          <p:cNvSpPr txBox="1">
            <a:spLocks/>
          </p:cNvSpPr>
          <p:nvPr/>
        </p:nvSpPr>
        <p:spPr>
          <a:xfrm>
            <a:off x="3292472" y="1212847"/>
            <a:ext cx="8488365" cy="396057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9867" lvl="1" indent="-342900">
              <a:spcBef>
                <a:spcPts val="1200"/>
              </a:spcBef>
              <a:buFont typeface="Arial" panose="020B0604020202020204" pitchFamily="34" charset="0"/>
              <a:buChar char="•"/>
            </a:pPr>
            <a:r>
              <a:rPr lang="en-US" sz="2200" dirty="0"/>
              <a:t>Italian Security research Engineer, mainly focused on OS Security, Kernel Analysis and Malware Research</a:t>
            </a:r>
          </a:p>
          <a:p>
            <a:pPr marL="569867" lvl="1" indent="-342900">
              <a:spcBef>
                <a:spcPts val="1200"/>
              </a:spcBef>
              <a:buFont typeface="Arial" panose="020B0604020202020204" pitchFamily="34" charset="0"/>
              <a:buChar char="•"/>
            </a:pPr>
            <a:r>
              <a:rPr lang="en-US" sz="2200" dirty="0"/>
              <a:t>Microsoft OSs Internals enthusiast / Kernel system level developer</a:t>
            </a:r>
          </a:p>
          <a:p>
            <a:pPr marL="569867" lvl="1" indent="-342900">
              <a:spcBef>
                <a:spcPts val="1200"/>
              </a:spcBef>
              <a:buFont typeface="Arial" panose="020B0604020202020204" pitchFamily="34" charset="0"/>
              <a:buChar char="•"/>
            </a:pPr>
            <a:r>
              <a:rPr lang="en-US" sz="2200" dirty="0"/>
              <a:t>Work for the Threat Intelligence Center of Microsoft Ltd (MSTIC)</a:t>
            </a:r>
          </a:p>
          <a:p>
            <a:pPr marL="569867" lvl="1" indent="-342900">
              <a:spcBef>
                <a:spcPts val="1200"/>
              </a:spcBef>
              <a:buFont typeface="Arial" panose="020B0604020202020204" pitchFamily="34" charset="0"/>
              <a:buChar char="•"/>
            </a:pPr>
            <a:r>
              <a:rPr lang="en-US" sz="2200" dirty="0"/>
              <a:t>Previously worked for Cisco Systems in the TALOS Security Research and Intelligence Group</a:t>
            </a:r>
          </a:p>
          <a:p>
            <a:pPr marL="569867" lvl="1" indent="-342900">
              <a:spcBef>
                <a:spcPts val="1200"/>
              </a:spcBef>
              <a:buFont typeface="Arial" panose="020B0604020202020204" pitchFamily="34" charset="0"/>
              <a:buChar char="•"/>
            </a:pPr>
            <a:r>
              <a:rPr lang="en-US" sz="2200" dirty="0"/>
              <a:t>Previously worked for </a:t>
            </a:r>
            <a:r>
              <a:rPr lang="en-US" sz="2200" dirty="0" err="1"/>
              <a:t>PrevX</a:t>
            </a:r>
            <a:r>
              <a:rPr lang="en-US" sz="2200" dirty="0"/>
              <a:t>, Webroot and </a:t>
            </a:r>
            <a:r>
              <a:rPr lang="en-US" sz="2200" dirty="0" err="1"/>
              <a:t>Saferbytes</a:t>
            </a:r>
            <a:endParaRPr lang="en-US" sz="2200" dirty="0"/>
          </a:p>
          <a:p>
            <a:pPr marL="226967" lvl="1">
              <a:spcBef>
                <a:spcPts val="1113"/>
              </a:spcBef>
            </a:pPr>
            <a:endParaRPr lang="en-US" dirty="0"/>
          </a:p>
        </p:txBody>
      </p:sp>
      <p:pic>
        <p:nvPicPr>
          <p:cNvPr id="7" name="Picture 2" descr="M:\Documents\Immagini\CFP_2016_Pi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7" y="1212848"/>
            <a:ext cx="2590800" cy="32691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50837" y="4868862"/>
            <a:ext cx="11430000" cy="1437317"/>
          </a:xfrm>
          <a:prstGeom prst="rect">
            <a:avLst/>
          </a:prstGeom>
          <a:noFill/>
        </p:spPr>
        <p:txBody>
          <a:bodyPr wrap="square" rtlCol="0">
            <a:spAutoFit/>
          </a:bodyPr>
          <a:lstStyle/>
          <a:p>
            <a:pPr marL="569867" lvl="1" indent="-342900">
              <a:lnSpc>
                <a:spcPct val="90000"/>
              </a:lnSpc>
              <a:spcBef>
                <a:spcPts val="1200"/>
              </a:spcBef>
              <a:buSzPct val="90000"/>
              <a:buFont typeface="Arial" panose="020B0604020202020204" pitchFamily="34" charset="0"/>
              <a:buChar char="•"/>
            </a:pPr>
            <a:r>
              <a:rPr lang="en-US" sz="2200" dirty="0">
                <a:gradFill>
                  <a:gsLst>
                    <a:gs pos="1250">
                      <a:schemeClr val="tx1"/>
                    </a:gs>
                    <a:gs pos="100000">
                      <a:schemeClr val="tx1"/>
                    </a:gs>
                  </a:gsLst>
                  <a:lin ang="5400000" scaled="0"/>
                </a:gradFill>
              </a:rPr>
              <a:t>Original </a:t>
            </a:r>
            <a:r>
              <a:rPr lang="it-IT" sz="2200" dirty="0">
                <a:gradFill>
                  <a:gsLst>
                    <a:gs pos="1250">
                      <a:schemeClr val="tx1"/>
                    </a:gs>
                    <a:gs pos="100000">
                      <a:schemeClr val="tx1"/>
                    </a:gs>
                  </a:gsLst>
                  <a:lin ang="5400000" scaled="0"/>
                </a:gradFill>
              </a:rPr>
              <a:t>designer </a:t>
            </a:r>
            <a:r>
              <a:rPr lang="en-US" sz="2200" dirty="0">
                <a:gradFill>
                  <a:gsLst>
                    <a:gs pos="1250">
                      <a:schemeClr val="tx1"/>
                    </a:gs>
                    <a:gs pos="100000">
                      <a:schemeClr val="tx1"/>
                    </a:gs>
                  </a:gsLst>
                  <a:lin ang="5400000" scaled="0"/>
                </a:gradFill>
              </a:rPr>
              <a:t>of the first UEFI </a:t>
            </a:r>
            <a:r>
              <a:rPr lang="en-US" sz="2200" dirty="0" err="1">
                <a:gradFill>
                  <a:gsLst>
                    <a:gs pos="1250">
                      <a:schemeClr val="tx1"/>
                    </a:gs>
                    <a:gs pos="100000">
                      <a:schemeClr val="tx1"/>
                    </a:gs>
                  </a:gsLst>
                  <a:lin ang="5400000" scaled="0"/>
                </a:gradFill>
              </a:rPr>
              <a:t>Bootkit</a:t>
            </a:r>
            <a:r>
              <a:rPr lang="en-US" sz="2200" dirty="0">
                <a:gradFill>
                  <a:gsLst>
                    <a:gs pos="1250">
                      <a:schemeClr val="tx1"/>
                    </a:gs>
                    <a:gs pos="100000">
                      <a:schemeClr val="tx1"/>
                    </a:gs>
                  </a:gsLst>
                  <a:lin ang="5400000" scaled="0"/>
                </a:gradFill>
              </a:rPr>
              <a:t> in 2012, </a:t>
            </a:r>
            <a:r>
              <a:rPr lang="en-US" sz="2200" dirty="0" err="1">
                <a:gradFill>
                  <a:gsLst>
                    <a:gs pos="1250">
                      <a:schemeClr val="tx1"/>
                    </a:gs>
                    <a:gs pos="100000">
                      <a:schemeClr val="tx1"/>
                    </a:gs>
                  </a:gsLst>
                  <a:lin ang="5400000" scaled="0"/>
                </a:gradFill>
              </a:rPr>
              <a:t>Patchguard</a:t>
            </a:r>
            <a:r>
              <a:rPr lang="en-US" sz="2200" dirty="0">
                <a:gradFill>
                  <a:gsLst>
                    <a:gs pos="1250">
                      <a:schemeClr val="tx1"/>
                    </a:gs>
                    <a:gs pos="100000">
                      <a:schemeClr val="tx1"/>
                    </a:gs>
                  </a:gsLst>
                  <a:lin ang="5400000" scaled="0"/>
                </a:gradFill>
              </a:rPr>
              <a:t> 8.1 bypass in 2014, and other research projects/analysis  </a:t>
            </a:r>
          </a:p>
          <a:p>
            <a:pPr marL="569867" lvl="1" indent="-342900">
              <a:lnSpc>
                <a:spcPct val="90000"/>
              </a:lnSpc>
              <a:spcBef>
                <a:spcPts val="1200"/>
              </a:spcBef>
              <a:buSzPct val="90000"/>
              <a:buFont typeface="Arial" panose="020B0604020202020204" pitchFamily="34" charset="0"/>
              <a:buChar char="•"/>
            </a:pPr>
            <a:r>
              <a:rPr lang="en-US" sz="2200" dirty="0">
                <a:gradFill>
                  <a:gsLst>
                    <a:gs pos="1250">
                      <a:schemeClr val="tx1"/>
                    </a:gs>
                    <a:gs pos="100000">
                      <a:schemeClr val="tx1"/>
                    </a:gs>
                  </a:gsLst>
                  <a:lin ang="5400000" scaled="0"/>
                </a:gradFill>
              </a:rPr>
              <a:t>Windows Intel Pt Driver designer and developer</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385984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err="1">
                <a:solidFill>
                  <a:srgbClr val="D1D3D4"/>
                </a:solidFill>
                <a:uFill>
                  <a:solidFill>
                    <a:srgbClr val="FFFFFF"/>
                  </a:solidFill>
                </a:uFill>
                <a:latin typeface="Exo 2"/>
                <a:ea typeface="MS PGothic"/>
              </a:rPr>
              <a:t>WinAFL</a:t>
            </a:r>
            <a:r>
              <a:rPr lang="en-US" sz="3814" spc="403" dirty="0">
                <a:solidFill>
                  <a:srgbClr val="D1D3D4"/>
                </a:solidFill>
                <a:uFill>
                  <a:solidFill>
                    <a:srgbClr val="FFFFFF"/>
                  </a:solidFill>
                </a:uFill>
                <a:latin typeface="Exo 2"/>
                <a:ea typeface="MS PGothic"/>
              </a:rPr>
              <a:t> </a:t>
            </a:r>
            <a:r>
              <a:rPr lang="en-US" sz="3814" spc="403" dirty="0" err="1">
                <a:solidFill>
                  <a:srgbClr val="D1D3D4"/>
                </a:solidFill>
                <a:uFill>
                  <a:solidFill>
                    <a:srgbClr val="FFFFFF"/>
                  </a:solidFill>
                </a:uFill>
                <a:latin typeface="Exo 2"/>
                <a:ea typeface="MS PGothic"/>
              </a:rPr>
              <a:t>IntelPT</a:t>
            </a:r>
            <a:endParaRPr lang="en-US" sz="1836" spc="-1" dirty="0">
              <a:solidFill>
                <a:srgbClr val="FFFFFF"/>
              </a:solidFill>
              <a:uFill>
                <a:solidFill>
                  <a:srgbClr val="FFFFFF"/>
                </a:solidFill>
              </a:uFill>
              <a:latin typeface="Arial"/>
            </a:endParaRPr>
          </a:p>
        </p:txBody>
      </p:sp>
      <p:sp>
        <p:nvSpPr>
          <p:cNvPr id="182"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652" spc="36" dirty="0">
                <a:solidFill>
                  <a:srgbClr val="D1D3D4"/>
                </a:solidFill>
                <a:uFill>
                  <a:solidFill>
                    <a:srgbClr val="FFFFFF"/>
                  </a:solidFill>
                </a:uFill>
                <a:latin typeface="Exo 2 Thin"/>
                <a:ea typeface="MS PGothic"/>
              </a:rPr>
              <a:t>Performance</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Dummy loop benchmark</a:t>
            </a:r>
          </a:p>
          <a:p>
            <a:pPr marL="1010435" lvl="1" indent="-387725">
              <a:buClr>
                <a:srgbClr val="ED6F09"/>
              </a:buClr>
              <a:buFont typeface="Arial"/>
              <a:buChar char="–"/>
            </a:pPr>
            <a:r>
              <a:rPr lang="en-US" sz="2652" spc="36" dirty="0" err="1">
                <a:solidFill>
                  <a:srgbClr val="ED6F09"/>
                </a:solidFill>
                <a:uFill>
                  <a:solidFill>
                    <a:srgbClr val="FFFFFF"/>
                  </a:solidFill>
                </a:uFill>
                <a:latin typeface="Exo 2"/>
                <a:ea typeface="MS PGothic"/>
              </a:rPr>
              <a:t>CreateProcess</a:t>
            </a:r>
            <a:r>
              <a:rPr lang="en-US" sz="2652" spc="36" dirty="0">
                <a:solidFill>
                  <a:srgbClr val="ED6F09"/>
                </a:solidFill>
                <a:uFill>
                  <a:solidFill>
                    <a:srgbClr val="FFFFFF"/>
                  </a:solidFill>
                </a:uFill>
                <a:latin typeface="Exo 2"/>
                <a:ea typeface="MS PGothic"/>
              </a:rPr>
              <a:t> / Wait</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85 exec/sec</a:t>
            </a:r>
            <a:endParaRPr lang="en-US" sz="3264" spc="36" dirty="0">
              <a:solidFill>
                <a:srgbClr val="D1D3D4"/>
              </a:solidFill>
              <a:uFill>
                <a:solidFill>
                  <a:srgbClr val="FFFFFF"/>
                </a:solidFill>
              </a:uFill>
              <a:latin typeface="Exo 2 Thin"/>
              <a:ea typeface="MS PGothic"/>
            </a:endParaRPr>
          </a:p>
          <a:p>
            <a:pPr marL="1476806" lvl="2"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a:p>
            <a:pPr marL="1554205" lvl="2" indent="-310254">
              <a:buClr>
                <a:srgbClr val="D1D3D4"/>
              </a:buClr>
              <a:buFont typeface="Arial"/>
              <a:buChar char="•"/>
            </a:pPr>
            <a:endParaRPr lang="en-US" sz="1836" spc="36" dirty="0">
              <a:solidFill>
                <a:srgbClr val="D1D3D4"/>
              </a:solidFill>
              <a:uFill>
                <a:solidFill>
                  <a:srgbClr val="FFFFFF"/>
                </a:solidFill>
              </a:uFill>
              <a:latin typeface="Exo 2 Thin"/>
              <a:ea typeface="MS PGothic"/>
            </a:endParaRP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p:txBody>
      </p:sp>
      <p:sp>
        <p:nvSpPr>
          <p:cNvPr id="2" name="TextBox 1"/>
          <p:cNvSpPr txBox="1"/>
          <p:nvPr/>
        </p:nvSpPr>
        <p:spPr>
          <a:xfrm>
            <a:off x="5380037" y="1287462"/>
            <a:ext cx="5941370" cy="5604611"/>
          </a:xfrm>
          <a:prstGeom prst="rect">
            <a:avLst/>
          </a:prstGeom>
          <a:noFill/>
        </p:spPr>
        <p:txBody>
          <a:bodyPr wrap="non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a:t>
            </a:r>
            <a:r>
              <a:rPr lang="en-US" sz="1000" dirty="0" err="1">
                <a:gradFill>
                  <a:gsLst>
                    <a:gs pos="2917">
                      <a:schemeClr val="tx1"/>
                    </a:gs>
                    <a:gs pos="30000">
                      <a:schemeClr val="tx1"/>
                    </a:gs>
                  </a:gsLst>
                  <a:lin ang="5400000" scaled="0"/>
                </a:gradFill>
                <a:latin typeface="Consolas" panose="020B0609020204030204" pitchFamily="49" charset="0"/>
              </a:rPr>
              <a:t>american</a:t>
            </a:r>
            <a:r>
              <a:rPr lang="en-US" sz="1000" dirty="0">
                <a:gradFill>
                  <a:gsLst>
                    <a:gs pos="2917">
                      <a:schemeClr val="tx1"/>
                    </a:gs>
                    <a:gs pos="30000">
                      <a:schemeClr val="tx1"/>
                    </a:gs>
                  </a:gsLst>
                  <a:lin ang="5400000" scaled="0"/>
                </a:gradFill>
                <a:latin typeface="Consolas" panose="020B0609020204030204" pitchFamily="49" charset="0"/>
              </a:rPr>
              <a:t> fuzzy lop 1.96b (test_gdiplus.exe)</a:t>
            </a:r>
          </a:p>
          <a:p>
            <a:pPr>
              <a:lnSpc>
                <a:spcPct val="90000"/>
              </a:lnSpc>
              <a:spcAft>
                <a:spcPts val="600"/>
              </a:spcAft>
            </a:pPr>
            <a:endParaRPr lang="en-US" sz="10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process timing -------------------------------------+- overall results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run time : 0 days, 0 </a:t>
            </a:r>
            <a:r>
              <a:rPr lang="en-US" sz="1000" dirty="0" err="1">
                <a:gradFill>
                  <a:gsLst>
                    <a:gs pos="2917">
                      <a:schemeClr val="tx1"/>
                    </a:gs>
                    <a:gs pos="30000">
                      <a:schemeClr val="tx1"/>
                    </a:gs>
                  </a:gsLst>
                  <a:lin ang="5400000" scaled="0"/>
                </a:gradFill>
                <a:latin typeface="Consolas" panose="020B0609020204030204" pitchFamily="49" charset="0"/>
              </a:rPr>
              <a:t>hrs</a:t>
            </a:r>
            <a:r>
              <a:rPr lang="en-US" sz="1000" dirty="0">
                <a:gradFill>
                  <a:gsLst>
                    <a:gs pos="2917">
                      <a:schemeClr val="tx1"/>
                    </a:gs>
                    <a:gs pos="30000">
                      <a:schemeClr val="tx1"/>
                    </a:gs>
                  </a:gsLst>
                  <a:lin ang="5400000" scaled="0"/>
                </a:gradFill>
                <a:latin typeface="Consolas" panose="020B0609020204030204" pitchFamily="49" charset="0"/>
              </a:rPr>
              <a:t>, 1 min, 0 sec        |  cycles done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last new path : none seen yet                      |  total paths : 10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last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crash : none seen yet                      |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crashes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last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hang : none seen yet                      |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hangs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cycle progress --------------------+- map coverage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now processing : 7* (70.00%)       |    map density : 1 (0.00%)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paths timed out : 0 (0.00%)         | count coverage : 1.00 bits/tuple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stage progress --------------------+ findings in depth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now trying : havoc                 | favored paths : 1 (10.00%)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stage execs : 1272/2500 (50.88%)    |  new edges on : 1 (10.00%)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total execs : 4945                  | total crashes : 0 (0 unique)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exec speed : 85.16/sec (slow!)     |   total hangs : 0 (0 unique)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fuzzing strategy yields -----------+---------------+- path geometry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bit flips : 0/64, 0/62, 0/58                      |    levels : 1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byte flips : 0/8, 0/6, 0/2                         |   pending : 9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a:t>
            </a:r>
            <a:r>
              <a:rPr lang="en-US" sz="1000" dirty="0" err="1">
                <a:gradFill>
                  <a:gsLst>
                    <a:gs pos="2917">
                      <a:schemeClr val="tx1"/>
                    </a:gs>
                    <a:gs pos="30000">
                      <a:schemeClr val="tx1"/>
                    </a:gs>
                  </a:gsLst>
                  <a:lin ang="5400000" scaled="0"/>
                </a:gradFill>
                <a:latin typeface="Consolas" panose="020B0609020204030204" pitchFamily="49" charset="0"/>
              </a:rPr>
              <a:t>arithmetics</a:t>
            </a:r>
            <a:r>
              <a:rPr lang="en-US" sz="1000" dirty="0">
                <a:gradFill>
                  <a:gsLst>
                    <a:gs pos="2917">
                      <a:schemeClr val="tx1"/>
                    </a:gs>
                    <a:gs pos="30000">
                      <a:schemeClr val="tx1"/>
                    </a:gs>
                  </a:gsLst>
                  <a:lin ang="5400000" scaled="0"/>
                </a:gradFill>
                <a:latin typeface="Consolas" panose="020B0609020204030204" pitchFamily="49" charset="0"/>
              </a:rPr>
              <a:t> : 0/446, 0/74, 0/5                      |  pend fav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known </a:t>
            </a:r>
            <a:r>
              <a:rPr lang="en-US" sz="1000" dirty="0" err="1">
                <a:gradFill>
                  <a:gsLst>
                    <a:gs pos="2917">
                      <a:schemeClr val="tx1"/>
                    </a:gs>
                    <a:gs pos="30000">
                      <a:schemeClr val="tx1"/>
                    </a:gs>
                  </a:gsLst>
                  <a:lin ang="5400000" scaled="0"/>
                </a:gradFill>
                <a:latin typeface="Consolas" panose="020B0609020204030204" pitchFamily="49" charset="0"/>
              </a:rPr>
              <a:t>ints</a:t>
            </a:r>
            <a:r>
              <a:rPr lang="en-US" sz="1000" dirty="0">
                <a:gradFill>
                  <a:gsLst>
                    <a:gs pos="2917">
                      <a:schemeClr val="tx1"/>
                    </a:gs>
                    <a:gs pos="30000">
                      <a:schemeClr val="tx1"/>
                    </a:gs>
                  </a:gsLst>
                  <a:lin ang="5400000" scaled="0"/>
                </a:gradFill>
                <a:latin typeface="Consolas" panose="020B0609020204030204" pitchFamily="49" charset="0"/>
              </a:rPr>
              <a:t> : 0/45, 0/187, 0/79                     | own finds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dictionary : 0/0, 0/0, 0/0                         |  imported : n/a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havoc : 0/2500, 0/0                           |  variable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trim : 99.93%/36, 0.00%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endParaRPr lang="en-US" sz="1000" dirty="0" err="1">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25372632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err="1">
                <a:solidFill>
                  <a:srgbClr val="D1D3D4"/>
                </a:solidFill>
                <a:uFill>
                  <a:solidFill>
                    <a:srgbClr val="FFFFFF"/>
                  </a:solidFill>
                </a:uFill>
                <a:latin typeface="Exo 2"/>
                <a:ea typeface="MS PGothic"/>
              </a:rPr>
              <a:t>WinAFL</a:t>
            </a:r>
            <a:r>
              <a:rPr lang="en-US" sz="3814" spc="403" dirty="0">
                <a:solidFill>
                  <a:srgbClr val="D1D3D4"/>
                </a:solidFill>
                <a:uFill>
                  <a:solidFill>
                    <a:srgbClr val="FFFFFF"/>
                  </a:solidFill>
                </a:uFill>
                <a:latin typeface="Exo 2"/>
                <a:ea typeface="MS PGothic"/>
              </a:rPr>
              <a:t> </a:t>
            </a:r>
            <a:r>
              <a:rPr lang="en-US" sz="3814" spc="403" dirty="0" err="1">
                <a:solidFill>
                  <a:srgbClr val="D1D3D4"/>
                </a:solidFill>
                <a:uFill>
                  <a:solidFill>
                    <a:srgbClr val="FFFFFF"/>
                  </a:solidFill>
                </a:uFill>
                <a:latin typeface="Exo 2"/>
                <a:ea typeface="MS PGothic"/>
              </a:rPr>
              <a:t>IntelPT</a:t>
            </a:r>
            <a:endParaRPr lang="en-US" sz="1836" spc="-1" dirty="0">
              <a:solidFill>
                <a:srgbClr val="FFFFFF"/>
              </a:solidFill>
              <a:uFill>
                <a:solidFill>
                  <a:srgbClr val="FFFFFF"/>
                </a:solidFill>
              </a:uFill>
              <a:latin typeface="Arial"/>
            </a:endParaRPr>
          </a:p>
        </p:txBody>
      </p:sp>
      <p:sp>
        <p:nvSpPr>
          <p:cNvPr id="182"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652" spc="36" dirty="0">
                <a:solidFill>
                  <a:srgbClr val="D1D3D4"/>
                </a:solidFill>
                <a:uFill>
                  <a:solidFill>
                    <a:srgbClr val="FFFFFF"/>
                  </a:solidFill>
                </a:uFill>
                <a:latin typeface="Exo 2 Thin"/>
                <a:ea typeface="MS PGothic"/>
              </a:rPr>
              <a:t>Performance</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Trace enabled</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No log parsing</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72 exec/sec</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15% tracing overhead</a:t>
            </a:r>
            <a:endParaRPr lang="en-US" sz="3264" spc="36" dirty="0">
              <a:solidFill>
                <a:srgbClr val="D1D3D4"/>
              </a:solidFill>
              <a:uFill>
                <a:solidFill>
                  <a:srgbClr val="FFFFFF"/>
                </a:solidFill>
              </a:uFill>
              <a:latin typeface="Exo 2 Thin"/>
              <a:ea typeface="MS PGothic"/>
            </a:endParaRPr>
          </a:p>
          <a:p>
            <a:pPr marL="1476806" lvl="2"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a:p>
            <a:pPr marL="1554205" lvl="2" indent="-310254">
              <a:buClr>
                <a:srgbClr val="D1D3D4"/>
              </a:buClr>
              <a:buFont typeface="Arial"/>
              <a:buChar char="•"/>
            </a:pPr>
            <a:endParaRPr lang="en-US" sz="1836" spc="36" dirty="0">
              <a:solidFill>
                <a:srgbClr val="D1D3D4"/>
              </a:solidFill>
              <a:uFill>
                <a:solidFill>
                  <a:srgbClr val="FFFFFF"/>
                </a:solidFill>
              </a:uFill>
              <a:latin typeface="Exo 2 Thin"/>
              <a:ea typeface="MS PGothic"/>
            </a:endParaRP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p:txBody>
      </p:sp>
      <p:sp>
        <p:nvSpPr>
          <p:cNvPr id="2" name="TextBox 1"/>
          <p:cNvSpPr txBox="1"/>
          <p:nvPr/>
        </p:nvSpPr>
        <p:spPr>
          <a:xfrm>
            <a:off x="5380037" y="1287462"/>
            <a:ext cx="5941370" cy="5389168"/>
          </a:xfrm>
          <a:prstGeom prst="rect">
            <a:avLst/>
          </a:prstGeom>
          <a:noFill/>
        </p:spPr>
        <p:txBody>
          <a:bodyPr wrap="non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a:t>
            </a:r>
            <a:r>
              <a:rPr lang="en-US" sz="1000" dirty="0" err="1">
                <a:gradFill>
                  <a:gsLst>
                    <a:gs pos="2917">
                      <a:schemeClr val="tx1"/>
                    </a:gs>
                    <a:gs pos="30000">
                      <a:schemeClr val="tx1"/>
                    </a:gs>
                  </a:gsLst>
                  <a:lin ang="5400000" scaled="0"/>
                </a:gradFill>
                <a:latin typeface="Consolas" panose="020B0609020204030204" pitchFamily="49" charset="0"/>
              </a:rPr>
              <a:t>american</a:t>
            </a:r>
            <a:r>
              <a:rPr lang="en-US" sz="1000" dirty="0">
                <a:gradFill>
                  <a:gsLst>
                    <a:gs pos="2917">
                      <a:schemeClr val="tx1"/>
                    </a:gs>
                    <a:gs pos="30000">
                      <a:schemeClr val="tx1"/>
                    </a:gs>
                  </a:gsLst>
                  <a:lin ang="5400000" scaled="0"/>
                </a:gradFill>
                <a:latin typeface="Consolas" panose="020B0609020204030204" pitchFamily="49" charset="0"/>
              </a:rPr>
              <a:t> fuzzy lop 1.96b (test_gdiplus.exe)</a:t>
            </a:r>
          </a:p>
          <a:p>
            <a:pPr>
              <a:lnSpc>
                <a:spcPct val="90000"/>
              </a:lnSpc>
              <a:spcAft>
                <a:spcPts val="600"/>
              </a:spcAft>
            </a:pPr>
            <a:endParaRPr lang="en-US" sz="10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process timing -------------------------------------+- overall results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run time : 0 days, 0 </a:t>
            </a:r>
            <a:r>
              <a:rPr lang="en-US" sz="1000" dirty="0" err="1">
                <a:gradFill>
                  <a:gsLst>
                    <a:gs pos="2917">
                      <a:schemeClr val="tx1"/>
                    </a:gs>
                    <a:gs pos="30000">
                      <a:schemeClr val="tx1"/>
                    </a:gs>
                  </a:gsLst>
                  <a:lin ang="5400000" scaled="0"/>
                </a:gradFill>
                <a:latin typeface="Consolas" panose="020B0609020204030204" pitchFamily="49" charset="0"/>
              </a:rPr>
              <a:t>hrs</a:t>
            </a:r>
            <a:r>
              <a:rPr lang="en-US" sz="1000" dirty="0">
                <a:gradFill>
                  <a:gsLst>
                    <a:gs pos="2917">
                      <a:schemeClr val="tx1"/>
                    </a:gs>
                    <a:gs pos="30000">
                      <a:schemeClr val="tx1"/>
                    </a:gs>
                  </a:gsLst>
                  <a:lin ang="5400000" scaled="0"/>
                </a:gradFill>
                <a:latin typeface="Consolas" panose="020B0609020204030204" pitchFamily="49" charset="0"/>
              </a:rPr>
              <a:t>, 1 min, 0 sec        |  cycles done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last new path : none seen yet                      |  total paths : 10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last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crash : none seen yet                      |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crashes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last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hang : none seen yet                      |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hangs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cycle progress --------------------+- map coverage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now processing : 7* (70.00%)       |    map density : 1 (0.00%)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paths timed out : 0 (0.00%)         | count coverage : 1.00 bits/tuple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stage progress --------------------+ findings in depth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now trying : havoc                 | favored paths : 1 (10.00%)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stage execs : 763/2500 (30.52%)     |  new edges on : 1 (10.00%)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total execs : 4436                  | total crashes : 0 (0 unique)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exec speed : 72.19/sec (slow!)     |   total hangs : 0 (0 unique)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fuzzing strategy yields -----------+---------------+- path geometry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bit flips : 0/64, 0/62, 0/58                      |    levels : 1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byte flips : 0/8, 0/6, 0/2                         |   pending : 9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a:t>
            </a:r>
            <a:r>
              <a:rPr lang="en-US" sz="1000" dirty="0" err="1">
                <a:gradFill>
                  <a:gsLst>
                    <a:gs pos="2917">
                      <a:schemeClr val="tx1"/>
                    </a:gs>
                    <a:gs pos="30000">
                      <a:schemeClr val="tx1"/>
                    </a:gs>
                  </a:gsLst>
                  <a:lin ang="5400000" scaled="0"/>
                </a:gradFill>
                <a:latin typeface="Consolas" panose="020B0609020204030204" pitchFamily="49" charset="0"/>
              </a:rPr>
              <a:t>arithmetics</a:t>
            </a:r>
            <a:r>
              <a:rPr lang="en-US" sz="1000" dirty="0">
                <a:gradFill>
                  <a:gsLst>
                    <a:gs pos="2917">
                      <a:schemeClr val="tx1"/>
                    </a:gs>
                    <a:gs pos="30000">
                      <a:schemeClr val="tx1"/>
                    </a:gs>
                  </a:gsLst>
                  <a:lin ang="5400000" scaled="0"/>
                </a:gradFill>
                <a:latin typeface="Consolas" panose="020B0609020204030204" pitchFamily="49" charset="0"/>
              </a:rPr>
              <a:t> : 0/446, 0/74, 0/5                      |  pend fav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known </a:t>
            </a:r>
            <a:r>
              <a:rPr lang="en-US" sz="1000" dirty="0" err="1">
                <a:gradFill>
                  <a:gsLst>
                    <a:gs pos="2917">
                      <a:schemeClr val="tx1"/>
                    </a:gs>
                    <a:gs pos="30000">
                      <a:schemeClr val="tx1"/>
                    </a:gs>
                  </a:gsLst>
                  <a:lin ang="5400000" scaled="0"/>
                </a:gradFill>
                <a:latin typeface="Consolas" panose="020B0609020204030204" pitchFamily="49" charset="0"/>
              </a:rPr>
              <a:t>ints</a:t>
            </a:r>
            <a:r>
              <a:rPr lang="en-US" sz="1000" dirty="0">
                <a:gradFill>
                  <a:gsLst>
                    <a:gs pos="2917">
                      <a:schemeClr val="tx1"/>
                    </a:gs>
                    <a:gs pos="30000">
                      <a:schemeClr val="tx1"/>
                    </a:gs>
                  </a:gsLst>
                  <a:lin ang="5400000" scaled="0"/>
                </a:gradFill>
                <a:latin typeface="Consolas" panose="020B0609020204030204" pitchFamily="49" charset="0"/>
              </a:rPr>
              <a:t> : 0/45, 0/187, 0/79                     | own finds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dictionary : 0/0, 0/0, 0/0                         |  imported : n/a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havoc : 0/2500, 0/0                           |  variable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trim : 99.93%/36, 0.00%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a:t>
            </a:r>
          </a:p>
        </p:txBody>
      </p:sp>
    </p:spTree>
    <p:extLst>
      <p:ext uri="{BB962C8B-B14F-4D97-AF65-F5344CB8AC3E}">
        <p14:creationId xmlns:p14="http://schemas.microsoft.com/office/powerpoint/2010/main" val="22572691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22494" y="280515"/>
            <a:ext cx="11190506" cy="1165020"/>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nchor="ctr"/>
          <a:lstStyle/>
          <a:p>
            <a:pPr algn="ctr">
              <a:lnSpc>
                <a:spcPct val="100000"/>
              </a:lnSpc>
            </a:pPr>
            <a:r>
              <a:rPr lang="en-US" sz="3814" spc="403" dirty="0" err="1">
                <a:solidFill>
                  <a:srgbClr val="D1D3D4"/>
                </a:solidFill>
                <a:uFill>
                  <a:solidFill>
                    <a:srgbClr val="FFFFFF"/>
                  </a:solidFill>
                </a:uFill>
                <a:latin typeface="Exo 2"/>
                <a:ea typeface="MS PGothic"/>
              </a:rPr>
              <a:t>WinAFL</a:t>
            </a:r>
            <a:r>
              <a:rPr lang="en-US" sz="3814" spc="403" dirty="0">
                <a:solidFill>
                  <a:srgbClr val="D1D3D4"/>
                </a:solidFill>
                <a:uFill>
                  <a:solidFill>
                    <a:srgbClr val="FFFFFF"/>
                  </a:solidFill>
                </a:uFill>
                <a:latin typeface="Exo 2"/>
                <a:ea typeface="MS PGothic"/>
              </a:rPr>
              <a:t> </a:t>
            </a:r>
            <a:r>
              <a:rPr lang="en-US" sz="3814" spc="403" dirty="0" err="1">
                <a:solidFill>
                  <a:srgbClr val="D1D3D4"/>
                </a:solidFill>
                <a:uFill>
                  <a:solidFill>
                    <a:srgbClr val="FFFFFF"/>
                  </a:solidFill>
                </a:uFill>
                <a:latin typeface="Exo 2"/>
                <a:ea typeface="MS PGothic"/>
              </a:rPr>
              <a:t>IntelPT</a:t>
            </a:r>
            <a:endParaRPr lang="en-US" sz="1836" spc="-1" dirty="0">
              <a:solidFill>
                <a:srgbClr val="FFFFFF"/>
              </a:solidFill>
              <a:uFill>
                <a:solidFill>
                  <a:srgbClr val="FFFFFF"/>
                </a:solidFill>
              </a:uFill>
              <a:latin typeface="Arial"/>
            </a:endParaRPr>
          </a:p>
        </p:txBody>
      </p:sp>
      <p:sp>
        <p:nvSpPr>
          <p:cNvPr id="182" name="CustomShape 2"/>
          <p:cNvSpPr/>
          <p:nvPr/>
        </p:nvSpPr>
        <p:spPr>
          <a:xfrm>
            <a:off x="622494" y="1632055"/>
            <a:ext cx="11190506" cy="4614918"/>
          </a:xfrm>
          <a:prstGeom prst="rect">
            <a:avLst/>
          </a:prstGeom>
          <a:noFill/>
          <a:ln>
            <a:noFill/>
          </a:ln>
        </p:spPr>
        <p:style>
          <a:lnRef idx="0">
            <a:scrgbClr r="0" g="0" b="0"/>
          </a:lnRef>
          <a:fillRef idx="0">
            <a:scrgbClr r="0" g="0" b="0"/>
          </a:fillRef>
          <a:effectRef idx="0">
            <a:scrgbClr r="0" g="0" b="0"/>
          </a:effectRef>
          <a:fontRef idx="minor"/>
        </p:style>
        <p:txBody>
          <a:bodyPr lIns="91792" tIns="45896" rIns="91792" bIns="45896"/>
          <a:lstStyle/>
          <a:p>
            <a:pPr marL="466298" indent="-465564">
              <a:buClr>
                <a:srgbClr val="D1D3D4"/>
              </a:buClr>
              <a:buFont typeface="Arial"/>
              <a:buChar char="•"/>
            </a:pPr>
            <a:r>
              <a:rPr lang="en-US" sz="2652" spc="36" dirty="0">
                <a:solidFill>
                  <a:srgbClr val="D1D3D4"/>
                </a:solidFill>
                <a:uFill>
                  <a:solidFill>
                    <a:srgbClr val="FFFFFF"/>
                  </a:solidFill>
                </a:uFill>
                <a:latin typeface="Exo 2 Thin"/>
                <a:ea typeface="MS PGothic"/>
              </a:rPr>
              <a:t>Performance</a:t>
            </a:r>
            <a:endParaRPr lang="en-US" sz="1836" spc="-1" dirty="0">
              <a:solidFill>
                <a:srgbClr val="FFFFFF"/>
              </a:solidFill>
              <a:uFill>
                <a:solidFill>
                  <a:srgbClr val="FFFFFF"/>
                </a:solidFill>
              </a:uFill>
              <a:latin typeface="Arial"/>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Full tracing and parsing</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55 exec/sec</a:t>
            </a: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22% parsing overhead</a:t>
            </a:r>
          </a:p>
          <a:p>
            <a:pPr marL="1010435" lvl="1" indent="-387725">
              <a:buClr>
                <a:srgbClr val="ED6F09"/>
              </a:buClr>
              <a:buFont typeface="Arial"/>
              <a:buChar char="–"/>
            </a:pPr>
            <a:endParaRPr lang="en-US" sz="2652" spc="36" dirty="0">
              <a:solidFill>
                <a:srgbClr val="ED6F09"/>
              </a:solidFill>
              <a:uFill>
                <a:solidFill>
                  <a:srgbClr val="FFFFFF"/>
                </a:solidFill>
              </a:uFill>
              <a:latin typeface="Exo 2"/>
              <a:ea typeface="MS PGothic"/>
            </a:endParaRPr>
          </a:p>
          <a:p>
            <a:pPr marL="1010435" lvl="1" indent="-387725">
              <a:buClr>
                <a:srgbClr val="ED6F09"/>
              </a:buClr>
              <a:buFont typeface="Arial"/>
              <a:buChar char="–"/>
            </a:pPr>
            <a:r>
              <a:rPr lang="en-US" sz="2652" spc="36" dirty="0">
                <a:solidFill>
                  <a:srgbClr val="ED6F09"/>
                </a:solidFill>
                <a:uFill>
                  <a:solidFill>
                    <a:srgbClr val="FFFFFF"/>
                  </a:solidFill>
                </a:uFill>
                <a:latin typeface="Exo 2"/>
                <a:ea typeface="MS PGothic"/>
              </a:rPr>
              <a:t>Total of ~35% overhead</a:t>
            </a:r>
            <a:endParaRPr lang="en-US" sz="3264" spc="36" dirty="0">
              <a:solidFill>
                <a:srgbClr val="D1D3D4"/>
              </a:solidFill>
              <a:uFill>
                <a:solidFill>
                  <a:srgbClr val="FFFFFF"/>
                </a:solidFill>
              </a:uFill>
              <a:latin typeface="Exo 2 Thin"/>
              <a:ea typeface="MS PGothic"/>
            </a:endParaRPr>
          </a:p>
          <a:p>
            <a:pPr marL="1476806" lvl="2"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a:p>
            <a:pPr marL="1554205" lvl="2" indent="-310254">
              <a:buClr>
                <a:srgbClr val="D1D3D4"/>
              </a:buClr>
              <a:buFont typeface="Arial"/>
              <a:buChar char="•"/>
            </a:pPr>
            <a:endParaRPr lang="en-US" sz="1836" spc="36" dirty="0">
              <a:solidFill>
                <a:srgbClr val="D1D3D4"/>
              </a:solidFill>
              <a:uFill>
                <a:solidFill>
                  <a:srgbClr val="FFFFFF"/>
                </a:solidFill>
              </a:uFill>
              <a:latin typeface="Exo 2 Thin"/>
              <a:ea typeface="MS PGothic"/>
            </a:endParaRPr>
          </a:p>
          <a:p>
            <a:pPr marL="1010435" lvl="1" indent="-387725">
              <a:buClr>
                <a:srgbClr val="ED6F09"/>
              </a:buClr>
              <a:buFont typeface="Arial"/>
              <a:buChar char="–"/>
            </a:pPr>
            <a:endParaRPr lang="en-US" sz="2723" spc="36" dirty="0">
              <a:solidFill>
                <a:srgbClr val="ED6F09"/>
              </a:solidFill>
              <a:uFill>
                <a:solidFill>
                  <a:srgbClr val="FFFFFF"/>
                </a:solidFill>
              </a:uFill>
              <a:latin typeface="Exo 2"/>
              <a:ea typeface="MS PGothic"/>
            </a:endParaRPr>
          </a:p>
        </p:txBody>
      </p:sp>
      <p:sp>
        <p:nvSpPr>
          <p:cNvPr id="2" name="TextBox 1"/>
          <p:cNvSpPr txBox="1"/>
          <p:nvPr/>
        </p:nvSpPr>
        <p:spPr>
          <a:xfrm>
            <a:off x="5380037" y="1287462"/>
            <a:ext cx="5941370" cy="5389168"/>
          </a:xfrm>
          <a:prstGeom prst="rect">
            <a:avLst/>
          </a:prstGeom>
          <a:noFill/>
        </p:spPr>
        <p:txBody>
          <a:bodyPr wrap="non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a:t>
            </a:r>
            <a:r>
              <a:rPr lang="en-US" sz="1000" dirty="0" err="1">
                <a:gradFill>
                  <a:gsLst>
                    <a:gs pos="2917">
                      <a:schemeClr val="tx1"/>
                    </a:gs>
                    <a:gs pos="30000">
                      <a:schemeClr val="tx1"/>
                    </a:gs>
                  </a:gsLst>
                  <a:lin ang="5400000" scaled="0"/>
                </a:gradFill>
                <a:latin typeface="Consolas" panose="020B0609020204030204" pitchFamily="49" charset="0"/>
              </a:rPr>
              <a:t>american</a:t>
            </a:r>
            <a:r>
              <a:rPr lang="en-US" sz="1000" dirty="0">
                <a:gradFill>
                  <a:gsLst>
                    <a:gs pos="2917">
                      <a:schemeClr val="tx1"/>
                    </a:gs>
                    <a:gs pos="30000">
                      <a:schemeClr val="tx1"/>
                    </a:gs>
                  </a:gsLst>
                  <a:lin ang="5400000" scaled="0"/>
                </a:gradFill>
                <a:latin typeface="Consolas" panose="020B0609020204030204" pitchFamily="49" charset="0"/>
              </a:rPr>
              <a:t> fuzzy lop 1.96b (test_gdiplus.exe)</a:t>
            </a:r>
          </a:p>
          <a:p>
            <a:pPr>
              <a:lnSpc>
                <a:spcPct val="90000"/>
              </a:lnSpc>
              <a:spcAft>
                <a:spcPts val="600"/>
              </a:spcAft>
            </a:pPr>
            <a:endParaRPr lang="en-US" sz="10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process timing -------------------------------------+- overall results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run time : 0 days, 0 </a:t>
            </a:r>
            <a:r>
              <a:rPr lang="en-US" sz="1000" dirty="0" err="1">
                <a:gradFill>
                  <a:gsLst>
                    <a:gs pos="2917">
                      <a:schemeClr val="tx1"/>
                    </a:gs>
                    <a:gs pos="30000">
                      <a:schemeClr val="tx1"/>
                    </a:gs>
                  </a:gsLst>
                  <a:lin ang="5400000" scaled="0"/>
                </a:gradFill>
                <a:latin typeface="Consolas" panose="020B0609020204030204" pitchFamily="49" charset="0"/>
              </a:rPr>
              <a:t>hrs</a:t>
            </a:r>
            <a:r>
              <a:rPr lang="en-US" sz="1000" dirty="0">
                <a:gradFill>
                  <a:gsLst>
                    <a:gs pos="2917">
                      <a:schemeClr val="tx1"/>
                    </a:gs>
                    <a:gs pos="30000">
                      <a:schemeClr val="tx1"/>
                    </a:gs>
                  </a:gsLst>
                  <a:lin ang="5400000" scaled="0"/>
                </a:gradFill>
                <a:latin typeface="Consolas" panose="020B0609020204030204" pitchFamily="49" charset="0"/>
              </a:rPr>
              <a:t>, 1 min, 0 sec        |  cycles done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last new path : 0 days, 0 </a:t>
            </a:r>
            <a:r>
              <a:rPr lang="en-US" sz="1000" dirty="0" err="1">
                <a:gradFill>
                  <a:gsLst>
                    <a:gs pos="2917">
                      <a:schemeClr val="tx1"/>
                    </a:gs>
                    <a:gs pos="30000">
                      <a:schemeClr val="tx1"/>
                    </a:gs>
                  </a:gsLst>
                  <a:lin ang="5400000" scaled="0"/>
                </a:gradFill>
                <a:latin typeface="Consolas" panose="020B0609020204030204" pitchFamily="49" charset="0"/>
              </a:rPr>
              <a:t>hrs</a:t>
            </a:r>
            <a:r>
              <a:rPr lang="en-US" sz="1000" dirty="0">
                <a:gradFill>
                  <a:gsLst>
                    <a:gs pos="2917">
                      <a:schemeClr val="tx1"/>
                    </a:gs>
                    <a:gs pos="30000">
                      <a:schemeClr val="tx1"/>
                    </a:gs>
                  </a:gsLst>
                  <a:lin ang="5400000" scaled="0"/>
                </a:gradFill>
                <a:latin typeface="Consolas" panose="020B0609020204030204" pitchFamily="49" charset="0"/>
              </a:rPr>
              <a:t>, 0 min, 0 sec        |  total paths : 48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last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crash : none seen yet                      |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crashes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last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hang : none seen yet                      |   </a:t>
            </a:r>
            <a:r>
              <a:rPr lang="en-US" sz="1000" dirty="0" err="1">
                <a:gradFill>
                  <a:gsLst>
                    <a:gs pos="2917">
                      <a:schemeClr val="tx1"/>
                    </a:gs>
                    <a:gs pos="30000">
                      <a:schemeClr val="tx1"/>
                    </a:gs>
                  </a:gsLst>
                  <a:lin ang="5400000" scaled="0"/>
                </a:gradFill>
                <a:latin typeface="Consolas" panose="020B0609020204030204" pitchFamily="49" charset="0"/>
              </a:rPr>
              <a:t>uniq</a:t>
            </a:r>
            <a:r>
              <a:rPr lang="en-US" sz="1000" dirty="0">
                <a:gradFill>
                  <a:gsLst>
                    <a:gs pos="2917">
                      <a:schemeClr val="tx1"/>
                    </a:gs>
                    <a:gs pos="30000">
                      <a:schemeClr val="tx1"/>
                    </a:gs>
                  </a:gsLst>
                  <a:lin ang="5400000" scaled="0"/>
                </a:gradFill>
                <a:latin typeface="Consolas" panose="020B0609020204030204" pitchFamily="49" charset="0"/>
              </a:rPr>
              <a:t> hangs : 0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cycle progress --------------------+- map coverage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now processing : 0 (0.00%)         |    map density : 2594 (3.96%)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paths timed out : 0 (0.00%)         | count coverage : 1.49 bits/tuple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stage progress --------------------+ findings in depth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now trying : calibration           | favored paths : 9 (18.75%)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stage execs : 20/40 (50.00%)        |  new edges on : 47 (97.92%)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total execs : 3359                  | total crashes : 0 (0 unique)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exec speed : 55.81/sec (slow!)     |   total hangs : 0 (0 unique)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fuzzing strategy yields -----------+---------------+- path geometry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bit flips : 0/0, 0/0, 0/0                         |    levels : 2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byte flips : 0/0, 0/0, 0/0                         |   pending : 48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a:t>
            </a:r>
            <a:r>
              <a:rPr lang="en-US" sz="1000" dirty="0" err="1">
                <a:gradFill>
                  <a:gsLst>
                    <a:gs pos="2917">
                      <a:schemeClr val="tx1"/>
                    </a:gs>
                    <a:gs pos="30000">
                      <a:schemeClr val="tx1"/>
                    </a:gs>
                  </a:gsLst>
                  <a:lin ang="5400000" scaled="0"/>
                </a:gradFill>
                <a:latin typeface="Consolas" panose="020B0609020204030204" pitchFamily="49" charset="0"/>
              </a:rPr>
              <a:t>arithmetics</a:t>
            </a:r>
            <a:r>
              <a:rPr lang="en-US" sz="1000" dirty="0">
                <a:gradFill>
                  <a:gsLst>
                    <a:gs pos="2917">
                      <a:schemeClr val="tx1"/>
                    </a:gs>
                    <a:gs pos="30000">
                      <a:schemeClr val="tx1"/>
                    </a:gs>
                  </a:gsLst>
                  <a:lin ang="5400000" scaled="0"/>
                </a:gradFill>
                <a:latin typeface="Consolas" panose="020B0609020204030204" pitchFamily="49" charset="0"/>
              </a:rPr>
              <a:t> : 0/0, 0/0, 0/0                         |  pend fav : 9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known </a:t>
            </a:r>
            <a:r>
              <a:rPr lang="en-US" sz="1000" dirty="0" err="1">
                <a:gradFill>
                  <a:gsLst>
                    <a:gs pos="2917">
                      <a:schemeClr val="tx1"/>
                    </a:gs>
                    <a:gs pos="30000">
                      <a:schemeClr val="tx1"/>
                    </a:gs>
                  </a:gsLst>
                  <a:lin ang="5400000" scaled="0"/>
                </a:gradFill>
                <a:latin typeface="Consolas" panose="020B0609020204030204" pitchFamily="49" charset="0"/>
              </a:rPr>
              <a:t>ints</a:t>
            </a:r>
            <a:r>
              <a:rPr lang="en-US" sz="1000" dirty="0">
                <a:gradFill>
                  <a:gsLst>
                    <a:gs pos="2917">
                      <a:schemeClr val="tx1"/>
                    </a:gs>
                    <a:gs pos="30000">
                      <a:schemeClr val="tx1"/>
                    </a:gs>
                  </a:gsLst>
                  <a:lin ang="5400000" scaled="0"/>
                </a:gradFill>
                <a:latin typeface="Consolas" panose="020B0609020204030204" pitchFamily="49" charset="0"/>
              </a:rPr>
              <a:t> : 0/0, 0/0, 0/0                         | own finds : 37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dictionary : 0/0, 0/0, 0/0                         |  imported : n/a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havoc : 0/0, 0/0                              |  variable : 47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        trim : 0.00%/1341, n/a                       +-----------------------+</a:t>
            </a:r>
          </a:p>
          <a:p>
            <a:pPr>
              <a:lnSpc>
                <a:spcPct val="90000"/>
              </a:lnSpc>
              <a:spcAft>
                <a:spcPts val="600"/>
              </a:spcAft>
            </a:pPr>
            <a:r>
              <a:rPr lang="en-US" sz="1000" dirty="0">
                <a:gradFill>
                  <a:gsLst>
                    <a:gs pos="2917">
                      <a:schemeClr val="tx1"/>
                    </a:gs>
                    <a:gs pos="30000">
                      <a:schemeClr val="tx1"/>
                    </a:gs>
                  </a:gsLst>
                  <a:lin ang="5400000" scaled="0"/>
                </a:gradFill>
                <a:latin typeface="Consolas" panose="020B0609020204030204" pitchFamily="49" charset="0"/>
              </a:rPr>
              <a:t>+-----------------------------------------------------+</a:t>
            </a:r>
          </a:p>
        </p:txBody>
      </p:sp>
    </p:spTree>
    <p:extLst>
      <p:ext uri="{BB962C8B-B14F-4D97-AF65-F5344CB8AC3E}">
        <p14:creationId xmlns:p14="http://schemas.microsoft.com/office/powerpoint/2010/main" val="8748440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2" name="Text Placeholder 1"/>
          <p:cNvSpPr>
            <a:spLocks noGrp="1"/>
          </p:cNvSpPr>
          <p:nvPr>
            <p:ph type="body" sz="quarter" idx="12"/>
          </p:nvPr>
        </p:nvSpPr>
        <p:spPr/>
        <p:txBody>
          <a:bodyPr/>
          <a:lstStyle/>
          <a:p>
            <a:r>
              <a:rPr lang="en-US" dirty="0" err="1"/>
              <a:t>WinAFL</a:t>
            </a:r>
            <a:r>
              <a:rPr lang="en-US" dirty="0"/>
              <a:t> + </a:t>
            </a:r>
            <a:r>
              <a:rPr lang="en-US" dirty="0" err="1"/>
              <a:t>IntelPT</a:t>
            </a:r>
            <a:endParaRPr lang="en-US" dirty="0"/>
          </a:p>
        </p:txBody>
      </p:sp>
    </p:spTree>
    <p:extLst>
      <p:ext uri="{BB962C8B-B14F-4D97-AF65-F5344CB8AC3E}">
        <p14:creationId xmlns:p14="http://schemas.microsoft.com/office/powerpoint/2010/main" val="21184091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212849"/>
            <a:ext cx="11211147" cy="467820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500" dirty="0"/>
              <a:t>Tracing is used very often in fuzzing and dynamic analysis</a:t>
            </a:r>
          </a:p>
          <a:p>
            <a:pPr marL="285750" indent="-285750">
              <a:spcBef>
                <a:spcPts val="600"/>
              </a:spcBef>
              <a:buFont typeface="Arial" panose="020B0604020202020204" pitchFamily="34" charset="0"/>
              <a:buChar char="•"/>
            </a:pPr>
            <a:r>
              <a:rPr lang="en-US" sz="2500" dirty="0"/>
              <a:t>Intel Processor Trace is a promising mechanism for hardware tracing</a:t>
            </a:r>
          </a:p>
          <a:p>
            <a:pPr marL="285750" indent="-285750">
              <a:spcBef>
                <a:spcPts val="600"/>
              </a:spcBef>
              <a:buFont typeface="Arial" panose="020B0604020202020204" pitchFamily="34" charset="0"/>
              <a:buChar char="•"/>
            </a:pPr>
            <a:r>
              <a:rPr lang="en-US" sz="2500" dirty="0"/>
              <a:t>Intel is dedicated to producing high performance trace features</a:t>
            </a:r>
          </a:p>
          <a:p>
            <a:pPr marL="285750" indent="-285750">
              <a:spcBef>
                <a:spcPts val="600"/>
              </a:spcBef>
              <a:buFont typeface="Arial" panose="020B0604020202020204" pitchFamily="34" charset="0"/>
              <a:buChar char="•"/>
            </a:pPr>
            <a:endParaRPr lang="en-US" sz="2500" dirty="0"/>
          </a:p>
          <a:p>
            <a:pPr marL="285750" indent="-285750">
              <a:spcBef>
                <a:spcPts val="600"/>
              </a:spcBef>
              <a:buFont typeface="Arial" panose="020B0604020202020204" pitchFamily="34" charset="0"/>
              <a:buChar char="•"/>
            </a:pPr>
            <a:r>
              <a:rPr lang="en-US" sz="2500" dirty="0"/>
              <a:t>TODO List:</a:t>
            </a:r>
          </a:p>
          <a:p>
            <a:pPr marL="980721" lvl="1" indent="-514350">
              <a:spcBef>
                <a:spcPts val="600"/>
              </a:spcBef>
              <a:buFont typeface="+mj-lt"/>
              <a:buAutoNum type="arabicPeriod"/>
            </a:pPr>
            <a:r>
              <a:rPr lang="en-US" sz="2500" dirty="0"/>
              <a:t>Implement thread context switch tracing in a reliable way (ETW)</a:t>
            </a:r>
          </a:p>
          <a:p>
            <a:pPr marL="980721" lvl="1" indent="-514350">
              <a:spcBef>
                <a:spcPts val="600"/>
              </a:spcBef>
              <a:buFont typeface="+mj-lt"/>
              <a:buAutoNum type="arabicPeriod"/>
            </a:pPr>
            <a:r>
              <a:rPr lang="en-US" sz="2500" dirty="0"/>
              <a:t>Modify a Hypervisor to be able to use Intel PT inside a Guest VM</a:t>
            </a:r>
          </a:p>
          <a:p>
            <a:pPr marL="980721" lvl="1" indent="-514350">
              <a:spcBef>
                <a:spcPts val="600"/>
              </a:spcBef>
              <a:buFont typeface="+mj-lt"/>
              <a:buAutoNum type="arabicPeriod"/>
            </a:pPr>
            <a:r>
              <a:rPr lang="en-US" sz="2500" dirty="0"/>
              <a:t>Understand how to trace VMM, SMM code and test with SGX software</a:t>
            </a:r>
          </a:p>
          <a:p>
            <a:pPr marL="980721" lvl="1" indent="-514350">
              <a:spcBef>
                <a:spcPts val="600"/>
              </a:spcBef>
              <a:buFont typeface="+mj-lt"/>
              <a:buAutoNum type="arabicPeriod"/>
            </a:pPr>
            <a:r>
              <a:rPr lang="en-US" sz="2500" dirty="0"/>
              <a:t>Enable persistent mode in native apps with Intel PT</a:t>
            </a:r>
          </a:p>
          <a:p>
            <a:pPr marL="980721" lvl="1" indent="-514350">
              <a:spcBef>
                <a:spcPts val="600"/>
              </a:spcBef>
              <a:buFont typeface="+mj-lt"/>
              <a:buAutoNum type="arabicPeriod"/>
            </a:pPr>
            <a:endParaRPr lang="en-US" sz="2800" dirty="0"/>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pc="0" dirty="0">
                <a:gradFill>
                  <a:gsLst>
                    <a:gs pos="1250">
                      <a:schemeClr val="tx2"/>
                    </a:gs>
                    <a:gs pos="99000">
                      <a:schemeClr val="tx2"/>
                    </a:gs>
                  </a:gsLst>
                  <a:lin ang="5400000" scaled="0"/>
                </a:gradFill>
                <a:cs typeface="+mn-cs"/>
              </a:rPr>
              <a:t>Conclusions</a:t>
            </a:r>
          </a:p>
        </p:txBody>
      </p:sp>
    </p:spTree>
    <p:extLst>
      <p:ext uri="{BB962C8B-B14F-4D97-AF65-F5344CB8AC3E}">
        <p14:creationId xmlns:p14="http://schemas.microsoft.com/office/powerpoint/2010/main" val="2232193631"/>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p:cNvSpPr txBox="1"/>
          <p:nvPr/>
        </p:nvSpPr>
        <p:spPr>
          <a:xfrm>
            <a:off x="0" y="1680398"/>
            <a:ext cx="12436475" cy="4379660"/>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solidFill>
                  <a:schemeClr val="bg1"/>
                </a:solidFill>
              </a:rPr>
              <a:t>Thank you! </a:t>
            </a:r>
          </a:p>
          <a:p>
            <a:pPr algn="ctr">
              <a:lnSpc>
                <a:spcPct val="90000"/>
              </a:lnSpc>
              <a:spcAft>
                <a:spcPts val="600"/>
              </a:spcAft>
            </a:pPr>
            <a:endParaRPr lang="en-US" sz="3200" dirty="0">
              <a:solidFill>
                <a:schemeClr val="bg1"/>
              </a:solidFill>
            </a:endParaRPr>
          </a:p>
          <a:p>
            <a:pPr algn="ctr">
              <a:lnSpc>
                <a:spcPct val="90000"/>
              </a:lnSpc>
              <a:spcAft>
                <a:spcPts val="600"/>
              </a:spcAft>
            </a:pPr>
            <a:r>
              <a:rPr lang="en-US" sz="3200" dirty="0">
                <a:solidFill>
                  <a:schemeClr val="bg1"/>
                </a:solidFill>
              </a:rPr>
              <a:t>https://github.com/intelpt</a:t>
            </a:r>
          </a:p>
          <a:p>
            <a:pPr algn="ctr">
              <a:lnSpc>
                <a:spcPct val="90000"/>
              </a:lnSpc>
              <a:spcAft>
                <a:spcPts val="600"/>
              </a:spcAft>
            </a:pPr>
            <a:endParaRPr lang="en-US" sz="3200" dirty="0">
              <a:solidFill>
                <a:schemeClr val="bg1"/>
              </a:solidFill>
            </a:endParaRPr>
          </a:p>
          <a:p>
            <a:pPr algn="ctr">
              <a:lnSpc>
                <a:spcPct val="90000"/>
              </a:lnSpc>
              <a:spcAft>
                <a:spcPts val="600"/>
              </a:spcAft>
            </a:pPr>
            <a:r>
              <a:rPr lang="en-US" sz="3200" dirty="0">
                <a:solidFill>
                  <a:schemeClr val="bg1"/>
                </a:solidFill>
              </a:rPr>
              <a:t>@</a:t>
            </a:r>
            <a:r>
              <a:rPr lang="en-US" sz="3200" dirty="0" err="1">
                <a:solidFill>
                  <a:schemeClr val="bg1"/>
                </a:solidFill>
              </a:rPr>
              <a:t>richinseattle</a:t>
            </a:r>
            <a:r>
              <a:rPr lang="en-US" sz="3200" dirty="0">
                <a:solidFill>
                  <a:schemeClr val="bg1"/>
                </a:solidFill>
              </a:rPr>
              <a:t> / rjohnson@moflow.org</a:t>
            </a:r>
          </a:p>
          <a:p>
            <a:pPr algn="ctr">
              <a:lnSpc>
                <a:spcPct val="90000"/>
              </a:lnSpc>
              <a:spcAft>
                <a:spcPts val="600"/>
              </a:spcAft>
            </a:pPr>
            <a:r>
              <a:rPr lang="en-US" sz="3200" dirty="0">
                <a:solidFill>
                  <a:schemeClr val="bg1"/>
                </a:solidFill>
              </a:rPr>
              <a:t>@aall86</a:t>
            </a:r>
          </a:p>
          <a:p>
            <a:pPr algn="ctr">
              <a:lnSpc>
                <a:spcPct val="90000"/>
              </a:lnSpc>
              <a:spcAft>
                <a:spcPts val="600"/>
              </a:spcAft>
            </a:pPr>
            <a:endParaRPr lang="en-US" sz="3200" dirty="0">
              <a:solidFill>
                <a:schemeClr val="bg1"/>
              </a:solidFill>
            </a:endParaRPr>
          </a:p>
          <a:p>
            <a:pPr algn="ctr">
              <a:lnSpc>
                <a:spcPct val="90000"/>
              </a:lnSpc>
              <a:spcAft>
                <a:spcPts val="600"/>
              </a:spcAft>
            </a:pPr>
            <a:r>
              <a:rPr lang="en-US" sz="3200" dirty="0">
                <a:solidFill>
                  <a:schemeClr val="bg1"/>
                </a:solidFill>
              </a:rPr>
              <a:t>Questions?</a:t>
            </a:r>
          </a:p>
        </p:txBody>
      </p:sp>
    </p:spTree>
    <p:extLst>
      <p:ext uri="{BB962C8B-B14F-4D97-AF65-F5344CB8AC3E}">
        <p14:creationId xmlns:p14="http://schemas.microsoft.com/office/powerpoint/2010/main" val="357071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212849"/>
            <a:ext cx="11211147" cy="5733942"/>
          </a:xfrm>
          <a:prstGeom prst="rect">
            <a:avLst/>
          </a:prstGeom>
          <a:noFill/>
        </p:spPr>
        <p:txBody>
          <a:bodyPr wrap="square" rtlCol="0">
            <a:spAutoFit/>
          </a:bodyPr>
          <a:lstStyle/>
          <a:p>
            <a:pPr marL="388591" indent="-388591">
              <a:spcBef>
                <a:spcPts val="816"/>
              </a:spcBef>
              <a:buFont typeface="Arial" panose="020B0604020202020204" pitchFamily="34" charset="0"/>
              <a:buChar char="•"/>
            </a:pPr>
            <a:r>
              <a:rPr lang="en-US" sz="2448" dirty="0"/>
              <a:t>Always increasing in their number </a:t>
            </a:r>
            <a:r>
              <a:rPr lang="en-GB" sz="2448" dirty="0"/>
              <a:t>(think about </a:t>
            </a:r>
            <a:r>
              <a:rPr lang="en-GB" sz="2448" dirty="0" err="1"/>
              <a:t>AppContainer</a:t>
            </a:r>
            <a:r>
              <a:rPr lang="en-GB" sz="2448" dirty="0"/>
              <a:t> or Browsers for example)</a:t>
            </a:r>
          </a:p>
          <a:p>
            <a:pPr marL="388591" indent="-388591">
              <a:spcBef>
                <a:spcPts val="816"/>
              </a:spcBef>
              <a:buFont typeface="Arial" panose="020B0604020202020204" pitchFamily="34" charset="0"/>
              <a:buChar char="•"/>
            </a:pPr>
            <a:r>
              <a:rPr lang="en-US" sz="2448" dirty="0"/>
              <a:t>A simple solution resides in the log parser:</a:t>
            </a:r>
          </a:p>
          <a:p>
            <a:pPr marL="854962" lvl="1" indent="-388591">
              <a:spcBef>
                <a:spcPts val="816"/>
              </a:spcBef>
              <a:buFont typeface="Wingdings" panose="05000000000000000000" pitchFamily="2" charset="2"/>
              <a:buChar char="§"/>
            </a:pPr>
            <a:r>
              <a:rPr lang="en-US" sz="2448" dirty="0"/>
              <a:t>Make use of the PIP (Page information packets) to identify each process</a:t>
            </a:r>
          </a:p>
          <a:p>
            <a:pPr marL="388591" indent="-388591">
              <a:spcBef>
                <a:spcPts val="816"/>
              </a:spcBef>
              <a:buFont typeface="Arial" panose="020B0604020202020204" pitchFamily="34" charset="0"/>
              <a:buChar char="•"/>
            </a:pPr>
            <a:r>
              <a:rPr lang="en-US" sz="2448" dirty="0"/>
              <a:t>Big drawbacks: the size of the log is HUGE – the time needed to parse it is even MORE</a:t>
            </a:r>
          </a:p>
          <a:p>
            <a:pPr marL="388591" indent="-388591">
              <a:spcBef>
                <a:spcPts val="816"/>
              </a:spcBef>
              <a:buFont typeface="Arial" panose="020B0604020202020204" pitchFamily="34" charset="0"/>
              <a:buChar char="•"/>
            </a:pPr>
            <a:r>
              <a:rPr lang="en-US" sz="2448" dirty="0"/>
              <a:t>Register a Process / Thread Creation callback in Kernel mode and trace one process per time</a:t>
            </a:r>
          </a:p>
          <a:p>
            <a:pPr marL="854962" lvl="1" indent="-388591">
              <a:spcBef>
                <a:spcPts val="816"/>
              </a:spcBef>
              <a:buFont typeface="Wingdings" panose="05000000000000000000" pitchFamily="2" charset="2"/>
              <a:buChar char="§"/>
            </a:pPr>
            <a:r>
              <a:rPr lang="en-US" sz="2448" dirty="0"/>
              <a:t>Simple solution, log size still acceptable </a:t>
            </a:r>
          </a:p>
          <a:p>
            <a:pPr marL="854962" lvl="1" indent="-388591">
              <a:spcBef>
                <a:spcPts val="816"/>
              </a:spcBef>
              <a:buFont typeface="Wingdings" panose="05000000000000000000" pitchFamily="2" charset="2"/>
              <a:buChar char="§"/>
            </a:pPr>
            <a:r>
              <a:rPr lang="en-US" sz="2448" dirty="0"/>
              <a:t>Some malware or complex applications requires process interactions</a:t>
            </a:r>
          </a:p>
          <a:p>
            <a:pPr marL="388591" indent="-388591">
              <a:spcBef>
                <a:spcPts val="816"/>
              </a:spcBef>
              <a:buFont typeface="Wingdings" panose="05000000000000000000" pitchFamily="2" charset="2"/>
              <a:buChar char="§"/>
            </a:pPr>
            <a:endParaRPr lang="en-US" sz="1200" dirty="0"/>
          </a:p>
          <a:p>
            <a:pPr algn="ctr">
              <a:spcBef>
                <a:spcPts val="816"/>
              </a:spcBef>
            </a:pPr>
            <a:r>
              <a:rPr lang="en-US" sz="4400" b="1" dirty="0">
                <a:solidFill>
                  <a:srgbClr val="FF0000"/>
                </a:solidFill>
              </a:rPr>
              <a:t>BUT …</a:t>
            </a:r>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z="4400" spc="0" dirty="0">
                <a:gradFill>
                  <a:gsLst>
                    <a:gs pos="1250">
                      <a:schemeClr val="tx2"/>
                    </a:gs>
                    <a:gs pos="99000">
                      <a:schemeClr val="tx2"/>
                    </a:gs>
                  </a:gsLst>
                  <a:lin ang="5400000" scaled="0"/>
                </a:gradFill>
                <a:cs typeface="+mn-cs"/>
              </a:rPr>
              <a:t>Multi-Threaded and Multi-Process applications</a:t>
            </a:r>
          </a:p>
        </p:txBody>
      </p:sp>
    </p:spTree>
    <p:extLst>
      <p:ext uri="{BB962C8B-B14F-4D97-AF65-F5344CB8AC3E}">
        <p14:creationId xmlns:p14="http://schemas.microsoft.com/office/powerpoint/2010/main" val="820922249"/>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3847" y="1212849"/>
            <a:ext cx="11211147" cy="5536131"/>
          </a:xfrm>
          <a:prstGeom prst="rect">
            <a:avLst/>
          </a:prstGeom>
          <a:noFill/>
        </p:spPr>
        <p:txBody>
          <a:bodyPr wrap="square" rtlCol="0">
            <a:spAutoFit/>
          </a:bodyPr>
          <a:lstStyle/>
          <a:p>
            <a:pPr marL="388591" indent="-388591">
              <a:spcBef>
                <a:spcPts val="816"/>
              </a:spcBef>
              <a:buFont typeface="Arial" panose="020B0604020202020204" pitchFamily="34" charset="0"/>
              <a:buChar char="•"/>
            </a:pPr>
            <a:r>
              <a:rPr lang="en-GB" sz="2448" dirty="0"/>
              <a:t>Do you remember the old glorious PUSAHD instructions?</a:t>
            </a:r>
          </a:p>
          <a:p>
            <a:pPr marL="388591" indent="-388591">
              <a:spcBef>
                <a:spcPts val="816"/>
              </a:spcBef>
              <a:buFont typeface="Arial" panose="020B0604020202020204" pitchFamily="34" charset="0"/>
              <a:buChar char="•"/>
            </a:pPr>
            <a:r>
              <a:rPr lang="en-GB" sz="2448" dirty="0"/>
              <a:t>From the Intel manuals: “</a:t>
            </a:r>
            <a:r>
              <a:rPr lang="en-US" dirty="0"/>
              <a:t>Pushes the contents of the general-purpose registers onto the stack.”</a:t>
            </a:r>
          </a:p>
          <a:p>
            <a:pPr marL="388591" indent="-388591">
              <a:spcBef>
                <a:spcPts val="816"/>
              </a:spcBef>
              <a:buFont typeface="Arial" panose="020B0604020202020204" pitchFamily="34" charset="0"/>
              <a:buChar char="•"/>
            </a:pPr>
            <a:r>
              <a:rPr lang="en-US" sz="2448" dirty="0"/>
              <a:t>No equivalence for X64 registers or Kernel MSR</a:t>
            </a:r>
          </a:p>
          <a:p>
            <a:pPr marL="388591" indent="-388591">
              <a:spcBef>
                <a:spcPts val="816"/>
              </a:spcBef>
              <a:buFont typeface="Arial" panose="020B0604020202020204" pitchFamily="34" charset="0"/>
              <a:buChar char="•"/>
            </a:pPr>
            <a:r>
              <a:rPr lang="en-US" sz="2448" dirty="0"/>
              <a:t>I was studying how to trace only a single thread, intercepting the Windows Thread Context Switcher</a:t>
            </a:r>
          </a:p>
          <a:p>
            <a:pPr marL="388591" indent="-388591">
              <a:spcBef>
                <a:spcPts val="816"/>
              </a:spcBef>
              <a:buFont typeface="Arial" panose="020B0604020202020204" pitchFamily="34" charset="0"/>
              <a:buChar char="•"/>
            </a:pPr>
            <a:r>
              <a:rPr lang="en-US" sz="2448" dirty="0"/>
              <a:t>Someone has pinpoint to me the existence of another very-cool instruction in the AMD64 architecture, but no so known by the research community</a:t>
            </a:r>
          </a:p>
          <a:p>
            <a:pPr marL="388591" indent="-388591">
              <a:spcBef>
                <a:spcPts val="816"/>
              </a:spcBef>
              <a:buFont typeface="Arial" panose="020B0604020202020204" pitchFamily="34" charset="0"/>
              <a:buChar char="•"/>
            </a:pPr>
            <a:endParaRPr lang="en-US" sz="2448" dirty="0"/>
          </a:p>
          <a:p>
            <a:pPr marL="388591" indent="-388591">
              <a:spcBef>
                <a:spcPts val="816"/>
              </a:spcBef>
              <a:buFont typeface="Arial" panose="020B0604020202020204" pitchFamily="34" charset="0"/>
              <a:buChar char="•"/>
            </a:pPr>
            <a:endParaRPr lang="en-US" sz="2448" dirty="0"/>
          </a:p>
          <a:p>
            <a:pPr marL="388591" indent="-388591">
              <a:spcBef>
                <a:spcPts val="816"/>
              </a:spcBef>
              <a:buFont typeface="Arial" panose="020B0604020202020204" pitchFamily="34" charset="0"/>
              <a:buChar char="•"/>
            </a:pPr>
            <a:endParaRPr lang="en-US" sz="2448" dirty="0"/>
          </a:p>
          <a:p>
            <a:pPr marL="388591" indent="-388591">
              <a:spcBef>
                <a:spcPts val="816"/>
              </a:spcBef>
              <a:buFont typeface="Arial" panose="020B0604020202020204" pitchFamily="34" charset="0"/>
              <a:buChar char="•"/>
            </a:pPr>
            <a:endParaRPr lang="en-US" sz="2448" dirty="0"/>
          </a:p>
          <a:p>
            <a:pPr algn="ctr">
              <a:spcBef>
                <a:spcPts val="816"/>
              </a:spcBef>
            </a:pPr>
            <a:r>
              <a:rPr lang="en-US" sz="2448" dirty="0"/>
              <a:t>Special thanks to Xinyang Ge of Microsoft Research for signaling this </a:t>
            </a:r>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z="4400" spc="0" dirty="0">
                <a:gradFill>
                  <a:gsLst>
                    <a:gs pos="1250">
                      <a:schemeClr val="tx2"/>
                    </a:gs>
                    <a:gs pos="99000">
                      <a:schemeClr val="tx2"/>
                    </a:gs>
                  </a:gsLst>
                  <a:lin ang="5400000" scaled="0"/>
                </a:gradFill>
                <a:cs typeface="+mn-cs"/>
              </a:rPr>
              <a:t>In the beginning was a PUSHAD …</a:t>
            </a:r>
          </a:p>
        </p:txBody>
      </p:sp>
    </p:spTree>
    <p:extLst>
      <p:ext uri="{BB962C8B-B14F-4D97-AF65-F5344CB8AC3E}">
        <p14:creationId xmlns:p14="http://schemas.microsoft.com/office/powerpoint/2010/main" val="6434964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212849"/>
            <a:ext cx="11211147" cy="5330947"/>
          </a:xfrm>
          <a:prstGeom prst="rect">
            <a:avLst/>
          </a:prstGeom>
          <a:noFill/>
        </p:spPr>
        <p:txBody>
          <a:bodyPr wrap="square" rtlCol="0">
            <a:spAutoFit/>
          </a:bodyPr>
          <a:lstStyle/>
          <a:p>
            <a:pPr marL="388591" indent="-388591">
              <a:spcBef>
                <a:spcPts val="816"/>
              </a:spcBef>
              <a:buFont typeface="Arial" panose="020B0604020202020204" pitchFamily="34" charset="0"/>
              <a:buChar char="•"/>
            </a:pPr>
            <a:r>
              <a:rPr lang="en-US" sz="2448" dirty="0"/>
              <a:t>Saves some processor state components to the XSAVE area</a:t>
            </a:r>
          </a:p>
          <a:p>
            <a:pPr marL="388591" indent="-388591">
              <a:spcBef>
                <a:spcPts val="816"/>
              </a:spcBef>
              <a:buFont typeface="Arial" panose="020B0604020202020204" pitchFamily="34" charset="0"/>
              <a:buChar char="•"/>
            </a:pPr>
            <a:r>
              <a:rPr lang="en-GB" sz="2448" dirty="0"/>
              <a:t>MMX, SSE, AVX, AVX-512 user mode registers (What a heck is AVX-512?)</a:t>
            </a:r>
          </a:p>
          <a:p>
            <a:pPr marL="388591" indent="-388591">
              <a:spcBef>
                <a:spcPts val="816"/>
              </a:spcBef>
              <a:buFont typeface="Arial" panose="020B0604020202020204" pitchFamily="34" charset="0"/>
              <a:buChar char="•"/>
            </a:pPr>
            <a:r>
              <a:rPr lang="en-GB" sz="2448" dirty="0"/>
              <a:t>… and even the </a:t>
            </a:r>
            <a:r>
              <a:rPr lang="en-GB" sz="2448" b="1" dirty="0">
                <a:solidFill>
                  <a:srgbClr val="FF0000"/>
                </a:solidFill>
              </a:rPr>
              <a:t>new CPU registers that belongs to Intel PT and Intel MPX</a:t>
            </a:r>
          </a:p>
          <a:p>
            <a:pPr marL="388591" indent="-388591">
              <a:spcBef>
                <a:spcPts val="816"/>
              </a:spcBef>
              <a:buFont typeface="Arial" panose="020B0604020202020204" pitchFamily="34" charset="0"/>
              <a:buChar char="•"/>
            </a:pPr>
            <a:r>
              <a:rPr lang="en-GB" sz="2448" dirty="0"/>
              <a:t>New CPUID leaf functions for compatibility verification, new CPUs opcodes</a:t>
            </a:r>
          </a:p>
          <a:p>
            <a:pPr marL="388591" indent="-388591">
              <a:spcBef>
                <a:spcPts val="816"/>
              </a:spcBef>
              <a:buFont typeface="Arial" panose="020B0604020202020204" pitchFamily="34" charset="0"/>
              <a:buChar char="•"/>
            </a:pPr>
            <a:r>
              <a:rPr lang="en-GB" sz="2448" dirty="0"/>
              <a:t>Basically is a </a:t>
            </a:r>
            <a:r>
              <a:rPr lang="en-GB" sz="2448" b="1" dirty="0"/>
              <a:t>very fast way </a:t>
            </a:r>
            <a:r>
              <a:rPr lang="en-GB" sz="2448" dirty="0"/>
              <a:t>to save even X64 Kernel-accessible Register in a particular memory buffer</a:t>
            </a:r>
          </a:p>
          <a:p>
            <a:pPr marL="388591" indent="-388591">
              <a:spcBef>
                <a:spcPts val="816"/>
              </a:spcBef>
              <a:buFont typeface="Arial" panose="020B0604020202020204" pitchFamily="34" charset="0"/>
              <a:buChar char="•"/>
            </a:pPr>
            <a:r>
              <a:rPr lang="en-GB" sz="2448" dirty="0"/>
              <a:t>To use this feature in user-mode you have to fill the XCR0 register with XSETBV instruction </a:t>
            </a:r>
          </a:p>
          <a:p>
            <a:pPr marL="388591" indent="-388591">
              <a:spcBef>
                <a:spcPts val="816"/>
              </a:spcBef>
              <a:buFont typeface="Arial" panose="020B0604020202020204" pitchFamily="34" charset="0"/>
              <a:buChar char="•"/>
            </a:pPr>
            <a:r>
              <a:rPr lang="en-GB" sz="2448" dirty="0"/>
              <a:t>Instead for kernel mode staff, you have to fill a special MSR register: IA32_XSS (number 0x0DA0)</a:t>
            </a:r>
          </a:p>
          <a:p>
            <a:pPr marL="388591" indent="-388591">
              <a:spcBef>
                <a:spcPts val="816"/>
              </a:spcBef>
              <a:buFont typeface="Arial" panose="020B0604020202020204" pitchFamily="34" charset="0"/>
              <a:buChar char="•"/>
            </a:pPr>
            <a:r>
              <a:rPr lang="en-GB" sz="2448" dirty="0"/>
              <a:t>Finally a call to the XSAVE (or XSAVES if in Kernel mode) fills the buffer with the needed information </a:t>
            </a:r>
            <a:r>
              <a:rPr lang="en-GB" sz="2448" b="1" dirty="0"/>
              <a:t>*</a:t>
            </a:r>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z="4400" spc="0" dirty="0">
                <a:gradFill>
                  <a:gsLst>
                    <a:gs pos="1250">
                      <a:schemeClr val="tx2"/>
                    </a:gs>
                    <a:gs pos="99000">
                      <a:schemeClr val="tx2"/>
                    </a:gs>
                  </a:gsLst>
                  <a:lin ang="5400000" scaled="0"/>
                </a:gradFill>
                <a:cs typeface="+mn-cs"/>
              </a:rPr>
              <a:t>… and now it is XSAVE</a:t>
            </a:r>
          </a:p>
        </p:txBody>
      </p:sp>
    </p:spTree>
    <p:extLst>
      <p:ext uri="{BB962C8B-B14F-4D97-AF65-F5344CB8AC3E}">
        <p14:creationId xmlns:p14="http://schemas.microsoft.com/office/powerpoint/2010/main" val="2575273602"/>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037" y="1212849"/>
            <a:ext cx="11211147" cy="4590680"/>
          </a:xfrm>
          <a:prstGeom prst="rect">
            <a:avLst/>
          </a:prstGeom>
          <a:noFill/>
        </p:spPr>
        <p:txBody>
          <a:bodyPr wrap="square" rtlCol="0">
            <a:spAutoFit/>
          </a:bodyPr>
          <a:lstStyle/>
          <a:p>
            <a:pPr marL="388591" indent="-388591">
              <a:spcBef>
                <a:spcPts val="816"/>
              </a:spcBef>
              <a:buFont typeface="Arial" panose="020B0604020202020204" pitchFamily="34" charset="0"/>
              <a:buChar char="•"/>
            </a:pPr>
            <a:r>
              <a:rPr lang="en-US" sz="2448" dirty="0"/>
              <a:t>Originally I planned to manual save each Intel PT MSRs after intercepting the thread context switcher</a:t>
            </a:r>
          </a:p>
          <a:p>
            <a:pPr marL="388591" indent="-388591">
              <a:spcBef>
                <a:spcPts val="816"/>
              </a:spcBef>
              <a:buFont typeface="Arial" panose="020B0604020202020204" pitchFamily="34" charset="0"/>
              <a:buChar char="•"/>
            </a:pPr>
            <a:r>
              <a:rPr lang="en-US" sz="2448" dirty="0"/>
              <a:t>While analyzing the Windows 10 Context Switcher, I realized that it already supports the XSAVE feature</a:t>
            </a:r>
          </a:p>
          <a:p>
            <a:pPr marL="388591" indent="-388591">
              <a:spcBef>
                <a:spcPts val="816"/>
              </a:spcBef>
              <a:buFont typeface="Arial" panose="020B0604020202020204" pitchFamily="34" charset="0"/>
              <a:buChar char="•"/>
            </a:pPr>
            <a:r>
              <a:rPr lang="en-US" sz="2448" dirty="0"/>
              <a:t>2 solutions -&gt; We conclude that it was not feasible in a very stable manner:</a:t>
            </a:r>
          </a:p>
          <a:p>
            <a:pPr marL="923571" lvl="1" indent="-457200">
              <a:spcBef>
                <a:spcPts val="816"/>
              </a:spcBef>
              <a:buFont typeface="+mj-lt"/>
              <a:buAutoNum type="arabicPeriod"/>
            </a:pPr>
            <a:r>
              <a:rPr lang="en-US" sz="2448" dirty="0"/>
              <a:t>Find a way to hook or divert the </a:t>
            </a:r>
            <a:r>
              <a:rPr lang="en-US" sz="2448" dirty="0" err="1"/>
              <a:t>KeSwapContext</a:t>
            </a:r>
            <a:r>
              <a:rPr lang="en-US" sz="2448" dirty="0"/>
              <a:t> routine -&gt; No public-available method -&gt; </a:t>
            </a:r>
            <a:r>
              <a:rPr lang="en-US" sz="2448" dirty="0" err="1"/>
              <a:t>Patchguard</a:t>
            </a:r>
            <a:r>
              <a:rPr lang="en-US" sz="2448" dirty="0"/>
              <a:t> become angry</a:t>
            </a:r>
          </a:p>
          <a:p>
            <a:pPr marL="923571" lvl="1" indent="-457200">
              <a:spcBef>
                <a:spcPts val="816"/>
              </a:spcBef>
              <a:buFont typeface="+mj-lt"/>
              <a:buAutoNum type="arabicPeriod"/>
            </a:pPr>
            <a:r>
              <a:rPr lang="en-US" sz="2448" dirty="0"/>
              <a:t>Use ETW</a:t>
            </a:r>
          </a:p>
          <a:p>
            <a:pPr marL="923571" lvl="1" indent="-457200">
              <a:spcBef>
                <a:spcPts val="816"/>
              </a:spcBef>
              <a:buFont typeface="+mj-lt"/>
              <a:buAutoNum type="arabicPeriod"/>
            </a:pPr>
            <a:endParaRPr lang="en-US" sz="2448" dirty="0"/>
          </a:p>
          <a:p>
            <a:pPr algn="ctr">
              <a:spcBef>
                <a:spcPts val="816"/>
              </a:spcBef>
            </a:pPr>
            <a:r>
              <a:rPr lang="en-US" sz="3200" b="1" dirty="0">
                <a:solidFill>
                  <a:srgbClr val="FF0000"/>
                </a:solidFill>
              </a:rPr>
              <a:t>Research still in progress!</a:t>
            </a:r>
          </a:p>
        </p:txBody>
      </p:sp>
      <p:sp>
        <p:nvSpPr>
          <p:cNvPr id="6" name="Title 16"/>
          <p:cNvSpPr>
            <a:spLocks noGrp="1"/>
          </p:cNvSpPr>
          <p:nvPr>
            <p:ph type="title"/>
          </p:nvPr>
        </p:nvSpPr>
        <p:spPr>
          <a:xfrm>
            <a:off x="274639" y="295274"/>
            <a:ext cx="11889564" cy="917575"/>
          </a:xfrm>
        </p:spPr>
        <p:txBody>
          <a:bodyPr/>
          <a:lstStyle/>
          <a:p>
            <a:pPr>
              <a:spcBef>
                <a:spcPct val="20000"/>
              </a:spcBef>
              <a:buSzPct val="90000"/>
            </a:pPr>
            <a:r>
              <a:rPr lang="en-US" sz="4400" spc="0" dirty="0">
                <a:gradFill>
                  <a:gsLst>
                    <a:gs pos="1250">
                      <a:schemeClr val="tx2"/>
                    </a:gs>
                    <a:gs pos="99000">
                      <a:schemeClr val="tx2"/>
                    </a:gs>
                  </a:gsLst>
                  <a:lin ang="5400000" scaled="0"/>
                </a:gradFill>
                <a:cs typeface="+mn-cs"/>
              </a:rPr>
              <a:t>Thread tracing</a:t>
            </a:r>
          </a:p>
        </p:txBody>
      </p:sp>
    </p:spTree>
    <p:extLst>
      <p:ext uri="{BB962C8B-B14F-4D97-AF65-F5344CB8AC3E}">
        <p14:creationId xmlns:p14="http://schemas.microsoft.com/office/powerpoint/2010/main" val="194424737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6" name="Text Placeholder 5"/>
          <p:cNvSpPr>
            <a:spLocks noGrp="1"/>
          </p:cNvSpPr>
          <p:nvPr>
            <p:ph type="body" sz="quarter" idx="10"/>
          </p:nvPr>
        </p:nvSpPr>
        <p:spPr>
          <a:xfrm>
            <a:off x="274637" y="1212850"/>
            <a:ext cx="11887200" cy="5810822"/>
          </a:xfrm>
        </p:spPr>
        <p:txBody>
          <a:bodyPr/>
          <a:lstStyle/>
          <a:p>
            <a:pPr marL="569867" lvl="1" indent="-342900">
              <a:spcBef>
                <a:spcPts val="1200"/>
              </a:spcBef>
              <a:buFont typeface="Arial" panose="020B0604020202020204" pitchFamily="34" charset="0"/>
              <a:buChar char="•"/>
            </a:pPr>
            <a:r>
              <a:rPr lang="en-US" sz="2400" dirty="0"/>
              <a:t>In 2014 - 2016 I have been researching high performance tracing and fuzzing</a:t>
            </a:r>
          </a:p>
          <a:p>
            <a:pPr marL="798467" lvl="2" indent="-342900">
              <a:spcBef>
                <a:spcPts val="1200"/>
              </a:spcBef>
              <a:buFont typeface="Arial" panose="020B0604020202020204" pitchFamily="34" charset="0"/>
              <a:buChar char="•"/>
            </a:pPr>
            <a:r>
              <a:rPr lang="en-US" sz="2400" dirty="0"/>
              <a:t>2014/2015 - High Performance Fuzzing</a:t>
            </a:r>
          </a:p>
          <a:p>
            <a:pPr marL="798467" lvl="2" indent="-342900">
              <a:spcBef>
                <a:spcPts val="1200"/>
              </a:spcBef>
              <a:buFont typeface="Arial" panose="020B0604020202020204" pitchFamily="34" charset="0"/>
              <a:buChar char="•"/>
            </a:pPr>
            <a:r>
              <a:rPr lang="en-US" sz="2400" dirty="0"/>
              <a:t>2015/2016 - Go Speed Tracer</a:t>
            </a:r>
          </a:p>
          <a:p>
            <a:pPr marL="798467" lvl="2" indent="-342900">
              <a:spcBef>
                <a:spcPts val="1200"/>
              </a:spcBef>
              <a:buFont typeface="Arial" panose="020B0604020202020204" pitchFamily="34" charset="0"/>
              <a:buChar char="•"/>
            </a:pPr>
            <a:endParaRPr lang="en-US" sz="2400" dirty="0"/>
          </a:p>
          <a:p>
            <a:pPr marL="569867" lvl="1" indent="-342900">
              <a:spcBef>
                <a:spcPts val="1200"/>
              </a:spcBef>
              <a:buFont typeface="Arial" panose="020B0604020202020204" pitchFamily="34" charset="0"/>
              <a:buChar char="•"/>
            </a:pPr>
            <a:r>
              <a:rPr lang="en-US" sz="2400" dirty="0" err="1"/>
              <a:t>Ruxcon</a:t>
            </a:r>
            <a:r>
              <a:rPr lang="en-US" sz="2400" dirty="0"/>
              <a:t> 2015 I demoed a working prototype of Intel PT for coverage fuzzing</a:t>
            </a:r>
          </a:p>
          <a:p>
            <a:pPr marL="798467" lvl="2" indent="-342900">
              <a:spcBef>
                <a:spcPts val="1200"/>
              </a:spcBef>
              <a:buFont typeface="Arial" panose="020B0604020202020204" pitchFamily="34" charset="0"/>
              <a:buChar char="•"/>
            </a:pPr>
            <a:endParaRPr lang="en-US" sz="2400" dirty="0"/>
          </a:p>
          <a:p>
            <a:pPr marL="569867" lvl="1" indent="-342900">
              <a:spcBef>
                <a:spcPts val="1200"/>
              </a:spcBef>
              <a:buFont typeface="Arial" panose="020B0604020202020204" pitchFamily="34" charset="0"/>
              <a:buChar char="•"/>
            </a:pPr>
            <a:r>
              <a:rPr lang="en-US" sz="2400" dirty="0"/>
              <a:t>June 2016 we developed a prototype Intel Processor Trace driver for Windows</a:t>
            </a:r>
          </a:p>
          <a:p>
            <a:pPr marL="798467" lvl="2" indent="-342900">
              <a:spcBef>
                <a:spcPts val="1200"/>
              </a:spcBef>
              <a:buFont typeface="Arial" panose="020B0604020202020204" pitchFamily="34" charset="0"/>
              <a:buChar char="•"/>
            </a:pPr>
            <a:r>
              <a:rPr lang="en-US" sz="2400" dirty="0"/>
              <a:t>The driver has been released open-source:</a:t>
            </a:r>
          </a:p>
          <a:p>
            <a:pPr marL="1027067" lvl="3" indent="-342900">
              <a:spcBef>
                <a:spcPts val="1200"/>
              </a:spcBef>
              <a:buFont typeface="Arial" panose="020B0604020202020204" pitchFamily="34" charset="0"/>
              <a:buChar char="•"/>
            </a:pPr>
            <a:r>
              <a:rPr lang="en-US" sz="2200" dirty="0">
                <a:hlinkClick r:id="rId3"/>
              </a:rPr>
              <a:t>https://github.com/intelpt</a:t>
            </a:r>
            <a:r>
              <a:rPr lang="en-US" sz="2200" dirty="0"/>
              <a:t> </a:t>
            </a:r>
          </a:p>
          <a:p>
            <a:pPr marL="1027067" lvl="3" indent="-342900">
              <a:spcBef>
                <a:spcPts val="1200"/>
              </a:spcBef>
              <a:buFont typeface="Arial" panose="020B0604020202020204" pitchFamily="34" charset="0"/>
              <a:buChar char="•"/>
            </a:pPr>
            <a:endParaRPr lang="en-US" sz="2200" dirty="0"/>
          </a:p>
          <a:p>
            <a:pPr marL="569867" lvl="1" indent="-342900">
              <a:spcBef>
                <a:spcPts val="1200"/>
              </a:spcBef>
              <a:buFont typeface="Arial" panose="020B0604020202020204" pitchFamily="34" charset="0"/>
              <a:buChar char="•"/>
            </a:pPr>
            <a:r>
              <a:rPr lang="en-US" sz="2400" dirty="0"/>
              <a:t>This talk picks up where the last one left off…</a:t>
            </a:r>
          </a:p>
          <a:p>
            <a:pPr marL="798467" lvl="2" indent="-342900">
              <a:spcBef>
                <a:spcPts val="1200"/>
              </a:spcBef>
              <a:buFont typeface="Arial" panose="020B0604020202020204" pitchFamily="34" charset="0"/>
              <a:buChar char="•"/>
            </a:pPr>
            <a:r>
              <a:rPr lang="en-US" sz="2400" dirty="0"/>
              <a:t>See </a:t>
            </a:r>
            <a:r>
              <a:rPr lang="en-US" sz="2400" dirty="0">
                <a:hlinkClick r:id="rId4"/>
              </a:rPr>
              <a:t>http://moflow.org</a:t>
            </a:r>
            <a:r>
              <a:rPr lang="en-US" sz="2400" dirty="0"/>
              <a:t> for previous slides and talk videos</a:t>
            </a:r>
          </a:p>
        </p:txBody>
      </p:sp>
    </p:spTree>
    <p:extLst>
      <p:ext uri="{BB962C8B-B14F-4D97-AF65-F5344CB8AC3E}">
        <p14:creationId xmlns:p14="http://schemas.microsoft.com/office/powerpoint/2010/main" val="270165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Intel Processor Trace</a:t>
            </a:r>
          </a:p>
        </p:txBody>
      </p:sp>
    </p:spTree>
    <p:extLst>
      <p:ext uri="{BB962C8B-B14F-4D97-AF65-F5344CB8AC3E}">
        <p14:creationId xmlns:p14="http://schemas.microsoft.com/office/powerpoint/2010/main" val="25394834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Intel Processor Trace</a:t>
            </a:r>
          </a:p>
        </p:txBody>
      </p:sp>
      <p:sp>
        <p:nvSpPr>
          <p:cNvPr id="6" name="Text Placeholder 5"/>
          <p:cNvSpPr>
            <a:spLocks noGrp="1"/>
          </p:cNvSpPr>
          <p:nvPr>
            <p:ph type="body" sz="quarter" idx="10"/>
          </p:nvPr>
        </p:nvSpPr>
        <p:spPr>
          <a:xfrm>
            <a:off x="274638" y="1212850"/>
            <a:ext cx="11887200" cy="2477601"/>
          </a:xfrm>
        </p:spPr>
        <p:txBody>
          <a:bodyPr/>
          <a:lstStyle/>
          <a:p>
            <a:pPr marL="342900" lvl="1" indent="-342900">
              <a:lnSpc>
                <a:spcPct val="100000"/>
              </a:lnSpc>
              <a:spcBef>
                <a:spcPts val="600"/>
              </a:spcBef>
              <a:buFont typeface="Arial" panose="020B0604020202020204" pitchFamily="34" charset="0"/>
              <a:buChar char="•"/>
            </a:pPr>
            <a:r>
              <a:rPr lang="en-US" dirty="0"/>
              <a:t>Intel Processor Trace is a low-overhead hardware execution tracing feature</a:t>
            </a:r>
          </a:p>
          <a:p>
            <a:pPr marL="342900" lvl="1" indent="-342900">
              <a:lnSpc>
                <a:spcPct val="100000"/>
              </a:lnSpc>
              <a:spcBef>
                <a:spcPts val="600"/>
              </a:spcBef>
              <a:buFont typeface="Arial" panose="020B0604020202020204" pitchFamily="34" charset="0"/>
              <a:buChar char="•"/>
            </a:pPr>
            <a:r>
              <a:rPr lang="en-US" dirty="0"/>
              <a:t>It works by capturing information about software execution on each </a:t>
            </a:r>
            <a:r>
              <a:rPr lang="en-US" b="1" dirty="0"/>
              <a:t>hardware thread </a:t>
            </a:r>
            <a:r>
              <a:rPr lang="en-US" dirty="0"/>
              <a:t>using dedicated hardware in the CPU’s Performance Monitoring Unit (PMU)</a:t>
            </a:r>
          </a:p>
          <a:p>
            <a:pPr marL="342900" lvl="1" indent="-342900">
              <a:buFont typeface="Arial" panose="020B0604020202020204" pitchFamily="34" charset="0"/>
              <a:buChar char="•"/>
            </a:pPr>
            <a:r>
              <a:rPr lang="en-US" dirty="0"/>
              <a:t>After the execution completes software can process the captured trace data and reconstruct the exact program flow</a:t>
            </a:r>
          </a:p>
          <a:p>
            <a:pPr marL="342900" lvl="1" indent="-342900">
              <a:buFont typeface="Arial" panose="020B0604020202020204" pitchFamily="34" charset="0"/>
              <a:buChar char="•"/>
            </a:pPr>
            <a:r>
              <a:rPr lang="en-US" dirty="0"/>
              <a:t>The trace format is highly compressed for efficient logging and requires some effort to decode</a:t>
            </a:r>
          </a:p>
          <a:p>
            <a:pPr marL="342900" lvl="1" indent="-342900">
              <a:buFont typeface="Arial" panose="020B0604020202020204" pitchFamily="34" charset="0"/>
              <a:buChar char="•"/>
            </a:pPr>
            <a:endParaRPr lang="en-US" dirty="0"/>
          </a:p>
        </p:txBody>
      </p:sp>
      <p:sp>
        <p:nvSpPr>
          <p:cNvPr id="4" name="Text Placeholder 5"/>
          <p:cNvSpPr txBox="1">
            <a:spLocks/>
          </p:cNvSpPr>
          <p:nvPr/>
        </p:nvSpPr>
        <p:spPr>
          <a:xfrm>
            <a:off x="309245" y="3667273"/>
            <a:ext cx="11887200" cy="227754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Why is this useful?</a:t>
            </a:r>
          </a:p>
          <a:p>
            <a:pPr marL="342900" lvl="1" indent="-342900">
              <a:lnSpc>
                <a:spcPct val="100000"/>
              </a:lnSpc>
              <a:spcBef>
                <a:spcPts val="600"/>
              </a:spcBef>
              <a:buFont typeface="Arial" panose="020B0604020202020204" pitchFamily="34" charset="0"/>
              <a:buChar char="•"/>
            </a:pPr>
            <a:r>
              <a:rPr lang="en-US" dirty="0"/>
              <a:t>Diagnostic code coverage</a:t>
            </a:r>
          </a:p>
          <a:p>
            <a:pPr marL="342900" lvl="1" indent="-342900">
              <a:lnSpc>
                <a:spcPct val="100000"/>
              </a:lnSpc>
              <a:spcBef>
                <a:spcPts val="600"/>
              </a:spcBef>
              <a:buFont typeface="Arial" panose="020B0604020202020204" pitchFamily="34" charset="0"/>
              <a:buChar char="•"/>
            </a:pPr>
            <a:r>
              <a:rPr lang="en-US" dirty="0"/>
              <a:t>Coverage driven fuzzing – automatically find software vulnerabilities</a:t>
            </a:r>
          </a:p>
          <a:p>
            <a:pPr marL="342900" lvl="1" indent="-342900">
              <a:lnSpc>
                <a:spcPct val="100000"/>
              </a:lnSpc>
              <a:spcBef>
                <a:spcPts val="600"/>
              </a:spcBef>
              <a:buFont typeface="Arial" panose="020B0604020202020204" pitchFamily="34" charset="0"/>
              <a:buChar char="•"/>
            </a:pPr>
            <a:r>
              <a:rPr lang="en-US" dirty="0"/>
              <a:t>Malware analysis – sandboxes can trace malware and feed it to the detection filtering platform </a:t>
            </a:r>
          </a:p>
          <a:p>
            <a:pPr marL="571500" lvl="2" indent="-342900">
              <a:lnSpc>
                <a:spcPct val="100000"/>
              </a:lnSpc>
              <a:spcBef>
                <a:spcPts val="600"/>
              </a:spcBef>
              <a:buFont typeface="Arial" panose="020B0604020202020204" pitchFamily="34" charset="0"/>
              <a:buChar char="•"/>
            </a:pPr>
            <a:r>
              <a:rPr lang="en-US" dirty="0"/>
              <a:t>Current malware does not attempt to discover </a:t>
            </a:r>
            <a:r>
              <a:rPr lang="en-US" dirty="0" err="1"/>
              <a:t>intelpt</a:t>
            </a:r>
            <a:r>
              <a:rPr lang="en-US" dirty="0"/>
              <a:t> tracing*</a:t>
            </a:r>
          </a:p>
        </p:txBody>
      </p:sp>
    </p:spTree>
    <p:extLst>
      <p:ext uri="{BB962C8B-B14F-4D97-AF65-F5344CB8AC3E}">
        <p14:creationId xmlns:p14="http://schemas.microsoft.com/office/powerpoint/2010/main" val="6881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Detecting Intel PT</a:t>
            </a:r>
          </a:p>
        </p:txBody>
      </p:sp>
      <p:sp>
        <p:nvSpPr>
          <p:cNvPr id="6" name="Text Placeholder 5"/>
          <p:cNvSpPr>
            <a:spLocks noGrp="1"/>
          </p:cNvSpPr>
          <p:nvPr>
            <p:ph type="body" sz="quarter" idx="10"/>
          </p:nvPr>
        </p:nvSpPr>
        <p:spPr>
          <a:xfrm>
            <a:off x="274638" y="1212850"/>
            <a:ext cx="11887200" cy="4832092"/>
          </a:xfrm>
        </p:spPr>
        <p:txBody>
          <a:bodyPr/>
          <a:lstStyle/>
          <a:p>
            <a:pPr marL="285750" indent="-285750">
              <a:lnSpc>
                <a:spcPct val="100000"/>
              </a:lnSpc>
              <a:spcBef>
                <a:spcPts val="600"/>
              </a:spcBef>
              <a:buFont typeface="Arial" panose="020B0604020202020204" pitchFamily="34" charset="0"/>
              <a:buChar char="•"/>
            </a:pPr>
            <a:r>
              <a:rPr lang="it-IT" sz="2400" dirty="0">
                <a:solidFill>
                  <a:schemeClr val="tx1"/>
                </a:solidFill>
                <a:latin typeface="+mn-lt"/>
              </a:rPr>
              <a:t>CPUID with leaf 0x7 can detect the support for Intel PT</a:t>
            </a:r>
          </a:p>
          <a:p>
            <a:pPr marL="285750" indent="-285750">
              <a:lnSpc>
                <a:spcPct val="100000"/>
              </a:lnSpc>
              <a:spcBef>
                <a:spcPts val="600"/>
              </a:spcBef>
              <a:buFont typeface="Arial" panose="020B0604020202020204" pitchFamily="34" charset="0"/>
              <a:buChar char="•"/>
            </a:pPr>
            <a:r>
              <a:rPr lang="it-IT" sz="2400" dirty="0">
                <a:solidFill>
                  <a:schemeClr val="tx1"/>
                </a:solidFill>
                <a:latin typeface="+mn-lt"/>
              </a:rPr>
              <a:t>If supported, CPUID with leaf 0x14 can return the supported PT features</a:t>
            </a:r>
          </a:p>
          <a:p>
            <a:pPr marL="285750" indent="-285750">
              <a:lnSpc>
                <a:spcPct val="100000"/>
              </a:lnSpc>
              <a:spcBef>
                <a:spcPts val="600"/>
              </a:spcBef>
              <a:buFont typeface="Arial" panose="020B0604020202020204" pitchFamily="34" charset="0"/>
              <a:buChar char="•"/>
            </a:pPr>
            <a:r>
              <a:rPr lang="en-US" sz="2400" dirty="0">
                <a:solidFill>
                  <a:schemeClr val="tx1"/>
                </a:solidFill>
                <a:latin typeface="+mn-lt"/>
              </a:rPr>
              <a:t>Different CPUs implement different capabilities</a:t>
            </a:r>
          </a:p>
          <a:p>
            <a:pPr marL="285750" indent="-285750">
              <a:lnSpc>
                <a:spcPct val="100000"/>
              </a:lnSpc>
              <a:spcBef>
                <a:spcPts val="600"/>
              </a:spcBef>
              <a:buFont typeface="Arial" panose="020B0604020202020204" pitchFamily="34" charset="0"/>
              <a:buChar char="•"/>
            </a:pPr>
            <a:r>
              <a:rPr lang="en-US" sz="2400" dirty="0">
                <a:solidFill>
                  <a:schemeClr val="tx1"/>
                </a:solidFill>
                <a:latin typeface="+mn-lt"/>
              </a:rPr>
              <a:t>The architecture defines different MSRs to control each tracing operation</a:t>
            </a:r>
          </a:p>
          <a:p>
            <a:pPr marL="285750" indent="-285750">
              <a:lnSpc>
                <a:spcPct val="100000"/>
              </a:lnSpc>
              <a:spcBef>
                <a:spcPts val="600"/>
              </a:spcBef>
              <a:buFont typeface="Arial" panose="020B0604020202020204" pitchFamily="34" charset="0"/>
              <a:buChar char="•"/>
            </a:pPr>
            <a:endParaRPr lang="en-US" sz="2400" dirty="0">
              <a:solidFill>
                <a:schemeClr val="tx1"/>
              </a:solidFill>
              <a:latin typeface="+mn-lt"/>
            </a:endParaRPr>
          </a:p>
          <a:p>
            <a:pPr marL="285750" indent="-285750">
              <a:lnSpc>
                <a:spcPct val="100000"/>
              </a:lnSpc>
              <a:spcBef>
                <a:spcPts val="600"/>
              </a:spcBef>
              <a:buFont typeface="Arial" panose="020B0604020202020204" pitchFamily="34" charset="0"/>
              <a:buChar char="•"/>
            </a:pPr>
            <a:r>
              <a:rPr lang="en-US" sz="2400" dirty="0">
                <a:solidFill>
                  <a:schemeClr val="tx1"/>
                </a:solidFill>
                <a:latin typeface="+mn-lt"/>
              </a:rPr>
              <a:t>Intel initially released Intel PT as part of Broadwell architecture</a:t>
            </a:r>
          </a:p>
          <a:p>
            <a:pPr marL="571500" lvl="2" indent="-342900">
              <a:lnSpc>
                <a:spcPct val="100000"/>
              </a:lnSpc>
              <a:spcBef>
                <a:spcPts val="600"/>
              </a:spcBef>
              <a:buFont typeface="Arial" panose="020B0604020202020204" pitchFamily="34" charset="0"/>
              <a:buChar char="•"/>
            </a:pPr>
            <a:r>
              <a:rPr lang="en-US" dirty="0"/>
              <a:t>Limited tracing and logging modes</a:t>
            </a:r>
          </a:p>
          <a:p>
            <a:pPr marL="285750" indent="-285750">
              <a:lnSpc>
                <a:spcPct val="100000"/>
              </a:lnSpc>
              <a:spcBef>
                <a:spcPts val="600"/>
              </a:spcBef>
              <a:buFont typeface="Arial" panose="020B0604020202020204" pitchFamily="34" charset="0"/>
              <a:buChar char="•"/>
            </a:pPr>
            <a:r>
              <a:rPr lang="en-US" sz="2400" dirty="0">
                <a:solidFill>
                  <a:schemeClr val="tx1"/>
                </a:solidFill>
                <a:latin typeface="+mn-lt"/>
              </a:rPr>
              <a:t>Intel expanded on the functionality in </a:t>
            </a:r>
            <a:r>
              <a:rPr lang="en-US" sz="2400" dirty="0" err="1">
                <a:solidFill>
                  <a:schemeClr val="tx1"/>
                </a:solidFill>
                <a:latin typeface="+mn-lt"/>
              </a:rPr>
              <a:t>Skylake</a:t>
            </a:r>
            <a:endParaRPr lang="en-US" sz="2400" dirty="0">
              <a:solidFill>
                <a:schemeClr val="tx1"/>
              </a:solidFill>
              <a:latin typeface="+mn-lt"/>
            </a:endParaRPr>
          </a:p>
          <a:p>
            <a:pPr marL="571500" lvl="2" indent="-342900">
              <a:lnSpc>
                <a:spcPct val="100000"/>
              </a:lnSpc>
              <a:spcBef>
                <a:spcPts val="600"/>
              </a:spcBef>
              <a:buFont typeface="Arial" panose="020B0604020202020204" pitchFamily="34" charset="0"/>
              <a:buChar char="•"/>
            </a:pPr>
            <a:r>
              <a:rPr lang="en-US" dirty="0"/>
              <a:t>Multiple log buffer management modes</a:t>
            </a:r>
          </a:p>
          <a:p>
            <a:pPr marL="285750" indent="-285750">
              <a:lnSpc>
                <a:spcPct val="100000"/>
              </a:lnSpc>
              <a:spcBef>
                <a:spcPts val="600"/>
              </a:spcBef>
              <a:buFont typeface="Arial" panose="020B0604020202020204" pitchFamily="34" charset="0"/>
              <a:buChar char="•"/>
            </a:pPr>
            <a:r>
              <a:rPr lang="en-US" sz="2400" dirty="0" err="1">
                <a:solidFill>
                  <a:schemeClr val="tx1"/>
                </a:solidFill>
                <a:latin typeface="+mn-lt"/>
              </a:rPr>
              <a:t>Skylake</a:t>
            </a:r>
            <a:r>
              <a:rPr lang="en-US" sz="2400" dirty="0">
                <a:solidFill>
                  <a:schemeClr val="tx1"/>
                </a:solidFill>
                <a:latin typeface="+mn-lt"/>
              </a:rPr>
              <a:t> architecture to be available on Xeon CPUs in 2017</a:t>
            </a:r>
            <a:endParaRPr lang="en-US" dirty="0">
              <a:latin typeface="+mn-lt"/>
            </a:endParaRPr>
          </a:p>
          <a:p>
            <a:pPr marL="571500" lvl="2" indent="-342900">
              <a:lnSpc>
                <a:spcPct val="100000"/>
              </a:lnSpc>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403639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spcBef>
                <a:spcPct val="20000"/>
              </a:spcBef>
              <a:buSzPct val="90000"/>
            </a:pPr>
            <a:r>
              <a:rPr lang="en-US" spc="0" dirty="0">
                <a:gradFill>
                  <a:gsLst>
                    <a:gs pos="1250">
                      <a:schemeClr val="tx2"/>
                    </a:gs>
                    <a:gs pos="99000">
                      <a:schemeClr val="tx2"/>
                    </a:gs>
                  </a:gsLst>
                  <a:lin ang="5400000" scaled="0"/>
                </a:gradFill>
                <a:cs typeface="+mn-cs"/>
              </a:rPr>
              <a:t>Detecting Intel PT</a:t>
            </a:r>
          </a:p>
        </p:txBody>
      </p:sp>
      <p:sp>
        <p:nvSpPr>
          <p:cNvPr id="6" name="Text Placeholder 5"/>
          <p:cNvSpPr>
            <a:spLocks noGrp="1"/>
          </p:cNvSpPr>
          <p:nvPr>
            <p:ph type="body" sz="quarter" idx="10"/>
          </p:nvPr>
        </p:nvSpPr>
        <p:spPr>
          <a:xfrm>
            <a:off x="274638" y="1212850"/>
            <a:ext cx="11887200" cy="4524315"/>
          </a:xfrm>
        </p:spPr>
        <p:txBody>
          <a:bodyPr/>
          <a:lstStyle/>
          <a:p>
            <a:r>
              <a:rPr lang="en-US" sz="2000" dirty="0">
                <a:solidFill>
                  <a:schemeClr val="tx1"/>
                </a:solidFill>
                <a:latin typeface="Consolas" panose="020B0609020204030204" pitchFamily="49" charset="0"/>
              </a:rPr>
              <a:t>INTEL_PT_CAPABILITIES </a:t>
            </a:r>
            <a:r>
              <a:rPr lang="en-US" sz="2000" dirty="0" err="1">
                <a:solidFill>
                  <a:schemeClr val="tx1"/>
                </a:solidFill>
                <a:latin typeface="Consolas" panose="020B0609020204030204" pitchFamily="49" charset="0"/>
              </a:rPr>
              <a:t>ptCap</a:t>
            </a:r>
            <a:r>
              <a:rPr lang="en-US" sz="2000" dirty="0">
                <a:solidFill>
                  <a:schemeClr val="tx1"/>
                </a:solidFill>
                <a:latin typeface="Consolas" panose="020B0609020204030204" pitchFamily="49" charset="0"/>
              </a:rPr>
              <a:t> = { 0 };</a:t>
            </a:r>
          </a:p>
          <a:p>
            <a:r>
              <a:rPr lang="en-US" sz="2000" dirty="0" err="1">
                <a:solidFill>
                  <a:schemeClr val="tx1"/>
                </a:solidFill>
                <a:latin typeface="Consolas" panose="020B0609020204030204" pitchFamily="49" charset="0"/>
              </a:rPr>
              <a:t>int</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cpuid_ctx</a:t>
            </a:r>
            <a:r>
              <a:rPr lang="en-US" sz="2000" dirty="0">
                <a:solidFill>
                  <a:schemeClr val="tx1"/>
                </a:solidFill>
                <a:latin typeface="Consolas" panose="020B0609020204030204" pitchFamily="49" charset="0"/>
              </a:rPr>
              <a:t>[4] = { 0 };// EAX, EBX, ECX, EDX</a:t>
            </a:r>
          </a:p>
          <a:p>
            <a:endParaRPr lang="en-US" sz="2000" dirty="0">
              <a:solidFill>
                <a:schemeClr val="tx1"/>
              </a:solidFill>
              <a:latin typeface="Consolas" panose="020B0609020204030204" pitchFamily="49" charset="0"/>
            </a:endParaRPr>
          </a:p>
          <a:p>
            <a:r>
              <a:rPr lang="en-US" sz="2000" dirty="0">
                <a:solidFill>
                  <a:schemeClr val="accent3"/>
                </a:solidFill>
                <a:latin typeface="Consolas" panose="020B0609020204030204" pitchFamily="49" charset="0"/>
              </a:rPr>
              <a:t>// Processor support for Intel Processor Trace is indicated by </a:t>
            </a:r>
          </a:p>
          <a:p>
            <a:r>
              <a:rPr lang="en-US" sz="2000" dirty="0">
                <a:solidFill>
                  <a:schemeClr val="accent3"/>
                </a:solidFill>
                <a:latin typeface="Consolas" panose="020B0609020204030204" pitchFamily="49" charset="0"/>
              </a:rPr>
              <a:t>// CPUID.(EAX=07H,ECX=0H):EBX[bit 25] = 1.</a:t>
            </a:r>
          </a:p>
          <a:p>
            <a:r>
              <a:rPr lang="en-US" sz="2000" dirty="0">
                <a:solidFill>
                  <a:schemeClr val="tx1"/>
                </a:solidFill>
                <a:latin typeface="Consolas" panose="020B0609020204030204" pitchFamily="49" charset="0"/>
              </a:rPr>
              <a:t>__</a:t>
            </a:r>
            <a:r>
              <a:rPr lang="en-US" sz="2000" dirty="0" err="1">
                <a:solidFill>
                  <a:schemeClr val="tx1"/>
                </a:solidFill>
                <a:latin typeface="Consolas" panose="020B0609020204030204" pitchFamily="49" charset="0"/>
              </a:rPr>
              <a:t>cpuidex</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cpuid_ctx</a:t>
            </a:r>
            <a:r>
              <a:rPr lang="en-US" sz="2000" dirty="0">
                <a:solidFill>
                  <a:schemeClr val="tx1"/>
                </a:solidFill>
                <a:latin typeface="Consolas" panose="020B0609020204030204" pitchFamily="49" charset="0"/>
              </a:rPr>
              <a:t>, 0x07, 0);</a:t>
            </a:r>
          </a:p>
          <a:p>
            <a:r>
              <a:rPr lang="en-US" sz="2000" dirty="0">
                <a:solidFill>
                  <a:schemeClr val="tx1"/>
                </a:solidFill>
                <a:latin typeface="Consolas" panose="020B0609020204030204" pitchFamily="49" charset="0"/>
              </a:rPr>
              <a:t>if (!(</a:t>
            </a:r>
            <a:r>
              <a:rPr lang="en-US" sz="2000" dirty="0" err="1">
                <a:solidFill>
                  <a:schemeClr val="tx1"/>
                </a:solidFill>
                <a:latin typeface="Consolas" panose="020B0609020204030204" pitchFamily="49" charset="0"/>
              </a:rPr>
              <a:t>cpuid_ctx</a:t>
            </a:r>
            <a:r>
              <a:rPr lang="en-US" sz="2000" dirty="0">
                <a:solidFill>
                  <a:schemeClr val="tx1"/>
                </a:solidFill>
                <a:latin typeface="Consolas" panose="020B0609020204030204" pitchFamily="49" charset="0"/>
              </a:rPr>
              <a:t>[1] &amp; (1 &lt;&lt; 25))) return FALSE;</a:t>
            </a:r>
          </a:p>
          <a:p>
            <a:endParaRPr lang="en-US" sz="2000" dirty="0">
              <a:solidFill>
                <a:schemeClr val="tx1"/>
              </a:solidFill>
              <a:latin typeface="Consolas" panose="020B0609020204030204" pitchFamily="49" charset="0"/>
            </a:endParaRPr>
          </a:p>
          <a:p>
            <a:r>
              <a:rPr lang="en-US" sz="2000" dirty="0">
                <a:solidFill>
                  <a:schemeClr val="accent3"/>
                </a:solidFill>
                <a:latin typeface="Consolas" panose="020B0609020204030204" pitchFamily="49" charset="0"/>
              </a:rPr>
              <a:t>// Now enumerate the Intel Processor Trace capabilities</a:t>
            </a:r>
          </a:p>
          <a:p>
            <a:r>
              <a:rPr lang="en-US" sz="2000" dirty="0" err="1">
                <a:solidFill>
                  <a:schemeClr val="tx1"/>
                </a:solidFill>
                <a:latin typeface="Consolas" panose="020B0609020204030204" pitchFamily="49" charset="0"/>
              </a:rPr>
              <a:t>RtlZeroMemory</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cpuid_ctx</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sizeof</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cpuid_ctx</a:t>
            </a:r>
            <a:r>
              <a:rPr lang="en-US" sz="2000" dirty="0">
                <a:solidFill>
                  <a:schemeClr val="tx1"/>
                </a:solidFill>
                <a:latin typeface="Consolas" panose="020B0609020204030204" pitchFamily="49" charset="0"/>
              </a:rPr>
              <a:t>));</a:t>
            </a:r>
          </a:p>
          <a:p>
            <a:r>
              <a:rPr lang="en-US" sz="2000" dirty="0">
                <a:solidFill>
                  <a:schemeClr val="tx1"/>
                </a:solidFill>
                <a:latin typeface="Consolas" panose="020B0609020204030204" pitchFamily="49" charset="0"/>
              </a:rPr>
              <a:t>__</a:t>
            </a:r>
            <a:r>
              <a:rPr lang="en-US" sz="2000" dirty="0" err="1">
                <a:solidFill>
                  <a:schemeClr val="tx1"/>
                </a:solidFill>
                <a:latin typeface="Consolas" panose="020B0609020204030204" pitchFamily="49" charset="0"/>
              </a:rPr>
              <a:t>cpuidex</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cpuid_ctx</a:t>
            </a:r>
            <a:r>
              <a:rPr lang="en-US" sz="2000" dirty="0">
                <a:solidFill>
                  <a:schemeClr val="tx1"/>
                </a:solidFill>
                <a:latin typeface="Consolas" panose="020B0609020204030204" pitchFamily="49" charset="0"/>
              </a:rPr>
              <a:t>, 0x14, 0);</a:t>
            </a:r>
          </a:p>
          <a:p>
            <a:r>
              <a:rPr lang="en-US" sz="2000" dirty="0">
                <a:solidFill>
                  <a:schemeClr val="accent3"/>
                </a:solidFill>
                <a:latin typeface="Consolas" panose="020B0609020204030204" pitchFamily="49" charset="0"/>
              </a:rPr>
              <a:t>// If the maximum valid sub-leaf index is 0 exit immediately</a:t>
            </a:r>
          </a:p>
          <a:p>
            <a:r>
              <a:rPr lang="en-US" sz="2000" dirty="0">
                <a:solidFill>
                  <a:schemeClr val="tx1"/>
                </a:solidFill>
                <a:latin typeface="Consolas" panose="020B0609020204030204" pitchFamily="49" charset="0"/>
              </a:rPr>
              <a:t>if (</a:t>
            </a:r>
            <a:r>
              <a:rPr lang="en-US" sz="2000" dirty="0" err="1">
                <a:solidFill>
                  <a:schemeClr val="tx1"/>
                </a:solidFill>
                <a:latin typeface="Consolas" panose="020B0609020204030204" pitchFamily="49" charset="0"/>
              </a:rPr>
              <a:t>cpuid_ctx</a:t>
            </a:r>
            <a:r>
              <a:rPr lang="en-US" sz="2000" dirty="0">
                <a:solidFill>
                  <a:schemeClr val="tx1"/>
                </a:solidFill>
                <a:latin typeface="Consolas" panose="020B0609020204030204" pitchFamily="49" charset="0"/>
              </a:rPr>
              <a:t>[0] == 0) return FALSE;</a:t>
            </a:r>
          </a:p>
        </p:txBody>
      </p:sp>
    </p:spTree>
    <p:extLst>
      <p:ext uri="{BB962C8B-B14F-4D97-AF65-F5344CB8AC3E}">
        <p14:creationId xmlns:p14="http://schemas.microsoft.com/office/powerpoint/2010/main" val="29658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8-50009_MSTIC_PPT_Template_Light">
  <a:themeElements>
    <a:clrScheme name="MSTIC">
      <a:dk1>
        <a:srgbClr val="505050"/>
      </a:dk1>
      <a:lt1>
        <a:sysClr val="window" lastClr="FFFFFF"/>
      </a:lt1>
      <a:dk2>
        <a:srgbClr val="00188F"/>
      </a:dk2>
      <a:lt2>
        <a:srgbClr val="EAEAEA"/>
      </a:lt2>
      <a:accent1>
        <a:srgbClr val="0078D7"/>
      </a:accent1>
      <a:accent2>
        <a:srgbClr val="00BCF2"/>
      </a:accent2>
      <a:accent3>
        <a:srgbClr val="008272"/>
      </a:accent3>
      <a:accent4>
        <a:srgbClr val="002050"/>
      </a:accent4>
      <a:accent5>
        <a:srgbClr val="FFB900"/>
      </a:accent5>
      <a:accent6>
        <a:srgbClr val="A80000"/>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TIC_Template_16x9.potx" id="{E54F3677-C9AE-4121-8975-1B0B050438EF}" vid="{7655FF58-2C1E-4099-B563-219E90E727B4}"/>
    </a:ext>
  </a:extLst>
</a:theme>
</file>

<file path=ppt/theme/theme2.xml><?xml version="1.0" encoding="utf-8"?>
<a:theme xmlns:a="http://schemas.openxmlformats.org/drawingml/2006/main" name="8-50009_MSTIC_PPT_Template_Blue">
  <a:themeElements>
    <a:clrScheme name="MSTIC Blue Back">
      <a:dk1>
        <a:srgbClr val="505050"/>
      </a:dk1>
      <a:lt1>
        <a:sysClr val="window" lastClr="FFFFFF"/>
      </a:lt1>
      <a:dk2>
        <a:srgbClr val="0078D7"/>
      </a:dk2>
      <a:lt2>
        <a:srgbClr val="EAEAEA"/>
      </a:lt2>
      <a:accent1>
        <a:srgbClr val="00188F"/>
      </a:accent1>
      <a:accent2>
        <a:srgbClr val="00BCF2"/>
      </a:accent2>
      <a:accent3>
        <a:srgbClr val="008272"/>
      </a:accent3>
      <a:accent4>
        <a:srgbClr val="002050"/>
      </a:accent4>
      <a:accent5>
        <a:srgbClr val="FFB900"/>
      </a:accent5>
      <a:accent6>
        <a:srgbClr val="A80000"/>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TIC_Template_16x9.potx" id="{E54F3677-C9AE-4121-8975-1B0B050438EF}" vid="{FC7AD29F-4E64-41CF-9D22-6648F1AF747E}"/>
    </a:ext>
  </a:extLst>
</a:theme>
</file>

<file path=ppt/theme/theme3.xml><?xml version="1.0" encoding="utf-8"?>
<a:theme xmlns:a="http://schemas.openxmlformats.org/drawingml/2006/main" name="8-50009_MSTIC_PPT_Template_Dark_Gray">
  <a:themeElements>
    <a:clrScheme name="MSTIC Gray Back">
      <a:dk1>
        <a:srgbClr val="505050"/>
      </a:dk1>
      <a:lt1>
        <a:sysClr val="window" lastClr="FFFFFF"/>
      </a:lt1>
      <a:dk2>
        <a:srgbClr val="00188F"/>
      </a:dk2>
      <a:lt2>
        <a:srgbClr val="EAEAEA"/>
      </a:lt2>
      <a:accent1>
        <a:srgbClr val="0078D7"/>
      </a:accent1>
      <a:accent2>
        <a:srgbClr val="00BCF2"/>
      </a:accent2>
      <a:accent3>
        <a:srgbClr val="008272"/>
      </a:accent3>
      <a:accent4>
        <a:srgbClr val="002050"/>
      </a:accent4>
      <a:accent5>
        <a:srgbClr val="FFB900"/>
      </a:accent5>
      <a:accent6>
        <a:srgbClr val="A800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TIC_Template_16x9.potx" id="{E54F3677-C9AE-4121-8975-1B0B050438EF}" vid="{C0EC6603-7EF6-40B5-87E3-41D37BFB6F1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EDA189290FC545AD991B51E2379F83" ma:contentTypeVersion="10" ma:contentTypeDescription="Create a new document." ma:contentTypeScope="" ma:versionID="920a7866300c718f54255d2aaf8db2b7">
  <xsd:schema xmlns:xsd="http://www.w3.org/2001/XMLSchema" xmlns:xs="http://www.w3.org/2001/XMLSchema" xmlns:p="http://schemas.microsoft.com/office/2006/metadata/properties" xmlns:ns1="http://schemas.microsoft.com/sharepoint/v3" xmlns:ns2="f6fdd4e2-1385-4e3b-83ed-cd04bbe9ea62" xmlns:ns3="87e467e5-c671-442a-81e4-0df1aa880edd" targetNamespace="http://schemas.microsoft.com/office/2006/metadata/properties" ma:root="true" ma:fieldsID="b8254c9ab8ab1d151357fffe0c4e5ba1" ns1:_="" ns2:_="" ns3:_="">
    <xsd:import namespace="http://schemas.microsoft.com/sharepoint/v3"/>
    <xsd:import namespace="f6fdd4e2-1385-4e3b-83ed-cd04bbe9ea62"/>
    <xsd:import namespace="87e467e5-c671-442a-81e4-0df1aa880edd"/>
    <xsd:element name="properties">
      <xsd:complexType>
        <xsd:sequence>
          <xsd:element name="documentManagement">
            <xsd:complexType>
              <xsd:all>
                <xsd:element ref="ns2:SharedWithUsers" minOccurs="0"/>
                <xsd:element ref="ns2:SharingHintHash" minOccurs="0"/>
                <xsd:element ref="ns2:SharedWithDetails" minOccurs="0"/>
                <xsd:element ref="ns3:Draft_x0020_Completed" minOccurs="0"/>
                <xsd:element ref="ns3:Analytic_x0020_Review_x0020_Completed" minOccurs="0"/>
                <xsd:element ref="ns3:Final" minOccurs="0"/>
                <xsd:element ref="ns1:PublishingStartDate" minOccurs="0"/>
                <xsd:element ref="ns1:PublishingExpirationDate"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4"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5"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6fdd4e2-1385-4e3b-83ed-cd04bbe9ea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7e467e5-c671-442a-81e4-0df1aa880edd" elementFormDefault="qualified">
    <xsd:import namespace="http://schemas.microsoft.com/office/2006/documentManagement/types"/>
    <xsd:import namespace="http://schemas.microsoft.com/office/infopath/2007/PartnerControls"/>
    <xsd:element name="Draft_x0020_Completed" ma:index="11" nillable="true" ma:displayName="Draft Completed" ma:default="0" ma:description="Box Checked by Author/Analyst when the initial draft is completed and ready for review" ma:internalName="Draft_x0020_Completed">
      <xsd:simpleType>
        <xsd:restriction base="dms:Boolean"/>
      </xsd:simpleType>
    </xsd:element>
    <xsd:element name="Analytic_x0020_Review_x0020_Completed" ma:index="12" nillable="true" ma:displayName="Analytic Review Completed" ma:default="0" ma:description="Checked when the analytic review is complete" ma:internalName="Analytic_x0020_Review_x0020_Completed">
      <xsd:simpleType>
        <xsd:restriction base="dms:Boolean"/>
      </xsd:simpleType>
    </xsd:element>
    <xsd:element name="Final" ma:index="13" nillable="true" ma:displayName="Final" ma:default="0" ma:description="Checked when the report has completed the final production review" ma:internalName="Final">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inal xmlns="87e467e5-c671-442a-81e4-0df1aa880edd">false</Final>
    <Draft_x0020_Completed xmlns="87e467e5-c671-442a-81e4-0df1aa880edd">false</Draft_x0020_Completed>
    <Analytic_x0020_Review_x0020_Completed xmlns="87e467e5-c671-442a-81e4-0df1aa880edd">false</Analytic_x0020_Review_x0020_Completed>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673D06-6566-42D8-BE69-B4EC103661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6fdd4e2-1385-4e3b-83ed-cd04bbe9ea62"/>
    <ds:schemaRef ds:uri="87e467e5-c671-442a-81e4-0df1aa880e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 ds:uri="87e467e5-c671-442a-81e4-0df1aa880edd"/>
    <ds:schemaRef ds:uri="http://purl.org/dc/elements/1.1/"/>
    <ds:schemaRef ds:uri="f6fdd4e2-1385-4e3b-83ed-cd04bbe9ea62"/>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MSTIC_Template_16x9</Template>
  <TotalTime>3188</TotalTime>
  <Words>5293</Words>
  <Application>Microsoft Office PowerPoint</Application>
  <PresentationFormat>Custom</PresentationFormat>
  <Paragraphs>632</Paragraphs>
  <Slides>49</Slides>
  <Notes>30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49</vt:i4>
      </vt:variant>
    </vt:vector>
  </HeadingPairs>
  <TitlesOfParts>
    <vt:vector size="62" baseType="lpstr">
      <vt:lpstr>MS PGothic</vt:lpstr>
      <vt:lpstr>Arial</vt:lpstr>
      <vt:lpstr>CiscoSans ExtraLight</vt:lpstr>
      <vt:lpstr>Consolas</vt:lpstr>
      <vt:lpstr>Courier New</vt:lpstr>
      <vt:lpstr>Exo 2</vt:lpstr>
      <vt:lpstr>Exo 2 Thin</vt:lpstr>
      <vt:lpstr>Segoe UI</vt:lpstr>
      <vt:lpstr>Segoe UI Light</vt:lpstr>
      <vt:lpstr>Wingdings</vt:lpstr>
      <vt:lpstr>8-50009_MSTIC_PPT_Template_Light</vt:lpstr>
      <vt:lpstr>8-50009_MSTIC_PPT_Template_Blue</vt:lpstr>
      <vt:lpstr>8-50009_MSTIC_PPT_Template_Dark_Gray</vt:lpstr>
      <vt:lpstr>CanSecWest</vt:lpstr>
      <vt:lpstr>Harnessing Intel Processor Trace on Windows for Vulnerability Discovery</vt:lpstr>
      <vt:lpstr>Who we are - Richard Johnson</vt:lpstr>
      <vt:lpstr>Who we are - Andrea Allievi</vt:lpstr>
      <vt:lpstr>Introduction</vt:lpstr>
      <vt:lpstr>Intel Processor Trace</vt:lpstr>
      <vt:lpstr>Intel Processor Trace</vt:lpstr>
      <vt:lpstr>Detecting Intel PT</vt:lpstr>
      <vt:lpstr>Detecting Intel PT</vt:lpstr>
      <vt:lpstr>Detecting Intel PT</vt:lpstr>
      <vt:lpstr>Detecting Intel PT</vt:lpstr>
      <vt:lpstr>Why is Intel PT so interesting?</vt:lpstr>
      <vt:lpstr>How it works - Summary</vt:lpstr>
      <vt:lpstr>Single Range </vt:lpstr>
      <vt:lpstr>Table of Physical Addresses </vt:lpstr>
      <vt:lpstr>Different type of Trace Packets </vt:lpstr>
      <vt:lpstr>Different type of Trace Packets </vt:lpstr>
      <vt:lpstr>Windows Intel PT Driver</vt:lpstr>
      <vt:lpstr>The Project</vt:lpstr>
      <vt:lpstr>The PMI Interrupt</vt:lpstr>
      <vt:lpstr>The User mode buffer</vt:lpstr>
      <vt:lpstr>Multi-Processor and Multi Thread support</vt:lpstr>
      <vt:lpstr>Kernel mode Tracing</vt:lpstr>
      <vt:lpstr>The client code</vt:lpstr>
      <vt:lpstr>The Multiprocessor client code</vt:lpstr>
      <vt:lpstr>Some other challenges</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Conclusions</vt:lpstr>
      <vt:lpstr>PowerPoint Presentation</vt:lpstr>
      <vt:lpstr>Multi-Threaded and Multi-Process applications</vt:lpstr>
      <vt:lpstr>In the beginning was a PUSHAD …</vt:lpstr>
      <vt:lpstr>… and now it is XSAVE</vt:lpstr>
      <vt:lpstr>Thread tracing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BlueHat</dc:title>
  <dc:subject>&lt;Speech title here&gt;</dc:subject>
  <dc:creator>Andrea Allievi</dc:creator>
  <cp:keywords>MSTIC</cp:keywords>
  <dc:description>Template: Mitchell Derrey, Silver Fox Productions_x000d_
Formatting: _x000d_
Audience Type:</dc:description>
  <cp:lastModifiedBy>rjohnson</cp:lastModifiedBy>
  <cp:revision>88</cp:revision>
  <dcterms:created xsi:type="dcterms:W3CDTF">2016-10-11T14:13:46Z</dcterms:created>
  <dcterms:modified xsi:type="dcterms:W3CDTF">2017-03-21T00:36:08Z</dcterms:modified>
  <cp:category>MSTIC</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0x01010095EDA189290FC545AD991B51E2379F83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