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sldIdLst>
    <p:sldId id="256" r:id="rId2"/>
    <p:sldId id="257" r:id="rId3"/>
    <p:sldId id="267" r:id="rId4"/>
    <p:sldId id="268" r:id="rId5"/>
    <p:sldId id="258" r:id="rId6"/>
    <p:sldId id="259" r:id="rId7"/>
    <p:sldId id="260" r:id="rId8"/>
    <p:sldId id="270" r:id="rId9"/>
    <p:sldId id="271" r:id="rId10"/>
    <p:sldId id="284" r:id="rId11"/>
    <p:sldId id="272" r:id="rId12"/>
    <p:sldId id="273" r:id="rId13"/>
    <p:sldId id="274" r:id="rId14"/>
    <p:sldId id="275" r:id="rId15"/>
    <p:sldId id="276" r:id="rId16"/>
    <p:sldId id="277" r:id="rId17"/>
    <p:sldId id="302" r:id="rId18"/>
    <p:sldId id="304" r:id="rId19"/>
    <p:sldId id="305" r:id="rId20"/>
    <p:sldId id="306" r:id="rId21"/>
    <p:sldId id="261" r:id="rId22"/>
    <p:sldId id="262" r:id="rId23"/>
    <p:sldId id="279" r:id="rId24"/>
    <p:sldId id="282" r:id="rId25"/>
    <p:sldId id="281" r:id="rId26"/>
    <p:sldId id="278" r:id="rId27"/>
    <p:sldId id="280" r:id="rId28"/>
    <p:sldId id="283" r:id="rId29"/>
    <p:sldId id="285" r:id="rId30"/>
    <p:sldId id="286" r:id="rId31"/>
    <p:sldId id="289" r:id="rId32"/>
    <p:sldId id="287" r:id="rId33"/>
    <p:sldId id="288" r:id="rId34"/>
    <p:sldId id="290" r:id="rId35"/>
    <p:sldId id="263" r:id="rId36"/>
    <p:sldId id="264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300" r:id="rId45"/>
    <p:sldId id="308" r:id="rId46"/>
    <p:sldId id="309" r:id="rId47"/>
    <p:sldId id="307" r:id="rId48"/>
    <p:sldId id="266" r:id="rId49"/>
    <p:sldId id="301" r:id="rId50"/>
    <p:sldId id="299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A7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11" autoAdjust="0"/>
  </p:normalViewPr>
  <p:slideViewPr>
    <p:cSldViewPr>
      <p:cViewPr>
        <p:scale>
          <a:sx n="105" d="100"/>
          <a:sy n="105" d="100"/>
        </p:scale>
        <p:origin x="-802" y="-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C203C6-D9F0-4A41-A493-C50B8FB8EF09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D19FA8-2C00-4BBC-90EC-5D57850FE330}">
      <dgm:prSet/>
      <dgm:spPr>
        <a:solidFill>
          <a:srgbClr val="0070C0"/>
        </a:solidFill>
      </dgm:spPr>
      <dgm:t>
        <a:bodyPr/>
        <a:lstStyle/>
        <a:p>
          <a:pPr rtl="0"/>
          <a:r>
            <a:rPr lang="en-US" dirty="0" smtClean="0"/>
            <a:t>Transform</a:t>
          </a:r>
          <a:endParaRPr lang="en-US" dirty="0"/>
        </a:p>
      </dgm:t>
    </dgm:pt>
    <dgm:pt modelId="{53C2ABC7-CFD3-45FB-A3B1-59EBAFDEA629}" type="parTrans" cxnId="{D09BF1B9-68AA-4DE6-913C-1094C4E3EBCA}">
      <dgm:prSet/>
      <dgm:spPr/>
      <dgm:t>
        <a:bodyPr/>
        <a:lstStyle/>
        <a:p>
          <a:endParaRPr lang="en-US"/>
        </a:p>
      </dgm:t>
    </dgm:pt>
    <dgm:pt modelId="{BF17246D-80D3-49BA-8921-345AFCCE2546}" type="sibTrans" cxnId="{D09BF1B9-68AA-4DE6-913C-1094C4E3EBCA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CA45A6B5-1726-44F1-9988-CB880E145321}">
      <dgm:prSet/>
      <dgm:spPr>
        <a:solidFill>
          <a:srgbClr val="0070C0"/>
        </a:solidFill>
      </dgm:spPr>
      <dgm:t>
        <a:bodyPr/>
        <a:lstStyle/>
        <a:p>
          <a:pPr rtl="0"/>
          <a:r>
            <a:rPr lang="en-US" dirty="0" smtClean="0"/>
            <a:t>Cache</a:t>
          </a:r>
          <a:endParaRPr lang="en-US" dirty="0"/>
        </a:p>
      </dgm:t>
    </dgm:pt>
    <dgm:pt modelId="{79E25F2E-9732-40C9-8189-B8B80619CA4F}" type="parTrans" cxnId="{F5ABA6A0-A841-4D50-8A27-9543CAED5EF4}">
      <dgm:prSet/>
      <dgm:spPr/>
      <dgm:t>
        <a:bodyPr/>
        <a:lstStyle/>
        <a:p>
          <a:endParaRPr lang="en-US"/>
        </a:p>
      </dgm:t>
    </dgm:pt>
    <dgm:pt modelId="{E5819682-1CD6-41A3-9460-2576F89E39DA}" type="sibTrans" cxnId="{F5ABA6A0-A841-4D50-8A27-9543CAED5EF4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C8B59E6D-1AA8-4DF7-94D0-C59958115657}">
      <dgm:prSet/>
      <dgm:spPr>
        <a:solidFill>
          <a:srgbClr val="0070C0"/>
        </a:solidFill>
      </dgm:spPr>
      <dgm:t>
        <a:bodyPr/>
        <a:lstStyle/>
        <a:p>
          <a:pPr rtl="0"/>
          <a:r>
            <a:rPr lang="en-US" smtClean="0"/>
            <a:t>Execute</a:t>
          </a:r>
          <a:endParaRPr lang="en-US"/>
        </a:p>
      </dgm:t>
    </dgm:pt>
    <dgm:pt modelId="{AE387F0B-B5D1-4C40-B57B-6D4CFAC685A8}" type="parTrans" cxnId="{7AF9B8FC-7A21-47CF-AB23-304EA7F22DF2}">
      <dgm:prSet/>
      <dgm:spPr/>
      <dgm:t>
        <a:bodyPr/>
        <a:lstStyle/>
        <a:p>
          <a:endParaRPr lang="en-US"/>
        </a:p>
      </dgm:t>
    </dgm:pt>
    <dgm:pt modelId="{D398E9DC-2F4C-4069-AD24-04BB87824AE3}" type="sibTrans" cxnId="{7AF9B8FC-7A21-47CF-AB23-304EA7F22DF2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D13179C0-187E-4B61-A612-62FDFAE975C6}">
      <dgm:prSet/>
      <dgm:spPr>
        <a:solidFill>
          <a:srgbClr val="0070C0"/>
        </a:solidFill>
      </dgm:spPr>
      <dgm:t>
        <a:bodyPr/>
        <a:lstStyle/>
        <a:p>
          <a:pPr rtl="0"/>
          <a:r>
            <a:rPr lang="en-US" smtClean="0"/>
            <a:t>Profile</a:t>
          </a:r>
          <a:endParaRPr lang="en-US"/>
        </a:p>
      </dgm:t>
    </dgm:pt>
    <dgm:pt modelId="{8DB9F22D-C9DF-4238-92BA-3D404F8FD8BF}" type="parTrans" cxnId="{10E2B694-5D84-4CCA-8B56-C9BCBEDD416F}">
      <dgm:prSet/>
      <dgm:spPr/>
      <dgm:t>
        <a:bodyPr/>
        <a:lstStyle/>
        <a:p>
          <a:endParaRPr lang="en-US"/>
        </a:p>
      </dgm:t>
    </dgm:pt>
    <dgm:pt modelId="{6C43CF05-C840-439A-BE22-594D33881A40}" type="sibTrans" cxnId="{10E2B694-5D84-4CCA-8B56-C9BCBEDD416F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FA0C618E-E97C-456A-8959-5E114A7C891A}" type="pres">
      <dgm:prSet presAssocID="{2BC203C6-D9F0-4A41-A493-C50B8FB8EF09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94469BB-AEB6-413B-9213-2CDB91111335}" type="pres">
      <dgm:prSet presAssocID="{F1D19FA8-2C00-4BBC-90EC-5D57850FE330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EE3761-7151-4C02-B9D3-888528C42C42}" type="pres">
      <dgm:prSet presAssocID="{BF17246D-80D3-49BA-8921-345AFCCE2546}" presName="sibTrans" presStyleLbl="sibTrans2D1" presStyleIdx="0" presStyleCnt="4"/>
      <dgm:spPr/>
      <dgm:t>
        <a:bodyPr/>
        <a:lstStyle/>
        <a:p>
          <a:endParaRPr lang="en-US"/>
        </a:p>
      </dgm:t>
    </dgm:pt>
    <dgm:pt modelId="{95190194-A79C-44CA-9994-74AE08069EB2}" type="pres">
      <dgm:prSet presAssocID="{BF17246D-80D3-49BA-8921-345AFCCE2546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6824C115-AA77-4D47-9626-DF2D375B0427}" type="pres">
      <dgm:prSet presAssocID="{CA45A6B5-1726-44F1-9988-CB880E14532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D47F81-6C79-486B-922C-68C2A2D1DC90}" type="pres">
      <dgm:prSet presAssocID="{E5819682-1CD6-41A3-9460-2576F89E39DA}" presName="sibTrans" presStyleLbl="sibTrans2D1" presStyleIdx="1" presStyleCnt="4"/>
      <dgm:spPr/>
      <dgm:t>
        <a:bodyPr/>
        <a:lstStyle/>
        <a:p>
          <a:endParaRPr lang="en-US"/>
        </a:p>
      </dgm:t>
    </dgm:pt>
    <dgm:pt modelId="{EE2B908E-B7AD-48B3-A12F-408807F740D3}" type="pres">
      <dgm:prSet presAssocID="{E5819682-1CD6-41A3-9460-2576F89E39DA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97543192-109D-49D5-A4BD-B158BE60BF30}" type="pres">
      <dgm:prSet presAssocID="{C8B59E6D-1AA8-4DF7-94D0-C5995811565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0CBF2C-BB75-46E9-B071-EDC6AAC58256}" type="pres">
      <dgm:prSet presAssocID="{D398E9DC-2F4C-4069-AD24-04BB87824AE3}" presName="sibTrans" presStyleLbl="sibTrans2D1" presStyleIdx="2" presStyleCnt="4"/>
      <dgm:spPr/>
      <dgm:t>
        <a:bodyPr/>
        <a:lstStyle/>
        <a:p>
          <a:endParaRPr lang="en-US"/>
        </a:p>
      </dgm:t>
    </dgm:pt>
    <dgm:pt modelId="{5C1B7C68-002E-4234-BBC1-F59D49AC1233}" type="pres">
      <dgm:prSet presAssocID="{D398E9DC-2F4C-4069-AD24-04BB87824AE3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60AA40CE-E2F8-4A7C-9377-366D98C86B1D}" type="pres">
      <dgm:prSet presAssocID="{D13179C0-187E-4B61-A612-62FDFAE975C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62EA71-C5AB-4B7F-A506-890B4D9D5F4C}" type="pres">
      <dgm:prSet presAssocID="{6C43CF05-C840-439A-BE22-594D33881A40}" presName="sibTrans" presStyleLbl="sibTrans2D1" presStyleIdx="3" presStyleCnt="4"/>
      <dgm:spPr/>
      <dgm:t>
        <a:bodyPr/>
        <a:lstStyle/>
        <a:p>
          <a:endParaRPr lang="en-US"/>
        </a:p>
      </dgm:t>
    </dgm:pt>
    <dgm:pt modelId="{640CAED6-BDE9-4484-BCD0-F22369577DB2}" type="pres">
      <dgm:prSet presAssocID="{6C43CF05-C840-439A-BE22-594D33881A40}" presName="connectorText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10E2B694-5D84-4CCA-8B56-C9BCBEDD416F}" srcId="{2BC203C6-D9F0-4A41-A493-C50B8FB8EF09}" destId="{D13179C0-187E-4B61-A612-62FDFAE975C6}" srcOrd="3" destOrd="0" parTransId="{8DB9F22D-C9DF-4238-92BA-3D404F8FD8BF}" sibTransId="{6C43CF05-C840-439A-BE22-594D33881A40}"/>
    <dgm:cxn modelId="{6DC7F032-28F2-4594-8C6F-B084715BD149}" type="presOf" srcId="{D13179C0-187E-4B61-A612-62FDFAE975C6}" destId="{60AA40CE-E2F8-4A7C-9377-366D98C86B1D}" srcOrd="0" destOrd="0" presId="urn:microsoft.com/office/officeart/2005/8/layout/cycle2"/>
    <dgm:cxn modelId="{F82472E7-E937-4D87-A2D8-22DB4FE91824}" type="presOf" srcId="{C8B59E6D-1AA8-4DF7-94D0-C59958115657}" destId="{97543192-109D-49D5-A4BD-B158BE60BF30}" srcOrd="0" destOrd="0" presId="urn:microsoft.com/office/officeart/2005/8/layout/cycle2"/>
    <dgm:cxn modelId="{E870C45C-EF29-4E6E-9532-9A345FE71FFE}" type="presOf" srcId="{2BC203C6-D9F0-4A41-A493-C50B8FB8EF09}" destId="{FA0C618E-E97C-456A-8959-5E114A7C891A}" srcOrd="0" destOrd="0" presId="urn:microsoft.com/office/officeart/2005/8/layout/cycle2"/>
    <dgm:cxn modelId="{F5ABA6A0-A841-4D50-8A27-9543CAED5EF4}" srcId="{2BC203C6-D9F0-4A41-A493-C50B8FB8EF09}" destId="{CA45A6B5-1726-44F1-9988-CB880E145321}" srcOrd="1" destOrd="0" parTransId="{79E25F2E-9732-40C9-8189-B8B80619CA4F}" sibTransId="{E5819682-1CD6-41A3-9460-2576F89E39DA}"/>
    <dgm:cxn modelId="{F8BC6CD7-90C9-4490-A458-94ACE9A7A321}" type="presOf" srcId="{BF17246D-80D3-49BA-8921-345AFCCE2546}" destId="{8EEE3761-7151-4C02-B9D3-888528C42C42}" srcOrd="0" destOrd="0" presId="urn:microsoft.com/office/officeart/2005/8/layout/cycle2"/>
    <dgm:cxn modelId="{CDFEEC04-09A6-4E89-91F9-EB343B480E7F}" type="presOf" srcId="{E5819682-1CD6-41A3-9460-2576F89E39DA}" destId="{EE2B908E-B7AD-48B3-A12F-408807F740D3}" srcOrd="1" destOrd="0" presId="urn:microsoft.com/office/officeart/2005/8/layout/cycle2"/>
    <dgm:cxn modelId="{5ADE587C-28DE-4161-BD73-E26FC9DA02A1}" type="presOf" srcId="{F1D19FA8-2C00-4BBC-90EC-5D57850FE330}" destId="{194469BB-AEB6-413B-9213-2CDB91111335}" srcOrd="0" destOrd="0" presId="urn:microsoft.com/office/officeart/2005/8/layout/cycle2"/>
    <dgm:cxn modelId="{863CB947-6280-4631-945F-21C1DCC17FF2}" type="presOf" srcId="{6C43CF05-C840-439A-BE22-594D33881A40}" destId="{BF62EA71-C5AB-4B7F-A506-890B4D9D5F4C}" srcOrd="0" destOrd="0" presId="urn:microsoft.com/office/officeart/2005/8/layout/cycle2"/>
    <dgm:cxn modelId="{7AF9B8FC-7A21-47CF-AB23-304EA7F22DF2}" srcId="{2BC203C6-D9F0-4A41-A493-C50B8FB8EF09}" destId="{C8B59E6D-1AA8-4DF7-94D0-C59958115657}" srcOrd="2" destOrd="0" parTransId="{AE387F0B-B5D1-4C40-B57B-6D4CFAC685A8}" sibTransId="{D398E9DC-2F4C-4069-AD24-04BB87824AE3}"/>
    <dgm:cxn modelId="{D09BF1B9-68AA-4DE6-913C-1094C4E3EBCA}" srcId="{2BC203C6-D9F0-4A41-A493-C50B8FB8EF09}" destId="{F1D19FA8-2C00-4BBC-90EC-5D57850FE330}" srcOrd="0" destOrd="0" parTransId="{53C2ABC7-CFD3-45FB-A3B1-59EBAFDEA629}" sibTransId="{BF17246D-80D3-49BA-8921-345AFCCE2546}"/>
    <dgm:cxn modelId="{7035B9E9-05A8-43E4-BDA9-99FFA1DF7F36}" type="presOf" srcId="{CA45A6B5-1726-44F1-9988-CB880E145321}" destId="{6824C115-AA77-4D47-9626-DF2D375B0427}" srcOrd="0" destOrd="0" presId="urn:microsoft.com/office/officeart/2005/8/layout/cycle2"/>
    <dgm:cxn modelId="{411A2186-FC5B-4E27-8433-00A0D60CE48F}" type="presOf" srcId="{BF17246D-80D3-49BA-8921-345AFCCE2546}" destId="{95190194-A79C-44CA-9994-74AE08069EB2}" srcOrd="1" destOrd="0" presId="urn:microsoft.com/office/officeart/2005/8/layout/cycle2"/>
    <dgm:cxn modelId="{D6362AF4-87EF-47A5-A0C8-390DA46DE6DA}" type="presOf" srcId="{D398E9DC-2F4C-4069-AD24-04BB87824AE3}" destId="{BE0CBF2C-BB75-46E9-B071-EDC6AAC58256}" srcOrd="0" destOrd="0" presId="urn:microsoft.com/office/officeart/2005/8/layout/cycle2"/>
    <dgm:cxn modelId="{1AEC53CA-F14D-4C28-A080-A65DE99D07C2}" type="presOf" srcId="{D398E9DC-2F4C-4069-AD24-04BB87824AE3}" destId="{5C1B7C68-002E-4234-BBC1-F59D49AC1233}" srcOrd="1" destOrd="0" presId="urn:microsoft.com/office/officeart/2005/8/layout/cycle2"/>
    <dgm:cxn modelId="{E55A06EB-0F07-4368-8A35-598DF5E67DD8}" type="presOf" srcId="{E5819682-1CD6-41A3-9460-2576F89E39DA}" destId="{5DD47F81-6C79-486B-922C-68C2A2D1DC90}" srcOrd="0" destOrd="0" presId="urn:microsoft.com/office/officeart/2005/8/layout/cycle2"/>
    <dgm:cxn modelId="{F87C3DE9-5C90-4150-AE66-28A3DA470630}" type="presOf" srcId="{6C43CF05-C840-439A-BE22-594D33881A40}" destId="{640CAED6-BDE9-4484-BCD0-F22369577DB2}" srcOrd="1" destOrd="0" presId="urn:microsoft.com/office/officeart/2005/8/layout/cycle2"/>
    <dgm:cxn modelId="{654CFF8E-644B-4FD6-A77F-DAC4BAA2B8DA}" type="presParOf" srcId="{FA0C618E-E97C-456A-8959-5E114A7C891A}" destId="{194469BB-AEB6-413B-9213-2CDB91111335}" srcOrd="0" destOrd="0" presId="urn:microsoft.com/office/officeart/2005/8/layout/cycle2"/>
    <dgm:cxn modelId="{FAC2440C-3DF6-4089-8419-A6250B99F8F7}" type="presParOf" srcId="{FA0C618E-E97C-456A-8959-5E114A7C891A}" destId="{8EEE3761-7151-4C02-B9D3-888528C42C42}" srcOrd="1" destOrd="0" presId="urn:microsoft.com/office/officeart/2005/8/layout/cycle2"/>
    <dgm:cxn modelId="{6B91FF79-51DC-41C7-ABDE-BDC5F70F4853}" type="presParOf" srcId="{8EEE3761-7151-4C02-B9D3-888528C42C42}" destId="{95190194-A79C-44CA-9994-74AE08069EB2}" srcOrd="0" destOrd="0" presId="urn:microsoft.com/office/officeart/2005/8/layout/cycle2"/>
    <dgm:cxn modelId="{C8A09164-F862-47CD-8E80-C8E8CBEFBC3A}" type="presParOf" srcId="{FA0C618E-E97C-456A-8959-5E114A7C891A}" destId="{6824C115-AA77-4D47-9626-DF2D375B0427}" srcOrd="2" destOrd="0" presId="urn:microsoft.com/office/officeart/2005/8/layout/cycle2"/>
    <dgm:cxn modelId="{1E38F442-E10A-4DF1-B4B2-428C8E24B757}" type="presParOf" srcId="{FA0C618E-E97C-456A-8959-5E114A7C891A}" destId="{5DD47F81-6C79-486B-922C-68C2A2D1DC90}" srcOrd="3" destOrd="0" presId="urn:microsoft.com/office/officeart/2005/8/layout/cycle2"/>
    <dgm:cxn modelId="{7E3DEB08-BC12-4B6B-8D9B-9992D5067FC3}" type="presParOf" srcId="{5DD47F81-6C79-486B-922C-68C2A2D1DC90}" destId="{EE2B908E-B7AD-48B3-A12F-408807F740D3}" srcOrd="0" destOrd="0" presId="urn:microsoft.com/office/officeart/2005/8/layout/cycle2"/>
    <dgm:cxn modelId="{6AA4E05E-2AA8-4CE8-8A59-82E6CE74B7E6}" type="presParOf" srcId="{FA0C618E-E97C-456A-8959-5E114A7C891A}" destId="{97543192-109D-49D5-A4BD-B158BE60BF30}" srcOrd="4" destOrd="0" presId="urn:microsoft.com/office/officeart/2005/8/layout/cycle2"/>
    <dgm:cxn modelId="{D4CF977C-990C-4B66-98BF-DE2BD26F7FA3}" type="presParOf" srcId="{FA0C618E-E97C-456A-8959-5E114A7C891A}" destId="{BE0CBF2C-BB75-46E9-B071-EDC6AAC58256}" srcOrd="5" destOrd="0" presId="urn:microsoft.com/office/officeart/2005/8/layout/cycle2"/>
    <dgm:cxn modelId="{96A3FEAC-4EB8-447F-BD82-9910B7BF7321}" type="presParOf" srcId="{BE0CBF2C-BB75-46E9-B071-EDC6AAC58256}" destId="{5C1B7C68-002E-4234-BBC1-F59D49AC1233}" srcOrd="0" destOrd="0" presId="urn:microsoft.com/office/officeart/2005/8/layout/cycle2"/>
    <dgm:cxn modelId="{A8ECF402-1B6C-45C1-AC1E-8F1A9A6D658A}" type="presParOf" srcId="{FA0C618E-E97C-456A-8959-5E114A7C891A}" destId="{60AA40CE-E2F8-4A7C-9377-366D98C86B1D}" srcOrd="6" destOrd="0" presId="urn:microsoft.com/office/officeart/2005/8/layout/cycle2"/>
    <dgm:cxn modelId="{99A24146-9660-4271-B5DA-6CE6E5FBD374}" type="presParOf" srcId="{FA0C618E-E97C-456A-8959-5E114A7C891A}" destId="{BF62EA71-C5AB-4B7F-A506-890B4D9D5F4C}" srcOrd="7" destOrd="0" presId="urn:microsoft.com/office/officeart/2005/8/layout/cycle2"/>
    <dgm:cxn modelId="{4C1F79AB-86A2-47CE-966A-143E2F6215AB}" type="presParOf" srcId="{BF62EA71-C5AB-4B7F-A506-890B4D9D5F4C}" destId="{640CAED6-BDE9-4484-BCD0-F22369577DB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C203C6-D9F0-4A41-A493-C50B8FB8EF09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1D19FA8-2C00-4BBC-90EC-5D57850FE330}">
      <dgm:prSet/>
      <dgm:spPr/>
      <dgm:t>
        <a:bodyPr/>
        <a:lstStyle/>
        <a:p>
          <a:pPr rtl="0"/>
          <a:r>
            <a:rPr lang="en-US" dirty="0" smtClean="0"/>
            <a:t>Transform</a:t>
          </a:r>
          <a:endParaRPr lang="en-US" dirty="0"/>
        </a:p>
      </dgm:t>
    </dgm:pt>
    <dgm:pt modelId="{53C2ABC7-CFD3-45FB-A3B1-59EBAFDEA629}" type="parTrans" cxnId="{D09BF1B9-68AA-4DE6-913C-1094C4E3EBCA}">
      <dgm:prSet/>
      <dgm:spPr/>
      <dgm:t>
        <a:bodyPr/>
        <a:lstStyle/>
        <a:p>
          <a:endParaRPr lang="en-US"/>
        </a:p>
      </dgm:t>
    </dgm:pt>
    <dgm:pt modelId="{BF17246D-80D3-49BA-8921-345AFCCE2546}" type="sibTrans" cxnId="{D09BF1B9-68AA-4DE6-913C-1094C4E3EBCA}">
      <dgm:prSet/>
      <dgm:spPr/>
      <dgm:t>
        <a:bodyPr/>
        <a:lstStyle/>
        <a:p>
          <a:endParaRPr lang="en-US"/>
        </a:p>
      </dgm:t>
    </dgm:pt>
    <dgm:pt modelId="{CA45A6B5-1726-44F1-9988-CB880E145321}">
      <dgm:prSet/>
      <dgm:spPr/>
      <dgm:t>
        <a:bodyPr/>
        <a:lstStyle/>
        <a:p>
          <a:pPr rtl="0"/>
          <a:r>
            <a:rPr lang="en-US" smtClean="0"/>
            <a:t>Cache</a:t>
          </a:r>
          <a:endParaRPr lang="en-US"/>
        </a:p>
      </dgm:t>
    </dgm:pt>
    <dgm:pt modelId="{79E25F2E-9732-40C9-8189-B8B80619CA4F}" type="parTrans" cxnId="{F5ABA6A0-A841-4D50-8A27-9543CAED5EF4}">
      <dgm:prSet/>
      <dgm:spPr/>
      <dgm:t>
        <a:bodyPr/>
        <a:lstStyle/>
        <a:p>
          <a:endParaRPr lang="en-US"/>
        </a:p>
      </dgm:t>
    </dgm:pt>
    <dgm:pt modelId="{E5819682-1CD6-41A3-9460-2576F89E39DA}" type="sibTrans" cxnId="{F5ABA6A0-A841-4D50-8A27-9543CAED5EF4}">
      <dgm:prSet/>
      <dgm:spPr/>
      <dgm:t>
        <a:bodyPr/>
        <a:lstStyle/>
        <a:p>
          <a:endParaRPr lang="en-US"/>
        </a:p>
      </dgm:t>
    </dgm:pt>
    <dgm:pt modelId="{C8B59E6D-1AA8-4DF7-94D0-C59958115657}">
      <dgm:prSet/>
      <dgm:spPr/>
      <dgm:t>
        <a:bodyPr/>
        <a:lstStyle/>
        <a:p>
          <a:pPr rtl="0"/>
          <a:r>
            <a:rPr lang="en-US" smtClean="0"/>
            <a:t>Execute</a:t>
          </a:r>
          <a:endParaRPr lang="en-US"/>
        </a:p>
      </dgm:t>
    </dgm:pt>
    <dgm:pt modelId="{AE387F0B-B5D1-4C40-B57B-6D4CFAC685A8}" type="parTrans" cxnId="{7AF9B8FC-7A21-47CF-AB23-304EA7F22DF2}">
      <dgm:prSet/>
      <dgm:spPr/>
      <dgm:t>
        <a:bodyPr/>
        <a:lstStyle/>
        <a:p>
          <a:endParaRPr lang="en-US"/>
        </a:p>
      </dgm:t>
    </dgm:pt>
    <dgm:pt modelId="{D398E9DC-2F4C-4069-AD24-04BB87824AE3}" type="sibTrans" cxnId="{7AF9B8FC-7A21-47CF-AB23-304EA7F22DF2}">
      <dgm:prSet/>
      <dgm:spPr/>
      <dgm:t>
        <a:bodyPr/>
        <a:lstStyle/>
        <a:p>
          <a:endParaRPr lang="en-US"/>
        </a:p>
      </dgm:t>
    </dgm:pt>
    <dgm:pt modelId="{D13179C0-187E-4B61-A612-62FDFAE975C6}">
      <dgm:prSet/>
      <dgm:spPr/>
      <dgm:t>
        <a:bodyPr/>
        <a:lstStyle/>
        <a:p>
          <a:pPr rtl="0"/>
          <a:r>
            <a:rPr lang="en-US" dirty="0" smtClean="0"/>
            <a:t>Profile</a:t>
          </a:r>
          <a:endParaRPr lang="en-US" dirty="0"/>
        </a:p>
      </dgm:t>
    </dgm:pt>
    <dgm:pt modelId="{8DB9F22D-C9DF-4238-92BA-3D404F8FD8BF}" type="parTrans" cxnId="{10E2B694-5D84-4CCA-8B56-C9BCBEDD416F}">
      <dgm:prSet/>
      <dgm:spPr/>
      <dgm:t>
        <a:bodyPr/>
        <a:lstStyle/>
        <a:p>
          <a:endParaRPr lang="en-US"/>
        </a:p>
      </dgm:t>
    </dgm:pt>
    <dgm:pt modelId="{6C43CF05-C840-439A-BE22-594D33881A40}" type="sibTrans" cxnId="{10E2B694-5D84-4CCA-8B56-C9BCBEDD416F}">
      <dgm:prSet/>
      <dgm:spPr/>
      <dgm:t>
        <a:bodyPr/>
        <a:lstStyle/>
        <a:p>
          <a:endParaRPr lang="en-US"/>
        </a:p>
      </dgm:t>
    </dgm:pt>
    <dgm:pt modelId="{FA0C618E-E97C-456A-8959-5E114A7C891A}" type="pres">
      <dgm:prSet presAssocID="{2BC203C6-D9F0-4A41-A493-C50B8FB8EF09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94469BB-AEB6-413B-9213-2CDB91111335}" type="pres">
      <dgm:prSet presAssocID="{F1D19FA8-2C00-4BBC-90EC-5D57850FE330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EE3761-7151-4C02-B9D3-888528C42C42}" type="pres">
      <dgm:prSet presAssocID="{BF17246D-80D3-49BA-8921-345AFCCE2546}" presName="sibTrans" presStyleLbl="sibTrans2D1" presStyleIdx="0" presStyleCnt="4"/>
      <dgm:spPr/>
      <dgm:t>
        <a:bodyPr/>
        <a:lstStyle/>
        <a:p>
          <a:endParaRPr lang="en-US"/>
        </a:p>
      </dgm:t>
    </dgm:pt>
    <dgm:pt modelId="{95190194-A79C-44CA-9994-74AE08069EB2}" type="pres">
      <dgm:prSet presAssocID="{BF17246D-80D3-49BA-8921-345AFCCE2546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6824C115-AA77-4D47-9626-DF2D375B0427}" type="pres">
      <dgm:prSet presAssocID="{CA45A6B5-1726-44F1-9988-CB880E14532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D47F81-6C79-486B-922C-68C2A2D1DC90}" type="pres">
      <dgm:prSet presAssocID="{E5819682-1CD6-41A3-9460-2576F89E39DA}" presName="sibTrans" presStyleLbl="sibTrans2D1" presStyleIdx="1" presStyleCnt="4"/>
      <dgm:spPr/>
      <dgm:t>
        <a:bodyPr/>
        <a:lstStyle/>
        <a:p>
          <a:endParaRPr lang="en-US"/>
        </a:p>
      </dgm:t>
    </dgm:pt>
    <dgm:pt modelId="{EE2B908E-B7AD-48B3-A12F-408807F740D3}" type="pres">
      <dgm:prSet presAssocID="{E5819682-1CD6-41A3-9460-2576F89E39DA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97543192-109D-49D5-A4BD-B158BE60BF30}" type="pres">
      <dgm:prSet presAssocID="{C8B59E6D-1AA8-4DF7-94D0-C5995811565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0CBF2C-BB75-46E9-B071-EDC6AAC58256}" type="pres">
      <dgm:prSet presAssocID="{D398E9DC-2F4C-4069-AD24-04BB87824AE3}" presName="sibTrans" presStyleLbl="sibTrans2D1" presStyleIdx="2" presStyleCnt="4"/>
      <dgm:spPr/>
      <dgm:t>
        <a:bodyPr/>
        <a:lstStyle/>
        <a:p>
          <a:endParaRPr lang="en-US"/>
        </a:p>
      </dgm:t>
    </dgm:pt>
    <dgm:pt modelId="{5C1B7C68-002E-4234-BBC1-F59D49AC1233}" type="pres">
      <dgm:prSet presAssocID="{D398E9DC-2F4C-4069-AD24-04BB87824AE3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60AA40CE-E2F8-4A7C-9377-366D98C86B1D}" type="pres">
      <dgm:prSet presAssocID="{D13179C0-187E-4B61-A612-62FDFAE975C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62EA71-C5AB-4B7F-A506-890B4D9D5F4C}" type="pres">
      <dgm:prSet presAssocID="{6C43CF05-C840-439A-BE22-594D33881A40}" presName="sibTrans" presStyleLbl="sibTrans2D1" presStyleIdx="3" presStyleCnt="4"/>
      <dgm:spPr/>
      <dgm:t>
        <a:bodyPr/>
        <a:lstStyle/>
        <a:p>
          <a:endParaRPr lang="en-US"/>
        </a:p>
      </dgm:t>
    </dgm:pt>
    <dgm:pt modelId="{640CAED6-BDE9-4484-BCD0-F22369577DB2}" type="pres">
      <dgm:prSet presAssocID="{6C43CF05-C840-439A-BE22-594D33881A40}" presName="connectorText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10E2B694-5D84-4CCA-8B56-C9BCBEDD416F}" srcId="{2BC203C6-D9F0-4A41-A493-C50B8FB8EF09}" destId="{D13179C0-187E-4B61-A612-62FDFAE975C6}" srcOrd="3" destOrd="0" parTransId="{8DB9F22D-C9DF-4238-92BA-3D404F8FD8BF}" sibTransId="{6C43CF05-C840-439A-BE22-594D33881A40}"/>
    <dgm:cxn modelId="{5F4B414C-D214-4BA1-B927-2184742FDF98}" type="presOf" srcId="{6C43CF05-C840-439A-BE22-594D33881A40}" destId="{640CAED6-BDE9-4484-BCD0-F22369577DB2}" srcOrd="1" destOrd="0" presId="urn:microsoft.com/office/officeart/2005/8/layout/cycle2"/>
    <dgm:cxn modelId="{157D25E1-B888-47E9-A9C8-90A2DE29387C}" type="presOf" srcId="{BF17246D-80D3-49BA-8921-345AFCCE2546}" destId="{95190194-A79C-44CA-9994-74AE08069EB2}" srcOrd="1" destOrd="0" presId="urn:microsoft.com/office/officeart/2005/8/layout/cycle2"/>
    <dgm:cxn modelId="{36506922-BCA1-490E-A8BA-FBE630BA2A68}" type="presOf" srcId="{2BC203C6-D9F0-4A41-A493-C50B8FB8EF09}" destId="{FA0C618E-E97C-456A-8959-5E114A7C891A}" srcOrd="0" destOrd="0" presId="urn:microsoft.com/office/officeart/2005/8/layout/cycle2"/>
    <dgm:cxn modelId="{F5ABA6A0-A841-4D50-8A27-9543CAED5EF4}" srcId="{2BC203C6-D9F0-4A41-A493-C50B8FB8EF09}" destId="{CA45A6B5-1726-44F1-9988-CB880E145321}" srcOrd="1" destOrd="0" parTransId="{79E25F2E-9732-40C9-8189-B8B80619CA4F}" sibTransId="{E5819682-1CD6-41A3-9460-2576F89E39DA}"/>
    <dgm:cxn modelId="{E59D8749-C081-4E8D-999D-352AB747255D}" type="presOf" srcId="{E5819682-1CD6-41A3-9460-2576F89E39DA}" destId="{5DD47F81-6C79-486B-922C-68C2A2D1DC90}" srcOrd="0" destOrd="0" presId="urn:microsoft.com/office/officeart/2005/8/layout/cycle2"/>
    <dgm:cxn modelId="{B65D398D-B9BF-4F61-B66D-3968B1F6C59D}" type="presOf" srcId="{E5819682-1CD6-41A3-9460-2576F89E39DA}" destId="{EE2B908E-B7AD-48B3-A12F-408807F740D3}" srcOrd="1" destOrd="0" presId="urn:microsoft.com/office/officeart/2005/8/layout/cycle2"/>
    <dgm:cxn modelId="{72A127EE-6087-4D0D-AA05-CFFFA2F98D37}" type="presOf" srcId="{D398E9DC-2F4C-4069-AD24-04BB87824AE3}" destId="{BE0CBF2C-BB75-46E9-B071-EDC6AAC58256}" srcOrd="0" destOrd="0" presId="urn:microsoft.com/office/officeart/2005/8/layout/cycle2"/>
    <dgm:cxn modelId="{92A16C75-7116-47A5-9962-1F2E11E2D343}" type="presOf" srcId="{6C43CF05-C840-439A-BE22-594D33881A40}" destId="{BF62EA71-C5AB-4B7F-A506-890B4D9D5F4C}" srcOrd="0" destOrd="0" presId="urn:microsoft.com/office/officeart/2005/8/layout/cycle2"/>
    <dgm:cxn modelId="{9A60721B-515B-4832-9BD4-1471C239EC7C}" type="presOf" srcId="{BF17246D-80D3-49BA-8921-345AFCCE2546}" destId="{8EEE3761-7151-4C02-B9D3-888528C42C42}" srcOrd="0" destOrd="0" presId="urn:microsoft.com/office/officeart/2005/8/layout/cycle2"/>
    <dgm:cxn modelId="{B1D44B63-3361-4A76-9D97-B315D34C2DF9}" type="presOf" srcId="{C8B59E6D-1AA8-4DF7-94D0-C59958115657}" destId="{97543192-109D-49D5-A4BD-B158BE60BF30}" srcOrd="0" destOrd="0" presId="urn:microsoft.com/office/officeart/2005/8/layout/cycle2"/>
    <dgm:cxn modelId="{2E89DE23-C60F-4C80-B91E-0C49012A0D3E}" type="presOf" srcId="{CA45A6B5-1726-44F1-9988-CB880E145321}" destId="{6824C115-AA77-4D47-9626-DF2D375B0427}" srcOrd="0" destOrd="0" presId="urn:microsoft.com/office/officeart/2005/8/layout/cycle2"/>
    <dgm:cxn modelId="{80A39638-463B-446C-A026-C9637E06B983}" type="presOf" srcId="{F1D19FA8-2C00-4BBC-90EC-5D57850FE330}" destId="{194469BB-AEB6-413B-9213-2CDB91111335}" srcOrd="0" destOrd="0" presId="urn:microsoft.com/office/officeart/2005/8/layout/cycle2"/>
    <dgm:cxn modelId="{3622C8FF-5D5C-4262-8F91-B18FD54F1FF6}" type="presOf" srcId="{D398E9DC-2F4C-4069-AD24-04BB87824AE3}" destId="{5C1B7C68-002E-4234-BBC1-F59D49AC1233}" srcOrd="1" destOrd="0" presId="urn:microsoft.com/office/officeart/2005/8/layout/cycle2"/>
    <dgm:cxn modelId="{7AF9B8FC-7A21-47CF-AB23-304EA7F22DF2}" srcId="{2BC203C6-D9F0-4A41-A493-C50B8FB8EF09}" destId="{C8B59E6D-1AA8-4DF7-94D0-C59958115657}" srcOrd="2" destOrd="0" parTransId="{AE387F0B-B5D1-4C40-B57B-6D4CFAC685A8}" sibTransId="{D398E9DC-2F4C-4069-AD24-04BB87824AE3}"/>
    <dgm:cxn modelId="{D09BF1B9-68AA-4DE6-913C-1094C4E3EBCA}" srcId="{2BC203C6-D9F0-4A41-A493-C50B8FB8EF09}" destId="{F1D19FA8-2C00-4BBC-90EC-5D57850FE330}" srcOrd="0" destOrd="0" parTransId="{53C2ABC7-CFD3-45FB-A3B1-59EBAFDEA629}" sibTransId="{BF17246D-80D3-49BA-8921-345AFCCE2546}"/>
    <dgm:cxn modelId="{648A523F-93F3-473E-BE8D-AF3433D3C4F1}" type="presOf" srcId="{D13179C0-187E-4B61-A612-62FDFAE975C6}" destId="{60AA40CE-E2F8-4A7C-9377-366D98C86B1D}" srcOrd="0" destOrd="0" presId="urn:microsoft.com/office/officeart/2005/8/layout/cycle2"/>
    <dgm:cxn modelId="{F4B10CAA-9994-4DDB-BBBE-9A6A66557FAB}" type="presParOf" srcId="{FA0C618E-E97C-456A-8959-5E114A7C891A}" destId="{194469BB-AEB6-413B-9213-2CDB91111335}" srcOrd="0" destOrd="0" presId="urn:microsoft.com/office/officeart/2005/8/layout/cycle2"/>
    <dgm:cxn modelId="{2C601832-5A83-4C6B-87AD-7524987AA05A}" type="presParOf" srcId="{FA0C618E-E97C-456A-8959-5E114A7C891A}" destId="{8EEE3761-7151-4C02-B9D3-888528C42C42}" srcOrd="1" destOrd="0" presId="urn:microsoft.com/office/officeart/2005/8/layout/cycle2"/>
    <dgm:cxn modelId="{2F642C2B-8AEA-4B20-96F3-9AFD127B7AEA}" type="presParOf" srcId="{8EEE3761-7151-4C02-B9D3-888528C42C42}" destId="{95190194-A79C-44CA-9994-74AE08069EB2}" srcOrd="0" destOrd="0" presId="urn:microsoft.com/office/officeart/2005/8/layout/cycle2"/>
    <dgm:cxn modelId="{2D9D0021-F916-48EA-991E-A9774B91A34F}" type="presParOf" srcId="{FA0C618E-E97C-456A-8959-5E114A7C891A}" destId="{6824C115-AA77-4D47-9626-DF2D375B0427}" srcOrd="2" destOrd="0" presId="urn:microsoft.com/office/officeart/2005/8/layout/cycle2"/>
    <dgm:cxn modelId="{BDE27AAA-4F22-4569-B1BF-2D773D67505F}" type="presParOf" srcId="{FA0C618E-E97C-456A-8959-5E114A7C891A}" destId="{5DD47F81-6C79-486B-922C-68C2A2D1DC90}" srcOrd="3" destOrd="0" presId="urn:microsoft.com/office/officeart/2005/8/layout/cycle2"/>
    <dgm:cxn modelId="{3F8F5405-B961-487E-84F8-9D25F8D04A43}" type="presParOf" srcId="{5DD47F81-6C79-486B-922C-68C2A2D1DC90}" destId="{EE2B908E-B7AD-48B3-A12F-408807F740D3}" srcOrd="0" destOrd="0" presId="urn:microsoft.com/office/officeart/2005/8/layout/cycle2"/>
    <dgm:cxn modelId="{4E400D87-EDAB-4949-B992-F545F20EDC84}" type="presParOf" srcId="{FA0C618E-E97C-456A-8959-5E114A7C891A}" destId="{97543192-109D-49D5-A4BD-B158BE60BF30}" srcOrd="4" destOrd="0" presId="urn:microsoft.com/office/officeart/2005/8/layout/cycle2"/>
    <dgm:cxn modelId="{190E8AD7-ED6B-42B3-AFBC-A9879FDFC84C}" type="presParOf" srcId="{FA0C618E-E97C-456A-8959-5E114A7C891A}" destId="{BE0CBF2C-BB75-46E9-B071-EDC6AAC58256}" srcOrd="5" destOrd="0" presId="urn:microsoft.com/office/officeart/2005/8/layout/cycle2"/>
    <dgm:cxn modelId="{79A18422-8D78-4E85-8DBC-FA359D863598}" type="presParOf" srcId="{BE0CBF2C-BB75-46E9-B071-EDC6AAC58256}" destId="{5C1B7C68-002E-4234-BBC1-F59D49AC1233}" srcOrd="0" destOrd="0" presId="urn:microsoft.com/office/officeart/2005/8/layout/cycle2"/>
    <dgm:cxn modelId="{BACA0E56-53E6-4FC2-8EF3-9ED52570044F}" type="presParOf" srcId="{FA0C618E-E97C-456A-8959-5E114A7C891A}" destId="{60AA40CE-E2F8-4A7C-9377-366D98C86B1D}" srcOrd="6" destOrd="0" presId="urn:microsoft.com/office/officeart/2005/8/layout/cycle2"/>
    <dgm:cxn modelId="{29DB7B85-6170-4979-8003-9F81EA207E6C}" type="presParOf" srcId="{FA0C618E-E97C-456A-8959-5E114A7C891A}" destId="{BF62EA71-C5AB-4B7F-A506-890B4D9D5F4C}" srcOrd="7" destOrd="0" presId="urn:microsoft.com/office/officeart/2005/8/layout/cycle2"/>
    <dgm:cxn modelId="{20220EE0-3D2C-4C8B-BBCF-68AC2BFD0353}" type="presParOf" srcId="{BF62EA71-C5AB-4B7F-A506-890B4D9D5F4C}" destId="{640CAED6-BDE9-4484-BCD0-F22369577DB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4469BB-AEB6-413B-9213-2CDB91111335}">
      <dsp:nvSpPr>
        <dsp:cNvPr id="0" name=""/>
        <dsp:cNvSpPr/>
      </dsp:nvSpPr>
      <dsp:spPr>
        <a:xfrm>
          <a:off x="1039588" y="808"/>
          <a:ext cx="867642" cy="867642"/>
        </a:xfrm>
        <a:prstGeom prst="ellipse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Transform</a:t>
          </a:r>
          <a:endParaRPr lang="en-US" sz="1000" kern="1200" dirty="0"/>
        </a:p>
      </dsp:txBody>
      <dsp:txXfrm>
        <a:off x="1166651" y="127871"/>
        <a:ext cx="613516" cy="613516"/>
      </dsp:txXfrm>
    </dsp:sp>
    <dsp:sp modelId="{8EEE3761-7151-4C02-B9D3-888528C42C42}">
      <dsp:nvSpPr>
        <dsp:cNvPr id="0" name=""/>
        <dsp:cNvSpPr/>
      </dsp:nvSpPr>
      <dsp:spPr>
        <a:xfrm rot="2700000">
          <a:off x="1814031" y="743967"/>
          <a:ext cx="230261" cy="292829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1824147" y="778110"/>
        <a:ext cx="161183" cy="175697"/>
      </dsp:txXfrm>
    </dsp:sp>
    <dsp:sp modelId="{6824C115-AA77-4D47-9626-DF2D375B0427}">
      <dsp:nvSpPr>
        <dsp:cNvPr id="0" name=""/>
        <dsp:cNvSpPr/>
      </dsp:nvSpPr>
      <dsp:spPr>
        <a:xfrm>
          <a:off x="1960310" y="921530"/>
          <a:ext cx="867642" cy="867642"/>
        </a:xfrm>
        <a:prstGeom prst="ellipse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Cache</a:t>
          </a:r>
          <a:endParaRPr lang="en-US" sz="1000" kern="1200" dirty="0"/>
        </a:p>
      </dsp:txBody>
      <dsp:txXfrm>
        <a:off x="2087373" y="1048593"/>
        <a:ext cx="613516" cy="613516"/>
      </dsp:txXfrm>
    </dsp:sp>
    <dsp:sp modelId="{5DD47F81-6C79-486B-922C-68C2A2D1DC90}">
      <dsp:nvSpPr>
        <dsp:cNvPr id="0" name=""/>
        <dsp:cNvSpPr/>
      </dsp:nvSpPr>
      <dsp:spPr>
        <a:xfrm rot="8100000">
          <a:off x="1823248" y="1664689"/>
          <a:ext cx="230261" cy="292829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10800000">
        <a:off x="1882210" y="1698832"/>
        <a:ext cx="161183" cy="175697"/>
      </dsp:txXfrm>
    </dsp:sp>
    <dsp:sp modelId="{97543192-109D-49D5-A4BD-B158BE60BF30}">
      <dsp:nvSpPr>
        <dsp:cNvPr id="0" name=""/>
        <dsp:cNvSpPr/>
      </dsp:nvSpPr>
      <dsp:spPr>
        <a:xfrm>
          <a:off x="1039588" y="1842252"/>
          <a:ext cx="867642" cy="867642"/>
        </a:xfrm>
        <a:prstGeom prst="ellipse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Execute</a:t>
          </a:r>
          <a:endParaRPr lang="en-US" sz="1000" kern="1200"/>
        </a:p>
      </dsp:txBody>
      <dsp:txXfrm>
        <a:off x="1166651" y="1969315"/>
        <a:ext cx="613516" cy="613516"/>
      </dsp:txXfrm>
    </dsp:sp>
    <dsp:sp modelId="{BE0CBF2C-BB75-46E9-B071-EDC6AAC58256}">
      <dsp:nvSpPr>
        <dsp:cNvPr id="0" name=""/>
        <dsp:cNvSpPr/>
      </dsp:nvSpPr>
      <dsp:spPr>
        <a:xfrm rot="13500000">
          <a:off x="902526" y="1673905"/>
          <a:ext cx="230261" cy="292829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10800000">
        <a:off x="961488" y="1756894"/>
        <a:ext cx="161183" cy="175697"/>
      </dsp:txXfrm>
    </dsp:sp>
    <dsp:sp modelId="{60AA40CE-E2F8-4A7C-9377-366D98C86B1D}">
      <dsp:nvSpPr>
        <dsp:cNvPr id="0" name=""/>
        <dsp:cNvSpPr/>
      </dsp:nvSpPr>
      <dsp:spPr>
        <a:xfrm>
          <a:off x="118866" y="921530"/>
          <a:ext cx="867642" cy="867642"/>
        </a:xfrm>
        <a:prstGeom prst="ellipse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Profile</a:t>
          </a:r>
          <a:endParaRPr lang="en-US" sz="1000" kern="1200"/>
        </a:p>
      </dsp:txBody>
      <dsp:txXfrm>
        <a:off x="245929" y="1048593"/>
        <a:ext cx="613516" cy="613516"/>
      </dsp:txXfrm>
    </dsp:sp>
    <dsp:sp modelId="{BF62EA71-C5AB-4B7F-A506-890B4D9D5F4C}">
      <dsp:nvSpPr>
        <dsp:cNvPr id="0" name=""/>
        <dsp:cNvSpPr/>
      </dsp:nvSpPr>
      <dsp:spPr>
        <a:xfrm rot="18900000">
          <a:off x="893309" y="753183"/>
          <a:ext cx="230261" cy="292829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903425" y="836172"/>
        <a:ext cx="161183" cy="1756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4469BB-AEB6-413B-9213-2CDB91111335}">
      <dsp:nvSpPr>
        <dsp:cNvPr id="0" name=""/>
        <dsp:cNvSpPr/>
      </dsp:nvSpPr>
      <dsp:spPr>
        <a:xfrm>
          <a:off x="1139721" y="886"/>
          <a:ext cx="951214" cy="9512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Transform</a:t>
          </a:r>
          <a:endParaRPr lang="en-US" sz="1100" kern="1200" dirty="0"/>
        </a:p>
      </dsp:txBody>
      <dsp:txXfrm>
        <a:off x="1279023" y="140188"/>
        <a:ext cx="672610" cy="672610"/>
      </dsp:txXfrm>
    </dsp:sp>
    <dsp:sp modelId="{8EEE3761-7151-4C02-B9D3-888528C42C42}">
      <dsp:nvSpPr>
        <dsp:cNvPr id="0" name=""/>
        <dsp:cNvSpPr/>
      </dsp:nvSpPr>
      <dsp:spPr>
        <a:xfrm rot="2700000">
          <a:off x="1988760" y="815627"/>
          <a:ext cx="252439" cy="3210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1999851" y="853059"/>
        <a:ext cx="176707" cy="192620"/>
      </dsp:txXfrm>
    </dsp:sp>
    <dsp:sp modelId="{6824C115-AA77-4D47-9626-DF2D375B0427}">
      <dsp:nvSpPr>
        <dsp:cNvPr id="0" name=""/>
        <dsp:cNvSpPr/>
      </dsp:nvSpPr>
      <dsp:spPr>
        <a:xfrm>
          <a:off x="2149128" y="1010292"/>
          <a:ext cx="951214" cy="9512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Cache</a:t>
          </a:r>
          <a:endParaRPr lang="en-US" sz="1100" kern="1200"/>
        </a:p>
      </dsp:txBody>
      <dsp:txXfrm>
        <a:off x="2288430" y="1149594"/>
        <a:ext cx="672610" cy="672610"/>
      </dsp:txXfrm>
    </dsp:sp>
    <dsp:sp modelId="{5DD47F81-6C79-486B-922C-68C2A2D1DC90}">
      <dsp:nvSpPr>
        <dsp:cNvPr id="0" name=""/>
        <dsp:cNvSpPr/>
      </dsp:nvSpPr>
      <dsp:spPr>
        <a:xfrm rot="8100000">
          <a:off x="1998864" y="1825033"/>
          <a:ext cx="252439" cy="3210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10800000">
        <a:off x="2063505" y="1862465"/>
        <a:ext cx="176707" cy="192620"/>
      </dsp:txXfrm>
    </dsp:sp>
    <dsp:sp modelId="{97543192-109D-49D5-A4BD-B158BE60BF30}">
      <dsp:nvSpPr>
        <dsp:cNvPr id="0" name=""/>
        <dsp:cNvSpPr/>
      </dsp:nvSpPr>
      <dsp:spPr>
        <a:xfrm>
          <a:off x="1139721" y="2019698"/>
          <a:ext cx="951214" cy="9512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Execute</a:t>
          </a:r>
          <a:endParaRPr lang="en-US" sz="1100" kern="1200"/>
        </a:p>
      </dsp:txBody>
      <dsp:txXfrm>
        <a:off x="1279023" y="2159000"/>
        <a:ext cx="672610" cy="672610"/>
      </dsp:txXfrm>
    </dsp:sp>
    <dsp:sp modelId="{BE0CBF2C-BB75-46E9-B071-EDC6AAC58256}">
      <dsp:nvSpPr>
        <dsp:cNvPr id="0" name=""/>
        <dsp:cNvSpPr/>
      </dsp:nvSpPr>
      <dsp:spPr>
        <a:xfrm rot="13500000">
          <a:off x="989457" y="1835137"/>
          <a:ext cx="252439" cy="3210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10800000">
        <a:off x="1054098" y="1926119"/>
        <a:ext cx="176707" cy="192620"/>
      </dsp:txXfrm>
    </dsp:sp>
    <dsp:sp modelId="{60AA40CE-E2F8-4A7C-9377-366D98C86B1D}">
      <dsp:nvSpPr>
        <dsp:cNvPr id="0" name=""/>
        <dsp:cNvSpPr/>
      </dsp:nvSpPr>
      <dsp:spPr>
        <a:xfrm>
          <a:off x="130315" y="1010292"/>
          <a:ext cx="951214" cy="9512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Profile</a:t>
          </a:r>
          <a:endParaRPr lang="en-US" sz="1100" kern="1200" dirty="0"/>
        </a:p>
      </dsp:txBody>
      <dsp:txXfrm>
        <a:off x="269617" y="1149594"/>
        <a:ext cx="672610" cy="672610"/>
      </dsp:txXfrm>
    </dsp:sp>
    <dsp:sp modelId="{BF62EA71-C5AB-4B7F-A506-890B4D9D5F4C}">
      <dsp:nvSpPr>
        <dsp:cNvPr id="0" name=""/>
        <dsp:cNvSpPr/>
      </dsp:nvSpPr>
      <dsp:spPr>
        <a:xfrm rot="18900000">
          <a:off x="979353" y="825730"/>
          <a:ext cx="252439" cy="3210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990444" y="916712"/>
        <a:ext cx="176707" cy="1926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40BAB-A9C5-49FE-B4D5-8AF2EF883AE2}" type="datetimeFigureOut">
              <a:rPr lang="en-US" smtClean="0"/>
              <a:t>6/15/2011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087478-1494-43B6-89C8-81D0890B0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276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If you want detailed security information come see the VRT.  We publish information every week, do a Microsoft Patch round up on Microsoft Tuesday, and send out information on twitter and on snort.org.</a:t>
            </a: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85EAEBF-689D-43E1-959B-D9457AE3E741}" type="slidenum">
              <a:rPr lang="en-US" smtClean="0">
                <a:latin typeface="Calibri" pitchFamily="34" charset="0"/>
                <a:ea typeface="ＭＳ Ｐゴシック" pitchFamily="34" charset="-128"/>
              </a:rPr>
              <a:pPr/>
              <a:t>49</a:t>
            </a:fld>
            <a:endParaRPr lang="en-US" smtClean="0">
              <a:latin typeface="Calibri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cvr_contentbg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8288" y="2241550"/>
            <a:ext cx="8607425" cy="242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1" descr="cvr_header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03188"/>
            <a:ext cx="8991600" cy="811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5" descr="cvr_contentbdr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3088" y="2224088"/>
            <a:ext cx="7997825" cy="246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2" descr="VRT-Logo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6172200"/>
            <a:ext cx="13763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92" name="Rectangle 2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463800"/>
            <a:ext cx="7772400" cy="1917700"/>
          </a:xfrm>
        </p:spPr>
        <p:txBody>
          <a:bodyPr/>
          <a:lstStyle>
            <a:lvl1pPr algn="ctr">
              <a:lnSpc>
                <a:spcPct val="90000"/>
              </a:lnSpc>
              <a:defRPr sz="3600" b="1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0"/>
          </p:nvPr>
        </p:nvSpPr>
        <p:spPr>
          <a:xfrm>
            <a:off x="996950" y="4800600"/>
            <a:ext cx="7150100" cy="609600"/>
          </a:xfrm>
        </p:spPr>
        <p:txBody>
          <a:bodyPr/>
          <a:lstStyle>
            <a:lvl1pPr marL="0" algn="ctr">
              <a:lnSpc>
                <a:spcPct val="100000"/>
              </a:lnSpc>
              <a:spcBef>
                <a:spcPts val="0"/>
              </a:spcBef>
              <a:buNone/>
              <a:defRPr sz="2000" u="none">
                <a:solidFill>
                  <a:srgbClr val="FF0000"/>
                </a:solidFill>
              </a:defRPr>
            </a:lvl1pPr>
            <a:lvl5pPr>
              <a:defRPr sz="2000">
                <a:solidFill>
                  <a:srgbClr val="FF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63386-39D5-42FA-94F4-0799BE44713E}" type="datetimeFigureOut">
              <a:rPr lang="en-US" smtClean="0"/>
              <a:pPr/>
              <a:t>6/15/2011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1F82577-CDD4-411B-8E29-E03D052C95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44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main_titlebreak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92263" y="3948113"/>
            <a:ext cx="7259637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2" descr="cvr_contentbg.png"/>
          <p:cNvPicPr>
            <a:picLocks noChangeAspect="1"/>
          </p:cNvPicPr>
          <p:nvPr/>
        </p:nvPicPr>
        <p:blipFill>
          <a:blip r:embed="rId3" cstate="print"/>
          <a:srcRect b="49971"/>
          <a:stretch>
            <a:fillRect/>
          </a:stretch>
        </p:blipFill>
        <p:spPr bwMode="auto">
          <a:xfrm>
            <a:off x="1104900" y="2343150"/>
            <a:ext cx="7770813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3" descr="cvr_contentbdr.png"/>
          <p:cNvPicPr>
            <a:picLocks noChangeAspect="1"/>
          </p:cNvPicPr>
          <p:nvPr/>
        </p:nvPicPr>
        <p:blipFill>
          <a:blip r:embed="rId4" cstate="print"/>
          <a:srcRect b="90797"/>
          <a:stretch>
            <a:fillRect/>
          </a:stretch>
        </p:blipFill>
        <p:spPr bwMode="auto">
          <a:xfrm>
            <a:off x="1465263" y="2312988"/>
            <a:ext cx="7416800" cy="22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5" descr="cvr_header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3363" y="231775"/>
            <a:ext cx="8651875" cy="81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4" descr="sourcefire_logo_lg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73913" y="6159500"/>
            <a:ext cx="170338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3" descr="cvr_footer_sect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44500" y="6378575"/>
            <a:ext cx="65659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5" descr="VRT-Logo.jp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6172200"/>
            <a:ext cx="13763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37266" y="2565400"/>
            <a:ext cx="6849533" cy="1422400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aseline="0">
                <a:solidFill>
                  <a:srgbClr val="000000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35000" y="1358900"/>
            <a:ext cx="7975600" cy="488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- no foote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main_header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150" y="146050"/>
            <a:ext cx="8775700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74650" y="6470650"/>
            <a:ext cx="32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fld id="{F235BDF6-F333-4399-964B-63E2DCDFB211}" type="slidenum">
              <a:rPr lang="en-US" sz="900">
                <a:solidFill>
                  <a:srgbClr val="000000"/>
                </a:solidFill>
                <a:ea typeface="ＭＳ Ｐゴシック" pitchFamily="-105" charset="-128"/>
                <a:cs typeface="+mn-cs"/>
              </a:rPr>
              <a:pPr>
                <a:defRPr/>
              </a:pPr>
              <a:t>‹#›</a:t>
            </a:fld>
            <a:endParaRPr lang="en-US" sz="900">
              <a:solidFill>
                <a:srgbClr val="000000"/>
              </a:solidFill>
              <a:ea typeface="ＭＳ Ｐゴシック" pitchFamily="-105" charset="-128"/>
              <a:cs typeface="+mn-cs"/>
            </a:endParaRPr>
          </a:p>
        </p:txBody>
      </p:sp>
      <p:pic>
        <p:nvPicPr>
          <p:cNvPr id="7" name="Picture 11" descr="VRT-Logo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172200"/>
            <a:ext cx="13763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35000" y="1358900"/>
            <a:ext cx="7975600" cy="488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371600"/>
            <a:ext cx="39624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9624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6414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main_header.png"/>
          <p:cNvPicPr>
            <a:picLocks noChangeAspect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84150" y="146050"/>
            <a:ext cx="8775700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7" descr="main_titlebreak.pn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23875" y="873125"/>
            <a:ext cx="8366125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6" descr="SourcefireLogo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700963" y="6311900"/>
            <a:ext cx="1189037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0400" y="1358900"/>
            <a:ext cx="7950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0400" y="427038"/>
            <a:ext cx="79375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 title style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374650" y="6470650"/>
            <a:ext cx="32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fld id="{CD3FF48A-447C-4D39-B783-59FBDA6A36A2}" type="slidenum">
              <a:rPr lang="en-US" sz="900">
                <a:solidFill>
                  <a:srgbClr val="000000"/>
                </a:solidFill>
                <a:ea typeface="ＭＳ Ｐゴシック" pitchFamily="-105" charset="-128"/>
                <a:cs typeface="+mn-cs"/>
              </a:rPr>
              <a:pPr>
                <a:defRPr/>
              </a:pPr>
              <a:t>‹#›</a:t>
            </a:fld>
            <a:endParaRPr lang="en-US" sz="900">
              <a:solidFill>
                <a:srgbClr val="000000"/>
              </a:solidFill>
              <a:ea typeface="ＭＳ Ｐゴシック" pitchFamily="-105" charset="-128"/>
              <a:cs typeface="+mn-cs"/>
            </a:endParaRPr>
          </a:p>
        </p:txBody>
      </p:sp>
      <p:pic>
        <p:nvPicPr>
          <p:cNvPr id="1032" name="Picture 8" descr="main_footer.png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98500" y="6432550"/>
            <a:ext cx="6831013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8" descr="VRT-Logo.jpg"/>
          <p:cNvPicPr>
            <a:picLocks noChangeAspect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6172200"/>
            <a:ext cx="13763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rgbClr val="F89829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rgbClr val="F89829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rgbClr val="F89829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rgbClr val="F89829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ts val="1200"/>
        </a:spcBef>
        <a:spcAft>
          <a:spcPct val="0"/>
        </a:spcAft>
        <a:buClr>
          <a:schemeClr val="accent1"/>
        </a:buClr>
        <a:buSzPct val="85000"/>
        <a:buFont typeface="Arial" charset="0"/>
        <a:buChar char="●"/>
        <a:defRPr sz="28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1"/>
        </a:buClr>
        <a:buSzPct val="100000"/>
        <a:buFont typeface="Arial" charset="0"/>
        <a:buChar char="▸"/>
        <a:defRPr sz="2400">
          <a:solidFill>
            <a:schemeClr val="tx1"/>
          </a:solidFill>
          <a:latin typeface="+mj-lt"/>
          <a:ea typeface="+mn-ea"/>
        </a:defRPr>
      </a:lvl2pPr>
      <a:lvl3pPr marL="11430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75000"/>
        <a:buFont typeface="Arial" charset="0"/>
        <a:buChar char="●"/>
        <a:defRPr sz="2000">
          <a:solidFill>
            <a:schemeClr val="tx1"/>
          </a:solidFill>
          <a:latin typeface="+mj-lt"/>
          <a:ea typeface="+mn-ea"/>
        </a:defRPr>
      </a:lvl3pPr>
      <a:lvl4pPr marL="16002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90000"/>
        <a:buChar char="–"/>
        <a:defRPr>
          <a:solidFill>
            <a:schemeClr val="tx1"/>
          </a:solidFill>
          <a:latin typeface="+mj-lt"/>
          <a:ea typeface="+mn-ea"/>
        </a:defRPr>
      </a:lvl4pPr>
      <a:lvl5pPr marL="20574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90000"/>
        <a:buChar char="»"/>
        <a:defRPr sz="1600">
          <a:solidFill>
            <a:schemeClr val="tx1"/>
          </a:solidFill>
          <a:latin typeface="+mj-lt"/>
          <a:ea typeface="+mn-ea"/>
        </a:defRPr>
      </a:lvl5pPr>
      <a:lvl6pPr marL="25146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hyperlink" Target="mailto:rjohnson@sourcefire.com" TargetMode="External"/><Relationship Id="rId3" Type="http://schemas.openxmlformats.org/officeDocument/2006/relationships/hyperlink" Target="http://www.snort.org/vrt" TargetMode="External"/><Relationship Id="rId7" Type="http://schemas.openxmlformats.org/officeDocument/2006/relationships/hyperlink" Target="http://labs.snort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vimeo.com/vrt" TargetMode="External"/><Relationship Id="rId5" Type="http://schemas.openxmlformats.org/officeDocument/2006/relationships/hyperlink" Target="http://twitter.com/VRT_sourcefire" TargetMode="External"/><Relationship Id="rId10" Type="http://schemas.openxmlformats.org/officeDocument/2006/relationships/image" Target="../media/image5.jpeg"/><Relationship Id="rId4" Type="http://schemas.openxmlformats.org/officeDocument/2006/relationships/hyperlink" Target="http://vrt-sourcefire.blogspot.com/" TargetMode="External"/><Relationship Id="rId9" Type="http://schemas.openxmlformats.org/officeDocument/2006/relationships/hyperlink" Target="mailto:rjohnson@uninformed.org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Improving Software Security with Dynamic Binary Instrumentation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>
          <a:xfrm>
            <a:off x="990600" y="4800600"/>
            <a:ext cx="7150100" cy="609600"/>
          </a:xfrm>
        </p:spPr>
        <p:txBody>
          <a:bodyPr/>
          <a:lstStyle/>
          <a:p>
            <a:r>
              <a:rPr lang="en-US" dirty="0" smtClean="0"/>
              <a:t>Richard Johnson (rjohnson@sourcefire.com)</a:t>
            </a:r>
          </a:p>
          <a:p>
            <a:r>
              <a:rPr lang="en-US" smtClean="0"/>
              <a:t>Principal </a:t>
            </a:r>
            <a:r>
              <a:rPr lang="en-US" dirty="0" smtClean="0"/>
              <a:t>Research Engineer Sourcefire VRT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937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 Architecture</a:t>
            </a:r>
            <a:endParaRPr lang="en-US" dirty="0"/>
          </a:p>
        </p:txBody>
      </p:sp>
      <p:pic>
        <p:nvPicPr>
          <p:cNvPr id="1026" name="Picture 2" descr="http://htmlimg2.scribdassets.com/wjboaqv7kvcmwf/images/4-d6a9ab3c2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24000"/>
            <a:ext cx="6543675" cy="4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4751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34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DBI Frameworks parse program binaries and create a code cache or hooks in order for further instrumentation to occur</a:t>
            </a:r>
          </a:p>
          <a:p>
            <a:endParaRPr lang="en-US" dirty="0"/>
          </a:p>
          <a:p>
            <a:r>
              <a:rPr lang="en-US" dirty="0" smtClean="0"/>
              <a:t>Code cache is typically executed rather than original binary mapping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8704525"/>
              </p:ext>
            </p:extLst>
          </p:nvPr>
        </p:nvGraphicFramePr>
        <p:xfrm>
          <a:off x="5334000" y="2362201"/>
          <a:ext cx="3230658" cy="2971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0011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Instrumentation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Frameworks allow the registration of callbacks to handle events and insert instrumentation code</a:t>
            </a:r>
          </a:p>
          <a:p>
            <a:endParaRPr lang="en-US" dirty="0"/>
          </a:p>
          <a:p>
            <a:r>
              <a:rPr lang="en-US" dirty="0" smtClean="0"/>
              <a:t>Callbacks are considered instrumentation routines and injected code are considered analysis routines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274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Instrumentation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Instrumentation hooks occur at varying granularity</a:t>
            </a:r>
            <a:endParaRPr lang="en-US" dirty="0"/>
          </a:p>
          <a:p>
            <a:pPr lvl="1"/>
            <a:r>
              <a:rPr lang="en-US" dirty="0" smtClean="0"/>
              <a:t>Image Load</a:t>
            </a:r>
          </a:p>
          <a:p>
            <a:pPr lvl="1"/>
            <a:r>
              <a:rPr lang="en-US" dirty="0" smtClean="0"/>
              <a:t>Trace </a:t>
            </a:r>
          </a:p>
          <a:p>
            <a:pPr lvl="1"/>
            <a:r>
              <a:rPr lang="en-US" dirty="0" smtClean="0"/>
              <a:t>Function / Routine</a:t>
            </a:r>
          </a:p>
          <a:p>
            <a:pPr lvl="1"/>
            <a:r>
              <a:rPr lang="en-US" dirty="0" smtClean="0"/>
              <a:t>Block</a:t>
            </a:r>
          </a:p>
          <a:p>
            <a:pPr lvl="1"/>
            <a:r>
              <a:rPr lang="en-US" dirty="0" smtClean="0"/>
              <a:t>Instruction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597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Execution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Callbacks for process execution events can be registered in addition to code loading events</a:t>
            </a:r>
          </a:p>
          <a:p>
            <a:pPr lvl="1"/>
            <a:r>
              <a:rPr lang="en-US" dirty="0" smtClean="0"/>
              <a:t>Exceptions</a:t>
            </a:r>
          </a:p>
          <a:p>
            <a:pPr lvl="1"/>
            <a:r>
              <a:rPr lang="en-US" dirty="0" smtClean="0"/>
              <a:t>Process attach</a:t>
            </a:r>
          </a:p>
          <a:p>
            <a:pPr lvl="1"/>
            <a:r>
              <a:rPr lang="en-US" dirty="0" smtClean="0"/>
              <a:t>Process detach</a:t>
            </a:r>
          </a:p>
          <a:p>
            <a:pPr lvl="1"/>
            <a:r>
              <a:rPr lang="en-US" dirty="0" err="1" smtClean="0"/>
              <a:t>Fini</a:t>
            </a:r>
            <a:endParaRPr lang="en-US" dirty="0" smtClean="0"/>
          </a:p>
          <a:p>
            <a:pPr lvl="1"/>
            <a:r>
              <a:rPr lang="en-US" dirty="0" smtClean="0"/>
              <a:t>Thread start</a:t>
            </a:r>
          </a:p>
          <a:p>
            <a:pPr lvl="1"/>
            <a:r>
              <a:rPr lang="en-US" dirty="0" smtClean="0"/>
              <a:t>Thread exit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597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DBA Plugins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Existing research has shown several uses for DBI frameworks</a:t>
            </a:r>
          </a:p>
          <a:p>
            <a:pPr lvl="1"/>
            <a:r>
              <a:rPr lang="en-US" dirty="0" smtClean="0"/>
              <a:t>Diagnostic execution tracing</a:t>
            </a:r>
          </a:p>
          <a:p>
            <a:pPr lvl="2"/>
            <a:r>
              <a:rPr lang="en-US" dirty="0" smtClean="0"/>
              <a:t>Call graph</a:t>
            </a:r>
          </a:p>
          <a:p>
            <a:pPr lvl="2"/>
            <a:r>
              <a:rPr lang="en-US" dirty="0" smtClean="0"/>
              <a:t>Code coverage</a:t>
            </a:r>
          </a:p>
          <a:p>
            <a:pPr lvl="2"/>
            <a:r>
              <a:rPr lang="en-US" dirty="0" smtClean="0"/>
              <a:t>Dataflow tracing</a:t>
            </a:r>
          </a:p>
          <a:p>
            <a:pPr lvl="1"/>
            <a:r>
              <a:rPr lang="en-US" dirty="0" smtClean="0"/>
              <a:t>Heap profiling and validation</a:t>
            </a:r>
          </a:p>
          <a:p>
            <a:pPr lvl="2"/>
            <a:r>
              <a:rPr lang="en-US" dirty="0" smtClean="0"/>
              <a:t>Think Application Verifier</a:t>
            </a:r>
          </a:p>
          <a:p>
            <a:pPr lvl="1"/>
            <a:r>
              <a:rPr lang="en-US" dirty="0" smtClean="0"/>
              <a:t>Cache profiling</a:t>
            </a:r>
          </a:p>
        </p:txBody>
      </p:sp>
    </p:spTree>
    <p:extLst>
      <p:ext uri="{BB962C8B-B14F-4D97-AF65-F5344CB8AC3E}">
        <p14:creationId xmlns:p14="http://schemas.microsoft.com/office/powerpoint/2010/main" val="809886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DBA Plugins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Existing research has shown several uses for DBI frameworks</a:t>
            </a:r>
          </a:p>
          <a:p>
            <a:pPr lvl="1"/>
            <a:r>
              <a:rPr lang="en-US" dirty="0" smtClean="0"/>
              <a:t>Mitigations</a:t>
            </a:r>
          </a:p>
          <a:p>
            <a:pPr lvl="2"/>
            <a:r>
              <a:rPr lang="en-US" dirty="0" smtClean="0"/>
              <a:t>“</a:t>
            </a:r>
            <a:r>
              <a:rPr lang="en-US" dirty="0" smtClean="0"/>
              <a:t>Secure </a:t>
            </a:r>
            <a:r>
              <a:rPr lang="en-US" dirty="0"/>
              <a:t>Execution Via Program </a:t>
            </a:r>
            <a:r>
              <a:rPr lang="en-US" dirty="0" smtClean="0"/>
              <a:t>Shepherding”</a:t>
            </a:r>
          </a:p>
          <a:p>
            <a:pPr lvl="2"/>
            <a:r>
              <a:rPr lang="en-US" dirty="0" smtClean="0"/>
              <a:t>Control Flow Integrity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Existing mitigations are not available or do not apply to modern Windows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30291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Useless Benchmarks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Benchmarking DBI frameworks is difficult</a:t>
            </a:r>
          </a:p>
          <a:p>
            <a:pPr lvl="1"/>
            <a:endParaRPr lang="en-US" dirty="0"/>
          </a:p>
          <a:p>
            <a:r>
              <a:rPr lang="en-US" dirty="0"/>
              <a:t>The best benchmarks should measure CPU and memory efficiency against a shared analysis core</a:t>
            </a:r>
          </a:p>
          <a:p>
            <a:endParaRPr lang="en-US" dirty="0"/>
          </a:p>
          <a:p>
            <a:r>
              <a:rPr lang="en-US" dirty="0"/>
              <a:t>We do not have this but lets look at some numbers anyway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285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Useless Benchmarks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0146160"/>
              </p:ext>
            </p:extLst>
          </p:nvPr>
        </p:nvGraphicFramePr>
        <p:xfrm>
          <a:off x="1752599" y="3810000"/>
          <a:ext cx="4533902" cy="1638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0019"/>
                <a:gridCol w="1012319"/>
                <a:gridCol w="990782"/>
                <a:gridCol w="990782"/>
              </a:tblGrid>
              <a:tr h="32766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Fibonacci Sequence Benchmark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100000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250000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500000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Native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1.42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7.379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28.143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</a:rPr>
                        <a:t>DynamoRIO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1.607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7.472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28.891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PIN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2.402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8.377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29.219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673453" y="1340346"/>
            <a:ext cx="5032147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C:\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tools&gt;yafu\yafu64</a:t>
            </a:r>
            <a:endParaRPr lang="en-US" sz="1100" dirty="0">
              <a:latin typeface="Consolas" pitchFamily="49" charset="0"/>
              <a:cs typeface="Consolas" pitchFamily="49" charset="0"/>
            </a:endParaRPr>
          </a:p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06/15/11 13:52:20 v1.20.2 @ BLACKHAWK, System/Build Info:</a:t>
            </a:r>
          </a:p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Using GMP-ECM 6.3, Powered by MPIR 2.1.1</a:t>
            </a:r>
          </a:p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detected Intel(R) Core(TM)2 Duo CPU     T9900  @ 3.06GHz</a:t>
            </a:r>
          </a:p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detected L1 = 32768 bytes, L2 = 6291456 bytes, CL = 64 bytes</a:t>
            </a:r>
          </a:p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measured 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cpu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 frequency ~= 3035.702040</a:t>
            </a:r>
          </a:p>
          <a:p>
            <a:endParaRPr lang="en-US" sz="1100" dirty="0">
              <a:latin typeface="Consolas" pitchFamily="49" charset="0"/>
              <a:cs typeface="Consolas" pitchFamily="49" charset="0"/>
            </a:endParaRPr>
          </a:p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===============================================================</a:t>
            </a:r>
          </a:p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======= Welcome to YAFU (Yet Another Factoring Utility) =======</a:t>
            </a:r>
          </a:p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=======             bbuhrow@gmail.com                   =======</a:t>
            </a:r>
          </a:p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=======     Type help at any time, or quit to quit      =======</a:t>
            </a:r>
          </a:p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===============================================================</a:t>
            </a:r>
          </a:p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cached 664581 primes. 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pmax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10000079</a:t>
            </a:r>
          </a:p>
          <a:p>
            <a:endParaRPr lang="en-US" sz="11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654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Useless Benchmarks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3453" y="1340346"/>
            <a:ext cx="5955476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C:\tools&gt;ramspeed\ramspeed-win32.exe</a:t>
            </a:r>
          </a:p>
          <a:p>
            <a:r>
              <a:rPr lang="en-US" sz="1100" dirty="0" err="1">
                <a:latin typeface="Consolas" pitchFamily="49" charset="0"/>
                <a:cs typeface="Consolas" pitchFamily="49" charset="0"/>
              </a:rPr>
              <a:t>RAMspeed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 (Win32) v1.1.1 by Rhett M. Hollander and Paul V. 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Bolotoff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, 2002-09</a:t>
            </a:r>
          </a:p>
          <a:p>
            <a:endParaRPr lang="en-US" sz="1100" dirty="0">
              <a:latin typeface="Consolas" pitchFamily="49" charset="0"/>
              <a:cs typeface="Consolas" pitchFamily="49" charset="0"/>
            </a:endParaRPr>
          </a:p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USAGE: ramspeed-win32 -b ID [-g size] [-m size] [-l runs]</a:t>
            </a:r>
          </a:p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-b  runs a specified benchmark (by an ID number):</a:t>
            </a:r>
          </a:p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     1 -- 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INTmark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 [writing]          4 -- 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FLOATmark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 [writing]</a:t>
            </a:r>
          </a:p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     2 -- 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INTmark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 [reading]          5 -- 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FLOATmark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 [reading]</a:t>
            </a:r>
          </a:p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     3 -- 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INTmem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                     6 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– </a:t>
            </a:r>
            <a:r>
              <a:rPr lang="en-US" sz="1100" dirty="0" err="1" smtClean="0">
                <a:latin typeface="Consolas" pitchFamily="49" charset="0"/>
                <a:cs typeface="Consolas" pitchFamily="49" charset="0"/>
              </a:rPr>
              <a:t>FLOATmem</a:t>
            </a:r>
            <a:endParaRPr lang="en-US" sz="11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100" dirty="0" smtClean="0">
                <a:latin typeface="Consolas" pitchFamily="49" charset="0"/>
                <a:cs typeface="Consolas" pitchFamily="49" charset="0"/>
              </a:rPr>
              <a:t>…</a:t>
            </a:r>
            <a:endParaRPr lang="en-US" sz="11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1757384"/>
              </p:ext>
            </p:extLst>
          </p:nvPr>
        </p:nvGraphicFramePr>
        <p:xfrm>
          <a:off x="1238250" y="3200400"/>
          <a:ext cx="6686550" cy="1333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4159"/>
                <a:gridCol w="819441"/>
                <a:gridCol w="838200"/>
                <a:gridCol w="897299"/>
                <a:gridCol w="979328"/>
                <a:gridCol w="979328"/>
                <a:gridCol w="858795"/>
              </a:tblGrid>
              <a:tr h="2667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Integer Benchmark (MB/sec)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Copy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Scale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Add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Triad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AVG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Time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Native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3451.85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3350.21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4022.76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3990.99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3703.95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23.182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DynamoRIO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3493.26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3335.9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3919.36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3839.93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3647.11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23.635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PIN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3382.53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3331.37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3767.52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3752.16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3558.39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24.633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323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vulnerability mitigations are an effective approach at making exploitation more { difficult | expensive | ineffective }</a:t>
            </a:r>
          </a:p>
          <a:p>
            <a:endParaRPr lang="en-US" dirty="0" smtClean="0"/>
          </a:p>
          <a:p>
            <a:r>
              <a:rPr lang="en-US" dirty="0" smtClean="0"/>
              <a:t>Mitigations have been developed for most major memory-related vulnerability classes</a:t>
            </a:r>
          </a:p>
        </p:txBody>
      </p:sp>
    </p:spTree>
    <p:extLst>
      <p:ext uri="{BB962C8B-B14F-4D97-AF65-F5344CB8AC3E}">
        <p14:creationId xmlns:p14="http://schemas.microsoft.com/office/powerpoint/2010/main" val="26880037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Benchmarks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Benchmarks for security use are going to be highly subjective</a:t>
            </a:r>
          </a:p>
          <a:p>
            <a:endParaRPr lang="en-US" dirty="0"/>
          </a:p>
          <a:p>
            <a:r>
              <a:rPr lang="en-US" dirty="0" smtClean="0"/>
              <a:t>Criteria</a:t>
            </a:r>
          </a:p>
          <a:p>
            <a:pPr lvl="1"/>
            <a:r>
              <a:rPr lang="en-US" dirty="0" smtClean="0"/>
              <a:t>Speed – Is the performance hit tolerable</a:t>
            </a:r>
          </a:p>
          <a:p>
            <a:pPr lvl="1"/>
            <a:r>
              <a:rPr lang="en-US" dirty="0" smtClean="0"/>
              <a:t>Reliability – Does the tool limit false positives and not cause crashes on its own</a:t>
            </a:r>
          </a:p>
          <a:p>
            <a:pPr lvl="1"/>
            <a:r>
              <a:rPr lang="en-US" dirty="0" smtClean="0"/>
              <a:t>Ease of Implementation – How long does it take to implement a tool under a particular DBI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955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oriented programming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285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Oriented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Return Oriented Programming (ROP) is the modern term for “return-to-</a:t>
            </a:r>
            <a:r>
              <a:rPr lang="en-US" dirty="0" err="1" smtClean="0"/>
              <a:t>libc</a:t>
            </a:r>
            <a:r>
              <a:rPr lang="en-US" dirty="0" smtClean="0"/>
              <a:t>” method of </a:t>
            </a:r>
            <a:r>
              <a:rPr lang="en-US" dirty="0" err="1" smtClean="0"/>
              <a:t>shellcode</a:t>
            </a:r>
            <a:r>
              <a:rPr lang="en-US" dirty="0" smtClean="0"/>
              <a:t> execution</a:t>
            </a:r>
          </a:p>
          <a:p>
            <a:endParaRPr lang="en-US" dirty="0"/>
          </a:p>
          <a:p>
            <a:r>
              <a:rPr lang="en-US" dirty="0" smtClean="0"/>
              <a:t>ROP can be used to bypass DEP</a:t>
            </a:r>
          </a:p>
          <a:p>
            <a:pPr lvl="1"/>
            <a:r>
              <a:rPr lang="en-US" dirty="0" err="1" smtClean="0"/>
              <a:t>VirtualProtect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/>
              <a:t>VirtualAlloc</a:t>
            </a:r>
            <a:r>
              <a:rPr lang="en-US" dirty="0"/>
              <a:t>()</a:t>
            </a:r>
          </a:p>
          <a:p>
            <a:pPr lvl="1"/>
            <a:r>
              <a:rPr lang="en-US" dirty="0" err="1" smtClean="0"/>
              <a:t>HeapCreate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WriteProcessMemory</a:t>
            </a:r>
            <a:r>
              <a:rPr lang="en-US" dirty="0" smtClean="0"/>
              <a:t>()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11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Gadget </a:t>
            </a:r>
            <a:r>
              <a:rPr lang="en-US" dirty="0" err="1"/>
              <a:t>Shellcode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10000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Gadgets are a series of assembly instructions ending in a return instruction</a:t>
            </a:r>
          </a:p>
          <a:p>
            <a:endParaRPr lang="en-US" dirty="0"/>
          </a:p>
          <a:p>
            <a:r>
              <a:rPr lang="en-US" dirty="0" err="1"/>
              <a:t>Shellcode</a:t>
            </a:r>
            <a:r>
              <a:rPr lang="en-US" dirty="0"/>
              <a:t> is executed by creating a fake call stack that will chain a series of instruction blocks </a:t>
            </a:r>
            <a:r>
              <a:rPr lang="en-US" dirty="0" smtClean="0"/>
              <a:t>together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343400" y="1676400"/>
            <a:ext cx="4419600" cy="1785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nsolas" pitchFamily="49" charset="0"/>
                <a:cs typeface="Consolas" pitchFamily="49" charset="0"/>
              </a:rPr>
              <a:t>## Generic Write-4 Gadget ##</a:t>
            </a:r>
          </a:p>
          <a:p>
            <a:endParaRPr lang="en-US" sz="1000" dirty="0"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err="1" smtClean="0">
                <a:latin typeface="Consolas" pitchFamily="49" charset="0"/>
                <a:cs typeface="Consolas" pitchFamily="49" charset="0"/>
              </a:rPr>
              <a:t>rop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+= "\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xD2\x9F\x10\x10“	     # </a:t>
            </a:r>
            <a:r>
              <a:rPr lang="pt-BR" sz="1000" dirty="0" smtClean="0">
                <a:latin typeface="Consolas" pitchFamily="49" charset="0"/>
                <a:cs typeface="Consolas" pitchFamily="49" charset="0"/>
              </a:rPr>
              <a:t>0x10109FD2 : </a:t>
            </a:r>
            <a:endParaRPr lang="pt-BR" sz="1000" dirty="0">
              <a:latin typeface="Consolas" pitchFamily="49" charset="0"/>
              <a:cs typeface="Consolas" pitchFamily="49" charset="0"/>
            </a:endParaRPr>
          </a:p>
          <a:p>
            <a:r>
              <a:rPr lang="pt-BR" sz="1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000" dirty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000" dirty="0" smtClean="0">
                <a:latin typeface="Consolas" pitchFamily="49" charset="0"/>
                <a:cs typeface="Consolas" pitchFamily="49" charset="0"/>
              </a:rPr>
              <a:t>     # POP EAX</a:t>
            </a:r>
            <a:endParaRPr lang="pt-BR" sz="1000" dirty="0">
              <a:latin typeface="Consolas" pitchFamily="49" charset="0"/>
              <a:cs typeface="Consolas" pitchFamily="49" charset="0"/>
            </a:endParaRPr>
          </a:p>
          <a:p>
            <a:r>
              <a:rPr lang="pt-BR" sz="1000" dirty="0" smtClean="0">
                <a:latin typeface="Consolas" pitchFamily="49" charset="0"/>
                <a:cs typeface="Consolas" pitchFamily="49" charset="0"/>
              </a:rPr>
              <a:t> 		     # RET </a:t>
            </a:r>
            <a:endParaRPr lang="pt-BR" sz="1000" dirty="0">
              <a:latin typeface="Consolas" pitchFamily="49" charset="0"/>
              <a:cs typeface="Consolas" pitchFamily="49" charset="0"/>
            </a:endParaRPr>
          </a:p>
          <a:p>
            <a:r>
              <a:rPr lang="pt-BR" sz="1000" dirty="0">
                <a:latin typeface="Consolas" pitchFamily="49" charset="0"/>
                <a:cs typeface="Consolas" pitchFamily="49" charset="0"/>
              </a:rPr>
              <a:t>rop += "\</a:t>
            </a:r>
            <a:r>
              <a:rPr lang="pt-BR" sz="1000" dirty="0" smtClean="0">
                <a:latin typeface="Consolas" pitchFamily="49" charset="0"/>
                <a:cs typeface="Consolas" pitchFamily="49" charset="0"/>
              </a:rPr>
              <a:t>xD0\x64\x03\x10“	     # 0x100364D0 :</a:t>
            </a:r>
            <a:endParaRPr lang="pt-BR" sz="1000" dirty="0">
              <a:latin typeface="Consolas" pitchFamily="49" charset="0"/>
              <a:cs typeface="Consolas" pitchFamily="49" charset="0"/>
            </a:endParaRPr>
          </a:p>
          <a:p>
            <a:r>
              <a:rPr lang="pt-BR" sz="1000" dirty="0" smtClean="0">
                <a:latin typeface="Consolas" pitchFamily="49" charset="0"/>
                <a:cs typeface="Consolas" pitchFamily="49" charset="0"/>
              </a:rPr>
              <a:t>		     # POP ECX</a:t>
            </a:r>
            <a:endParaRPr lang="pt-BR" sz="1000" dirty="0">
              <a:latin typeface="Consolas" pitchFamily="49" charset="0"/>
              <a:cs typeface="Consolas" pitchFamily="49" charset="0"/>
            </a:endParaRPr>
          </a:p>
          <a:p>
            <a:r>
              <a:rPr lang="pt-BR" sz="1000" dirty="0" smtClean="0">
                <a:latin typeface="Consolas" pitchFamily="49" charset="0"/>
                <a:cs typeface="Consolas" pitchFamily="49" charset="0"/>
              </a:rPr>
              <a:t>		     # RET</a:t>
            </a:r>
            <a:endParaRPr lang="pt-BR" sz="1000" dirty="0">
              <a:latin typeface="Consolas" pitchFamily="49" charset="0"/>
              <a:cs typeface="Consolas" pitchFamily="49" charset="0"/>
            </a:endParaRPr>
          </a:p>
          <a:p>
            <a:r>
              <a:rPr lang="pt-BR" sz="1000" dirty="0">
                <a:latin typeface="Consolas" pitchFamily="49" charset="0"/>
                <a:cs typeface="Consolas" pitchFamily="49" charset="0"/>
              </a:rPr>
              <a:t>rop += "\</a:t>
            </a:r>
            <a:r>
              <a:rPr lang="pt-BR" sz="1000" dirty="0" smtClean="0">
                <a:latin typeface="Consolas" pitchFamily="49" charset="0"/>
                <a:cs typeface="Consolas" pitchFamily="49" charset="0"/>
              </a:rPr>
              <a:t>x33\x29\x0E\x10“	     </a:t>
            </a:r>
            <a:r>
              <a:rPr lang="pt-BR" sz="1000" dirty="0">
                <a:latin typeface="Consolas" pitchFamily="49" charset="0"/>
                <a:cs typeface="Consolas" pitchFamily="49" charset="0"/>
              </a:rPr>
              <a:t># </a:t>
            </a:r>
            <a:r>
              <a:rPr lang="pt-BR" sz="1000" dirty="0" smtClean="0">
                <a:latin typeface="Consolas" pitchFamily="49" charset="0"/>
                <a:cs typeface="Consolas" pitchFamily="49" charset="0"/>
              </a:rPr>
              <a:t>0x100E2933 :</a:t>
            </a:r>
          </a:p>
          <a:p>
            <a:r>
              <a:rPr lang="pt-BR" sz="1000" dirty="0" smtClean="0">
                <a:latin typeface="Consolas" pitchFamily="49" charset="0"/>
                <a:cs typeface="Consolas" pitchFamily="49" charset="0"/>
              </a:rPr>
              <a:t>		     # MOV DWORD PTR DS:[ECX], EAX</a:t>
            </a:r>
            <a:endParaRPr lang="pt-BR" sz="1000" dirty="0">
              <a:latin typeface="Consolas" pitchFamily="49" charset="0"/>
              <a:cs typeface="Consolas" pitchFamily="49" charset="0"/>
            </a:endParaRPr>
          </a:p>
          <a:p>
            <a:r>
              <a:rPr lang="pt-BR" sz="1000" dirty="0" smtClean="0">
                <a:latin typeface="Consolas" pitchFamily="49" charset="0"/>
                <a:cs typeface="Consolas" pitchFamily="49" charset="0"/>
              </a:rPr>
              <a:t>		     # RET</a:t>
            </a:r>
          </a:p>
        </p:txBody>
      </p:sp>
    </p:spTree>
    <p:extLst>
      <p:ext uri="{BB962C8B-B14F-4D97-AF65-F5344CB8AC3E}">
        <p14:creationId xmlns:p14="http://schemas.microsoft.com/office/powerpoint/2010/main" val="12513386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Gadget </a:t>
            </a:r>
            <a:r>
              <a:rPr lang="en-US" dirty="0" err="1"/>
              <a:t>Shellcode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10000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Gadgets are a series of assembly instructions ending in a return instruction</a:t>
            </a:r>
          </a:p>
          <a:p>
            <a:endParaRPr lang="en-US" dirty="0"/>
          </a:p>
          <a:p>
            <a:r>
              <a:rPr lang="en-US" dirty="0" err="1"/>
              <a:t>Shellcode</a:t>
            </a:r>
            <a:r>
              <a:rPr lang="en-US" dirty="0"/>
              <a:t> is executed by creating a fake call stack that will chain a series of instruction blocks </a:t>
            </a:r>
            <a:r>
              <a:rPr lang="en-US" dirty="0" smtClean="0"/>
              <a:t>together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343400" y="1676400"/>
            <a:ext cx="4419600" cy="1785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## Grab kernel32 pointer from the stack, place it in EAX ##</a:t>
            </a:r>
          </a:p>
          <a:p>
            <a:endParaRPr lang="en-US" sz="1000" dirty="0"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err="1">
                <a:latin typeface="Consolas" pitchFamily="49" charset="0"/>
                <a:cs typeface="Consolas" pitchFamily="49" charset="0"/>
              </a:rPr>
              <a:t>rop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 += "\x5D\x1C\x12\x10" * 6  # 0x10121C5D :  </a:t>
            </a: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                               # SUB EAX,30 </a:t>
            </a: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                               # RETN</a:t>
            </a:r>
          </a:p>
          <a:p>
            <a:r>
              <a:rPr lang="en-US" sz="1000" dirty="0" err="1">
                <a:latin typeface="Consolas" pitchFamily="49" charset="0"/>
                <a:cs typeface="Consolas" pitchFamily="49" charset="0"/>
              </a:rPr>
              <a:t>rop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 += "\xF6\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xBC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\x11\x10"      # 0x1011BCF6 :  </a:t>
            </a: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                               # MOV EAX, DWORD PTR DS:[EAX] </a:t>
            </a: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                               # POP ESI </a:t>
            </a: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                               # RETN</a:t>
            </a:r>
          </a:p>
          <a:p>
            <a:r>
              <a:rPr lang="en-US" sz="1000" dirty="0" err="1">
                <a:latin typeface="Consolas" pitchFamily="49" charset="0"/>
                <a:cs typeface="Consolas" pitchFamily="49" charset="0"/>
              </a:rPr>
              <a:t>rop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 += 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rop_align</a:t>
            </a:r>
            <a:endParaRPr lang="en-US" sz="1000" dirty="0">
              <a:latin typeface="Consolas" pitchFamily="49" charset="0"/>
              <a:cs typeface="Consolas" pitchFamily="49" charset="0"/>
            </a:endParaRPr>
          </a:p>
          <a:p>
            <a:endParaRPr lang="en-US" sz="1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638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Gadget </a:t>
            </a:r>
            <a:r>
              <a:rPr lang="en-US" dirty="0" err="1"/>
              <a:t>Shellcode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10000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Gadgets are a series of assembly instructions ending in a return instruction</a:t>
            </a:r>
          </a:p>
          <a:p>
            <a:endParaRPr lang="en-US" dirty="0"/>
          </a:p>
          <a:p>
            <a:r>
              <a:rPr lang="en-US" dirty="0" err="1"/>
              <a:t>Shellcode</a:t>
            </a:r>
            <a:r>
              <a:rPr lang="en-US" dirty="0"/>
              <a:t> is executed by creating a fake call stack that will chain a series of instruction blocks </a:t>
            </a:r>
            <a:r>
              <a:rPr lang="en-US" dirty="0" smtClean="0"/>
              <a:t>together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343400" y="1676400"/>
            <a:ext cx="4419600" cy="42473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nsolas" pitchFamily="49" charset="0"/>
                <a:cs typeface="Consolas" pitchFamily="49" charset="0"/>
              </a:rPr>
              <a:t>## 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EAX = 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kernel32 base, get pointer 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to </a:t>
            </a:r>
            <a:r>
              <a:rPr lang="en-US" sz="1000" dirty="0" err="1" smtClean="0">
                <a:latin typeface="Consolas" pitchFamily="49" charset="0"/>
                <a:cs typeface="Consolas" pitchFamily="49" charset="0"/>
              </a:rPr>
              <a:t>VirtualProtect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() 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##</a:t>
            </a:r>
          </a:p>
          <a:p>
            <a:endParaRPr lang="en-US" sz="1000" dirty="0"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err="1">
                <a:latin typeface="Consolas" pitchFamily="49" charset="0"/>
                <a:cs typeface="Consolas" pitchFamily="49" charset="0"/>
              </a:rPr>
              <a:t>rop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 += ("\x76\xE5\x12\x10" + 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rop_align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) * 4     </a:t>
            </a:r>
            <a:endParaRPr lang="en-US" sz="1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                              # 0x1012E576 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:  </a:t>
            </a:r>
            <a:endParaRPr lang="en-US" sz="1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latin typeface="Consolas" pitchFamily="49" charset="0"/>
                <a:cs typeface="Consolas" pitchFamily="49" charset="0"/>
              </a:rPr>
              <a:t>		     # 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ADD EAX,100 </a:t>
            </a:r>
            <a:endParaRPr lang="en-US" sz="1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	     # 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POP EBP </a:t>
            </a:r>
            <a:endParaRPr lang="en-US" sz="1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	     # 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RETN</a:t>
            </a:r>
          </a:p>
          <a:p>
            <a:r>
              <a:rPr lang="en-US" sz="1000" dirty="0" err="1">
                <a:latin typeface="Consolas" pitchFamily="49" charset="0"/>
                <a:cs typeface="Consolas" pitchFamily="49" charset="0"/>
              </a:rPr>
              <a:t>rop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 += "\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x40\xD6\x12\x10“	     # 0x1012D640 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:  </a:t>
            </a:r>
            <a:endParaRPr lang="en-US" sz="1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	     # 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ADD EAX,20 </a:t>
            </a:r>
            <a:endParaRPr lang="en-US" sz="1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	     # 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RETN</a:t>
            </a:r>
          </a:p>
          <a:p>
            <a:r>
              <a:rPr lang="en-US" sz="1000" dirty="0" err="1">
                <a:latin typeface="Consolas" pitchFamily="49" charset="0"/>
                <a:cs typeface="Consolas" pitchFamily="49" charset="0"/>
              </a:rPr>
              <a:t>rop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 += "\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xB1\xB6\x11\x10“	     # 0x1011B6B1 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:  </a:t>
            </a:r>
            <a:endParaRPr lang="en-US" sz="1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	 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    	     # 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ADD EAX,0C </a:t>
            </a:r>
            <a:endParaRPr lang="en-US" sz="1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	     # 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RETN</a:t>
            </a:r>
          </a:p>
          <a:p>
            <a:r>
              <a:rPr lang="en-US" sz="1000" dirty="0" err="1">
                <a:latin typeface="Consolas" pitchFamily="49" charset="0"/>
                <a:cs typeface="Consolas" pitchFamily="49" charset="0"/>
              </a:rPr>
              <a:t>rop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 += "\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xD0\x64\x03\x10“	     # 0x100364D0 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:  </a:t>
            </a:r>
            <a:endParaRPr lang="en-US" sz="1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	     # 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ADD EAX,8 </a:t>
            </a:r>
            <a:endParaRPr lang="en-US" sz="1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	     # 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RETN</a:t>
            </a:r>
          </a:p>
          <a:p>
            <a:r>
              <a:rPr lang="en-US" sz="1000" dirty="0" err="1">
                <a:latin typeface="Consolas" pitchFamily="49" charset="0"/>
                <a:cs typeface="Consolas" pitchFamily="49" charset="0"/>
              </a:rPr>
              <a:t>rop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 += "\x33\x29\x0E\x10"      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# 0x100E2933 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:  </a:t>
            </a:r>
            <a:endParaRPr lang="en-US" sz="1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	     # 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DEC EAX </a:t>
            </a:r>
            <a:endParaRPr lang="en-US" sz="1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	     # 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RETN</a:t>
            </a:r>
          </a:p>
          <a:p>
            <a:r>
              <a:rPr lang="en-US" sz="1000" dirty="0" err="1">
                <a:latin typeface="Consolas" pitchFamily="49" charset="0"/>
                <a:cs typeface="Consolas" pitchFamily="49" charset="0"/>
              </a:rPr>
              <a:t>rop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 += "\x01\x2B\x0D\x10" 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	     # 0x100D2B01 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:  </a:t>
            </a:r>
            <a:endParaRPr lang="en-US" sz="1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	     # 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MOV ECX,EAX </a:t>
            </a:r>
            <a:endParaRPr lang="en-US" sz="1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                      	     # 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RETN</a:t>
            </a:r>
          </a:p>
          <a:p>
            <a:r>
              <a:rPr lang="en-US" sz="1000" dirty="0" err="1">
                <a:latin typeface="Consolas" pitchFamily="49" charset="0"/>
                <a:cs typeface="Consolas" pitchFamily="49" charset="0"/>
              </a:rPr>
              <a:t>rop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 += "\xC8\x1B\x12\x10"      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# 0x10121BC8 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:  </a:t>
            </a:r>
            <a:endParaRPr lang="en-US" sz="1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	     # 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MOV EAX,EDI </a:t>
            </a:r>
            <a:endParaRPr lang="en-US" sz="1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	     # 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POP ESI </a:t>
            </a:r>
            <a:endParaRPr lang="en-US" sz="1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	     # RETN</a:t>
            </a:r>
          </a:p>
          <a:p>
            <a:endParaRPr lang="en-US" sz="1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772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Gadget </a:t>
            </a:r>
            <a:r>
              <a:rPr lang="en-US" dirty="0" err="1" smtClean="0"/>
              <a:t>Shellcode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76800"/>
            <a:ext cx="8229600" cy="124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Small section of </a:t>
            </a:r>
            <a:r>
              <a:rPr lang="en-US" sz="2400" dirty="0" err="1" smtClean="0"/>
              <a:t>shellcode</a:t>
            </a:r>
            <a:r>
              <a:rPr lang="en-US" sz="2400" dirty="0" smtClean="0"/>
              <a:t> showing several gadgets chained together to locate kernel32!VirtualProtect()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600200"/>
            <a:ext cx="8229600" cy="31700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########## 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VirtualProtect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 call placeholder ##########</a:t>
            </a:r>
          </a:p>
          <a:p>
            <a:r>
              <a:rPr lang="en-US" sz="1000" dirty="0" err="1">
                <a:latin typeface="Consolas" pitchFamily="49" charset="0"/>
                <a:cs typeface="Consolas" pitchFamily="49" charset="0"/>
              </a:rPr>
              <a:t>rop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 += "\x42\x45\x45\x46"                       #&amp;Kernel32.VirtualProtect() placeholder - "BEEF"</a:t>
            </a:r>
          </a:p>
          <a:p>
            <a:r>
              <a:rPr lang="en-US" sz="1000" dirty="0" err="1">
                <a:latin typeface="Consolas" pitchFamily="49" charset="0"/>
                <a:cs typeface="Consolas" pitchFamily="49" charset="0"/>
              </a:rPr>
              <a:t>rop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 += "WWWW"                                   #Return address 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param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 placeholder</a:t>
            </a:r>
          </a:p>
          <a:p>
            <a:r>
              <a:rPr lang="en-US" sz="1000" dirty="0" err="1">
                <a:latin typeface="Consolas" pitchFamily="49" charset="0"/>
                <a:cs typeface="Consolas" pitchFamily="49" charset="0"/>
              </a:rPr>
              <a:t>rop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 += "XXXX"                                   #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lpAddress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param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 placeholder</a:t>
            </a:r>
          </a:p>
          <a:p>
            <a:r>
              <a:rPr lang="en-US" sz="1000" dirty="0" err="1">
                <a:latin typeface="Consolas" pitchFamily="49" charset="0"/>
                <a:cs typeface="Consolas" pitchFamily="49" charset="0"/>
              </a:rPr>
              <a:t>rop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 += "YYYY"                                   #Size 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param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 placeholder</a:t>
            </a:r>
          </a:p>
          <a:p>
            <a:r>
              <a:rPr lang="en-US" sz="1000" dirty="0" err="1">
                <a:latin typeface="Consolas" pitchFamily="49" charset="0"/>
                <a:cs typeface="Consolas" pitchFamily="49" charset="0"/>
              </a:rPr>
              <a:t>rop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 += "ZZZZ"                                   #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flNewProtect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param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 placeholder</a:t>
            </a:r>
          </a:p>
          <a:p>
            <a:r>
              <a:rPr lang="en-US" sz="1000" dirty="0" err="1">
                <a:latin typeface="Consolas" pitchFamily="49" charset="0"/>
                <a:cs typeface="Consolas" pitchFamily="49" charset="0"/>
              </a:rPr>
              <a:t>rop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 += "\x60\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xFC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\x18\x10"                       #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lpflOldProtect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param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 placeholder 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0x1018FC60 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{PAGE_WRITECOPY}</a:t>
            </a:r>
          </a:p>
          <a:p>
            <a:r>
              <a:rPr lang="en-US" sz="1000" dirty="0" err="1">
                <a:latin typeface="Consolas" pitchFamily="49" charset="0"/>
                <a:cs typeface="Consolas" pitchFamily="49" charset="0"/>
              </a:rPr>
              <a:t>rop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 += 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rop_align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    * 2</a:t>
            </a: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########## Grab kernel32 pointer from the stack, place it in EAX ##########</a:t>
            </a:r>
          </a:p>
          <a:p>
            <a:r>
              <a:rPr lang="en-US" sz="1000" dirty="0" err="1">
                <a:latin typeface="Consolas" pitchFamily="49" charset="0"/>
                <a:cs typeface="Consolas" pitchFamily="49" charset="0"/>
              </a:rPr>
              <a:t>rop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 += "\x5D\x1C\x12\x10" * 6                   #0x10121C5D :  # SUB EAX,30 # RETN</a:t>
            </a:r>
          </a:p>
          <a:p>
            <a:r>
              <a:rPr lang="en-US" sz="1000" dirty="0" err="1">
                <a:latin typeface="Consolas" pitchFamily="49" charset="0"/>
                <a:cs typeface="Consolas" pitchFamily="49" charset="0"/>
              </a:rPr>
              <a:t>rop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 += "\xF6\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xBC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\x11\x10"                       #0x1011BCF6 :  # MOV EAX,DWORD PTR DS:[EAX] # POP ESI # RETN</a:t>
            </a:r>
          </a:p>
          <a:p>
            <a:r>
              <a:rPr lang="en-US" sz="1000" dirty="0" err="1">
                <a:latin typeface="Consolas" pitchFamily="49" charset="0"/>
                <a:cs typeface="Consolas" pitchFamily="49" charset="0"/>
              </a:rPr>
              <a:t>rop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 += 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rop_align</a:t>
            </a:r>
            <a:endParaRPr lang="en-US" sz="1000" dirty="0">
              <a:latin typeface="Consolas" pitchFamily="49" charset="0"/>
              <a:cs typeface="Consolas" pitchFamily="49" charset="0"/>
            </a:endParaRP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########## EAX = kernel pointer, now retrieve pointer to 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VirtualProtect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() ##########</a:t>
            </a:r>
          </a:p>
          <a:p>
            <a:r>
              <a:rPr lang="en-US" sz="1000" dirty="0" err="1">
                <a:latin typeface="Consolas" pitchFamily="49" charset="0"/>
                <a:cs typeface="Consolas" pitchFamily="49" charset="0"/>
              </a:rPr>
              <a:t>rop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 += ("\x76\xE5\x12\x10" + 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rop_align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) * 4     #0x1012E576 :  # ADD EAX,100 # POP EBP # RETN</a:t>
            </a:r>
          </a:p>
          <a:p>
            <a:r>
              <a:rPr lang="en-US" sz="1000" dirty="0" err="1">
                <a:latin typeface="Consolas" pitchFamily="49" charset="0"/>
                <a:cs typeface="Consolas" pitchFamily="49" charset="0"/>
              </a:rPr>
              <a:t>rop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 += "\x40\xD6\x12\x10"                       #0x1012D640 :  # ADD EAX,20 # RETN</a:t>
            </a:r>
          </a:p>
          <a:p>
            <a:r>
              <a:rPr lang="en-US" sz="1000" dirty="0" err="1">
                <a:latin typeface="Consolas" pitchFamily="49" charset="0"/>
                <a:cs typeface="Consolas" pitchFamily="49" charset="0"/>
              </a:rPr>
              <a:t>rop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 += "\xB1\xB6\x11\x10"                       #0x1011B6B1 :  # ADD EAX,0C # RETN</a:t>
            </a:r>
          </a:p>
          <a:p>
            <a:r>
              <a:rPr lang="en-US" sz="1000" dirty="0" err="1">
                <a:latin typeface="Consolas" pitchFamily="49" charset="0"/>
                <a:cs typeface="Consolas" pitchFamily="49" charset="0"/>
              </a:rPr>
              <a:t>rop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 += "\xD0\x64\x03\x10"                       #0x100364D0 :  # ADD EAX,8 # RETN</a:t>
            </a:r>
          </a:p>
          <a:p>
            <a:r>
              <a:rPr lang="en-US" sz="1000" dirty="0" err="1">
                <a:latin typeface="Consolas" pitchFamily="49" charset="0"/>
                <a:cs typeface="Consolas" pitchFamily="49" charset="0"/>
              </a:rPr>
              <a:t>rop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 += "\x33\x29\x0E\x10"                       #0x100E2933 :  # DEC EAX # RETN</a:t>
            </a:r>
          </a:p>
          <a:p>
            <a:r>
              <a:rPr lang="en-US" sz="1000" dirty="0" err="1">
                <a:latin typeface="Consolas" pitchFamily="49" charset="0"/>
                <a:cs typeface="Consolas" pitchFamily="49" charset="0"/>
              </a:rPr>
              <a:t>rop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 += "\x01\x2B\x0D\x10"                       #0x100D2B01 :  # MOV ECX,EAX # RETN</a:t>
            </a:r>
          </a:p>
          <a:p>
            <a:r>
              <a:rPr lang="en-US" sz="1000" dirty="0" err="1">
                <a:latin typeface="Consolas" pitchFamily="49" charset="0"/>
                <a:cs typeface="Consolas" pitchFamily="49" charset="0"/>
              </a:rPr>
              <a:t>rop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 += "\xC8\x1B\x12\x10"                       #0x10121BC8 :  # MOV EAX,EDI # POP ESI # 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RETN</a:t>
            </a:r>
            <a:endParaRPr lang="en-US" sz="1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5058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Gadgets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Useful gadgets typically modify a pointer or cause a load or store operation</a:t>
            </a:r>
          </a:p>
          <a:p>
            <a:pPr lvl="1"/>
            <a:r>
              <a:rPr lang="en-US" dirty="0"/>
              <a:t>ADD, SUB, DEC, INC, DEC, PUSH, POP, XCHG, XOR</a:t>
            </a:r>
          </a:p>
          <a:p>
            <a:endParaRPr lang="en-US" dirty="0" smtClean="0"/>
          </a:p>
          <a:p>
            <a:r>
              <a:rPr lang="en-US" dirty="0" smtClean="0"/>
              <a:t>Tools now exist for finding gadgets</a:t>
            </a:r>
          </a:p>
          <a:p>
            <a:pPr lvl="1"/>
            <a:r>
              <a:rPr lang="en-US" dirty="0" err="1" smtClean="0"/>
              <a:t>msfpescan</a:t>
            </a:r>
            <a:endParaRPr lang="en-US" dirty="0" smtClean="0"/>
          </a:p>
          <a:p>
            <a:pPr lvl="1"/>
            <a:r>
              <a:rPr lang="en-US" dirty="0" err="1" smtClean="0"/>
              <a:t>Pvefindaddr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PyCommand</a:t>
            </a:r>
            <a:r>
              <a:rPr lang="en-US" dirty="0" smtClean="0"/>
              <a:t> for </a:t>
            </a:r>
            <a:r>
              <a:rPr lang="en-US" dirty="0" err="1" smtClean="0"/>
              <a:t>ImmunityDbg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87782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ROP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ROP requires the use of sub-sections of program blocks to create Gadgets</a:t>
            </a:r>
          </a:p>
          <a:p>
            <a:endParaRPr lang="en-US" dirty="0"/>
          </a:p>
          <a:p>
            <a:r>
              <a:rPr lang="en-US" dirty="0" smtClean="0"/>
              <a:t>Gadgets end in a RET instruction</a:t>
            </a:r>
          </a:p>
          <a:p>
            <a:endParaRPr lang="en-US" dirty="0"/>
          </a:p>
          <a:p>
            <a:r>
              <a:rPr lang="en-US" dirty="0" smtClean="0"/>
              <a:t>Normal program semantics generate call stacks that return to a code location immediately after a CALL or JMP instruction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6393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ROP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1905000"/>
            <a:ext cx="7207935" cy="40626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INSTRUMENT_PROGRAM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for each IMAGE 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     for each BLOCK in IMAGE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        insert BLOCK in BLOCKLIST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        for each INSTRUCTION in BLOCK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              if INSTRUCTION is RETURN or BRANCH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                     insert code to retrieve SAVED_EIP from stack 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                     insert CALL to ROP_VALIDATE(SAVED_EIP) before INSTRUCTION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ROP_VALIDATE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if SAVED_EIP not in BLOCKLIST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     exit with error warning</a:t>
            </a:r>
          </a:p>
          <a:p>
            <a:endParaRPr lang="en-US" sz="24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470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Due to the difficulty of development, mitigations are almost exclusively developed by vendors (with a few short-lived exceptions)</a:t>
            </a:r>
          </a:p>
          <a:p>
            <a:endParaRPr lang="en-US" dirty="0"/>
          </a:p>
          <a:p>
            <a:r>
              <a:rPr lang="en-US" dirty="0" smtClean="0"/>
              <a:t>Vendors supply mitigation technologies but do not enforce their use by 3</a:t>
            </a:r>
            <a:r>
              <a:rPr lang="en-US" baseline="30000" dirty="0" smtClean="0"/>
              <a:t>rd</a:t>
            </a:r>
            <a:r>
              <a:rPr lang="en-US" dirty="0" smtClean="0"/>
              <a:t> party developers.</a:t>
            </a:r>
          </a:p>
        </p:txBody>
      </p:sp>
    </p:spTree>
    <p:extLst>
      <p:ext uri="{BB962C8B-B14F-4D97-AF65-F5344CB8AC3E}">
        <p14:creationId xmlns:p14="http://schemas.microsoft.com/office/powerpoint/2010/main" val="10058618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ROP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352800" cy="4525963"/>
          </a:xfrm>
        </p:spPr>
        <p:txBody>
          <a:bodyPr/>
          <a:lstStyle/>
          <a:p>
            <a:r>
              <a:rPr lang="en-US" dirty="0" smtClean="0"/>
              <a:t>Implementation</a:t>
            </a:r>
          </a:p>
          <a:p>
            <a:pPr lvl="1"/>
            <a:r>
              <a:rPr lang="en-US" sz="2400" dirty="0" smtClean="0"/>
              <a:t>The initialization for our </a:t>
            </a:r>
            <a:r>
              <a:rPr lang="en-US" sz="2400" dirty="0" err="1" smtClean="0"/>
              <a:t>pintool</a:t>
            </a:r>
            <a:r>
              <a:rPr lang="en-US" sz="2400" dirty="0" smtClean="0"/>
              <a:t> is as simple as opening a log file and adding a couple hooks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165667" y="1676400"/>
            <a:ext cx="4368733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 main(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argc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, char *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argv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[])</a:t>
            </a: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latin typeface="Consolas" pitchFamily="49" charset="0"/>
                <a:cs typeface="Consolas" pitchFamily="49" charset="0"/>
              </a:rPr>
              <a:t>PIN_InitSymbols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000" dirty="0" smtClean="0">
                <a:latin typeface="Consolas" pitchFamily="49" charset="0"/>
                <a:cs typeface="Consolas" pitchFamily="49" charset="0"/>
              </a:rPr>
              <a:t>    if(</a:t>
            </a:r>
            <a:r>
              <a:rPr lang="en-US" sz="1000" dirty="0" err="1" smtClean="0">
                <a:latin typeface="Consolas" pitchFamily="49" charset="0"/>
                <a:cs typeface="Consolas" pitchFamily="49" charset="0"/>
              </a:rPr>
              <a:t>PIN_Init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 err="1" smtClean="0">
                <a:latin typeface="Consolas" pitchFamily="49" charset="0"/>
                <a:cs typeface="Consolas" pitchFamily="49" charset="0"/>
              </a:rPr>
              <a:t>argc,argv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))</a:t>
            </a: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        return Usage();</a:t>
            </a: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    </a:t>
            </a: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outfile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fopen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("c:\\tools\\antirop.txt", "w");</a:t>
            </a:r>
          </a:p>
          <a:p>
            <a:r>
              <a:rPr lang="en-US" sz="1000" dirty="0" smtClean="0">
                <a:latin typeface="Consolas" pitchFamily="49" charset="0"/>
                <a:cs typeface="Consolas" pitchFamily="49" charset="0"/>
              </a:rPr>
              <a:t>    if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(!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outfile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000" dirty="0" smtClean="0">
                <a:latin typeface="Consolas" pitchFamily="49" charset="0"/>
                <a:cs typeface="Consolas" pitchFamily="49" charset="0"/>
              </a:rPr>
              <a:t>    {</a:t>
            </a:r>
            <a:endParaRPr lang="en-US" sz="1000" dirty="0">
              <a:latin typeface="Consolas" pitchFamily="49" charset="0"/>
              <a:cs typeface="Consolas" pitchFamily="49" charset="0"/>
            </a:endParaRP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        LOG("Error opening log file\n");</a:t>
            </a: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        return 1;</a:t>
            </a: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endParaRPr lang="en-US" sz="1000" dirty="0"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latin typeface="Consolas" pitchFamily="49" charset="0"/>
                <a:cs typeface="Consolas" pitchFamily="49" charset="0"/>
              </a:rPr>
              <a:t>PIN_AddFiniFunction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 err="1" smtClean="0">
                <a:latin typeface="Consolas" pitchFamily="49" charset="0"/>
                <a:cs typeface="Consolas" pitchFamily="49" charset="0"/>
              </a:rPr>
              <a:t>Fini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, 0);</a:t>
            </a:r>
          </a:p>
          <a:p>
            <a:r>
              <a:rPr lang="en-US" sz="1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latin typeface="Consolas" pitchFamily="49" charset="0"/>
                <a:cs typeface="Consolas" pitchFamily="49" charset="0"/>
              </a:rPr>
              <a:t>TRACE_AddInstrumentFunction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(Trace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, 0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000" dirty="0">
              <a:latin typeface="Consolas" pitchFamily="49" charset="0"/>
              <a:cs typeface="Consolas" pitchFamily="49" charset="0"/>
            </a:endParaRP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   LOG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("[+] </a:t>
            </a:r>
            <a:r>
              <a:rPr lang="en-US" sz="1000" dirty="0" err="1" smtClean="0">
                <a:latin typeface="Consolas" pitchFamily="49" charset="0"/>
                <a:cs typeface="Consolas" pitchFamily="49" charset="0"/>
              </a:rPr>
              <a:t>AntiROP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instrumentation hooks installed\n");</a:t>
            </a:r>
          </a:p>
          <a:p>
            <a:endParaRPr lang="en-US" sz="1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00" dirty="0" err="1" smtClean="0">
                <a:latin typeface="Consolas" pitchFamily="49" charset="0"/>
                <a:cs typeface="Consolas" pitchFamily="49" charset="0"/>
              </a:rPr>
              <a:t>PIN_StartProgram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    </a:t>
            </a: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14000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ROP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429000" cy="4525963"/>
          </a:xfrm>
        </p:spPr>
        <p:txBody>
          <a:bodyPr/>
          <a:lstStyle/>
          <a:p>
            <a:r>
              <a:rPr lang="en-US" dirty="0" smtClean="0"/>
              <a:t>Implementation</a:t>
            </a:r>
          </a:p>
          <a:p>
            <a:pPr lvl="1"/>
            <a:r>
              <a:rPr lang="en-US" sz="2400" dirty="0" smtClean="0"/>
              <a:t>This function implements the callback function when PIN loads a trace of basic blocks the first time and instruments RET instructions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171335" y="1676400"/>
            <a:ext cx="4363065" cy="47089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Consolas" pitchFamily="49" charset="0"/>
                <a:cs typeface="Consolas" pitchFamily="49" charset="0"/>
              </a:rPr>
              <a:t>VOID Trace(TRACE 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trace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, VOID *v)</a:t>
            </a: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000" dirty="0" smtClean="0">
                <a:latin typeface="Consolas" pitchFamily="49" charset="0"/>
                <a:cs typeface="Consolas" pitchFamily="49" charset="0"/>
              </a:rPr>
              <a:t>    ADDRINT 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addr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TRACE_Address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(trace);</a:t>
            </a:r>
          </a:p>
          <a:p>
            <a:endParaRPr lang="en-US" sz="1000" dirty="0">
              <a:latin typeface="Consolas" pitchFamily="49" charset="0"/>
              <a:cs typeface="Consolas" pitchFamily="49" charset="0"/>
            </a:endParaRP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    // Visit every basic block in the trace</a:t>
            </a: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    for (BBL 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bbl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TRACE_BblHead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(trace); </a:t>
            </a:r>
            <a:endParaRPr lang="en-US" sz="1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000" dirty="0" err="1" smtClean="0">
                <a:latin typeface="Consolas" pitchFamily="49" charset="0"/>
                <a:cs typeface="Consolas" pitchFamily="49" charset="0"/>
              </a:rPr>
              <a:t>BBL_Valid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 err="1" smtClean="0">
                <a:latin typeface="Consolas" pitchFamily="49" charset="0"/>
                <a:cs typeface="Consolas" pitchFamily="49" charset="0"/>
              </a:rPr>
              <a:t>bbl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); </a:t>
            </a:r>
            <a:endParaRPr lang="en-US" sz="1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000" dirty="0" err="1" smtClean="0">
                <a:latin typeface="Consolas" pitchFamily="49" charset="0"/>
                <a:cs typeface="Consolas" pitchFamily="49" charset="0"/>
              </a:rPr>
              <a:t>bbl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BBL_Next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bbl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))</a:t>
            </a: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       for(INS </a:t>
            </a:r>
            <a:r>
              <a:rPr lang="de-DE" sz="1000" dirty="0">
                <a:latin typeface="Consolas" pitchFamily="49" charset="0"/>
                <a:cs typeface="Consolas" pitchFamily="49" charset="0"/>
              </a:rPr>
              <a:t>ins = BBL_InsHead(bbl); </a:t>
            </a:r>
            <a:endParaRPr lang="de-DE" sz="1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          INS_Valid(ins</a:t>
            </a:r>
            <a:r>
              <a:rPr lang="de-DE" sz="1000" dirty="0">
                <a:latin typeface="Consolas" pitchFamily="49" charset="0"/>
                <a:cs typeface="Consolas" pitchFamily="49" charset="0"/>
              </a:rPr>
              <a:t>); </a:t>
            </a:r>
            <a:endParaRPr lang="de-DE" sz="1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          ins=INS_Next(ins</a:t>
            </a:r>
            <a:r>
              <a:rPr lang="de-DE" sz="1000" dirty="0">
                <a:latin typeface="Consolas" pitchFamily="49" charset="0"/>
                <a:cs typeface="Consolas" pitchFamily="49" charset="0"/>
              </a:rPr>
              <a:t>))</a:t>
            </a:r>
          </a:p>
          <a:p>
            <a:r>
              <a:rPr lang="en-US" sz="1000" dirty="0" smtClean="0">
                <a:latin typeface="Consolas" pitchFamily="49" charset="0"/>
                <a:cs typeface="Consolas" pitchFamily="49" charset="0"/>
              </a:rPr>
              <a:t>        {</a:t>
            </a:r>
            <a:endParaRPr lang="en-US" sz="1000" dirty="0"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latin typeface="Consolas" pitchFamily="49" charset="0"/>
                <a:cs typeface="Consolas" pitchFamily="49" charset="0"/>
              </a:rPr>
              <a:t>            ADDRINT 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va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INS_Address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(ins);</a:t>
            </a:r>
          </a:p>
          <a:p>
            <a:r>
              <a:rPr lang="en-US" sz="1000" dirty="0" smtClean="0">
                <a:latin typeface="Consolas" pitchFamily="49" charset="0"/>
                <a:cs typeface="Consolas" pitchFamily="49" charset="0"/>
              </a:rPr>
              <a:t>            if(</a:t>
            </a:r>
            <a:r>
              <a:rPr lang="en-US" sz="1000" dirty="0" err="1" smtClean="0">
                <a:latin typeface="Consolas" pitchFamily="49" charset="0"/>
                <a:cs typeface="Consolas" pitchFamily="49" charset="0"/>
              </a:rPr>
              <a:t>INS_IsBranchOrCall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(ins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))</a:t>
            </a:r>
          </a:p>
          <a:p>
            <a:r>
              <a:rPr lang="en-US" sz="1000" dirty="0" smtClean="0">
                <a:latin typeface="Consolas" pitchFamily="49" charset="0"/>
                <a:cs typeface="Consolas" pitchFamily="49" charset="0"/>
              </a:rPr>
              <a:t>            {</a:t>
            </a:r>
            <a:endParaRPr lang="en-US" sz="1000" dirty="0"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000" dirty="0" err="1" smtClean="0">
                <a:latin typeface="Consolas" pitchFamily="49" charset="0"/>
                <a:cs typeface="Consolas" pitchFamily="49" charset="0"/>
              </a:rPr>
              <a:t>Calls.insert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 err="1" smtClean="0">
                <a:latin typeface="Consolas" pitchFamily="49" charset="0"/>
                <a:cs typeface="Consolas" pitchFamily="49" charset="0"/>
              </a:rPr>
              <a:t>va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000" dirty="0" smtClean="0">
                <a:latin typeface="Consolas" pitchFamily="49" charset="0"/>
                <a:cs typeface="Consolas" pitchFamily="49" charset="0"/>
              </a:rPr>
              <a:t>            }</a:t>
            </a:r>
            <a:endParaRPr lang="en-US" sz="1000" dirty="0">
              <a:latin typeface="Consolas" pitchFamily="49" charset="0"/>
              <a:cs typeface="Consolas" pitchFamily="49" charset="0"/>
            </a:endParaRPr>
          </a:p>
          <a:p>
            <a:endParaRPr lang="en-US" sz="1000" dirty="0"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latin typeface="Consolas" pitchFamily="49" charset="0"/>
                <a:cs typeface="Consolas" pitchFamily="49" charset="0"/>
              </a:rPr>
              <a:t>            if(</a:t>
            </a:r>
            <a:r>
              <a:rPr lang="en-US" sz="1000" dirty="0" err="1" smtClean="0">
                <a:latin typeface="Consolas" pitchFamily="49" charset="0"/>
                <a:cs typeface="Consolas" pitchFamily="49" charset="0"/>
              </a:rPr>
              <a:t>INS_IsRet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(ins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))</a:t>
            </a:r>
          </a:p>
          <a:p>
            <a:r>
              <a:rPr lang="en-US" sz="1000" dirty="0" smtClean="0">
                <a:latin typeface="Consolas" pitchFamily="49" charset="0"/>
                <a:cs typeface="Consolas" pitchFamily="49" charset="0"/>
              </a:rPr>
              <a:t>            {</a:t>
            </a:r>
            <a:endParaRPr lang="en-US" sz="1000" dirty="0"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000" dirty="0" err="1" smtClean="0">
                <a:latin typeface="Consolas" pitchFamily="49" charset="0"/>
                <a:cs typeface="Consolas" pitchFamily="49" charset="0"/>
              </a:rPr>
              <a:t>INS_InsertCall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(ins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, </a:t>
            </a:r>
            <a:endParaRPr lang="en-US" sz="1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               IPOINT_BEFORE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, AFUNPTR(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AntiROPRetCheck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),</a:t>
            </a:r>
          </a:p>
          <a:p>
            <a:r>
              <a:rPr lang="en-US" sz="1000" dirty="0" smtClean="0">
                <a:latin typeface="Consolas" pitchFamily="49" charset="0"/>
                <a:cs typeface="Consolas" pitchFamily="49" charset="0"/>
              </a:rPr>
              <a:t>                IARG_INST_PTR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1000" dirty="0" smtClean="0">
                <a:latin typeface="Consolas" pitchFamily="49" charset="0"/>
                <a:cs typeface="Consolas" pitchFamily="49" charset="0"/>
              </a:rPr>
              <a:t>                IARG_REG_VALUE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, REG_STACK_PTR,</a:t>
            </a:r>
          </a:p>
          <a:p>
            <a:r>
              <a:rPr lang="en-US" sz="1000" dirty="0" smtClean="0">
                <a:latin typeface="Consolas" pitchFamily="49" charset="0"/>
                <a:cs typeface="Consolas" pitchFamily="49" charset="0"/>
              </a:rPr>
              <a:t>                IARG_END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000" dirty="0" smtClean="0">
                <a:latin typeface="Consolas" pitchFamily="49" charset="0"/>
                <a:cs typeface="Consolas" pitchFamily="49" charset="0"/>
              </a:rPr>
              <a:t>            }</a:t>
            </a:r>
            <a:endParaRPr lang="en-US" sz="1000" dirty="0"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latin typeface="Consolas" pitchFamily="49" charset="0"/>
                <a:cs typeface="Consolas" pitchFamily="49" charset="0"/>
              </a:rPr>
              <a:t>        }</a:t>
            </a:r>
            <a:endParaRPr lang="en-US" sz="1000" dirty="0"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latin typeface="Consolas" pitchFamily="49" charset="0"/>
                <a:cs typeface="Consolas" pitchFamily="49" charset="0"/>
              </a:rPr>
              <a:t>    }</a:t>
            </a:r>
            <a:endParaRPr lang="en-US" sz="1000" dirty="0">
              <a:latin typeface="Consolas" pitchFamily="49" charset="0"/>
              <a:cs typeface="Consolas" pitchFamily="49" charset="0"/>
            </a:endParaRP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69772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ROP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814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Implementation</a:t>
            </a:r>
          </a:p>
          <a:p>
            <a:pPr lvl="1"/>
            <a:r>
              <a:rPr lang="en-US" sz="2400" dirty="0" smtClean="0"/>
              <a:t>This function executes before every RET or indirect branch is executed to validate the saved return value points to an instruction after a call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191000" y="1676400"/>
            <a:ext cx="4346806" cy="42473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AntiROPRetCheck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(ADDRINT 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va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, ADDRINT 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esp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000" dirty="0" smtClean="0">
                <a:latin typeface="Consolas" pitchFamily="49" charset="0"/>
                <a:cs typeface="Consolas" pitchFamily="49" charset="0"/>
              </a:rPr>
              <a:t>    UINT32 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 = (UINT32 *)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esp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1000" dirty="0">
              <a:latin typeface="Consolas" pitchFamily="49" charset="0"/>
              <a:cs typeface="Consolas" pitchFamily="49" charset="0"/>
            </a:endParaRPr>
          </a:p>
          <a:p>
            <a:r>
              <a:rPr lang="nn-NO" sz="1000" dirty="0" smtClean="0">
                <a:latin typeface="Consolas" pitchFamily="49" charset="0"/>
                <a:cs typeface="Consolas" pitchFamily="49" charset="0"/>
              </a:rPr>
              <a:t>    for(int </a:t>
            </a:r>
            <a:r>
              <a:rPr lang="nn-NO" sz="1000" dirty="0">
                <a:latin typeface="Consolas" pitchFamily="49" charset="0"/>
                <a:cs typeface="Consolas" pitchFamily="49" charset="0"/>
              </a:rPr>
              <a:t>i = 0; i &lt; 4; i++)</a:t>
            </a:r>
          </a:p>
          <a:p>
            <a:r>
              <a:rPr lang="en-US" sz="1000" dirty="0" smtClean="0">
                <a:latin typeface="Consolas" pitchFamily="49" charset="0"/>
                <a:cs typeface="Consolas" pitchFamily="49" charset="0"/>
              </a:rPr>
              <a:t>    {</a:t>
            </a:r>
            <a:endParaRPr lang="en-US" sz="1000" dirty="0"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latin typeface="Consolas" pitchFamily="49" charset="0"/>
                <a:cs typeface="Consolas" pitchFamily="49" charset="0"/>
              </a:rPr>
              <a:t>        if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(*(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 + i) == 0x90909090)</a:t>
            </a:r>
          </a:p>
          <a:p>
            <a:r>
              <a:rPr lang="en-US" sz="1000" dirty="0" smtClean="0">
                <a:latin typeface="Consolas" pitchFamily="49" charset="0"/>
                <a:cs typeface="Consolas" pitchFamily="49" charset="0"/>
              </a:rPr>
              <a:t>        {</a:t>
            </a:r>
            <a:endParaRPr lang="en-US" sz="1000" dirty="0"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latin typeface="Consolas" pitchFamily="49" charset="0"/>
                <a:cs typeface="Consolas" pitchFamily="49" charset="0"/>
              </a:rPr>
              <a:t>             </a:t>
            </a:r>
            <a:r>
              <a:rPr lang="en-US" sz="1000" dirty="0" err="1" smtClean="0">
                <a:latin typeface="Consolas" pitchFamily="49" charset="0"/>
                <a:cs typeface="Consolas" pitchFamily="49" charset="0"/>
              </a:rPr>
              <a:t>fprintf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 err="1" smtClean="0">
                <a:latin typeface="Consolas" pitchFamily="49" charset="0"/>
                <a:cs typeface="Consolas" pitchFamily="49" charset="0"/>
              </a:rPr>
              <a:t>outfile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, </a:t>
            </a:r>
            <a:endParaRPr lang="en-US" sz="1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NOPS FOUND AT ESP + %d: [%x] = 0x90909090\n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",</a:t>
            </a: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 + i);</a:t>
            </a:r>
          </a:p>
          <a:p>
            <a:r>
              <a:rPr lang="en-US" sz="1000" dirty="0" smtClean="0">
                <a:latin typeface="Consolas" pitchFamily="49" charset="0"/>
                <a:cs typeface="Consolas" pitchFamily="49" charset="0"/>
              </a:rPr>
              <a:t>        }</a:t>
            </a:r>
            <a:endParaRPr lang="en-US" sz="1000" dirty="0"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latin typeface="Consolas" pitchFamily="49" charset="0"/>
                <a:cs typeface="Consolas" pitchFamily="49" charset="0"/>
              </a:rPr>
              <a:t>    }</a:t>
            </a:r>
            <a:endParaRPr lang="en-US" sz="1000" dirty="0">
              <a:latin typeface="Consolas" pitchFamily="49" charset="0"/>
              <a:cs typeface="Consolas" pitchFamily="49" charset="0"/>
            </a:endParaRPr>
          </a:p>
          <a:p>
            <a:endParaRPr lang="en-US" sz="1000" dirty="0"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latin typeface="Consolas" pitchFamily="49" charset="0"/>
                <a:cs typeface="Consolas" pitchFamily="49" charset="0"/>
              </a:rPr>
              <a:t>CallsIter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Calls.find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(*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000" dirty="0" smtClean="0"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CallsIter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 != 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Calls.end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()) </a:t>
            </a:r>
          </a:p>
          <a:p>
            <a:r>
              <a:rPr lang="en-US" sz="1000" dirty="0" smtClean="0">
                <a:latin typeface="Consolas" pitchFamily="49" charset="0"/>
                <a:cs typeface="Consolas" pitchFamily="49" charset="0"/>
              </a:rPr>
              <a:t>    {</a:t>
            </a:r>
            <a:endParaRPr lang="en-US" sz="1000" dirty="0"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latin typeface="Consolas" pitchFamily="49" charset="0"/>
                <a:cs typeface="Consolas" pitchFamily="49" charset="0"/>
              </a:rPr>
              <a:t>        count 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= 0;</a:t>
            </a:r>
          </a:p>
          <a:p>
            <a:r>
              <a:rPr lang="en-US" sz="1000" dirty="0" smtClean="0">
                <a:latin typeface="Consolas" pitchFamily="49" charset="0"/>
                <a:cs typeface="Consolas" pitchFamily="49" charset="0"/>
              </a:rPr>
              <a:t>    }</a:t>
            </a:r>
            <a:endParaRPr lang="en-US" sz="1000" dirty="0"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latin typeface="Consolas" pitchFamily="49" charset="0"/>
                <a:cs typeface="Consolas" pitchFamily="49" charset="0"/>
              </a:rPr>
              <a:t>    else 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if(++count &gt; threshold)</a:t>
            </a:r>
          </a:p>
          <a:p>
            <a:r>
              <a:rPr lang="en-US" sz="1000" dirty="0" smtClean="0">
                <a:latin typeface="Consolas" pitchFamily="49" charset="0"/>
                <a:cs typeface="Consolas" pitchFamily="49" charset="0"/>
              </a:rPr>
              <a:t>    {</a:t>
            </a:r>
            <a:endParaRPr lang="en-US" sz="1000" dirty="0"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000" dirty="0" err="1" smtClean="0">
                <a:latin typeface="Consolas" pitchFamily="49" charset="0"/>
                <a:cs typeface="Consolas" pitchFamily="49" charset="0"/>
              </a:rPr>
              <a:t>ReportAntiROP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(*</a:t>
            </a:r>
            <a:r>
              <a:rPr lang="en-US" sz="1000" dirty="0" err="1" smtClean="0">
                <a:latin typeface="Consolas" pitchFamily="49" charset="0"/>
                <a:cs typeface="Consolas" pitchFamily="49" charset="0"/>
              </a:rPr>
              <a:t>ptr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, count, threshold);</a:t>
            </a:r>
            <a:endParaRPr lang="en-US" sz="1000" dirty="0"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latin typeface="Consolas" pitchFamily="49" charset="0"/>
                <a:cs typeface="Consolas" pitchFamily="49" charset="0"/>
              </a:rPr>
              <a:t>    }</a:t>
            </a:r>
            <a:endParaRPr lang="en-US" sz="1000" dirty="0">
              <a:latin typeface="Consolas" pitchFamily="49" charset="0"/>
              <a:cs typeface="Consolas" pitchFamily="49" charset="0"/>
            </a:endParaRPr>
          </a:p>
          <a:p>
            <a:endParaRPr lang="en-US" sz="1000" dirty="0"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latin typeface="Consolas" pitchFamily="49" charset="0"/>
                <a:cs typeface="Consolas" pitchFamily="49" charset="0"/>
              </a:rPr>
              <a:t>fflush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 err="1" smtClean="0">
                <a:latin typeface="Consolas" pitchFamily="49" charset="0"/>
                <a:cs typeface="Consolas" pitchFamily="49" charset="0"/>
              </a:rPr>
              <a:t>outfile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87302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ROP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en-US" sz="5400" dirty="0" smtClean="0"/>
              <a:t>DEMO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29028" y="2209800"/>
            <a:ext cx="5686172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C:\tools&gt;pin\pin.bat -t mypintool.dll -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AntiROPRet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 -- 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kmplayer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\KMPlayer.exe</a:t>
            </a: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C:\tools&gt;type antirop.txt</a:t>
            </a: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NOPS FOUND AT ESP + 1: [1196b5f4] = 0x90909090</a:t>
            </a: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NOPS FOUND AT ESP + 2: [1196b5f8] = 0x90909090</a:t>
            </a: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NOPS FOUND AT ESP + 3: [1196b5fc] = 0x90909090</a:t>
            </a: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ANTI-ROP detected an attempted RET to 100ebf17 without using a CALL .. exiting</a:t>
            </a:r>
          </a:p>
          <a:p>
            <a:endParaRPr lang="en-US" sz="1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6949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Mitigations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ROPDefender</a:t>
            </a:r>
            <a:endParaRPr lang="en-US" dirty="0"/>
          </a:p>
          <a:p>
            <a:pPr lvl="1"/>
            <a:r>
              <a:rPr lang="en-US" dirty="0"/>
              <a:t>Shadow stack </a:t>
            </a:r>
          </a:p>
          <a:p>
            <a:pPr lvl="2"/>
            <a:r>
              <a:rPr lang="en-US" dirty="0"/>
              <a:t>Hook before CALL to store return address</a:t>
            </a:r>
          </a:p>
          <a:p>
            <a:pPr lvl="2"/>
            <a:r>
              <a:rPr lang="en-US" dirty="0"/>
              <a:t>Hook before RET to determine if returning to address stored before CALL</a:t>
            </a:r>
          </a:p>
          <a:p>
            <a:endParaRPr lang="en-US" dirty="0"/>
          </a:p>
          <a:p>
            <a:r>
              <a:rPr lang="en-US" dirty="0"/>
              <a:t>SHAN</a:t>
            </a:r>
          </a:p>
          <a:p>
            <a:pPr lvl="1"/>
            <a:r>
              <a:rPr lang="en-US" dirty="0"/>
              <a:t>Branch monitoring</a:t>
            </a:r>
          </a:p>
          <a:p>
            <a:pPr lvl="2"/>
            <a:r>
              <a:rPr lang="en-US" dirty="0"/>
              <a:t>Store each valid basic block in a list before execution</a:t>
            </a:r>
          </a:p>
          <a:p>
            <a:pPr lvl="2"/>
            <a:r>
              <a:rPr lang="en-US" dirty="0"/>
              <a:t>At runtime verify branch destination is in list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4016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Just-In-Time </a:t>
            </a:r>
            <a:r>
              <a:rPr lang="en-US" dirty="0" err="1" smtClean="0"/>
              <a:t>Shellcode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351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Just-In-Time </a:t>
            </a:r>
            <a:r>
              <a:rPr lang="en-US" dirty="0" err="1" smtClean="0"/>
              <a:t>Shellcode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Just-in-Time (JIT) </a:t>
            </a:r>
            <a:r>
              <a:rPr lang="en-US" dirty="0" err="1" smtClean="0"/>
              <a:t>Shellcode</a:t>
            </a:r>
            <a:r>
              <a:rPr lang="en-US" dirty="0" smtClean="0"/>
              <a:t> is emitted by a JIT compiler while converting </a:t>
            </a:r>
            <a:r>
              <a:rPr lang="en-US" dirty="0" err="1" smtClean="0"/>
              <a:t>bytecode</a:t>
            </a:r>
            <a:r>
              <a:rPr lang="en-US" dirty="0" smtClean="0"/>
              <a:t> of an interpreted language to native machine code</a:t>
            </a:r>
          </a:p>
          <a:p>
            <a:endParaRPr lang="en-US" dirty="0" smtClean="0"/>
          </a:p>
          <a:p>
            <a:r>
              <a:rPr lang="en-US" dirty="0" smtClean="0"/>
              <a:t>Scripting code such as </a:t>
            </a:r>
            <a:r>
              <a:rPr lang="en-US" dirty="0" err="1" smtClean="0"/>
              <a:t>ActionScript</a:t>
            </a:r>
            <a:r>
              <a:rPr lang="en-US" dirty="0" smtClean="0"/>
              <a:t> or </a:t>
            </a:r>
            <a:r>
              <a:rPr lang="en-US" dirty="0" err="1" smtClean="0"/>
              <a:t>Javascript</a:t>
            </a:r>
            <a:r>
              <a:rPr lang="en-US" dirty="0" smtClean="0"/>
              <a:t> is supplied by the user and therefore creates potential for control of native code in the process address space</a:t>
            </a:r>
          </a:p>
        </p:txBody>
      </p:sp>
    </p:spTree>
    <p:extLst>
      <p:ext uri="{BB962C8B-B14F-4D97-AF65-F5344CB8AC3E}">
        <p14:creationId xmlns:p14="http://schemas.microsoft.com/office/powerpoint/2010/main" val="22918383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Just-In-Time </a:t>
            </a:r>
            <a:r>
              <a:rPr lang="en-US" dirty="0" err="1" smtClean="0"/>
              <a:t>Shellcode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JIT process creates a writable and executable page with user controlled data</a:t>
            </a:r>
          </a:p>
          <a:p>
            <a:endParaRPr lang="en-US" dirty="0"/>
          </a:p>
          <a:p>
            <a:r>
              <a:rPr lang="en-US" dirty="0" smtClean="0"/>
              <a:t>If an attacker can manipulate the emitted machine code, it can be used to the advantage of the attacker to bypass mitigations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8813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81400" y="3354050"/>
            <a:ext cx="169148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 smtClean="0">
                <a:solidFill>
                  <a:schemeClr val="bg1">
                    <a:lumMod val="85000"/>
                  </a:schemeClr>
                </a:solidFill>
              </a:rPr>
              <a:t>VS</a:t>
            </a:r>
            <a:endParaRPr lang="en-US" sz="88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Just-In-Time </a:t>
            </a:r>
            <a:r>
              <a:rPr lang="en-US" dirty="0" err="1" smtClean="0"/>
              <a:t>Shellcode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Published research has shown that using math operators, specifically XOR, leads to controllable machine code output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1768" y="3230940"/>
            <a:ext cx="406072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Operator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ADD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(+):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[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b8 90 90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90 3c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]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mov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eax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,03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c909090h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[ f2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0f 2a c0    ]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cvtsi2sd xmm0 ,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eax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[ 66 0f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28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c8    ]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movapd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xmm1 ,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xmm0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[ f2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0f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58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c8    ]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addsd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xmm1 ,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xmm0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[ f2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0f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58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c8    ]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addsd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xmm1 , xmm0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48200" y="3213318"/>
            <a:ext cx="396134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Operator XOR (^):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[ b8 90 90 90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3c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]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mov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eax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, 3c909090h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[ 35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90 90 90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3c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]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xor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eax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, 3c909090h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[ 35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90 90 90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3c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]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xor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eax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, 3c909090h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[ 35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90 90 90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3c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]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xor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eax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, 3c909090h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[ 35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90 90 90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3c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]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xor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eax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, 3c909090h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[ 35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90 90 90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3c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]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xor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eax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, 3c909090h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[ 35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90 90 90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3c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]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xor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eax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, 3c909090h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2258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Just-In-Time </a:t>
            </a:r>
            <a:r>
              <a:rPr lang="en-US" dirty="0" err="1" smtClean="0"/>
              <a:t>Shellcode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Published research has shown that using math operators, specifically XOR, leads to controllable machine code output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28800" y="3048000"/>
            <a:ext cx="571500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y=(0x11223344^0x44332211^0x44332211…);</a:t>
            </a:r>
          </a:p>
          <a:p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Compiles as:</a:t>
            </a:r>
          </a:p>
          <a:p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0x909090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: 35 44 33 22 11 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XOR EAX,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11223344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0x909095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: 35 44 33 22 11 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XOR EAX, 11223344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0x90909A: 35 44 33 22 11 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XOR EAX,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11223344</a:t>
            </a:r>
          </a:p>
          <a:p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653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Ugly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Understanding and defeating mitigations are a top priority for vulnerability researchers regardless of domain</a:t>
            </a:r>
          </a:p>
          <a:p>
            <a:endParaRPr lang="en-US" dirty="0"/>
          </a:p>
          <a:p>
            <a:r>
              <a:rPr lang="en-US" dirty="0" smtClean="0"/>
              <a:t>Current vendor mitigations are defeated by modern exploitation 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8618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Just-In-Time </a:t>
            </a:r>
            <a:r>
              <a:rPr lang="en-US" dirty="0" err="1" smtClean="0"/>
              <a:t>Shellcode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Published research has shown that using math operators, specifically XOR, leads to controllable machine code output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02523" y="3048000"/>
            <a:ext cx="65794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Disassemble at a byte offset to get useful code:</a:t>
            </a:r>
          </a:p>
          <a:p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0x909091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44                  INC 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ESP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0x909092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: 33 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22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             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XOR 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ESP, [EDX]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0x909094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: 11 35 44 33 22 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11   ADC 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[11223344], ESI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0x90909A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: 35 44 33 22 11      XOR EAX, 11223344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6169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Just-In-Time </a:t>
            </a:r>
            <a:r>
              <a:rPr lang="en-US" dirty="0" err="1" smtClean="0"/>
              <a:t>Shellcode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native behavior of the JIT compiler results in an automatic DEP bypass</a:t>
            </a:r>
          </a:p>
          <a:p>
            <a:endParaRPr lang="en-US" dirty="0"/>
          </a:p>
          <a:p>
            <a:r>
              <a:rPr lang="en-US" dirty="0" smtClean="0"/>
              <a:t>Once a usable payload is constructed using specialized arguments around the XOR operator the executable payload must be found</a:t>
            </a:r>
          </a:p>
          <a:p>
            <a:endParaRPr lang="en-US" dirty="0"/>
          </a:p>
          <a:p>
            <a:r>
              <a:rPr lang="en-US" dirty="0" err="1" smtClean="0"/>
              <a:t>Heapspray</a:t>
            </a:r>
            <a:r>
              <a:rPr lang="en-US" dirty="0" smtClean="0"/>
              <a:t> or memory leak </a:t>
            </a:r>
          </a:p>
          <a:p>
            <a:pPr lvl="1"/>
            <a:r>
              <a:rPr lang="en-US" dirty="0" smtClean="0"/>
              <a:t>See Dion </a:t>
            </a:r>
            <a:r>
              <a:rPr lang="en-US" dirty="0" err="1" smtClean="0"/>
              <a:t>Blazakis’s</a:t>
            </a:r>
            <a:r>
              <a:rPr lang="en-US" dirty="0" smtClean="0"/>
              <a:t> paper “Interpreter Exploitation”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2006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JIT </a:t>
            </a:r>
            <a:r>
              <a:rPr lang="en-US" dirty="0" err="1" smtClean="0"/>
              <a:t>Shellcode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ActionScript</a:t>
            </a:r>
            <a:r>
              <a:rPr lang="en-US" dirty="0" smtClean="0"/>
              <a:t> and JavaScript JIT compilers change memory permissions of compiled machine code to R-E rather than RWE before execution</a:t>
            </a:r>
          </a:p>
          <a:p>
            <a:endParaRPr lang="en-US" dirty="0"/>
          </a:p>
          <a:p>
            <a:r>
              <a:rPr lang="en-US" dirty="0" smtClean="0"/>
              <a:t>We have seen that currently known JIT </a:t>
            </a:r>
            <a:r>
              <a:rPr lang="en-US" dirty="0" err="1" smtClean="0"/>
              <a:t>shellcode</a:t>
            </a:r>
            <a:r>
              <a:rPr lang="en-US" dirty="0" smtClean="0"/>
              <a:t> relies heavily on the XOR operator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0435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JIT </a:t>
            </a:r>
            <a:r>
              <a:rPr lang="en-US" dirty="0" err="1" smtClean="0"/>
              <a:t>Shellcode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can use a simple heuristic by hooking kernel32!VirtualProtect and checking the disassembly for an unusual number of XORs</a:t>
            </a:r>
          </a:p>
          <a:p>
            <a:endParaRPr lang="en-US" dirty="0"/>
          </a:p>
          <a:p>
            <a:r>
              <a:rPr lang="en-US" dirty="0" err="1" smtClean="0"/>
              <a:t>Piotr</a:t>
            </a:r>
            <a:r>
              <a:rPr lang="en-US" dirty="0" smtClean="0"/>
              <a:t> </a:t>
            </a:r>
            <a:r>
              <a:rPr lang="en-US" dirty="0" err="1" smtClean="0"/>
              <a:t>Bania</a:t>
            </a:r>
            <a:r>
              <a:rPr lang="en-US" dirty="0" smtClean="0"/>
              <a:t> also pointed out a primitive that can be used to identify operators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4230469"/>
            <a:ext cx="2844048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>
                <a:latin typeface="Consolas" pitchFamily="49" charset="0"/>
                <a:cs typeface="Consolas" pitchFamily="49" charset="0"/>
              </a:rPr>
              <a:t>mov       reg , IMM32</a:t>
            </a:r>
          </a:p>
          <a:p>
            <a:r>
              <a:rPr lang="de-DE" dirty="0">
                <a:latin typeface="Consolas" pitchFamily="49" charset="0"/>
                <a:cs typeface="Consolas" pitchFamily="49" charset="0"/>
              </a:rPr>
              <a:t>operation reg , 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IMM32</a:t>
            </a:r>
          </a:p>
          <a:p>
            <a:r>
              <a:rPr lang="de-DE" dirty="0">
                <a:latin typeface="Consolas" pitchFamily="49" charset="0"/>
                <a:cs typeface="Consolas" pitchFamily="49" charset="0"/>
              </a:rPr>
              <a:t>operation reg , IMM32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de-DE" dirty="0">
                <a:latin typeface="Consolas" pitchFamily="49" charset="0"/>
                <a:cs typeface="Consolas" pitchFamily="49" charset="0"/>
              </a:rPr>
              <a:t>operation reg , IMM32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…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9722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JIT </a:t>
            </a:r>
            <a:r>
              <a:rPr lang="en-US" dirty="0" err="1" smtClean="0"/>
              <a:t>Shellcode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0961" y="1981200"/>
            <a:ext cx="7581039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INSTRUMENT_PROGRAM</a:t>
            </a:r>
          </a:p>
          <a:p>
            <a:r>
              <a:rPr lang="en-US" dirty="0" smtClean="0"/>
              <a:t>Insert CALL to JIT_VALIDATE at prologue to </a:t>
            </a:r>
            <a:r>
              <a:rPr lang="en-US" dirty="0" err="1" smtClean="0"/>
              <a:t>VirtualProtect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JIT_VALIDATE</a:t>
            </a:r>
          </a:p>
          <a:p>
            <a:r>
              <a:rPr lang="en-US" dirty="0" smtClean="0"/>
              <a:t>Disassemble BUFFER passed to </a:t>
            </a:r>
            <a:r>
              <a:rPr lang="en-US" dirty="0" err="1" smtClean="0"/>
              <a:t>VirtualProtect</a:t>
            </a:r>
            <a:endParaRPr lang="en-US" dirty="0" smtClean="0"/>
          </a:p>
          <a:p>
            <a:r>
              <a:rPr lang="en-US" dirty="0" smtClean="0"/>
              <a:t>for each INSTRUCTION</a:t>
            </a:r>
          </a:p>
          <a:p>
            <a:r>
              <a:rPr lang="en-US" dirty="0"/>
              <a:t> </a:t>
            </a:r>
            <a:r>
              <a:rPr lang="en-US" dirty="0" smtClean="0"/>
              <a:t>   if INSTRUCTION is MOV_REG_IMM32 then</a:t>
            </a:r>
          </a:p>
          <a:p>
            <a:r>
              <a:rPr lang="en-US" dirty="0" smtClean="0"/>
              <a:t>        while NEXT_INSTRUCTION uses IMM32 </a:t>
            </a:r>
          </a:p>
          <a:p>
            <a:r>
              <a:rPr lang="en-US" dirty="0"/>
              <a:t> </a:t>
            </a:r>
            <a:r>
              <a:rPr lang="en-US" dirty="0" smtClean="0"/>
              <a:t>            increase COUNT</a:t>
            </a:r>
          </a:p>
          <a:p>
            <a:r>
              <a:rPr lang="en-US" dirty="0"/>
              <a:t> </a:t>
            </a:r>
            <a:r>
              <a:rPr lang="en-US" dirty="0" smtClean="0"/>
              <a:t>            if COUNT &gt; THRESHOLD then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exit with error warning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9130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</a:t>
            </a:r>
            <a:r>
              <a:rPr lang="en-US" dirty="0" smtClean="0"/>
              <a:t>JIT </a:t>
            </a:r>
            <a:r>
              <a:rPr lang="en-US" dirty="0" err="1" smtClean="0"/>
              <a:t>Shellcode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352800" cy="4525963"/>
          </a:xfrm>
        </p:spPr>
        <p:txBody>
          <a:bodyPr/>
          <a:lstStyle/>
          <a:p>
            <a:r>
              <a:rPr lang="en-US" dirty="0" smtClean="0"/>
              <a:t>Implementation</a:t>
            </a:r>
          </a:p>
          <a:p>
            <a:pPr lvl="1"/>
            <a:r>
              <a:rPr lang="en-US" sz="2400" dirty="0" smtClean="0"/>
              <a:t>The initialization for our </a:t>
            </a:r>
            <a:r>
              <a:rPr lang="en-US" sz="2400" dirty="0" err="1" smtClean="0"/>
              <a:t>pintool</a:t>
            </a:r>
            <a:r>
              <a:rPr lang="en-US" sz="2400" dirty="0" smtClean="0"/>
              <a:t> is as simple as opening a log file and adding a couple hooks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165667" y="1676400"/>
            <a:ext cx="4368733" cy="36317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 main(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argc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, char *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argv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[])</a:t>
            </a: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latin typeface="Consolas" pitchFamily="49" charset="0"/>
                <a:cs typeface="Consolas" pitchFamily="49" charset="0"/>
              </a:rPr>
              <a:t>PIN_InitSymbols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000" dirty="0" smtClean="0">
                <a:latin typeface="Consolas" pitchFamily="49" charset="0"/>
                <a:cs typeface="Consolas" pitchFamily="49" charset="0"/>
              </a:rPr>
              <a:t>    if(</a:t>
            </a:r>
            <a:r>
              <a:rPr lang="en-US" sz="1000" dirty="0" err="1" smtClean="0">
                <a:latin typeface="Consolas" pitchFamily="49" charset="0"/>
                <a:cs typeface="Consolas" pitchFamily="49" charset="0"/>
              </a:rPr>
              <a:t>PIN_Init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 err="1" smtClean="0">
                <a:latin typeface="Consolas" pitchFamily="49" charset="0"/>
                <a:cs typeface="Consolas" pitchFamily="49" charset="0"/>
              </a:rPr>
              <a:t>argc,argv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))</a:t>
            </a: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        return Usage();</a:t>
            </a: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    </a:t>
            </a: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outfile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fopen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("c:\\tools\\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antijit.txt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", "w");</a:t>
            </a:r>
          </a:p>
          <a:p>
            <a:r>
              <a:rPr lang="en-US" sz="1000" dirty="0" smtClean="0">
                <a:latin typeface="Consolas" pitchFamily="49" charset="0"/>
                <a:cs typeface="Consolas" pitchFamily="49" charset="0"/>
              </a:rPr>
              <a:t>    if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(!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outfile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000" dirty="0" smtClean="0">
                <a:latin typeface="Consolas" pitchFamily="49" charset="0"/>
                <a:cs typeface="Consolas" pitchFamily="49" charset="0"/>
              </a:rPr>
              <a:t>    {</a:t>
            </a:r>
            <a:endParaRPr lang="en-US" sz="1000" dirty="0">
              <a:latin typeface="Consolas" pitchFamily="49" charset="0"/>
              <a:cs typeface="Consolas" pitchFamily="49" charset="0"/>
            </a:endParaRP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        LOG("Error opening log file\n");</a:t>
            </a: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        return 1;</a:t>
            </a: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endParaRPr lang="en-US" sz="1000" dirty="0"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latin typeface="Consolas" pitchFamily="49" charset="0"/>
                <a:cs typeface="Consolas" pitchFamily="49" charset="0"/>
              </a:rPr>
              <a:t>IMG_AddInstrumentFunction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 err="1" smtClean="0">
                <a:latin typeface="Consolas" pitchFamily="49" charset="0"/>
                <a:cs typeface="Consolas" pitchFamily="49" charset="0"/>
              </a:rPr>
              <a:t>ModuleLoad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, NULL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000" dirty="0">
              <a:latin typeface="Consolas" pitchFamily="49" charset="0"/>
              <a:cs typeface="Consolas" pitchFamily="49" charset="0"/>
            </a:endParaRP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   LOG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("[+] </a:t>
            </a:r>
            <a:r>
              <a:rPr lang="en-US" sz="1000" dirty="0" err="1" smtClean="0">
                <a:latin typeface="Consolas" pitchFamily="49" charset="0"/>
                <a:cs typeface="Consolas" pitchFamily="49" charset="0"/>
              </a:rPr>
              <a:t>AntiJIT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 instrumentation 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hooks installed\n");</a:t>
            </a:r>
          </a:p>
          <a:p>
            <a:endParaRPr lang="en-US" sz="1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00" dirty="0" err="1" smtClean="0">
                <a:latin typeface="Consolas" pitchFamily="49" charset="0"/>
                <a:cs typeface="Consolas" pitchFamily="49" charset="0"/>
              </a:rPr>
              <a:t>PIN_StartProgram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    </a:t>
            </a: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940350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</a:t>
            </a:r>
            <a:r>
              <a:rPr lang="en-US" dirty="0" smtClean="0"/>
              <a:t>JIT </a:t>
            </a:r>
            <a:r>
              <a:rPr lang="en-US" dirty="0" err="1" smtClean="0"/>
              <a:t>Shellcode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429000" cy="4525963"/>
          </a:xfrm>
        </p:spPr>
        <p:txBody>
          <a:bodyPr/>
          <a:lstStyle/>
          <a:p>
            <a:r>
              <a:rPr lang="en-US" dirty="0" smtClean="0"/>
              <a:t>Implementation</a:t>
            </a:r>
          </a:p>
          <a:p>
            <a:pPr lvl="1"/>
            <a:r>
              <a:rPr lang="en-US" sz="2400" dirty="0" smtClean="0"/>
              <a:t>This function implements the callback function when PIN loads a </a:t>
            </a:r>
            <a:r>
              <a:rPr lang="en-US" sz="2400" dirty="0" smtClean="0"/>
              <a:t>module so that </a:t>
            </a:r>
            <a:r>
              <a:rPr lang="en-US" sz="2400" dirty="0" err="1" smtClean="0"/>
              <a:t>VirtualProtect</a:t>
            </a:r>
            <a:r>
              <a:rPr lang="en-US" sz="2400" dirty="0" smtClean="0"/>
              <a:t> may be hooked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191000" y="1676400"/>
            <a:ext cx="4343400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000" dirty="0" err="1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ModuleLoad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(IMG 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img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, VOID *v) </a:t>
            </a:r>
          </a:p>
          <a:p>
            <a:r>
              <a:rPr lang="fr-FR" sz="10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fr-FR" sz="1000" dirty="0" smtClean="0">
                <a:latin typeface="Consolas" pitchFamily="49" charset="0"/>
                <a:cs typeface="Consolas" pitchFamily="49" charset="0"/>
              </a:rPr>
              <a:t>    RTN 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rtn</a:t>
            </a:r>
            <a:r>
              <a:rPr lang="fr-FR" sz="1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fr-FR" sz="1000" dirty="0">
              <a:latin typeface="Consolas" pitchFamily="49" charset="0"/>
              <a:cs typeface="Consolas" pitchFamily="49" charset="0"/>
            </a:endParaRPr>
          </a:p>
          <a:p>
            <a:r>
              <a:rPr lang="fr-FR" sz="1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fr-FR" sz="1000" dirty="0" err="1" smtClean="0">
                <a:latin typeface="Consolas" pitchFamily="49" charset="0"/>
                <a:cs typeface="Consolas" pitchFamily="49" charset="0"/>
              </a:rPr>
              <a:t>rtn</a:t>
            </a:r>
            <a:r>
              <a:rPr lang="fr-FR" sz="1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= 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RTN_FindByName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(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img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, "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VirtualProtect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");</a:t>
            </a:r>
          </a:p>
          <a:p>
            <a:r>
              <a:rPr lang="fr-FR" sz="1000" dirty="0" smtClean="0">
                <a:latin typeface="Consolas" pitchFamily="49" charset="0"/>
                <a:cs typeface="Consolas" pitchFamily="49" charset="0"/>
              </a:rPr>
              <a:t>    if 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(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RTN_Valid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(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rtn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))</a:t>
            </a:r>
          </a:p>
          <a:p>
            <a:r>
              <a:rPr lang="fr-FR" sz="1000" dirty="0" smtClean="0">
                <a:latin typeface="Consolas" pitchFamily="49" charset="0"/>
                <a:cs typeface="Consolas" pitchFamily="49" charset="0"/>
              </a:rPr>
              <a:t>    {</a:t>
            </a:r>
            <a:endParaRPr lang="fr-FR" sz="1000" dirty="0">
              <a:latin typeface="Consolas" pitchFamily="49" charset="0"/>
              <a:cs typeface="Consolas" pitchFamily="49" charset="0"/>
            </a:endParaRPr>
          </a:p>
          <a:p>
            <a:r>
              <a:rPr lang="fr-FR" sz="10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RTN_Open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(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rtn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);        </a:t>
            </a:r>
            <a:endParaRPr lang="fr-FR" sz="1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fr-FR" sz="1000" dirty="0" smtClean="0">
                <a:latin typeface="Consolas" pitchFamily="49" charset="0"/>
                <a:cs typeface="Consolas" pitchFamily="49" charset="0"/>
              </a:rPr>
              <a:t>        </a:t>
            </a:r>
          </a:p>
          <a:p>
            <a:r>
              <a:rPr lang="fr-FR" sz="10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fr-FR" sz="1000" dirty="0" err="1" smtClean="0">
                <a:latin typeface="Consolas" pitchFamily="49" charset="0"/>
                <a:cs typeface="Consolas" pitchFamily="49" charset="0"/>
              </a:rPr>
              <a:t>RTN_InsertCall</a:t>
            </a:r>
            <a:r>
              <a:rPr lang="fr-FR" sz="1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fr-FR" sz="1000" dirty="0" err="1" smtClean="0">
                <a:latin typeface="Consolas" pitchFamily="49" charset="0"/>
                <a:cs typeface="Consolas" pitchFamily="49" charset="0"/>
              </a:rPr>
              <a:t>rtn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, </a:t>
            </a:r>
            <a:endParaRPr lang="fr-FR" sz="1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fr-FR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000" dirty="0" smtClean="0">
                <a:latin typeface="Consolas" pitchFamily="49" charset="0"/>
                <a:cs typeface="Consolas" pitchFamily="49" charset="0"/>
              </a:rPr>
              <a:t>           IPOINT_BEFORE, AFUNPTR(</a:t>
            </a:r>
            <a:r>
              <a:rPr lang="fr-FR" sz="1000" dirty="0" err="1" smtClean="0">
                <a:latin typeface="Consolas" pitchFamily="49" charset="0"/>
                <a:cs typeface="Consolas" pitchFamily="49" charset="0"/>
              </a:rPr>
              <a:t>VirtualProtectHook</a:t>
            </a:r>
            <a:r>
              <a:rPr lang="fr-FR" sz="1000" dirty="0" smtClean="0">
                <a:latin typeface="Consolas" pitchFamily="49" charset="0"/>
                <a:cs typeface="Consolas" pitchFamily="49" charset="0"/>
              </a:rPr>
              <a:t>),</a:t>
            </a:r>
          </a:p>
          <a:p>
            <a:r>
              <a:rPr lang="fr-FR" sz="1000" dirty="0" smtClean="0">
                <a:latin typeface="Consolas" pitchFamily="49" charset="0"/>
                <a:cs typeface="Consolas" pitchFamily="49" charset="0"/>
              </a:rPr>
              <a:t>            IARG_FUNCARG_ENTRYPOINT_VALUE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, 0,  </a:t>
            </a:r>
            <a:r>
              <a:rPr lang="fr-FR" sz="1000" dirty="0" smtClean="0">
                <a:latin typeface="Consolas" pitchFamily="49" charset="0"/>
                <a:cs typeface="Consolas" pitchFamily="49" charset="0"/>
              </a:rPr>
              <a:t>// </a:t>
            </a:r>
            <a:r>
              <a:rPr lang="fr-FR" sz="1000" dirty="0" err="1" smtClean="0">
                <a:latin typeface="Consolas" pitchFamily="49" charset="0"/>
                <a:cs typeface="Consolas" pitchFamily="49" charset="0"/>
              </a:rPr>
              <a:t>lpAddress</a:t>
            </a:r>
            <a:endParaRPr lang="fr-FR" sz="1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fr-FR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000" dirty="0" smtClean="0">
                <a:latin typeface="Consolas" pitchFamily="49" charset="0"/>
                <a:cs typeface="Consolas" pitchFamily="49" charset="0"/>
              </a:rPr>
              <a:t>           IARG_FUNCARG_ENTRYPOINT_VALUE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, 1,  </a:t>
            </a:r>
            <a:r>
              <a:rPr lang="fr-FR" sz="1000" dirty="0" smtClean="0">
                <a:latin typeface="Consolas" pitchFamily="49" charset="0"/>
                <a:cs typeface="Consolas" pitchFamily="49" charset="0"/>
              </a:rPr>
              <a:t>// </a:t>
            </a:r>
            <a:r>
              <a:rPr lang="fr-FR" sz="1000" dirty="0" err="1" smtClean="0">
                <a:latin typeface="Consolas" pitchFamily="49" charset="0"/>
                <a:cs typeface="Consolas" pitchFamily="49" charset="0"/>
              </a:rPr>
              <a:t>dwSize</a:t>
            </a:r>
            <a:endParaRPr lang="fr-FR" sz="1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fr-FR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000" dirty="0" smtClean="0">
                <a:latin typeface="Consolas" pitchFamily="49" charset="0"/>
                <a:cs typeface="Consolas" pitchFamily="49" charset="0"/>
              </a:rPr>
              <a:t>           IARG_END);</a:t>
            </a:r>
          </a:p>
          <a:p>
            <a:endParaRPr lang="fr-FR" sz="1000" dirty="0">
              <a:latin typeface="Consolas" pitchFamily="49" charset="0"/>
              <a:cs typeface="Consolas" pitchFamily="49" charset="0"/>
            </a:endParaRPr>
          </a:p>
          <a:p>
            <a:r>
              <a:rPr lang="fr-FR" sz="10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RTN_Close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(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rtn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fr-FR" sz="1000" dirty="0" smtClean="0">
                <a:latin typeface="Consolas" pitchFamily="49" charset="0"/>
                <a:cs typeface="Consolas" pitchFamily="49" charset="0"/>
              </a:rPr>
              <a:t>    }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fr-FR" sz="1000" dirty="0"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1203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</a:t>
            </a:r>
            <a:r>
              <a:rPr lang="en-US" dirty="0" smtClean="0"/>
              <a:t>JIT </a:t>
            </a:r>
            <a:r>
              <a:rPr lang="en-US" dirty="0" err="1" smtClean="0"/>
              <a:t>Shellcode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814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Implementation</a:t>
            </a:r>
          </a:p>
          <a:p>
            <a:pPr lvl="1"/>
            <a:r>
              <a:rPr lang="en-US" sz="2400" dirty="0" smtClean="0"/>
              <a:t>This function </a:t>
            </a:r>
            <a:r>
              <a:rPr lang="en-US" sz="2400" dirty="0" smtClean="0"/>
              <a:t>executes before calls to </a:t>
            </a:r>
            <a:r>
              <a:rPr lang="en-US" sz="2400" dirty="0" err="1" smtClean="0"/>
              <a:t>VirtualProtect</a:t>
            </a:r>
            <a:r>
              <a:rPr lang="en-US" sz="2400" dirty="0" smtClean="0"/>
              <a:t> to disassemble the target buffer and determine if a JIT </a:t>
            </a:r>
            <a:r>
              <a:rPr lang="en-US" sz="2400" dirty="0" err="1" smtClean="0"/>
              <a:t>shellcode</a:t>
            </a:r>
            <a:r>
              <a:rPr lang="en-US" sz="2400" dirty="0" smtClean="0"/>
              <a:t> is probable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191000" y="1676400"/>
            <a:ext cx="434680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VirtualProtectHook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(VOID *address, SIZE_T 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dwSize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000" dirty="0" smtClean="0">
                <a:latin typeface="Consolas" pitchFamily="49" charset="0"/>
                <a:cs typeface="Consolas" pitchFamily="49" charset="0"/>
              </a:rPr>
              <a:t>    // 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Disassemble buffer into linked list</a:t>
            </a: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sz="1000" dirty="0" smtClean="0">
                <a:latin typeface="Consolas" pitchFamily="49" charset="0"/>
                <a:cs typeface="Consolas" pitchFamily="49" charset="0"/>
              </a:rPr>
              <a:t>    while(</a:t>
            </a:r>
            <a:r>
              <a:rPr lang="en-US" sz="1000" dirty="0" err="1" smtClean="0">
                <a:latin typeface="Consolas" pitchFamily="49" charset="0"/>
                <a:cs typeface="Consolas" pitchFamily="49" charset="0"/>
              </a:rPr>
              <a:t>insn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 &amp;&amp; !MOV_IMM32(</a:t>
            </a:r>
            <a:r>
              <a:rPr lang="en-US" sz="1000" dirty="0" err="1" smtClean="0">
                <a:latin typeface="Consolas" pitchFamily="49" charset="0"/>
                <a:cs typeface="Consolas" pitchFamily="49" charset="0"/>
              </a:rPr>
              <a:t>insn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))	</a:t>
            </a:r>
          </a:p>
          <a:p>
            <a:r>
              <a:rPr lang="en-US" sz="10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000" dirty="0" err="1" smtClean="0">
                <a:latin typeface="Consolas" pitchFamily="49" charset="0"/>
                <a:cs typeface="Consolas" pitchFamily="49" charset="0"/>
              </a:rPr>
              <a:t>insn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insn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-&gt;next;</a:t>
            </a:r>
          </a:p>
          <a:p>
            <a:endParaRPr lang="en-US" sz="1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       while(</a:t>
            </a:r>
            <a:r>
              <a:rPr lang="en-US" sz="1000" dirty="0" err="1" smtClean="0">
                <a:latin typeface="Consolas" pitchFamily="49" charset="0"/>
                <a:cs typeface="Consolas" pitchFamily="49" charset="0"/>
              </a:rPr>
              <a:t>insn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000" dirty="0" smtClean="0">
                <a:latin typeface="Consolas" pitchFamily="49" charset="0"/>
                <a:cs typeface="Consolas" pitchFamily="49" charset="0"/>
              </a:rPr>
              <a:t>        {</a:t>
            </a:r>
            <a:endParaRPr lang="en-US" sz="1000" dirty="0"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latin typeface="Consolas" pitchFamily="49" charset="0"/>
                <a:cs typeface="Consolas" pitchFamily="49" charset="0"/>
              </a:rPr>
              <a:t>            if(OP_IMM32(</a:t>
            </a:r>
            <a:r>
              <a:rPr lang="en-US" sz="1000" dirty="0" err="1" smtClean="0">
                <a:latin typeface="Consolas" pitchFamily="49" charset="0"/>
                <a:cs typeface="Consolas" pitchFamily="49" charset="0"/>
              </a:rPr>
              <a:t>insn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000" dirty="0" smtClean="0">
                <a:latin typeface="Consolas" pitchFamily="49" charset="0"/>
                <a:cs typeface="Consolas" pitchFamily="49" charset="0"/>
              </a:rPr>
              <a:t>                count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++;</a:t>
            </a:r>
          </a:p>
          <a:p>
            <a:endParaRPr lang="en-US" sz="1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           if(count 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threshold)</a:t>
            </a: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               </a:t>
            </a:r>
            <a:r>
              <a:rPr lang="en-US" sz="1000" dirty="0" err="1" smtClean="0">
                <a:latin typeface="Consolas" pitchFamily="49" charset="0"/>
                <a:cs typeface="Consolas" pitchFamily="49" charset="0"/>
              </a:rPr>
              <a:t>ReportAntiJIT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sz="1000" dirty="0"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000" dirty="0" err="1" smtClean="0">
                <a:latin typeface="Consolas" pitchFamily="49" charset="0"/>
                <a:cs typeface="Consolas" pitchFamily="49" charset="0"/>
              </a:rPr>
              <a:t>insn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insn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-&gt;next;</a:t>
            </a:r>
          </a:p>
          <a:p>
            <a:r>
              <a:rPr lang="en-US" sz="1000" dirty="0" smtClean="0">
                <a:latin typeface="Consolas" pitchFamily="49" charset="0"/>
                <a:cs typeface="Consolas" pitchFamily="49" charset="0"/>
              </a:rPr>
              <a:t>         }</a:t>
            </a:r>
            <a:endParaRPr lang="en-US" sz="1000" dirty="0">
              <a:latin typeface="Consolas" pitchFamily="49" charset="0"/>
              <a:cs typeface="Consolas" pitchFamily="49" charset="0"/>
            </a:endParaRP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1339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122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 &amp; A</a:t>
            </a:r>
          </a:p>
        </p:txBody>
      </p:sp>
      <p:sp>
        <p:nvSpPr>
          <p:cNvPr id="38915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VRT information:</a:t>
            </a:r>
          </a:p>
          <a:p>
            <a:pPr lvl="1" eaLnBrk="1" hangingPunct="1"/>
            <a:r>
              <a:rPr lang="en-US" dirty="0" smtClean="0"/>
              <a:t>Web – </a:t>
            </a:r>
            <a:r>
              <a:rPr lang="en-US" dirty="0" smtClean="0">
                <a:hlinkClick r:id="rId3"/>
              </a:rPr>
              <a:t>http://www.snort.org/vrt</a:t>
            </a:r>
            <a:endParaRPr lang="en-US" dirty="0" smtClean="0"/>
          </a:p>
          <a:p>
            <a:pPr lvl="1" eaLnBrk="1" hangingPunct="1"/>
            <a:r>
              <a:rPr lang="en-US" dirty="0" smtClean="0"/>
              <a:t>Blog – </a:t>
            </a:r>
            <a:r>
              <a:rPr lang="en-US" dirty="0" smtClean="0">
                <a:hlinkClick r:id="rId4"/>
              </a:rPr>
              <a:t>http://vrt-sourcefire.blogspot.com/</a:t>
            </a:r>
            <a:endParaRPr lang="en-US" dirty="0" smtClean="0"/>
          </a:p>
          <a:p>
            <a:pPr lvl="1" eaLnBrk="1" hangingPunct="1"/>
            <a:r>
              <a:rPr lang="en-US" dirty="0" smtClean="0"/>
              <a:t>Twitter – @</a:t>
            </a:r>
            <a:r>
              <a:rPr lang="en-US" dirty="0" err="1" smtClean="0">
                <a:hlinkClick r:id="rId5"/>
              </a:rPr>
              <a:t>VRT_sourcefire</a:t>
            </a:r>
            <a:endParaRPr lang="en-US" dirty="0" smtClean="0"/>
          </a:p>
          <a:p>
            <a:pPr lvl="1" eaLnBrk="1" hangingPunct="1"/>
            <a:r>
              <a:rPr lang="en-US" dirty="0" smtClean="0"/>
              <a:t>Videos – </a:t>
            </a:r>
            <a:r>
              <a:rPr lang="en-US" dirty="0" smtClean="0">
                <a:hlinkClick r:id="rId6"/>
              </a:rPr>
              <a:t>http://vimeo.com/vrt</a:t>
            </a:r>
            <a:endParaRPr lang="en-US" dirty="0" smtClean="0"/>
          </a:p>
          <a:p>
            <a:pPr lvl="1" eaLnBrk="1" hangingPunct="1"/>
            <a:r>
              <a:rPr lang="en-US" dirty="0" smtClean="0"/>
              <a:t>Labs – </a:t>
            </a:r>
            <a:r>
              <a:rPr lang="en-US" dirty="0" smtClean="0">
                <a:hlinkClick r:id="rId7"/>
              </a:rPr>
              <a:t>http://</a:t>
            </a:r>
            <a:r>
              <a:rPr lang="en-US" dirty="0" smtClean="0">
                <a:hlinkClick r:id="rId7"/>
              </a:rPr>
              <a:t>labs.snort.org</a:t>
            </a:r>
            <a:endParaRPr lang="en-US" dirty="0" smtClean="0"/>
          </a:p>
          <a:p>
            <a:pPr lvl="1" eaLnBrk="1" hangingPunct="1"/>
            <a:endParaRPr lang="en-US" dirty="0"/>
          </a:p>
          <a:p>
            <a:pPr marL="0" indent="0">
              <a:buNone/>
            </a:pPr>
            <a:r>
              <a:rPr lang="en-US" sz="1800" dirty="0"/>
              <a:t>Richard Johnson</a:t>
            </a:r>
          </a:p>
          <a:p>
            <a:pPr marL="0" indent="0">
              <a:buNone/>
            </a:pPr>
            <a:r>
              <a:rPr lang="en-US" sz="1800" dirty="0">
                <a:hlinkClick r:id="rId8"/>
              </a:rPr>
              <a:t>rjohnson@sourcefire.com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hlinkClick r:id="rId9"/>
              </a:rPr>
              <a:t>rjohnson@uninformed.org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@</a:t>
            </a:r>
            <a:r>
              <a:rPr lang="en-US" sz="1800" dirty="0" err="1"/>
              <a:t>richinseattle</a:t>
            </a:r>
            <a:endParaRPr lang="en-US" sz="1800" dirty="0"/>
          </a:p>
          <a:p>
            <a:endParaRPr lang="en-US" dirty="0" smtClean="0"/>
          </a:p>
        </p:txBody>
      </p:sp>
      <p:pic>
        <p:nvPicPr>
          <p:cNvPr id="38916" name="Picture 3" descr="VRT-Logo.jpg"/>
          <p:cNvPicPr>
            <a:picLocks noChangeAspect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6172200"/>
            <a:ext cx="13763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if current binary instrumentation frameworks provide the required technology to develop one-off custom mitigations</a:t>
            </a:r>
          </a:p>
          <a:p>
            <a:endParaRPr lang="en-US" dirty="0"/>
          </a:p>
          <a:p>
            <a:r>
              <a:rPr lang="en-US" dirty="0" smtClean="0"/>
              <a:t>Criteria</a:t>
            </a:r>
          </a:p>
          <a:p>
            <a:pPr lvl="1"/>
            <a:r>
              <a:rPr lang="en-US" dirty="0" smtClean="0"/>
              <a:t>Stability</a:t>
            </a:r>
          </a:p>
          <a:p>
            <a:pPr lvl="1"/>
            <a:r>
              <a:rPr lang="en-US" dirty="0" smtClean="0"/>
              <a:t>Speed</a:t>
            </a:r>
          </a:p>
          <a:p>
            <a:pPr lvl="1"/>
            <a:r>
              <a:rPr lang="en-US" dirty="0" smtClean="0"/>
              <a:t>Ease of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7698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437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binary instrumentation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379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Binary Instrumentation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Binary Instrumentation (DBI) is a process control and analysis technique that involves injecting instrumentation code into a running process</a:t>
            </a:r>
          </a:p>
          <a:p>
            <a:endParaRPr lang="en-US" dirty="0"/>
          </a:p>
          <a:p>
            <a:r>
              <a:rPr lang="en-US" dirty="0" smtClean="0"/>
              <a:t>DBI can be achieved through various means</a:t>
            </a:r>
          </a:p>
          <a:p>
            <a:pPr lvl="1"/>
            <a:r>
              <a:rPr lang="en-US" dirty="0" smtClean="0"/>
              <a:t>System debugging APIs</a:t>
            </a:r>
          </a:p>
          <a:p>
            <a:pPr lvl="1"/>
            <a:r>
              <a:rPr lang="en-US" dirty="0" smtClean="0"/>
              <a:t>Binary code caching</a:t>
            </a:r>
          </a:p>
          <a:p>
            <a:pPr lvl="1"/>
            <a:r>
              <a:rPr lang="en-US" dirty="0" smtClean="0"/>
              <a:t>Virtualization / Emulation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363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DBI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DBI Framework facilitates the development of Dynamic Binary Analysis (DBA) tools</a:t>
            </a:r>
          </a:p>
          <a:p>
            <a:endParaRPr lang="en-US" dirty="0" smtClean="0"/>
          </a:p>
          <a:p>
            <a:r>
              <a:rPr lang="en-US" dirty="0" smtClean="0"/>
              <a:t>DBI Frameworks provide an API for binary loading, process control, and instrumentation</a:t>
            </a:r>
          </a:p>
          <a:p>
            <a:pPr lvl="1"/>
            <a:r>
              <a:rPr lang="en-US" dirty="0" err="1" smtClean="0"/>
              <a:t>DynamoRIO</a:t>
            </a:r>
            <a:endParaRPr lang="en-US" dirty="0" smtClean="0"/>
          </a:p>
          <a:p>
            <a:pPr lvl="1"/>
            <a:r>
              <a:rPr lang="en-US" dirty="0" smtClean="0"/>
              <a:t>PIN</a:t>
            </a:r>
          </a:p>
          <a:p>
            <a:pPr lvl="1"/>
            <a:r>
              <a:rPr lang="en-US" dirty="0" err="1" smtClean="0"/>
              <a:t>Valgrind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855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19200" y="2133600"/>
            <a:ext cx="4050268" cy="3416320"/>
          </a:xfrm>
          <a:prstGeom prst="rect">
            <a:avLst/>
          </a:prstGeom>
          <a:solidFill>
            <a:srgbClr val="F6A73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DBI Framework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DBI Architecture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0270224"/>
              </p:ext>
            </p:extLst>
          </p:nvPr>
        </p:nvGraphicFramePr>
        <p:xfrm>
          <a:off x="1777581" y="2636837"/>
          <a:ext cx="2946819" cy="27107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1371601"/>
            <a:ext cx="6224752" cy="461665"/>
          </a:xfrm>
          <a:prstGeom prst="rect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Executing Process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638800" y="2133600"/>
            <a:ext cx="1805152" cy="3416320"/>
          </a:xfrm>
          <a:prstGeom prst="rect">
            <a:avLst/>
          </a:prstGeom>
          <a:solidFill>
            <a:srgbClr val="F6A73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Plugins</a:t>
            </a:r>
          </a:p>
          <a:p>
            <a:endParaRPr lang="en-US" sz="2400" dirty="0"/>
          </a:p>
          <a:p>
            <a:endParaRPr lang="en-US" sz="2400" dirty="0" smtClean="0"/>
          </a:p>
          <a:p>
            <a:pPr algn="ctr"/>
            <a:r>
              <a:rPr lang="en-US" dirty="0" smtClean="0"/>
              <a:t>Analysis</a:t>
            </a:r>
          </a:p>
          <a:p>
            <a:pPr algn="ctr"/>
            <a:r>
              <a:rPr lang="en-US" dirty="0"/>
              <a:t>&amp;</a:t>
            </a:r>
            <a:endParaRPr lang="en-US" dirty="0" smtClean="0"/>
          </a:p>
          <a:p>
            <a:pPr algn="ctr"/>
            <a:r>
              <a:rPr lang="en-US" dirty="0" smtClean="0"/>
              <a:t>Mitigations</a:t>
            </a:r>
          </a:p>
          <a:p>
            <a:pPr algn="ctr"/>
            <a:endParaRPr lang="en-US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219200" y="5867400"/>
            <a:ext cx="6224752" cy="4616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Operating System / Hardware</a:t>
            </a:r>
            <a:endParaRPr lang="en-US" sz="2400" dirty="0"/>
          </a:p>
        </p:txBody>
      </p:sp>
      <p:sp>
        <p:nvSpPr>
          <p:cNvPr id="9" name="Up-Down Arrow 8"/>
          <p:cNvSpPr/>
          <p:nvPr/>
        </p:nvSpPr>
        <p:spPr>
          <a:xfrm>
            <a:off x="4331576" y="1859796"/>
            <a:ext cx="45719" cy="228600"/>
          </a:xfrm>
          <a:prstGeom prst="upDownArrow">
            <a:avLst/>
          </a:prstGeom>
          <a:solidFill>
            <a:schemeClr val="tx1"/>
          </a:solidFill>
          <a:ln w="984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-Down Arrow 10"/>
          <p:cNvSpPr/>
          <p:nvPr/>
        </p:nvSpPr>
        <p:spPr>
          <a:xfrm>
            <a:off x="4419600" y="5580091"/>
            <a:ext cx="45719" cy="228600"/>
          </a:xfrm>
          <a:prstGeom prst="upDownArrow">
            <a:avLst/>
          </a:prstGeom>
          <a:solidFill>
            <a:schemeClr val="tx1"/>
          </a:solidFill>
          <a:ln w="984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5400000">
            <a:off x="3744036" y="3655158"/>
            <a:ext cx="3420196" cy="369332"/>
          </a:xfrm>
          <a:prstGeom prst="rect">
            <a:avLst/>
          </a:prstGeom>
          <a:solidFill>
            <a:srgbClr val="F6A732">
              <a:alpha val="75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Instrumentation APIs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707330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SFcorp 1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E70032"/>
      </a:accent1>
      <a:accent2>
        <a:srgbClr val="808080"/>
      </a:accent2>
      <a:accent3>
        <a:srgbClr val="FFFFFF"/>
      </a:accent3>
      <a:accent4>
        <a:srgbClr val="000000"/>
      </a:accent4>
      <a:accent5>
        <a:srgbClr val="C0C0C0"/>
      </a:accent5>
      <a:accent6>
        <a:srgbClr val="A5A5A5"/>
      </a:accent6>
      <a:hlink>
        <a:srgbClr val="E70032"/>
      </a:hlink>
      <a:folHlink>
        <a:srgbClr val="40404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  <a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a: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spcBef>
            <a:spcPts val="0"/>
          </a:spcBef>
          <a:defRPr dirty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EB9A36"/>
        </a:accent1>
        <a:accent2>
          <a:srgbClr val="A3C822"/>
        </a:accent2>
        <a:accent3>
          <a:srgbClr val="FFFFFF"/>
        </a:accent3>
        <a:accent4>
          <a:srgbClr val="000000"/>
        </a:accent4>
        <a:accent5>
          <a:srgbClr val="F3CAAE"/>
        </a:accent5>
        <a:accent6>
          <a:srgbClr val="93B51E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Free Beer Snort Rally Preso</Template>
  <TotalTime>678</TotalTime>
  <Words>2626</Words>
  <Application>Microsoft Office PowerPoint</Application>
  <PresentationFormat>On-screen Show (4:3)</PresentationFormat>
  <Paragraphs>582</Paragraphs>
  <Slides>50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Blank Presentation</vt:lpstr>
      <vt:lpstr>Improving Software Security with Dynamic Binary Instrumentation</vt:lpstr>
      <vt:lpstr>The Good</vt:lpstr>
      <vt:lpstr>The Bad</vt:lpstr>
      <vt:lpstr>The Ugly</vt:lpstr>
      <vt:lpstr>The Challenge</vt:lpstr>
      <vt:lpstr>Dynamic binary instrumentation</vt:lpstr>
      <vt:lpstr>Dynamic Binary Instrumentation</vt:lpstr>
      <vt:lpstr>DBI Frameworks</vt:lpstr>
      <vt:lpstr>DBI Architecture</vt:lpstr>
      <vt:lpstr>PIN Architecture</vt:lpstr>
      <vt:lpstr>Program Loading</vt:lpstr>
      <vt:lpstr>Program Instrumentation</vt:lpstr>
      <vt:lpstr>Program Instrumentation</vt:lpstr>
      <vt:lpstr>Process Execution Events</vt:lpstr>
      <vt:lpstr>DBA Plugins</vt:lpstr>
      <vt:lpstr>DBA Plugins</vt:lpstr>
      <vt:lpstr>Useless Benchmarks</vt:lpstr>
      <vt:lpstr>Useless Benchmarks</vt:lpstr>
      <vt:lpstr>Useless Benchmarks</vt:lpstr>
      <vt:lpstr>Useful Benchmarks</vt:lpstr>
      <vt:lpstr>Return oriented programming</vt:lpstr>
      <vt:lpstr>Return Oriented Programming</vt:lpstr>
      <vt:lpstr>Gadget Shellcode</vt:lpstr>
      <vt:lpstr>Gadget Shellcode</vt:lpstr>
      <vt:lpstr>Gadget Shellcode</vt:lpstr>
      <vt:lpstr>Gadget Shellcode</vt:lpstr>
      <vt:lpstr>Finding Gadgets</vt:lpstr>
      <vt:lpstr>Detecting ROP</vt:lpstr>
      <vt:lpstr>Detecting ROP</vt:lpstr>
      <vt:lpstr>Detecting ROP</vt:lpstr>
      <vt:lpstr>Detecting ROP</vt:lpstr>
      <vt:lpstr>Detecting ROP</vt:lpstr>
      <vt:lpstr>Detecting ROP</vt:lpstr>
      <vt:lpstr>Other Mitigations</vt:lpstr>
      <vt:lpstr>Just-In-Time Shellcode</vt:lpstr>
      <vt:lpstr>Just-In-Time Shellcode</vt:lpstr>
      <vt:lpstr>Just-In-Time Shellcode</vt:lpstr>
      <vt:lpstr>Just-In-Time Shellcode</vt:lpstr>
      <vt:lpstr>Just-In-Time Shellcode</vt:lpstr>
      <vt:lpstr>Just-In-Time Shellcode</vt:lpstr>
      <vt:lpstr>Just-In-Time Shellcode</vt:lpstr>
      <vt:lpstr>Detecting JIT Shellcode</vt:lpstr>
      <vt:lpstr>Detecting JIT Shellcode</vt:lpstr>
      <vt:lpstr>Detecting JIT Shellcode</vt:lpstr>
      <vt:lpstr>Detecting JIT Shellcode</vt:lpstr>
      <vt:lpstr>Detecting JIT Shellcode</vt:lpstr>
      <vt:lpstr>Detecting JIT Shellcode</vt:lpstr>
      <vt:lpstr>Questions</vt:lpstr>
      <vt:lpstr>Q &amp; A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Software Security with Dynamic Binary Instrumentation</dc:title>
  <dc:creator>rjohnson</dc:creator>
  <cp:lastModifiedBy>rjohnson</cp:lastModifiedBy>
  <cp:revision>60</cp:revision>
  <dcterms:created xsi:type="dcterms:W3CDTF">2011-06-15T00:02:42Z</dcterms:created>
  <dcterms:modified xsi:type="dcterms:W3CDTF">2011-06-15T22:12:18Z</dcterms:modified>
</cp:coreProperties>
</file>