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342" r:id="rId2"/>
    <p:sldId id="343" r:id="rId3"/>
    <p:sldId id="345" r:id="rId4"/>
    <p:sldId id="344" r:id="rId5"/>
    <p:sldId id="346" r:id="rId6"/>
    <p:sldId id="347" r:id="rId7"/>
    <p:sldId id="338" r:id="rId8"/>
    <p:sldId id="271" r:id="rId9"/>
    <p:sldId id="272" r:id="rId10"/>
    <p:sldId id="331" r:id="rId11"/>
    <p:sldId id="273" r:id="rId12"/>
    <p:sldId id="340" r:id="rId13"/>
    <p:sldId id="274" r:id="rId14"/>
    <p:sldId id="341" r:id="rId15"/>
    <p:sldId id="305" r:id="rId16"/>
    <p:sldId id="306" r:id="rId17"/>
    <p:sldId id="303" r:id="rId18"/>
    <p:sldId id="275" r:id="rId19"/>
    <p:sldId id="307" r:id="rId20"/>
    <p:sldId id="276" r:id="rId21"/>
    <p:sldId id="278" r:id="rId22"/>
    <p:sldId id="279" r:id="rId23"/>
    <p:sldId id="334" r:id="rId24"/>
    <p:sldId id="353" r:id="rId25"/>
    <p:sldId id="350" r:id="rId26"/>
    <p:sldId id="348" r:id="rId27"/>
    <p:sldId id="349" r:id="rId28"/>
    <p:sldId id="351" r:id="rId29"/>
    <p:sldId id="352" r:id="rId30"/>
    <p:sldId id="32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23" autoAdjust="0"/>
  </p:normalViewPr>
  <p:slideViewPr>
    <p:cSldViewPr>
      <p:cViewPr>
        <p:scale>
          <a:sx n="70" d="100"/>
          <a:sy n="70" d="100"/>
        </p:scale>
        <p:origin x="-18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0CAF89-E027-43C5-BACA-618DBABF1F7C}" type="datetimeFigureOut">
              <a:rPr lang="en-US" smtClean="0"/>
              <a:t>9/19/2011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74FFA-BBF6-4C03-8491-A8AEAFFC9A0B}" type="slidenum">
              <a:rPr lang="en-US" smtClean="0"/>
              <a:t>‹#›</a:t>
            </a:fld>
            <a:endParaRPr lang="en-US"/>
          </a:p>
        </p:txBody>
      </p:sp>
    </p:spTree>
    <p:extLst>
      <p:ext uri="{BB962C8B-B14F-4D97-AF65-F5344CB8AC3E}">
        <p14:creationId xmlns:p14="http://schemas.microsoft.com/office/powerpoint/2010/main" val="379532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Contains a lot of what you’d expect</a:t>
            </a:r>
            <a:r>
              <a:rPr lang="en-US" baseline="0" dirty="0" smtClean="0"/>
              <a:t> -- configuration and event/alert information as well as non-event yet interesting trending and analysis data that has been generated by the nuggets</a:t>
            </a:r>
            <a:endParaRPr lang="en-US" dirty="0" smtClean="0"/>
          </a:p>
        </p:txBody>
      </p:sp>
      <p:sp>
        <p:nvSpPr>
          <p:cNvPr id="4" name="Slide Number Placeholder 3"/>
          <p:cNvSpPr>
            <a:spLocks noGrp="1"/>
          </p:cNvSpPr>
          <p:nvPr>
            <p:ph type="sldNum" sz="quarter" idx="10"/>
          </p:nvPr>
        </p:nvSpPr>
        <p:spPr/>
        <p:txBody>
          <a:bodyPr/>
          <a:lstStyle/>
          <a:p>
            <a:fld id="{66B71AE4-13FE-496D-ADC5-DCA86F2A4C5C}" type="slidenum">
              <a:rPr lang="en-US" smtClean="0"/>
              <a:pPr/>
              <a:t>8</a:t>
            </a:fld>
            <a:endParaRPr lang="en-US"/>
          </a:p>
        </p:txBody>
      </p:sp>
    </p:spTree>
    <p:extLst>
      <p:ext uri="{BB962C8B-B14F-4D97-AF65-F5344CB8AC3E}">
        <p14:creationId xmlns:p14="http://schemas.microsoft.com/office/powerpoint/2010/main" val="1622030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Intelligence Nugget is primarily a generator of metadata and logging of activities</a:t>
            </a:r>
            <a:r>
              <a:rPr lang="en-US" baseline="0" dirty="0" smtClean="0"/>
              <a:t> within your environment.  An example would be the DNS nugget that we have developed.  It simply provides a mechanism of logging all DNS queries in your network.  While this is not a security risk in itself, …  &lt;An appropriate Correlation Nugget&gt;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 appropriate Correlation Nugget could use that data to track an attacker or malware to find affected hosts that make similar DNS queries.</a:t>
            </a:r>
          </a:p>
          <a:p>
            <a:pPr lvl="1"/>
            <a:r>
              <a:rPr lang="en-US" dirty="0" smtClean="0"/>
              <a:t>Detect trending data</a:t>
            </a:r>
          </a:p>
          <a:p>
            <a:pPr lvl="1"/>
            <a:r>
              <a:rPr lang="en-US" dirty="0" smtClean="0"/>
              <a:t>Identify “hosts of interest”</a:t>
            </a:r>
          </a:p>
          <a:p>
            <a:pPr lvl="1"/>
            <a:r>
              <a:rPr lang="en-US" dirty="0" smtClean="0"/>
              <a:t>Track intrusions through the network</a:t>
            </a:r>
          </a:p>
          <a:p>
            <a:pPr lvl="1"/>
            <a:r>
              <a:rPr lang="en-US" dirty="0" smtClean="0"/>
              <a:t>Initiate defense updates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6B71AE4-13FE-496D-ADC5-DCA86F2A4C5C}" type="slidenum">
              <a:rPr lang="en-US" smtClean="0"/>
              <a:pPr/>
              <a:t>20</a:t>
            </a:fld>
            <a:endParaRPr lang="en-US"/>
          </a:p>
        </p:txBody>
      </p:sp>
    </p:spTree>
    <p:extLst>
      <p:ext uri="{BB962C8B-B14F-4D97-AF65-F5344CB8AC3E}">
        <p14:creationId xmlns:p14="http://schemas.microsoft.com/office/powerpoint/2010/main" val="186453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…updates of network devices</a:t>
            </a:r>
            <a:r>
              <a:rPr lang="en-US" baseline="0" dirty="0" smtClean="0"/>
              <a:t> to limit exposure or contain an infection.  What’s really cool about the defense update nuggets is that they are vendor agnostic – you can have a single nugget update any number of devices from any number of vendors and you can even have it update devices of different types concurrently.  For example, you could update your router to redirect an attacker to a </a:t>
            </a:r>
            <a:r>
              <a:rPr lang="en-US" baseline="0" dirty="0" err="1" smtClean="0"/>
              <a:t>honeynet</a:t>
            </a:r>
            <a:r>
              <a:rPr lang="en-US" baseline="0" dirty="0" smtClean="0"/>
              <a:t> and tell your daemon loggers to log all traffic from the offending hosts.</a:t>
            </a:r>
          </a:p>
          <a:p>
            <a:endParaRPr lang="en-US" baseline="0" dirty="0" smtClean="0"/>
          </a:p>
          <a:p>
            <a:r>
              <a:rPr lang="en-US" baseline="0" dirty="0" smtClean="0"/>
              <a:t>And finally…</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21</a:t>
            </a:fld>
            <a:endParaRPr lang="en-US"/>
          </a:p>
        </p:txBody>
      </p:sp>
    </p:spTree>
    <p:extLst>
      <p:ext uri="{BB962C8B-B14F-4D97-AF65-F5344CB8AC3E}">
        <p14:creationId xmlns:p14="http://schemas.microsoft.com/office/powerpoint/2010/main" val="836576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the Workstation Nugget.  In addition to managing</a:t>
            </a:r>
            <a:r>
              <a:rPr lang="en-US" baseline="0" dirty="0" smtClean="0"/>
              <a:t> configuration information and maintaining the health of the system, Workstation Nuggets can provide mechanisms for analysts to provide manual consolidation of events, notes about events, and provide workflow data regarding the analysis of the available data.  It really helps analyst teams work more efficiently and effectively.</a:t>
            </a:r>
          </a:p>
        </p:txBody>
      </p:sp>
      <p:sp>
        <p:nvSpPr>
          <p:cNvPr id="4" name="Slide Number Placeholder 3"/>
          <p:cNvSpPr>
            <a:spLocks noGrp="1"/>
          </p:cNvSpPr>
          <p:nvPr>
            <p:ph type="sldNum" sz="quarter" idx="10"/>
          </p:nvPr>
        </p:nvSpPr>
        <p:spPr/>
        <p:txBody>
          <a:bodyPr/>
          <a:lstStyle/>
          <a:p>
            <a:fld id="{66B71AE4-13FE-496D-ADC5-DCA86F2A4C5C}" type="slidenum">
              <a:rPr lang="en-US" smtClean="0"/>
              <a:pPr/>
              <a:t>22</a:t>
            </a:fld>
            <a:endParaRPr lang="en-US"/>
          </a:p>
        </p:txBody>
      </p:sp>
    </p:spTree>
    <p:extLst>
      <p:ext uri="{BB962C8B-B14F-4D97-AF65-F5344CB8AC3E}">
        <p14:creationId xmlns:p14="http://schemas.microsoft.com/office/powerpoint/2010/main" val="229654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&lt;&lt;Show</a:t>
            </a:r>
            <a:r>
              <a:rPr lang="en-US" b="1" baseline="0" dirty="0" smtClean="0"/>
              <a:t> same type of file being sent to multiple detection nuggets.&gt;&gt;</a:t>
            </a:r>
            <a:endParaRPr lang="en-US" b="1" dirty="0"/>
          </a:p>
        </p:txBody>
      </p:sp>
      <p:sp>
        <p:nvSpPr>
          <p:cNvPr id="4" name="Slide Number Placeholder 3"/>
          <p:cNvSpPr>
            <a:spLocks noGrp="1"/>
          </p:cNvSpPr>
          <p:nvPr>
            <p:ph type="sldNum" sz="quarter" idx="10"/>
          </p:nvPr>
        </p:nvSpPr>
        <p:spPr/>
        <p:txBody>
          <a:bodyPr/>
          <a:lstStyle/>
          <a:p>
            <a:fld id="{75A85248-3224-4E03-886A-A616B8F7DBC0}"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UUIDs because It’s easy to add and remove elements from the system</a:t>
            </a:r>
          </a:p>
          <a:p>
            <a:r>
              <a:rPr lang="en-US" dirty="0" smtClean="0"/>
              <a:t>Makes it easy for</a:t>
            </a:r>
            <a:r>
              <a:rPr lang="en-US" baseline="0" dirty="0" smtClean="0"/>
              <a:t> users to create and manage custom nuggets specific to their environment</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9</a:t>
            </a:fld>
            <a:endParaRPr lang="en-US"/>
          </a:p>
        </p:txBody>
      </p:sp>
    </p:spTree>
    <p:extLst>
      <p:ext uri="{BB962C8B-B14F-4D97-AF65-F5344CB8AC3E}">
        <p14:creationId xmlns:p14="http://schemas.microsoft.com/office/powerpoint/2010/main" val="325504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great</a:t>
            </a:r>
            <a:r>
              <a:rPr lang="en-US" baseline="0" dirty="0" smtClean="0"/>
              <a:t> thing about the Razorback Framework is that anything can be a collector.  It doesn’t have </a:t>
            </a:r>
            <a:r>
              <a:rPr lang="en-US" baseline="0" dirty="0" err="1" smtClean="0"/>
              <a:t>have</a:t>
            </a:r>
            <a:r>
              <a:rPr lang="en-US" baseline="0" dirty="0" smtClean="0"/>
              <a:t> to be limited to network sniffers.  A collector nugget can be tightly integrated with a mail server or a Web proxy.  A DNS server.  Even a user’s host machine.  It just needs to register with the dispatcher and provide data.</a:t>
            </a:r>
          </a:p>
          <a:p>
            <a:endParaRPr lang="en-US" baseline="0" dirty="0" smtClean="0"/>
          </a:p>
          <a:p>
            <a:r>
              <a:rPr lang="en-US" baseline="0" dirty="0" smtClean="0"/>
              <a:t>Once the data is sent to the Dispatcher, assuming it hasn’t been analyzed previously, it’s sent to …  &lt;relevant detection nuggets&gt;</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11</a:t>
            </a:fld>
            <a:endParaRPr lang="en-US"/>
          </a:p>
        </p:txBody>
      </p:sp>
    </p:spTree>
    <p:extLst>
      <p:ext uri="{BB962C8B-B14F-4D97-AF65-F5344CB8AC3E}">
        <p14:creationId xmlns:p14="http://schemas.microsoft.com/office/powerpoint/2010/main" val="418747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detection nuggets.</a:t>
            </a:r>
          </a:p>
          <a:p>
            <a:endParaRPr lang="en-US" dirty="0" smtClean="0"/>
          </a:p>
          <a:p>
            <a:r>
              <a:rPr lang="en-US" dirty="0" smtClean="0"/>
              <a:t>Detection nuggets are where</a:t>
            </a:r>
            <a:r>
              <a:rPr lang="en-US" baseline="0" dirty="0" smtClean="0"/>
              <a:t> a lot of magic happens.  Because we are not trying to do detection at line speed, we are free to do full, in-depth file analysis.  When sub-blocks of other types of data such as image files in Word documents or </a:t>
            </a:r>
            <a:r>
              <a:rPr lang="en-US" baseline="0" dirty="0" err="1" smtClean="0"/>
              <a:t>Javascript</a:t>
            </a:r>
            <a:r>
              <a:rPr lang="en-US" baseline="0" dirty="0" smtClean="0"/>
              <a:t> in PDFs, those sub-blocks are sent back to the Dispatcher for further analysis.  Sub-blocks are sent as “fire and forget;” the detection nugget won’t get the results back.  But the Dispatcher and correlation engines will aggregate the data to relate sub-block information with the source data.</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13</a:t>
            </a:fld>
            <a:endParaRPr lang="en-US"/>
          </a:p>
        </p:txBody>
      </p:sp>
    </p:spTree>
    <p:extLst>
      <p:ext uri="{BB962C8B-B14F-4D97-AF65-F5344CB8AC3E}">
        <p14:creationId xmlns:p14="http://schemas.microsoft.com/office/powerpoint/2010/main" val="3370120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Shellcode</a:t>
            </a:r>
            <a:r>
              <a:rPr lang="en-US" dirty="0" smtClean="0"/>
              <a:t> Analyzer</a:t>
            </a:r>
          </a:p>
          <a:p>
            <a:endParaRPr lang="en-US" dirty="0" smtClean="0"/>
          </a:p>
          <a:p>
            <a:r>
              <a:rPr lang="en-US" dirty="0" smtClean="0"/>
              <a:t>Speaking of which, I just have to take the opportunity to tout yet another useful tool called </a:t>
            </a:r>
            <a:r>
              <a:rPr lang="en-US" dirty="0" err="1" smtClean="0"/>
              <a:t>libemu</a:t>
            </a:r>
            <a:r>
              <a:rPr lang="en-US" dirty="0" smtClean="0"/>
              <a:t> -- a link to which we'll also provide at</a:t>
            </a:r>
          </a:p>
          <a:p>
            <a:r>
              <a:rPr lang="en-US" dirty="0" smtClean="0"/>
              <a:t>end of this presentation. </a:t>
            </a:r>
            <a:r>
              <a:rPr lang="en-US" dirty="0" err="1" smtClean="0"/>
              <a:t>Libemu</a:t>
            </a:r>
            <a:r>
              <a:rPr lang="en-US" dirty="0" smtClean="0"/>
              <a:t> is a library that offers x86 emulation and </a:t>
            </a:r>
            <a:r>
              <a:rPr lang="en-US" dirty="0" err="1" smtClean="0"/>
              <a:t>shellcode</a:t>
            </a:r>
            <a:r>
              <a:rPr lang="en-US" dirty="0" smtClean="0"/>
              <a:t> detection and execution capabilities. Some noteworthy </a:t>
            </a:r>
          </a:p>
          <a:p>
            <a:r>
              <a:rPr lang="en-US" dirty="0" smtClean="0"/>
              <a:t>capabilities are the win32 </a:t>
            </a:r>
            <a:r>
              <a:rPr lang="en-US" dirty="0" err="1" smtClean="0"/>
              <a:t>api</a:t>
            </a:r>
            <a:r>
              <a:rPr lang="en-US" dirty="0" smtClean="0"/>
              <a:t> function call hooking, much like the </a:t>
            </a:r>
            <a:r>
              <a:rPr lang="en-US" dirty="0" err="1" smtClean="0"/>
              <a:t>javascript</a:t>
            </a:r>
            <a:r>
              <a:rPr lang="en-US" dirty="0" smtClean="0"/>
              <a:t> function call hooking we talking about earlier, we can also</a:t>
            </a:r>
          </a:p>
          <a:p>
            <a:r>
              <a:rPr lang="en-US" dirty="0" smtClean="0"/>
              <a:t>look for blocks that unwrap </a:t>
            </a:r>
            <a:r>
              <a:rPr lang="en-US" dirty="0" err="1" smtClean="0"/>
              <a:t>shellcode</a:t>
            </a:r>
            <a:r>
              <a:rPr lang="en-US" dirty="0" smtClean="0"/>
              <a:t> and profile </a:t>
            </a:r>
            <a:r>
              <a:rPr lang="en-US" dirty="0" err="1" smtClean="0"/>
              <a:t>shellcode</a:t>
            </a:r>
            <a:r>
              <a:rPr lang="en-US" dirty="0" smtClean="0"/>
              <a:t> behavior, the latter of which allows us to construct meaningful alerts about</a:t>
            </a:r>
          </a:p>
          <a:p>
            <a:r>
              <a:rPr lang="en-US" dirty="0" smtClean="0"/>
              <a:t>what that </a:t>
            </a:r>
            <a:r>
              <a:rPr lang="en-US" dirty="0" err="1" smtClean="0"/>
              <a:t>shellcode</a:t>
            </a:r>
            <a:r>
              <a:rPr lang="en-US" dirty="0" smtClean="0"/>
              <a:t> was written to do.</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r>
              <a:rPr lang="en-US" dirty="0" smtClean="0"/>
              <a:t>Office Cat Nugget</a:t>
            </a:r>
          </a:p>
          <a:p>
            <a:endParaRPr lang="en-US" dirty="0" smtClean="0"/>
          </a:p>
          <a:p>
            <a:r>
              <a:rPr lang="en-US" dirty="0" smtClean="0"/>
              <a:t>We've also set up an Office Cat nugget.</a:t>
            </a:r>
          </a:p>
          <a:p>
            <a:endParaRPr lang="en-US" dirty="0" smtClean="0"/>
          </a:p>
          <a:p>
            <a:r>
              <a:rPr lang="en-US" dirty="0" smtClean="0"/>
              <a:t>For those of you not in the know, office cat is the name of an ongoing VRT command-line utility that can be used to process Microsoft Office </a:t>
            </a:r>
          </a:p>
          <a:p>
            <a:r>
              <a:rPr lang="en-US" dirty="0" smtClean="0"/>
              <a:t>Documents and detect the triggering conditions for known vulnerabilities. It was probably one of our earlier attempts at addressing the </a:t>
            </a:r>
          </a:p>
          <a:p>
            <a:r>
              <a:rPr lang="en-US" dirty="0" smtClean="0"/>
              <a:t>issue of complex client-side attacks that would require full parsing to address accurately and reliably. </a:t>
            </a:r>
          </a:p>
          <a:p>
            <a:endParaRPr lang="en-US" dirty="0" smtClean="0"/>
          </a:p>
          <a:p>
            <a:r>
              <a:rPr lang="en-US" dirty="0" smtClean="0"/>
              <a:t>And... a flash nugget. The flash nugget can decompress and analyze flash files, allowing it to then probe for, locate and flag known threats. </a:t>
            </a:r>
          </a:p>
          <a:p>
            <a:r>
              <a:rPr lang="en-US" dirty="0" smtClean="0"/>
              <a:t>Very cool stuff.</a:t>
            </a:r>
          </a:p>
          <a:p>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&lt;&lt;Due</a:t>
            </a:r>
            <a:r>
              <a:rPr lang="en-US" b="1" baseline="0" dirty="0" smtClean="0"/>
              <a:t> to the nature of data collectors, this now means </a:t>
            </a:r>
            <a:r>
              <a:rPr lang="en-US" b="1" baseline="0" dirty="0" err="1" smtClean="0"/>
              <a:t>ClamAV</a:t>
            </a:r>
            <a:r>
              <a:rPr lang="en-US" b="1" baseline="0" dirty="0" smtClean="0"/>
              <a:t> is freed from only handling SMTP and can now handle Web or any other data source.&gt;&gt;</a:t>
            </a:r>
          </a:p>
          <a:p>
            <a:endParaRPr lang="en-US" dirty="0" smtClean="0"/>
          </a:p>
          <a:p>
            <a:r>
              <a:rPr lang="en-US" dirty="0" err="1" smtClean="0"/>
              <a:t>ClamAV</a:t>
            </a:r>
            <a:r>
              <a:rPr lang="en-US" dirty="0" smtClean="0"/>
              <a:t> Nugget</a:t>
            </a:r>
          </a:p>
          <a:p>
            <a:endParaRPr lang="en-US" dirty="0" smtClean="0"/>
          </a:p>
          <a:p>
            <a:r>
              <a:rPr lang="en-US" dirty="0" err="1" smtClean="0"/>
              <a:t>ClamAV</a:t>
            </a:r>
            <a:r>
              <a:rPr lang="en-US" dirty="0" smtClean="0"/>
              <a:t> in nugget format! Robust, customizable antivirus that is capable of dealing with any format. There is signature-based detection</a:t>
            </a:r>
          </a:p>
          <a:p>
            <a:r>
              <a:rPr lang="en-US" dirty="0" smtClean="0"/>
              <a:t>but it also support more logical, pattern-based detection in the form of </a:t>
            </a:r>
            <a:r>
              <a:rPr lang="en-US" dirty="0" err="1" smtClean="0"/>
              <a:t>ndb</a:t>
            </a:r>
            <a:r>
              <a:rPr lang="en-US" dirty="0" smtClean="0"/>
              <a:t> and </a:t>
            </a:r>
            <a:r>
              <a:rPr lang="en-US" dirty="0" err="1" smtClean="0"/>
              <a:t>ldb</a:t>
            </a:r>
            <a:r>
              <a:rPr lang="en-US" dirty="0" smtClean="0"/>
              <a:t> files. These database files are updatable on box </a:t>
            </a:r>
          </a:p>
          <a:p>
            <a:r>
              <a:rPr lang="en-US" dirty="0" smtClean="0"/>
              <a:t>via a utility called </a:t>
            </a:r>
            <a:r>
              <a:rPr lang="en-US" dirty="0" err="1" smtClean="0"/>
              <a:t>freshclam</a:t>
            </a:r>
            <a:r>
              <a:rPr lang="en-US" dirty="0" smtClean="0"/>
              <a:t> and custom signatures can be written. The last point is of particular interested because it allows the</a:t>
            </a:r>
          </a:p>
          <a:p>
            <a:r>
              <a:rPr lang="en-US" dirty="0" smtClean="0"/>
              <a:t>nugget to issue defense updates in the form of new signatures should another nugget flag a previously undetected file as bad.</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 alert is generated, the Dispatcher</a:t>
            </a:r>
            <a:r>
              <a:rPr lang="en-US" baseline="0" dirty="0" smtClean="0"/>
              <a:t> tells all Output nuggets that a new alert has been generated.  If it’s a type of alert that the nugget is interested in, it will request any or all of the available detailed data that is available for the event.  Of these types, I want to highlight the Normalized Data Block.</a:t>
            </a:r>
          </a:p>
          <a:p>
            <a:endParaRPr lang="en-US" dirty="0" smtClean="0"/>
          </a:p>
          <a:p>
            <a:r>
              <a:rPr lang="en-US" dirty="0" smtClean="0"/>
              <a:t>The normalized</a:t>
            </a:r>
            <a:r>
              <a:rPr lang="en-US" baseline="0" dirty="0" smtClean="0"/>
              <a:t> data block is the decoded or de-obfuscated data that actually allowed the alert to happen.  This greatly eases the burden of event analysis by not being presented with a blob of compressed data, for example.</a:t>
            </a:r>
          </a:p>
          <a:p>
            <a:endParaRPr lang="en-US" baseline="0" dirty="0" smtClean="0"/>
          </a:p>
          <a:p>
            <a:r>
              <a:rPr lang="en-US" baseline="0" dirty="0" smtClean="0"/>
              <a:t>Once any additional information is received, the Output Nugget send its formatted data to the appropriate reporting system.</a:t>
            </a:r>
          </a:p>
          <a:p>
            <a:endParaRPr lang="en-US" baseline="0" dirty="0" smtClean="0"/>
          </a:p>
          <a:p>
            <a:r>
              <a:rPr lang="en-US" baseline="0" dirty="0" smtClean="0"/>
              <a:t>The next few nugget types I’m going to talk about are less about the standard “alert on bad stuff” paradigm and more about providing additional analysis of events and </a:t>
            </a:r>
            <a:r>
              <a:rPr lang="en-US" baseline="0" dirty="0" err="1" smtClean="0"/>
              <a:t>activites</a:t>
            </a:r>
            <a:r>
              <a:rPr lang="en-US" baseline="0" dirty="0" smtClean="0"/>
              <a:t> in your environment.</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18</a:t>
            </a:fld>
            <a:endParaRPr lang="en-US"/>
          </a:p>
        </p:txBody>
      </p:sp>
    </p:spTree>
    <p:extLst>
      <p:ext uri="{BB962C8B-B14F-4D97-AF65-F5344CB8AC3E}">
        <p14:creationId xmlns:p14="http://schemas.microsoft.com/office/powerpoint/2010/main" val="187316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Output</a:t>
            </a:r>
          </a:p>
          <a:p>
            <a:endParaRPr lang="en-US" dirty="0" smtClean="0"/>
          </a:p>
          <a:p>
            <a:r>
              <a:rPr lang="en-US" dirty="0" smtClean="0"/>
              <a:t>As far as output goes, the system offer detailed, context-oriented alerting. This includes timestamps, short and long version of the captured</a:t>
            </a:r>
          </a:p>
          <a:p>
            <a:r>
              <a:rPr lang="en-US" dirty="0" smtClean="0"/>
              <a:t>data, as well as source IPs (and </a:t>
            </a:r>
            <a:r>
              <a:rPr lang="en-US" dirty="0" err="1" smtClean="0"/>
              <a:t>urls</a:t>
            </a:r>
            <a:r>
              <a:rPr lang="en-US" dirty="0" smtClean="0"/>
              <a:t> for web traffic). Component blocks within files that trigger alerts can be normalized and reported as</a:t>
            </a:r>
          </a:p>
          <a:p>
            <a:r>
              <a:rPr lang="en-US" dirty="0" smtClean="0"/>
              <a:t>such. For example, a PDF with a stream of compressed </a:t>
            </a:r>
            <a:r>
              <a:rPr lang="en-US" dirty="0" err="1" smtClean="0"/>
              <a:t>javascript</a:t>
            </a:r>
            <a:r>
              <a:rPr lang="en-US" dirty="0" smtClean="0"/>
              <a:t> can be </a:t>
            </a:r>
            <a:r>
              <a:rPr lang="en-US" dirty="0" err="1" smtClean="0"/>
              <a:t>flated</a:t>
            </a:r>
            <a:r>
              <a:rPr lang="en-US" dirty="0" smtClean="0"/>
              <a:t> and reported as the component that triggered the alert. This </a:t>
            </a:r>
          </a:p>
          <a:p>
            <a:r>
              <a:rPr lang="en-US" dirty="0" smtClean="0"/>
              <a:t>supports the functions of forensics and incident response for the analyst by exposing them the full contextual gamut of data they need to </a:t>
            </a:r>
          </a:p>
          <a:p>
            <a:r>
              <a:rPr lang="en-US" dirty="0" smtClean="0"/>
              <a:t>respond to an attack.</a:t>
            </a:r>
          </a:p>
          <a:p>
            <a:endParaRPr lang="en-US" dirty="0" smtClean="0"/>
          </a:p>
          <a:p>
            <a:r>
              <a:rPr lang="en-US" dirty="0" err="1" smtClean="0"/>
              <a:t>Maltego</a:t>
            </a:r>
            <a:endParaRPr lang="en-US" dirty="0" smtClean="0"/>
          </a:p>
          <a:p>
            <a:endParaRPr lang="en-US" dirty="0" smtClean="0"/>
          </a:p>
          <a:p>
            <a:r>
              <a:rPr lang="en-US" dirty="0" smtClean="0"/>
              <a:t>We need to mention </a:t>
            </a:r>
            <a:r>
              <a:rPr lang="en-US" dirty="0" err="1" smtClean="0"/>
              <a:t>Maltego</a:t>
            </a:r>
            <a:r>
              <a:rPr lang="en-US" dirty="0" smtClean="0"/>
              <a:t> here, again linked to at the end of the presentation.</a:t>
            </a:r>
          </a:p>
          <a:p>
            <a:r>
              <a:rPr lang="en-US" dirty="0" err="1" smtClean="0"/>
              <a:t>Maltego</a:t>
            </a:r>
            <a:r>
              <a:rPr lang="en-US" dirty="0" smtClean="0"/>
              <a:t> is an open source intelligence and forensics application. It will mine data and aggregate information and represent relationships</a:t>
            </a:r>
          </a:p>
          <a:p>
            <a:r>
              <a:rPr lang="en-US" dirty="0" smtClean="0"/>
              <a:t>between those data visually. Because of this ability to mine and relate data, depending on how deeply you take advantage of the abilities </a:t>
            </a:r>
          </a:p>
          <a:p>
            <a:r>
              <a:rPr lang="en-US" dirty="0" smtClean="0"/>
              <a:t>of the application, </a:t>
            </a:r>
            <a:r>
              <a:rPr lang="en-US" dirty="0" err="1" smtClean="0"/>
              <a:t>maltego</a:t>
            </a:r>
            <a:r>
              <a:rPr lang="en-US" dirty="0" smtClean="0"/>
              <a:t> can be used in the development of those correlation nuggets we talk about earlier. Very handy.</a:t>
            </a:r>
            <a:endParaRPr lang="en-US" dirty="0"/>
          </a:p>
        </p:txBody>
      </p:sp>
      <p:sp>
        <p:nvSpPr>
          <p:cNvPr id="4" name="Slide Number Placeholder 3"/>
          <p:cNvSpPr>
            <a:spLocks noGrp="1"/>
          </p:cNvSpPr>
          <p:nvPr>
            <p:ph type="sldNum" sz="quarter" idx="10"/>
          </p:nvPr>
        </p:nvSpPr>
        <p:spPr/>
        <p:txBody>
          <a:bodyPr/>
          <a:lstStyle/>
          <a:p>
            <a:fld id="{66B71AE4-13FE-496D-ADC5-DCA86F2A4C5C}"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10" descr="cvr_contentbg.png"/>
          <p:cNvPicPr>
            <a:picLocks noChangeAspect="1"/>
          </p:cNvPicPr>
          <p:nvPr/>
        </p:nvPicPr>
        <p:blipFill>
          <a:blip r:embed="rId2" cstate="print"/>
          <a:srcRect/>
          <a:stretch>
            <a:fillRect/>
          </a:stretch>
        </p:blipFill>
        <p:spPr bwMode="auto">
          <a:xfrm>
            <a:off x="268288" y="2241550"/>
            <a:ext cx="8607425" cy="2424113"/>
          </a:xfrm>
          <a:prstGeom prst="rect">
            <a:avLst/>
          </a:prstGeom>
          <a:noFill/>
          <a:ln w="9525">
            <a:noFill/>
            <a:miter lim="800000"/>
            <a:headEnd/>
            <a:tailEnd/>
          </a:ln>
        </p:spPr>
      </p:pic>
      <p:pic>
        <p:nvPicPr>
          <p:cNvPr id="5" name="Picture 11" descr="cvr_header.png"/>
          <p:cNvPicPr>
            <a:picLocks noChangeAspect="1"/>
          </p:cNvPicPr>
          <p:nvPr/>
        </p:nvPicPr>
        <p:blipFill>
          <a:blip r:embed="rId3" cstate="print"/>
          <a:srcRect/>
          <a:stretch>
            <a:fillRect/>
          </a:stretch>
        </p:blipFill>
        <p:spPr bwMode="auto">
          <a:xfrm>
            <a:off x="76200" y="103188"/>
            <a:ext cx="8991600" cy="811212"/>
          </a:xfrm>
          <a:prstGeom prst="rect">
            <a:avLst/>
          </a:prstGeom>
          <a:noFill/>
          <a:ln w="9525">
            <a:noFill/>
            <a:miter lim="800000"/>
            <a:headEnd/>
            <a:tailEnd/>
          </a:ln>
        </p:spPr>
      </p:pic>
      <p:pic>
        <p:nvPicPr>
          <p:cNvPr id="6" name="Picture 15" descr="cvr_contentbdr.png"/>
          <p:cNvPicPr>
            <a:picLocks noChangeAspect="1"/>
          </p:cNvPicPr>
          <p:nvPr/>
        </p:nvPicPr>
        <p:blipFill>
          <a:blip r:embed="rId4" cstate="print"/>
          <a:srcRect/>
          <a:stretch>
            <a:fillRect/>
          </a:stretch>
        </p:blipFill>
        <p:spPr bwMode="auto">
          <a:xfrm>
            <a:off x="573088" y="2224088"/>
            <a:ext cx="7997825" cy="2460625"/>
          </a:xfrm>
          <a:prstGeom prst="rect">
            <a:avLst/>
          </a:prstGeom>
          <a:noFill/>
          <a:ln w="9525">
            <a:noFill/>
            <a:miter lim="800000"/>
            <a:headEnd/>
            <a:tailEnd/>
          </a:ln>
        </p:spPr>
      </p:pic>
      <p:pic>
        <p:nvPicPr>
          <p:cNvPr id="7" name="Picture 12" descr="VRT-Logo.jpg"/>
          <p:cNvPicPr>
            <a:picLocks noChangeAspect="1"/>
          </p:cNvPicPr>
          <p:nvPr/>
        </p:nvPicPr>
        <p:blipFill>
          <a:blip r:embed="rId5" cstate="print"/>
          <a:srcRect/>
          <a:stretch>
            <a:fillRect/>
          </a:stretch>
        </p:blipFill>
        <p:spPr bwMode="auto">
          <a:xfrm>
            <a:off x="0" y="6172200"/>
            <a:ext cx="1376363" cy="685800"/>
          </a:xfrm>
          <a:prstGeom prst="rect">
            <a:avLst/>
          </a:prstGeom>
          <a:noFill/>
          <a:ln w="9525">
            <a:noFill/>
            <a:miter lim="800000"/>
            <a:headEnd/>
            <a:tailEnd/>
          </a:ln>
        </p:spPr>
      </p:pic>
      <p:sp>
        <p:nvSpPr>
          <p:cNvPr id="3092" name="Rectangle 20"/>
          <p:cNvSpPr>
            <a:spLocks noGrp="1" noChangeArrowheads="1"/>
          </p:cNvSpPr>
          <p:nvPr>
            <p:ph type="ctrTitle" sz="quarter"/>
          </p:nvPr>
        </p:nvSpPr>
        <p:spPr>
          <a:xfrm>
            <a:off x="685800" y="2463800"/>
            <a:ext cx="7772400" cy="1917700"/>
          </a:xfrm>
        </p:spPr>
        <p:txBody>
          <a:bodyPr/>
          <a:lstStyle>
            <a:lvl1pPr algn="ctr">
              <a:lnSpc>
                <a:spcPct val="90000"/>
              </a:lnSpc>
              <a:defRPr sz="3600" b="1">
                <a:solidFill>
                  <a:srgbClr val="000000"/>
                </a:solidFill>
              </a:defRPr>
            </a:lvl1pPr>
          </a:lstStyle>
          <a:p>
            <a:r>
              <a:rPr lang="en-US" smtClean="0"/>
              <a:t>Click to edit Master title style</a:t>
            </a:r>
            <a:endParaRPr lang="en-US" dirty="0"/>
          </a:p>
        </p:txBody>
      </p:sp>
      <p:sp>
        <p:nvSpPr>
          <p:cNvPr id="21" name="Text Placeholder 20"/>
          <p:cNvSpPr>
            <a:spLocks noGrp="1"/>
          </p:cNvSpPr>
          <p:nvPr>
            <p:ph type="body" sz="quarter" idx="10"/>
          </p:nvPr>
        </p:nvSpPr>
        <p:spPr>
          <a:xfrm>
            <a:off x="996950" y="4800600"/>
            <a:ext cx="7150100" cy="609600"/>
          </a:xfrm>
        </p:spPr>
        <p:txBody>
          <a:bodyPr/>
          <a:lstStyle>
            <a:lvl1pPr marL="0" algn="ctr">
              <a:lnSpc>
                <a:spcPct val="100000"/>
              </a:lnSpc>
              <a:spcBef>
                <a:spcPts val="0"/>
              </a:spcBef>
              <a:buNone/>
              <a:defRPr sz="2000" u="none">
                <a:solidFill>
                  <a:srgbClr val="FF0000"/>
                </a:solidFill>
              </a:defRPr>
            </a:lvl1pPr>
            <a:lvl5pPr>
              <a:defRPr sz="2000">
                <a:solidFill>
                  <a:srgbClr val="FF0000"/>
                </a:solidFill>
              </a:defRPr>
            </a:lvl5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Title">
    <p:spTree>
      <p:nvGrpSpPr>
        <p:cNvPr id="1" name=""/>
        <p:cNvGrpSpPr/>
        <p:nvPr/>
      </p:nvGrpSpPr>
      <p:grpSpPr>
        <a:xfrm>
          <a:off x="0" y="0"/>
          <a:ext cx="0" cy="0"/>
          <a:chOff x="0" y="0"/>
          <a:chExt cx="0" cy="0"/>
        </a:xfrm>
      </p:grpSpPr>
      <p:pic>
        <p:nvPicPr>
          <p:cNvPr id="4" name="Picture 11" descr="main_titlebreak.png"/>
          <p:cNvPicPr>
            <a:picLocks noChangeAspect="1"/>
          </p:cNvPicPr>
          <p:nvPr/>
        </p:nvPicPr>
        <p:blipFill>
          <a:blip r:embed="rId2" cstate="print"/>
          <a:srcRect/>
          <a:stretch>
            <a:fillRect/>
          </a:stretch>
        </p:blipFill>
        <p:spPr bwMode="auto">
          <a:xfrm>
            <a:off x="1592263" y="3948113"/>
            <a:ext cx="7259637" cy="300037"/>
          </a:xfrm>
          <a:prstGeom prst="rect">
            <a:avLst/>
          </a:prstGeom>
          <a:noFill/>
          <a:ln w="9525">
            <a:noFill/>
            <a:miter lim="800000"/>
            <a:headEnd/>
            <a:tailEnd/>
          </a:ln>
        </p:spPr>
      </p:pic>
      <p:pic>
        <p:nvPicPr>
          <p:cNvPr id="5" name="Picture 12" descr="cvr_contentbg.png"/>
          <p:cNvPicPr>
            <a:picLocks noChangeAspect="1"/>
          </p:cNvPicPr>
          <p:nvPr/>
        </p:nvPicPr>
        <p:blipFill>
          <a:blip r:embed="rId3" cstate="print"/>
          <a:srcRect b="49971"/>
          <a:stretch>
            <a:fillRect/>
          </a:stretch>
        </p:blipFill>
        <p:spPr bwMode="auto">
          <a:xfrm>
            <a:off x="1104900" y="2343150"/>
            <a:ext cx="7770813" cy="1212850"/>
          </a:xfrm>
          <a:prstGeom prst="rect">
            <a:avLst/>
          </a:prstGeom>
          <a:noFill/>
          <a:ln w="9525">
            <a:noFill/>
            <a:miter lim="800000"/>
            <a:headEnd/>
            <a:tailEnd/>
          </a:ln>
        </p:spPr>
      </p:pic>
      <p:pic>
        <p:nvPicPr>
          <p:cNvPr id="6" name="Picture 13" descr="cvr_contentbdr.png"/>
          <p:cNvPicPr>
            <a:picLocks noChangeAspect="1"/>
          </p:cNvPicPr>
          <p:nvPr/>
        </p:nvPicPr>
        <p:blipFill>
          <a:blip r:embed="rId4" cstate="print"/>
          <a:srcRect b="90797"/>
          <a:stretch>
            <a:fillRect/>
          </a:stretch>
        </p:blipFill>
        <p:spPr bwMode="auto">
          <a:xfrm>
            <a:off x="1465263" y="2312988"/>
            <a:ext cx="7416800" cy="227012"/>
          </a:xfrm>
          <a:prstGeom prst="rect">
            <a:avLst/>
          </a:prstGeom>
          <a:noFill/>
          <a:ln w="9525">
            <a:noFill/>
            <a:miter lim="800000"/>
            <a:headEnd/>
            <a:tailEnd/>
          </a:ln>
        </p:spPr>
      </p:pic>
      <p:pic>
        <p:nvPicPr>
          <p:cNvPr id="7" name="Picture 15" descr="cvr_header.png"/>
          <p:cNvPicPr>
            <a:picLocks noChangeAspect="1"/>
          </p:cNvPicPr>
          <p:nvPr/>
        </p:nvPicPr>
        <p:blipFill>
          <a:blip r:embed="rId5" cstate="print"/>
          <a:srcRect/>
          <a:stretch>
            <a:fillRect/>
          </a:stretch>
        </p:blipFill>
        <p:spPr bwMode="auto">
          <a:xfrm>
            <a:off x="233363" y="231775"/>
            <a:ext cx="8651875" cy="811213"/>
          </a:xfrm>
          <a:prstGeom prst="rect">
            <a:avLst/>
          </a:prstGeom>
          <a:noFill/>
          <a:ln w="9525">
            <a:noFill/>
            <a:miter lim="800000"/>
            <a:headEnd/>
            <a:tailEnd/>
          </a:ln>
        </p:spPr>
      </p:pic>
      <p:pic>
        <p:nvPicPr>
          <p:cNvPr id="8" name="Picture 14" descr="sourcefire_logo_lg.png"/>
          <p:cNvPicPr>
            <a:picLocks noChangeAspect="1"/>
          </p:cNvPicPr>
          <p:nvPr/>
        </p:nvPicPr>
        <p:blipFill>
          <a:blip r:embed="rId6" cstate="print"/>
          <a:srcRect/>
          <a:stretch>
            <a:fillRect/>
          </a:stretch>
        </p:blipFill>
        <p:spPr bwMode="auto">
          <a:xfrm>
            <a:off x="7173913" y="6159500"/>
            <a:ext cx="1703387" cy="609600"/>
          </a:xfrm>
          <a:prstGeom prst="rect">
            <a:avLst/>
          </a:prstGeom>
          <a:noFill/>
          <a:ln w="9525">
            <a:noFill/>
            <a:miter lim="800000"/>
            <a:headEnd/>
            <a:tailEnd/>
          </a:ln>
        </p:spPr>
      </p:pic>
      <p:pic>
        <p:nvPicPr>
          <p:cNvPr id="9" name="Picture 13" descr="cvr_footer_sect.png"/>
          <p:cNvPicPr>
            <a:picLocks noChangeAspect="1"/>
          </p:cNvPicPr>
          <p:nvPr/>
        </p:nvPicPr>
        <p:blipFill>
          <a:blip r:embed="rId7" cstate="print"/>
          <a:srcRect/>
          <a:stretch>
            <a:fillRect/>
          </a:stretch>
        </p:blipFill>
        <p:spPr bwMode="auto">
          <a:xfrm>
            <a:off x="444500" y="6378575"/>
            <a:ext cx="6565900" cy="261938"/>
          </a:xfrm>
          <a:prstGeom prst="rect">
            <a:avLst/>
          </a:prstGeom>
          <a:noFill/>
          <a:ln w="9525">
            <a:noFill/>
            <a:miter lim="800000"/>
            <a:headEnd/>
            <a:tailEnd/>
          </a:ln>
        </p:spPr>
      </p:pic>
      <p:pic>
        <p:nvPicPr>
          <p:cNvPr id="10" name="Picture 15" descr="VRT-Logo.jpg"/>
          <p:cNvPicPr>
            <a:picLocks noChangeAspect="1"/>
          </p:cNvPicPr>
          <p:nvPr/>
        </p:nvPicPr>
        <p:blipFill>
          <a:blip r:embed="rId8" cstate="print"/>
          <a:srcRect/>
          <a:stretch>
            <a:fillRect/>
          </a:stretch>
        </p:blipFill>
        <p:spPr bwMode="auto">
          <a:xfrm>
            <a:off x="0" y="6172200"/>
            <a:ext cx="1376363" cy="685800"/>
          </a:xfrm>
          <a:prstGeom prst="rect">
            <a:avLst/>
          </a:prstGeom>
          <a:noFill/>
          <a:ln w="9525">
            <a:noFill/>
            <a:miter lim="800000"/>
            <a:headEnd/>
            <a:tailEnd/>
          </a:ln>
        </p:spPr>
      </p:pic>
      <p:sp>
        <p:nvSpPr>
          <p:cNvPr id="3" name="Text Placeholder 2"/>
          <p:cNvSpPr>
            <a:spLocks noGrp="1"/>
          </p:cNvSpPr>
          <p:nvPr>
            <p:ph type="body" idx="1"/>
          </p:nvPr>
        </p:nvSpPr>
        <p:spPr>
          <a:xfrm>
            <a:off x="1837266" y="2565400"/>
            <a:ext cx="6849533" cy="1422400"/>
          </a:xfrm>
        </p:spPr>
        <p:txBody>
          <a:bodyPr anchor="ctr"/>
          <a:lstStyle>
            <a:lvl1pPr marL="0" indent="0">
              <a:lnSpc>
                <a:spcPct val="90000"/>
              </a:lnSpc>
              <a:spcBef>
                <a:spcPts val="0"/>
              </a:spcBef>
              <a:buNone/>
              <a:defRPr sz="3200" baseline="0">
                <a:solidFill>
                  <a:srgbClr val="00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635000" y="1358900"/>
            <a:ext cx="7975600" cy="488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 no footer images">
    <p:spTree>
      <p:nvGrpSpPr>
        <p:cNvPr id="1" name=""/>
        <p:cNvGrpSpPr/>
        <p:nvPr/>
      </p:nvGrpSpPr>
      <p:grpSpPr>
        <a:xfrm>
          <a:off x="0" y="0"/>
          <a:ext cx="0" cy="0"/>
          <a:chOff x="0" y="0"/>
          <a:chExt cx="0" cy="0"/>
        </a:xfrm>
      </p:grpSpPr>
      <p:pic>
        <p:nvPicPr>
          <p:cNvPr id="4" name="Picture 9" descr="main_header.png"/>
          <p:cNvPicPr>
            <a:picLocks noChangeAspect="1"/>
          </p:cNvPicPr>
          <p:nvPr/>
        </p:nvPicPr>
        <p:blipFill>
          <a:blip r:embed="rId2" cstate="print"/>
          <a:srcRect/>
          <a:stretch>
            <a:fillRect/>
          </a:stretch>
        </p:blipFill>
        <p:spPr bwMode="auto">
          <a:xfrm>
            <a:off x="184150" y="146050"/>
            <a:ext cx="8775700" cy="573088"/>
          </a:xfrm>
          <a:prstGeom prst="rect">
            <a:avLst/>
          </a:prstGeom>
          <a:noFill/>
          <a:ln w="9525">
            <a:noFill/>
            <a:miter lim="800000"/>
            <a:headEnd/>
            <a:tailEnd/>
          </a:ln>
        </p:spPr>
      </p:pic>
      <p:sp>
        <p:nvSpPr>
          <p:cNvPr id="6" name="Text Box 10"/>
          <p:cNvSpPr txBox="1">
            <a:spLocks noChangeArrowheads="1"/>
          </p:cNvSpPr>
          <p:nvPr/>
        </p:nvSpPr>
        <p:spPr bwMode="auto">
          <a:xfrm>
            <a:off x="374650" y="6470650"/>
            <a:ext cx="323850" cy="228600"/>
          </a:xfrm>
          <a:prstGeom prst="rect">
            <a:avLst/>
          </a:prstGeom>
          <a:noFill/>
          <a:ln w="9525">
            <a:noFill/>
            <a:miter lim="800000"/>
            <a:headEnd/>
            <a:tailEnd/>
          </a:ln>
          <a:effectLst/>
        </p:spPr>
        <p:txBody>
          <a:bodyPr wrap="none">
            <a:spAutoFit/>
          </a:bodyPr>
          <a:lstStyle/>
          <a:p>
            <a:pPr>
              <a:defRPr/>
            </a:pPr>
            <a:fld id="{F235BDF6-F333-4399-964B-63E2DCDFB211}" type="slidenum">
              <a:rPr lang="en-US" sz="900">
                <a:solidFill>
                  <a:srgbClr val="000000"/>
                </a:solidFill>
                <a:ea typeface="ＭＳ Ｐゴシック" pitchFamily="-105" charset="-128"/>
                <a:cs typeface="+mn-cs"/>
              </a:rPr>
              <a:pPr>
                <a:defRPr/>
              </a:pPr>
              <a:t>‹#›</a:t>
            </a:fld>
            <a:endParaRPr lang="en-US" sz="900">
              <a:solidFill>
                <a:srgbClr val="000000"/>
              </a:solidFill>
              <a:ea typeface="ＭＳ Ｐゴシック" pitchFamily="-105" charset="-128"/>
              <a:cs typeface="+mn-cs"/>
            </a:endParaRPr>
          </a:p>
        </p:txBody>
      </p:sp>
      <p:pic>
        <p:nvPicPr>
          <p:cNvPr id="7" name="Picture 11" descr="VRT-Logo.jpg"/>
          <p:cNvPicPr>
            <a:picLocks noChangeAspect="1"/>
          </p:cNvPicPr>
          <p:nvPr/>
        </p:nvPicPr>
        <p:blipFill>
          <a:blip r:embed="rId3" cstate="print"/>
          <a:srcRect/>
          <a:stretch>
            <a:fillRect/>
          </a:stretch>
        </p:blipFill>
        <p:spPr bwMode="auto">
          <a:xfrm>
            <a:off x="0" y="6172200"/>
            <a:ext cx="1376363" cy="6858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5"/>
          <p:cNvSpPr>
            <a:spLocks noGrp="1"/>
          </p:cNvSpPr>
          <p:nvPr>
            <p:ph type="body" sz="quarter" idx="10"/>
          </p:nvPr>
        </p:nvSpPr>
        <p:spPr>
          <a:xfrm>
            <a:off x="635000" y="1358900"/>
            <a:ext cx="7975600" cy="4889500"/>
          </a:xfrm>
        </p:spPr>
        <p:txBody>
          <a:body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6414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main_header.png"/>
          <p:cNvPicPr>
            <a:picLocks noChangeAspect="1"/>
          </p:cNvPicPr>
          <p:nvPr/>
        </p:nvPicPr>
        <p:blipFill>
          <a:blip r:embed="rId10" cstate="print"/>
          <a:srcRect/>
          <a:stretch>
            <a:fillRect/>
          </a:stretch>
        </p:blipFill>
        <p:spPr bwMode="auto">
          <a:xfrm>
            <a:off x="184150" y="146050"/>
            <a:ext cx="8775700" cy="573088"/>
          </a:xfrm>
          <a:prstGeom prst="rect">
            <a:avLst/>
          </a:prstGeom>
          <a:noFill/>
          <a:ln w="9525">
            <a:noFill/>
            <a:miter lim="800000"/>
            <a:headEnd/>
            <a:tailEnd/>
          </a:ln>
        </p:spPr>
      </p:pic>
      <p:pic>
        <p:nvPicPr>
          <p:cNvPr id="1027" name="Picture 7" descr="main_titlebreak.png"/>
          <p:cNvPicPr>
            <a:picLocks noChangeAspect="1"/>
          </p:cNvPicPr>
          <p:nvPr/>
        </p:nvPicPr>
        <p:blipFill>
          <a:blip r:embed="rId11" cstate="print"/>
          <a:srcRect/>
          <a:stretch>
            <a:fillRect/>
          </a:stretch>
        </p:blipFill>
        <p:spPr bwMode="auto">
          <a:xfrm>
            <a:off x="523875" y="873125"/>
            <a:ext cx="8366125" cy="331788"/>
          </a:xfrm>
          <a:prstGeom prst="rect">
            <a:avLst/>
          </a:prstGeom>
          <a:noFill/>
          <a:ln w="9525">
            <a:noFill/>
            <a:miter lim="800000"/>
            <a:headEnd/>
            <a:tailEnd/>
          </a:ln>
        </p:spPr>
      </p:pic>
      <p:pic>
        <p:nvPicPr>
          <p:cNvPr id="1028" name="Picture 6" descr="SourcefireLogo.jpg"/>
          <p:cNvPicPr>
            <a:picLocks noChangeAspect="1"/>
          </p:cNvPicPr>
          <p:nvPr/>
        </p:nvPicPr>
        <p:blipFill>
          <a:blip r:embed="rId12" cstate="print"/>
          <a:srcRect/>
          <a:stretch>
            <a:fillRect/>
          </a:stretch>
        </p:blipFill>
        <p:spPr bwMode="auto">
          <a:xfrm>
            <a:off x="7700963" y="6311900"/>
            <a:ext cx="1189037" cy="427038"/>
          </a:xfrm>
          <a:prstGeom prst="rect">
            <a:avLst/>
          </a:prstGeom>
          <a:noFill/>
          <a:ln w="9525">
            <a:noFill/>
            <a:miter lim="800000"/>
            <a:headEnd/>
            <a:tailEnd/>
          </a:ln>
        </p:spPr>
      </p:pic>
      <p:sp>
        <p:nvSpPr>
          <p:cNvPr id="1029" name="Rectangle 3"/>
          <p:cNvSpPr>
            <a:spLocks noGrp="1" noChangeArrowheads="1"/>
          </p:cNvSpPr>
          <p:nvPr>
            <p:ph type="body" idx="1"/>
          </p:nvPr>
        </p:nvSpPr>
        <p:spPr bwMode="auto">
          <a:xfrm>
            <a:off x="660400" y="1358900"/>
            <a:ext cx="7950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2"/>
          <p:cNvSpPr>
            <a:spLocks noGrp="1" noChangeArrowheads="1"/>
          </p:cNvSpPr>
          <p:nvPr>
            <p:ph type="title"/>
          </p:nvPr>
        </p:nvSpPr>
        <p:spPr bwMode="auto">
          <a:xfrm>
            <a:off x="660400" y="427038"/>
            <a:ext cx="79375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Master title style</a:t>
            </a:r>
          </a:p>
        </p:txBody>
      </p:sp>
      <p:sp>
        <p:nvSpPr>
          <p:cNvPr id="1034" name="Text Box 10"/>
          <p:cNvSpPr txBox="1">
            <a:spLocks noChangeArrowheads="1"/>
          </p:cNvSpPr>
          <p:nvPr/>
        </p:nvSpPr>
        <p:spPr bwMode="auto">
          <a:xfrm>
            <a:off x="374650" y="6470650"/>
            <a:ext cx="323850" cy="228600"/>
          </a:xfrm>
          <a:prstGeom prst="rect">
            <a:avLst/>
          </a:prstGeom>
          <a:noFill/>
          <a:ln w="9525">
            <a:noFill/>
            <a:miter lim="800000"/>
            <a:headEnd/>
            <a:tailEnd/>
          </a:ln>
          <a:effectLst/>
        </p:spPr>
        <p:txBody>
          <a:bodyPr wrap="none">
            <a:spAutoFit/>
          </a:bodyPr>
          <a:lstStyle/>
          <a:p>
            <a:pPr>
              <a:defRPr/>
            </a:pPr>
            <a:fld id="{CD3FF48A-447C-4D39-B783-59FBDA6A36A2}" type="slidenum">
              <a:rPr lang="en-US" sz="900">
                <a:solidFill>
                  <a:srgbClr val="000000"/>
                </a:solidFill>
                <a:ea typeface="ＭＳ Ｐゴシック" pitchFamily="-105" charset="-128"/>
                <a:cs typeface="+mn-cs"/>
              </a:rPr>
              <a:pPr>
                <a:defRPr/>
              </a:pPr>
              <a:t>‹#›</a:t>
            </a:fld>
            <a:endParaRPr lang="en-US" sz="900">
              <a:solidFill>
                <a:srgbClr val="000000"/>
              </a:solidFill>
              <a:ea typeface="ＭＳ Ｐゴシック" pitchFamily="-105" charset="-128"/>
              <a:cs typeface="+mn-cs"/>
            </a:endParaRPr>
          </a:p>
        </p:txBody>
      </p:sp>
      <p:pic>
        <p:nvPicPr>
          <p:cNvPr id="1032" name="Picture 8" descr="main_footer.png"/>
          <p:cNvPicPr>
            <a:picLocks noChangeAspect="1"/>
          </p:cNvPicPr>
          <p:nvPr/>
        </p:nvPicPr>
        <p:blipFill>
          <a:blip r:embed="rId13" cstate="print"/>
          <a:srcRect/>
          <a:stretch>
            <a:fillRect/>
          </a:stretch>
        </p:blipFill>
        <p:spPr bwMode="auto">
          <a:xfrm>
            <a:off x="698500" y="6432550"/>
            <a:ext cx="6831013" cy="222250"/>
          </a:xfrm>
          <a:prstGeom prst="rect">
            <a:avLst/>
          </a:prstGeom>
          <a:noFill/>
          <a:ln w="9525">
            <a:noFill/>
            <a:miter lim="800000"/>
            <a:headEnd/>
            <a:tailEnd/>
          </a:ln>
        </p:spPr>
      </p:pic>
      <p:pic>
        <p:nvPicPr>
          <p:cNvPr id="1033" name="Picture 8" descr="VRT-Logo.jpg"/>
          <p:cNvPicPr>
            <a:picLocks noChangeAspect="1"/>
          </p:cNvPicPr>
          <p:nvPr/>
        </p:nvPicPr>
        <p:blipFill>
          <a:blip r:embed="rId14" cstate="print"/>
          <a:srcRect/>
          <a:stretch>
            <a:fillRect/>
          </a:stretch>
        </p:blipFill>
        <p:spPr bwMode="auto">
          <a:xfrm>
            <a:off x="0" y="6172200"/>
            <a:ext cx="1376363"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iming>
    <p:tnLst>
      <p:par>
        <p:cTn id="1" dur="indefinite" restart="never" nodeType="tmRoot"/>
      </p:par>
    </p:tnLst>
  </p:timing>
  <p:txStyles>
    <p:titleStyle>
      <a:lvl1pPr algn="l" rtl="0" eaLnBrk="1" fontAlgn="base" hangingPunct="1">
        <a:lnSpc>
          <a:spcPts val="3000"/>
        </a:lnSpc>
        <a:spcBef>
          <a:spcPct val="0"/>
        </a:spcBef>
        <a:spcAft>
          <a:spcPct val="0"/>
        </a:spcAft>
        <a:defRPr sz="3200">
          <a:solidFill>
            <a:schemeClr val="tx1"/>
          </a:solidFill>
          <a:latin typeface="+mj-lt"/>
          <a:ea typeface="+mj-ea"/>
          <a:cs typeface="+mj-cs"/>
        </a:defRPr>
      </a:lvl1pPr>
      <a:lvl2pPr algn="l" rtl="0" eaLnBrk="1" fontAlgn="base" hangingPunct="1">
        <a:lnSpc>
          <a:spcPts val="3000"/>
        </a:lnSpc>
        <a:spcBef>
          <a:spcPct val="0"/>
        </a:spcBef>
        <a:spcAft>
          <a:spcPct val="0"/>
        </a:spcAft>
        <a:defRPr sz="3200">
          <a:solidFill>
            <a:schemeClr val="tx1"/>
          </a:solidFill>
          <a:latin typeface="Arial" charset="0"/>
          <a:ea typeface="ＭＳ Ｐゴシック" charset="-128"/>
          <a:cs typeface="ＭＳ Ｐゴシック" charset="-128"/>
        </a:defRPr>
      </a:lvl2pPr>
      <a:lvl3pPr algn="l" rtl="0" eaLnBrk="1" fontAlgn="base" hangingPunct="1">
        <a:lnSpc>
          <a:spcPts val="3000"/>
        </a:lnSpc>
        <a:spcBef>
          <a:spcPct val="0"/>
        </a:spcBef>
        <a:spcAft>
          <a:spcPct val="0"/>
        </a:spcAft>
        <a:defRPr sz="3200">
          <a:solidFill>
            <a:schemeClr val="tx1"/>
          </a:solidFill>
          <a:latin typeface="Arial" charset="0"/>
          <a:ea typeface="ＭＳ Ｐゴシック" charset="-128"/>
          <a:cs typeface="ＭＳ Ｐゴシック" charset="-128"/>
        </a:defRPr>
      </a:lvl3pPr>
      <a:lvl4pPr algn="l" rtl="0" eaLnBrk="1" fontAlgn="base" hangingPunct="1">
        <a:lnSpc>
          <a:spcPts val="3000"/>
        </a:lnSpc>
        <a:spcBef>
          <a:spcPct val="0"/>
        </a:spcBef>
        <a:spcAft>
          <a:spcPct val="0"/>
        </a:spcAft>
        <a:defRPr sz="3200">
          <a:solidFill>
            <a:schemeClr val="tx1"/>
          </a:solidFill>
          <a:latin typeface="Arial" charset="0"/>
          <a:ea typeface="ＭＳ Ｐゴシック" charset="-128"/>
          <a:cs typeface="ＭＳ Ｐゴシック" charset="-128"/>
        </a:defRPr>
      </a:lvl4pPr>
      <a:lvl5pPr algn="l" rtl="0" eaLnBrk="1" fontAlgn="base" hangingPunct="1">
        <a:lnSpc>
          <a:spcPts val="3000"/>
        </a:lnSpc>
        <a:spcBef>
          <a:spcPct val="0"/>
        </a:spcBef>
        <a:spcAft>
          <a:spcPct val="0"/>
        </a:spcAft>
        <a:defRPr sz="3200">
          <a:solidFill>
            <a:schemeClr val="tx1"/>
          </a:solidFill>
          <a:latin typeface="Arial" charset="0"/>
          <a:ea typeface="ＭＳ Ｐゴシック" charset="-128"/>
          <a:cs typeface="ＭＳ Ｐゴシック" charset="-128"/>
        </a:defRPr>
      </a:lvl5pPr>
      <a:lvl6pPr marL="457200" algn="l" rtl="0" eaLnBrk="1" fontAlgn="base" hangingPunct="1">
        <a:lnSpc>
          <a:spcPct val="85000"/>
        </a:lnSpc>
        <a:spcBef>
          <a:spcPct val="0"/>
        </a:spcBef>
        <a:spcAft>
          <a:spcPct val="0"/>
        </a:spcAft>
        <a:defRPr sz="3200">
          <a:solidFill>
            <a:srgbClr val="F89829"/>
          </a:solidFill>
          <a:latin typeface="Arial" charset="0"/>
          <a:ea typeface="ＭＳ Ｐゴシック" charset="-128"/>
          <a:cs typeface="ＭＳ Ｐゴシック" charset="-128"/>
        </a:defRPr>
      </a:lvl6pPr>
      <a:lvl7pPr marL="914400" algn="l" rtl="0" eaLnBrk="1" fontAlgn="base" hangingPunct="1">
        <a:lnSpc>
          <a:spcPct val="85000"/>
        </a:lnSpc>
        <a:spcBef>
          <a:spcPct val="0"/>
        </a:spcBef>
        <a:spcAft>
          <a:spcPct val="0"/>
        </a:spcAft>
        <a:defRPr sz="3200">
          <a:solidFill>
            <a:srgbClr val="F89829"/>
          </a:solidFill>
          <a:latin typeface="Arial" charset="0"/>
          <a:ea typeface="ＭＳ Ｐゴシック" charset="-128"/>
          <a:cs typeface="ＭＳ Ｐゴシック" charset="-128"/>
        </a:defRPr>
      </a:lvl7pPr>
      <a:lvl8pPr marL="1371600" algn="l" rtl="0" eaLnBrk="1" fontAlgn="base" hangingPunct="1">
        <a:lnSpc>
          <a:spcPct val="85000"/>
        </a:lnSpc>
        <a:spcBef>
          <a:spcPct val="0"/>
        </a:spcBef>
        <a:spcAft>
          <a:spcPct val="0"/>
        </a:spcAft>
        <a:defRPr sz="3200">
          <a:solidFill>
            <a:srgbClr val="F89829"/>
          </a:solidFill>
          <a:latin typeface="Arial" charset="0"/>
          <a:ea typeface="ＭＳ Ｐゴシック" charset="-128"/>
          <a:cs typeface="ＭＳ Ｐゴシック" charset="-128"/>
        </a:defRPr>
      </a:lvl8pPr>
      <a:lvl9pPr marL="1828800" algn="l" rtl="0" eaLnBrk="1" fontAlgn="base" hangingPunct="1">
        <a:lnSpc>
          <a:spcPct val="85000"/>
        </a:lnSpc>
        <a:spcBef>
          <a:spcPct val="0"/>
        </a:spcBef>
        <a:spcAft>
          <a:spcPct val="0"/>
        </a:spcAft>
        <a:defRPr sz="3200">
          <a:solidFill>
            <a:srgbClr val="F89829"/>
          </a:solidFill>
          <a:latin typeface="Arial" charset="0"/>
          <a:ea typeface="ＭＳ Ｐゴシック" charset="-128"/>
          <a:cs typeface="ＭＳ Ｐゴシック" charset="-128"/>
        </a:defRPr>
      </a:lvl9pPr>
    </p:titleStyle>
    <p:bodyStyle>
      <a:lvl1pPr marL="342900" indent="-342900" algn="l" rtl="0" eaLnBrk="1" fontAlgn="base" hangingPunct="1">
        <a:lnSpc>
          <a:spcPct val="90000"/>
        </a:lnSpc>
        <a:spcBef>
          <a:spcPts val="1200"/>
        </a:spcBef>
        <a:spcAft>
          <a:spcPct val="0"/>
        </a:spcAft>
        <a:buClr>
          <a:schemeClr val="accent1"/>
        </a:buClr>
        <a:buSzPct val="85000"/>
        <a:buFont typeface="Arial" charset="0"/>
        <a:buChar char="●"/>
        <a:defRPr sz="2800">
          <a:solidFill>
            <a:schemeClr val="tx1"/>
          </a:solidFill>
          <a:latin typeface="+mj-lt"/>
          <a:ea typeface="+mn-ea"/>
          <a:cs typeface="+mn-cs"/>
        </a:defRPr>
      </a:lvl1pPr>
      <a:lvl2pPr marL="742950" indent="-285750" algn="l" rtl="0" eaLnBrk="1" fontAlgn="base" hangingPunct="1">
        <a:lnSpc>
          <a:spcPct val="90000"/>
        </a:lnSpc>
        <a:spcBef>
          <a:spcPct val="25000"/>
        </a:spcBef>
        <a:spcAft>
          <a:spcPct val="0"/>
        </a:spcAft>
        <a:buClr>
          <a:schemeClr val="tx1"/>
        </a:buClr>
        <a:buSzPct val="100000"/>
        <a:buFont typeface="Arial" charset="0"/>
        <a:buChar char="▸"/>
        <a:defRPr sz="2400">
          <a:solidFill>
            <a:schemeClr val="tx1"/>
          </a:solidFill>
          <a:latin typeface="+mj-lt"/>
          <a:ea typeface="+mn-ea"/>
        </a:defRPr>
      </a:lvl2pPr>
      <a:lvl3pPr marL="1143000" indent="-228600" algn="l" rtl="0" eaLnBrk="1" fontAlgn="base" hangingPunct="1">
        <a:lnSpc>
          <a:spcPct val="90000"/>
        </a:lnSpc>
        <a:spcBef>
          <a:spcPct val="25000"/>
        </a:spcBef>
        <a:spcAft>
          <a:spcPct val="0"/>
        </a:spcAft>
        <a:buSzPct val="75000"/>
        <a:buFont typeface="Arial" charset="0"/>
        <a:buChar char="●"/>
        <a:defRPr sz="2000">
          <a:solidFill>
            <a:schemeClr val="tx1"/>
          </a:solidFill>
          <a:latin typeface="+mj-lt"/>
          <a:ea typeface="+mn-ea"/>
        </a:defRPr>
      </a:lvl3pPr>
      <a:lvl4pPr marL="1600200" indent="-228600" algn="l" rtl="0" eaLnBrk="1" fontAlgn="base" hangingPunct="1">
        <a:lnSpc>
          <a:spcPct val="90000"/>
        </a:lnSpc>
        <a:spcBef>
          <a:spcPct val="25000"/>
        </a:spcBef>
        <a:spcAft>
          <a:spcPct val="0"/>
        </a:spcAft>
        <a:buSzPct val="90000"/>
        <a:buChar char="–"/>
        <a:defRPr>
          <a:solidFill>
            <a:schemeClr val="tx1"/>
          </a:solidFill>
          <a:latin typeface="+mj-lt"/>
          <a:ea typeface="+mn-ea"/>
        </a:defRPr>
      </a:lvl4pPr>
      <a:lvl5pPr marL="2057400" indent="-228600" algn="l" rtl="0" eaLnBrk="1" fontAlgn="base" hangingPunct="1">
        <a:lnSpc>
          <a:spcPct val="90000"/>
        </a:lnSpc>
        <a:spcBef>
          <a:spcPct val="25000"/>
        </a:spcBef>
        <a:spcAft>
          <a:spcPct val="0"/>
        </a:spcAft>
        <a:buSzPct val="90000"/>
        <a:buChar char="»"/>
        <a:defRPr sz="1600">
          <a:solidFill>
            <a:schemeClr val="tx1"/>
          </a:solidFill>
          <a:latin typeface="+mj-lt"/>
          <a:ea typeface="+mn-ea"/>
        </a:defRPr>
      </a:lvl5pPr>
      <a:lvl6pPr marL="2514600" indent="-228600" algn="l" rtl="0" eaLnBrk="1" fontAlgn="base" hangingPunct="1">
        <a:lnSpc>
          <a:spcPct val="90000"/>
        </a:lnSpc>
        <a:spcBef>
          <a:spcPct val="25000"/>
        </a:spcBef>
        <a:spcAft>
          <a:spcPct val="0"/>
        </a:spcAft>
        <a:buChar char="»"/>
        <a:defRPr sz="1600">
          <a:solidFill>
            <a:schemeClr val="tx1"/>
          </a:solidFill>
          <a:latin typeface="+mn-lt"/>
          <a:ea typeface="+mn-ea"/>
        </a:defRPr>
      </a:lvl6pPr>
      <a:lvl7pPr marL="2971800" indent="-228600" algn="l" rtl="0" eaLnBrk="1" fontAlgn="base" hangingPunct="1">
        <a:lnSpc>
          <a:spcPct val="90000"/>
        </a:lnSpc>
        <a:spcBef>
          <a:spcPct val="25000"/>
        </a:spcBef>
        <a:spcAft>
          <a:spcPct val="0"/>
        </a:spcAft>
        <a:buChar char="»"/>
        <a:defRPr sz="1600">
          <a:solidFill>
            <a:schemeClr val="tx1"/>
          </a:solidFill>
          <a:latin typeface="+mn-lt"/>
          <a:ea typeface="+mn-ea"/>
        </a:defRPr>
      </a:lvl7pPr>
      <a:lvl8pPr marL="3429000" indent="-228600" algn="l" rtl="0" eaLnBrk="1" fontAlgn="base" hangingPunct="1">
        <a:lnSpc>
          <a:spcPct val="90000"/>
        </a:lnSpc>
        <a:spcBef>
          <a:spcPct val="25000"/>
        </a:spcBef>
        <a:spcAft>
          <a:spcPct val="0"/>
        </a:spcAft>
        <a:buChar char="»"/>
        <a:defRPr sz="1600">
          <a:solidFill>
            <a:schemeClr val="tx1"/>
          </a:solidFill>
          <a:latin typeface="+mn-lt"/>
          <a:ea typeface="+mn-ea"/>
        </a:defRPr>
      </a:lvl8pPr>
      <a:lvl9pPr marL="3886200" indent="-228600" algn="l" rtl="0" eaLnBrk="1" fontAlgn="base" hangingPunct="1">
        <a:lnSpc>
          <a:spcPct val="90000"/>
        </a:lnSpc>
        <a:spcBef>
          <a:spcPct val="25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symantec.com/" TargetMode="External"/><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mullen\Downloads\razorback\Razorback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589899"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51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Nugget Registration</a:t>
            </a:r>
            <a:endParaRPr lang="en-US" dirty="0"/>
          </a:p>
        </p:txBody>
      </p:sp>
      <p:sp>
        <p:nvSpPr>
          <p:cNvPr id="7" name="Rectangle 6"/>
          <p:cNvSpPr/>
          <p:nvPr/>
        </p:nvSpPr>
        <p:spPr>
          <a:xfrm>
            <a:off x="3666688" y="2938084"/>
            <a:ext cx="20574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Dispatcher</a:t>
            </a:r>
            <a:endParaRPr lang="en-US" dirty="0"/>
          </a:p>
        </p:txBody>
      </p:sp>
      <p:sp>
        <p:nvSpPr>
          <p:cNvPr id="8" name="Hexagon 7"/>
          <p:cNvSpPr/>
          <p:nvPr/>
        </p:nvSpPr>
        <p:spPr>
          <a:xfrm>
            <a:off x="6867088" y="1414084"/>
            <a:ext cx="1676400" cy="14478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Detection Nugget</a:t>
            </a:r>
            <a:endParaRPr lang="en-US" dirty="0"/>
          </a:p>
        </p:txBody>
      </p:sp>
      <p:sp>
        <p:nvSpPr>
          <p:cNvPr id="9" name="Hexagon 8"/>
          <p:cNvSpPr/>
          <p:nvPr/>
        </p:nvSpPr>
        <p:spPr>
          <a:xfrm>
            <a:off x="6867088" y="4614484"/>
            <a:ext cx="1676400" cy="14478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Detection Nugget</a:t>
            </a:r>
            <a:endParaRPr lang="en-US" dirty="0"/>
          </a:p>
        </p:txBody>
      </p:sp>
      <p:sp>
        <p:nvSpPr>
          <p:cNvPr id="10" name="Rectangle 9"/>
          <p:cNvSpPr/>
          <p:nvPr/>
        </p:nvSpPr>
        <p:spPr>
          <a:xfrm>
            <a:off x="694888" y="1566484"/>
            <a:ext cx="16002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Collection Nugget</a:t>
            </a:r>
            <a:endParaRPr lang="en-US" dirty="0"/>
          </a:p>
        </p:txBody>
      </p:sp>
      <p:sp>
        <p:nvSpPr>
          <p:cNvPr id="11" name="Rectangle 10"/>
          <p:cNvSpPr/>
          <p:nvPr/>
        </p:nvSpPr>
        <p:spPr>
          <a:xfrm>
            <a:off x="542488" y="4690684"/>
            <a:ext cx="19812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Output Nugget</a:t>
            </a:r>
            <a:endParaRPr lang="en-US" dirty="0"/>
          </a:p>
        </p:txBody>
      </p:sp>
      <p:cxnSp>
        <p:nvCxnSpPr>
          <p:cNvPr id="23" name="Elbow Connector 22"/>
          <p:cNvCxnSpPr/>
          <p:nvPr/>
        </p:nvCxnSpPr>
        <p:spPr>
          <a:xfrm>
            <a:off x="1533088" y="2633284"/>
            <a:ext cx="1905000" cy="8382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flipV="1">
            <a:off x="1533088" y="3852484"/>
            <a:ext cx="1905000" cy="6858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9" name="Elbow Connector 28"/>
          <p:cNvCxnSpPr/>
          <p:nvPr/>
        </p:nvCxnSpPr>
        <p:spPr>
          <a:xfrm rot="10800000" flipV="1">
            <a:off x="5876488" y="2633284"/>
            <a:ext cx="1143000" cy="8382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1" name="Elbow Connector 30"/>
          <p:cNvCxnSpPr/>
          <p:nvPr/>
        </p:nvCxnSpPr>
        <p:spPr>
          <a:xfrm rot="10800000">
            <a:off x="5876488" y="3852484"/>
            <a:ext cx="1143000" cy="9906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1" idx="0"/>
          </p:cNvCxnSpPr>
          <p:nvPr/>
        </p:nvCxnSpPr>
        <p:spPr>
          <a:xfrm rot="5400000">
            <a:off x="1457682" y="4614484"/>
            <a:ext cx="1516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a:off x="1456888" y="2633284"/>
            <a:ext cx="76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6943288" y="2633284"/>
            <a:ext cx="152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6943288" y="4843084"/>
            <a:ext cx="152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6793249"/>
      </p:ext>
    </p:extLst>
  </p:cSld>
  <p:clrMapOvr>
    <a:masterClrMapping/>
  </p:clrMapOvr>
  <mc:AlternateContent xmlns:mc="http://schemas.openxmlformats.org/markup-compatibility/2006" xmlns:p14="http://schemas.microsoft.com/office/powerpoint/2010/main">
    <mc:Choice Requires="p14">
      <p:transition spd="slow" p14:dur="2000" advTm="25569"/>
    </mc:Choice>
    <mc:Fallback xmlns="">
      <p:transition spd="slow" advTm="2556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Collection Nugget</a:t>
            </a:r>
            <a:endParaRPr lang="en-US" dirty="0"/>
          </a:p>
        </p:txBody>
      </p:sp>
      <p:sp>
        <p:nvSpPr>
          <p:cNvPr id="25602" name="Content Placeholder 2"/>
          <p:cNvSpPr>
            <a:spLocks noGrp="1"/>
          </p:cNvSpPr>
          <p:nvPr>
            <p:ph idx="1"/>
          </p:nvPr>
        </p:nvSpPr>
        <p:spPr/>
        <p:txBody>
          <a:bodyPr/>
          <a:lstStyle/>
          <a:p>
            <a:r>
              <a:rPr lang="en-US" dirty="0" smtClean="0"/>
              <a:t>Capture data</a:t>
            </a:r>
          </a:p>
          <a:p>
            <a:pPr lvl="1"/>
            <a:r>
              <a:rPr lang="en-US" dirty="0" smtClean="0"/>
              <a:t>From the network</a:t>
            </a:r>
          </a:p>
          <a:p>
            <a:pPr lvl="1"/>
            <a:r>
              <a:rPr lang="en-US" dirty="0" smtClean="0"/>
              <a:t>From a network device directly</a:t>
            </a:r>
          </a:p>
          <a:p>
            <a:pPr lvl="1"/>
            <a:r>
              <a:rPr lang="en-US" dirty="0" smtClean="0"/>
              <a:t>From log files</a:t>
            </a:r>
          </a:p>
          <a:p>
            <a:endParaRPr lang="en-US" dirty="0" smtClean="0"/>
          </a:p>
          <a:p>
            <a:r>
              <a:rPr lang="en-US" dirty="0" smtClean="0"/>
              <a:t>Contact dispatcher for handling</a:t>
            </a:r>
          </a:p>
          <a:p>
            <a:pPr lvl="1"/>
            <a:r>
              <a:rPr lang="en-US" dirty="0" smtClean="0"/>
              <a:t>Has this data been evaluated before?</a:t>
            </a:r>
          </a:p>
          <a:p>
            <a:pPr lvl="1"/>
            <a:r>
              <a:rPr lang="en-US" dirty="0" smtClean="0"/>
              <a:t>Send the </a:t>
            </a:r>
            <a:r>
              <a:rPr lang="en-US" dirty="0"/>
              <a:t>data </a:t>
            </a:r>
            <a:r>
              <a:rPr lang="en-US" dirty="0" smtClean="0"/>
              <a:t>to </a:t>
            </a:r>
            <a:r>
              <a:rPr lang="en-US" dirty="0"/>
              <a:t>the Dispatcher</a:t>
            </a:r>
          </a:p>
        </p:txBody>
      </p:sp>
    </p:spTree>
    <p:extLst>
      <p:ext uri="{BB962C8B-B14F-4D97-AF65-F5344CB8AC3E}">
        <p14:creationId xmlns:p14="http://schemas.microsoft.com/office/powerpoint/2010/main" val="1546703654"/>
      </p:ext>
    </p:extLst>
  </p:cSld>
  <p:clrMapOvr>
    <a:masterClrMapping/>
  </p:clrMapOvr>
  <mc:AlternateContent xmlns:mc="http://schemas.openxmlformats.org/markup-compatibility/2006" xmlns:p14="http://schemas.microsoft.com/office/powerpoint/2010/main">
    <mc:Choice Requires="p14">
      <p:transition spd="slow" p14:dur="2000" advTm="82144"/>
    </mc:Choice>
    <mc:Fallback xmlns="">
      <p:transition spd="slow" advTm="8214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Snort-as-a-Collector (</a:t>
            </a:r>
            <a:r>
              <a:rPr lang="en-US" dirty="0" err="1" smtClean="0"/>
              <a:t>SaaC</a:t>
            </a:r>
            <a:r>
              <a:rPr lang="en-US" dirty="0" smtClean="0"/>
              <a:t>)</a:t>
            </a:r>
          </a:p>
          <a:p>
            <a:pPr lvl="1"/>
            <a:r>
              <a:rPr lang="en-US" dirty="0" smtClean="0"/>
              <a:t>SMTP mail stream capture</a:t>
            </a:r>
          </a:p>
          <a:p>
            <a:pPr lvl="1"/>
            <a:r>
              <a:rPr lang="en-US" dirty="0" smtClean="0"/>
              <a:t>Web capture</a:t>
            </a:r>
          </a:p>
          <a:p>
            <a:pPr lvl="1"/>
            <a:r>
              <a:rPr lang="en-US" dirty="0" smtClean="0"/>
              <a:t>DNS capture</a:t>
            </a:r>
          </a:p>
          <a:p>
            <a:endParaRPr lang="en-US" dirty="0" smtClean="0"/>
          </a:p>
          <a:p>
            <a:r>
              <a:rPr lang="en-US" dirty="0" smtClean="0"/>
              <a:t>Custom post-mortem debugger</a:t>
            </a:r>
          </a:p>
          <a:p>
            <a:pPr lvl="1"/>
            <a:r>
              <a:rPr lang="en-US" dirty="0" smtClean="0"/>
              <a:t>Traps applications as they crash</a:t>
            </a:r>
          </a:p>
          <a:p>
            <a:pPr lvl="1"/>
            <a:r>
              <a:rPr lang="en-US" dirty="0" smtClean="0"/>
              <a:t>Sends the file that triggered the crash to Dispatcher</a:t>
            </a:r>
          </a:p>
          <a:p>
            <a:pPr lvl="1"/>
            <a:r>
              <a:rPr lang="en-US" dirty="0" smtClean="0"/>
              <a:t>Sends the metadata of the crash to the Dispatcher</a:t>
            </a:r>
            <a:endParaRPr lang="en-US" dirty="0"/>
          </a:p>
        </p:txBody>
      </p:sp>
      <p:sp>
        <p:nvSpPr>
          <p:cNvPr id="4" name="Title 3"/>
          <p:cNvSpPr>
            <a:spLocks noGrp="1"/>
          </p:cNvSpPr>
          <p:nvPr>
            <p:ph type="title"/>
          </p:nvPr>
        </p:nvSpPr>
        <p:spPr/>
        <p:txBody>
          <a:bodyPr/>
          <a:lstStyle/>
          <a:p>
            <a:r>
              <a:rPr lang="en-US" dirty="0" smtClean="0"/>
              <a:t>Collection Nuggets</a:t>
            </a:r>
            <a:endParaRPr lang="en-US" dirty="0"/>
          </a:p>
        </p:txBody>
      </p:sp>
    </p:spTree>
    <p:extLst>
      <p:ext uri="{BB962C8B-B14F-4D97-AF65-F5344CB8AC3E}">
        <p14:creationId xmlns:p14="http://schemas.microsoft.com/office/powerpoint/2010/main" val="1080408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Detection Nugget</a:t>
            </a:r>
            <a:endParaRPr lang="en-US" dirty="0"/>
          </a:p>
        </p:txBody>
      </p:sp>
      <p:sp>
        <p:nvSpPr>
          <p:cNvPr id="27650" name="Content Placeholder 2"/>
          <p:cNvSpPr>
            <a:spLocks noGrp="1"/>
          </p:cNvSpPr>
          <p:nvPr>
            <p:ph idx="1"/>
          </p:nvPr>
        </p:nvSpPr>
        <p:spPr>
          <a:xfrm>
            <a:off x="660400" y="1358900"/>
            <a:ext cx="8178800" cy="4876800"/>
          </a:xfrm>
        </p:spPr>
        <p:txBody>
          <a:bodyPr/>
          <a:lstStyle/>
          <a:p>
            <a:r>
              <a:rPr lang="en-US" dirty="0" smtClean="0"/>
              <a:t>Handles incoming data from Collection Nuggets</a:t>
            </a:r>
          </a:p>
          <a:p>
            <a:endParaRPr lang="en-US" dirty="0" smtClean="0"/>
          </a:p>
          <a:p>
            <a:r>
              <a:rPr lang="en-US" dirty="0" smtClean="0"/>
              <a:t>Splits incoming data into logical sub-blocks</a:t>
            </a:r>
          </a:p>
          <a:p>
            <a:pPr lvl="1"/>
            <a:r>
              <a:rPr lang="en-US" dirty="0" smtClean="0"/>
              <a:t>Requests additional processing of sub-blocks</a:t>
            </a:r>
          </a:p>
          <a:p>
            <a:endParaRPr lang="en-US" dirty="0" smtClean="0"/>
          </a:p>
          <a:p>
            <a:r>
              <a:rPr lang="en-US" dirty="0" smtClean="0"/>
              <a:t>Provides alerting feedback to the Dispatcher</a:t>
            </a:r>
          </a:p>
        </p:txBody>
      </p:sp>
    </p:spTree>
    <p:extLst>
      <p:ext uri="{BB962C8B-B14F-4D97-AF65-F5344CB8AC3E}">
        <p14:creationId xmlns:p14="http://schemas.microsoft.com/office/powerpoint/2010/main" val="3712854783"/>
      </p:ext>
    </p:extLst>
  </p:cSld>
  <p:clrMapOvr>
    <a:masterClrMapping/>
  </p:clrMapOvr>
  <mc:AlternateContent xmlns:mc="http://schemas.openxmlformats.org/markup-compatibility/2006" xmlns:p14="http://schemas.microsoft.com/office/powerpoint/2010/main">
    <mc:Choice Requires="p14">
      <p:transition spd="slow" p14:dur="2000" advTm="86058"/>
    </mc:Choice>
    <mc:Fallback xmlns="">
      <p:transition spd="slow" advTm="8605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Nuggets</a:t>
            </a:r>
            <a:endParaRPr lang="en-US" dirty="0"/>
          </a:p>
        </p:txBody>
      </p:sp>
      <p:sp>
        <p:nvSpPr>
          <p:cNvPr id="3" name="Content Placeholder 2"/>
          <p:cNvSpPr>
            <a:spLocks noGrp="1"/>
          </p:cNvSpPr>
          <p:nvPr>
            <p:ph idx="1"/>
          </p:nvPr>
        </p:nvSpPr>
        <p:spPr/>
        <p:txBody>
          <a:bodyPr/>
          <a:lstStyle/>
          <a:p>
            <a:r>
              <a:rPr lang="en-US" dirty="0" err="1" smtClean="0"/>
              <a:t>Zynamics</a:t>
            </a:r>
            <a:r>
              <a:rPr lang="en-US" dirty="0" smtClean="0"/>
              <a:t> PDF Dissector</a:t>
            </a:r>
          </a:p>
          <a:p>
            <a:pPr lvl="1"/>
            <a:r>
              <a:rPr lang="en-US" dirty="0" err="1" smtClean="0"/>
              <a:t>Deobfuscation</a:t>
            </a:r>
            <a:r>
              <a:rPr lang="en-US" dirty="0" smtClean="0"/>
              <a:t> and normalization of objects</a:t>
            </a:r>
          </a:p>
          <a:p>
            <a:pPr lvl="1"/>
            <a:r>
              <a:rPr lang="en-US" dirty="0" smtClean="0"/>
              <a:t>Target known JavaScript attacks</a:t>
            </a:r>
          </a:p>
          <a:p>
            <a:endParaRPr lang="en-US" dirty="0" smtClean="0"/>
          </a:p>
          <a:p>
            <a:r>
              <a:rPr lang="en-US" dirty="0" smtClean="0"/>
              <a:t>JavaScript Analyzer (w/ </a:t>
            </a:r>
            <a:r>
              <a:rPr lang="en-US" dirty="0" err="1" smtClean="0"/>
              <a:t>Zynamics</a:t>
            </a:r>
            <a:r>
              <a:rPr lang="en-US" dirty="0" smtClean="0"/>
              <a:t>)</a:t>
            </a:r>
          </a:p>
          <a:p>
            <a:pPr lvl="1"/>
            <a:r>
              <a:rPr lang="en-US" dirty="0" smtClean="0"/>
              <a:t>Search for </a:t>
            </a:r>
            <a:r>
              <a:rPr lang="en-US" dirty="0" err="1" smtClean="0"/>
              <a:t>shellcode</a:t>
            </a:r>
            <a:r>
              <a:rPr lang="en-US" dirty="0" smtClean="0"/>
              <a:t> in </a:t>
            </a:r>
            <a:r>
              <a:rPr lang="en-US" dirty="0" err="1" smtClean="0"/>
              <a:t>unescaped</a:t>
            </a:r>
            <a:r>
              <a:rPr lang="en-US" dirty="0" smtClean="0"/>
              <a:t> blocks</a:t>
            </a:r>
          </a:p>
          <a:p>
            <a:pPr lvl="1"/>
            <a:r>
              <a:rPr lang="en-US" dirty="0" smtClean="0"/>
              <a:t>Look for heap spray</a:t>
            </a:r>
          </a:p>
          <a:p>
            <a:pPr lvl="1"/>
            <a:r>
              <a:rPr lang="en-US" dirty="0" smtClean="0"/>
              <a:t>Look for obvious obfuscation possibilities</a:t>
            </a:r>
          </a:p>
          <a:p>
            <a:pPr lvl="1"/>
            <a:endParaRPr lang="en-US" dirty="0"/>
          </a:p>
          <a:p>
            <a:pPr lvl="1"/>
            <a:endParaRPr lang="en-US" dirty="0" smtClean="0"/>
          </a:p>
          <a:p>
            <a:pPr lvl="1"/>
            <a:endParaRPr lang="en-US" dirty="0"/>
          </a:p>
          <a:p>
            <a:pPr marL="457200" lvl="1" indent="0" algn="r">
              <a:buNone/>
            </a:pPr>
            <a:r>
              <a:rPr lang="en-US" sz="2000" dirty="0"/>
              <a:t>www.zynamics.com/dissector.html</a:t>
            </a:r>
          </a:p>
          <a:p>
            <a:pPr lvl="1"/>
            <a:endParaRPr lang="en-US" dirty="0"/>
          </a:p>
        </p:txBody>
      </p:sp>
    </p:spTree>
    <p:extLst>
      <p:ext uri="{BB962C8B-B14F-4D97-AF65-F5344CB8AC3E}">
        <p14:creationId xmlns:p14="http://schemas.microsoft.com/office/powerpoint/2010/main" val="318889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Detection Nuggets</a:t>
            </a:r>
            <a:endParaRPr lang="en-US" dirty="0"/>
          </a:p>
        </p:txBody>
      </p:sp>
      <p:sp>
        <p:nvSpPr>
          <p:cNvPr id="40962" name="Content Placeholder 2"/>
          <p:cNvSpPr>
            <a:spLocks noGrp="1"/>
          </p:cNvSpPr>
          <p:nvPr>
            <p:ph idx="1"/>
          </p:nvPr>
        </p:nvSpPr>
        <p:spPr/>
        <p:txBody>
          <a:bodyPr/>
          <a:lstStyle/>
          <a:p>
            <a:r>
              <a:rPr lang="en-US" dirty="0" err="1" smtClean="0"/>
              <a:t>Shellcode</a:t>
            </a:r>
            <a:r>
              <a:rPr lang="en-US" dirty="0" smtClean="0"/>
              <a:t> Analyzer (w/ </a:t>
            </a:r>
            <a:r>
              <a:rPr lang="en-US" dirty="0" err="1" smtClean="0"/>
              <a:t>libemu</a:t>
            </a:r>
            <a:r>
              <a:rPr lang="en-US" dirty="0" smtClean="0"/>
              <a:t>)</a:t>
            </a:r>
          </a:p>
          <a:p>
            <a:pPr lvl="1"/>
            <a:r>
              <a:rPr lang="en-US" dirty="0" smtClean="0"/>
              <a:t>Detection and execution of </a:t>
            </a:r>
            <a:r>
              <a:rPr lang="en-US" dirty="0" err="1" smtClean="0"/>
              <a:t>shellcode</a:t>
            </a:r>
            <a:endParaRPr lang="en-US" dirty="0" smtClean="0"/>
          </a:p>
          <a:p>
            <a:pPr lvl="1"/>
            <a:r>
              <a:rPr lang="en-US" dirty="0" smtClean="0"/>
              <a:t>Look for code blocks that unwrap </a:t>
            </a:r>
            <a:r>
              <a:rPr lang="en-US" dirty="0" err="1" smtClean="0"/>
              <a:t>shellcode</a:t>
            </a:r>
            <a:endParaRPr lang="en-US" dirty="0" smtClean="0"/>
          </a:p>
          <a:p>
            <a:pPr lvl="1"/>
            <a:r>
              <a:rPr lang="en-US" dirty="0" smtClean="0"/>
              <a:t>Win32 </a:t>
            </a:r>
            <a:r>
              <a:rPr lang="en-US" dirty="0" err="1" smtClean="0"/>
              <a:t>api</a:t>
            </a:r>
            <a:r>
              <a:rPr lang="en-US" dirty="0" smtClean="0"/>
              <a:t> hooking</a:t>
            </a:r>
          </a:p>
          <a:p>
            <a:pPr lvl="2"/>
            <a:r>
              <a:rPr lang="en-US" dirty="0" smtClean="0"/>
              <a:t>Determine the function call</a:t>
            </a:r>
          </a:p>
          <a:p>
            <a:pPr lvl="2"/>
            <a:r>
              <a:rPr lang="en-US" dirty="0" smtClean="0"/>
              <a:t>Capture the arguments</a:t>
            </a:r>
          </a:p>
          <a:p>
            <a:pPr lvl="1"/>
            <a:r>
              <a:rPr lang="en-US" dirty="0" smtClean="0"/>
              <a:t>Provide alerts that include </a:t>
            </a:r>
            <a:r>
              <a:rPr lang="en-US" dirty="0" err="1" smtClean="0"/>
              <a:t>shellcode</a:t>
            </a:r>
            <a:r>
              <a:rPr lang="en-US" dirty="0" smtClean="0"/>
              <a:t> action</a:t>
            </a:r>
          </a:p>
          <a:p>
            <a:pPr marL="457200" lvl="1" indent="0">
              <a:buNone/>
            </a:pPr>
            <a:endParaRPr lang="en-US" dirty="0" smtClean="0"/>
          </a:p>
          <a:p>
            <a:pPr marL="457200" lvl="1" indent="0">
              <a:buNone/>
            </a:pPr>
            <a:r>
              <a:rPr lang="en-US" dirty="0"/>
              <a:t>	</a:t>
            </a:r>
            <a:r>
              <a:rPr lang="en-US" dirty="0" smtClean="0"/>
              <a:t>	</a:t>
            </a:r>
          </a:p>
          <a:p>
            <a:pPr marL="0" indent="0" algn="r">
              <a:buNone/>
            </a:pPr>
            <a:endParaRPr lang="en-US" sz="2000" dirty="0" smtClean="0"/>
          </a:p>
          <a:p>
            <a:pPr marL="0" indent="0" algn="r">
              <a:buNone/>
            </a:pPr>
            <a:r>
              <a:rPr lang="en-US" sz="2000" dirty="0" smtClean="0"/>
              <a:t>libemu.carnivore.it</a:t>
            </a:r>
          </a:p>
        </p:txBody>
      </p:sp>
    </p:spTree>
    <p:extLst>
      <p:ext uri="{BB962C8B-B14F-4D97-AF65-F5344CB8AC3E}">
        <p14:creationId xmlns:p14="http://schemas.microsoft.com/office/powerpoint/2010/main" val="3771762907"/>
      </p:ext>
    </p:extLst>
  </p:cSld>
  <p:clrMapOvr>
    <a:masterClrMapping/>
  </p:clrMapOvr>
  <mc:AlternateContent xmlns:mc="http://schemas.openxmlformats.org/markup-compatibility/2006" xmlns:p14="http://schemas.microsoft.com/office/powerpoint/2010/main">
    <mc:Choice Requires="p14">
      <p:transition spd="slow" p14:dur="2000" advTm="35838"/>
    </mc:Choice>
    <mc:Fallback xmlns="">
      <p:transition spd="slow" advTm="3583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Nuggets</a:t>
            </a:r>
            <a:endParaRPr lang="en-US" dirty="0"/>
          </a:p>
        </p:txBody>
      </p:sp>
      <p:sp>
        <p:nvSpPr>
          <p:cNvPr id="3" name="Content Placeholder 2"/>
          <p:cNvSpPr>
            <a:spLocks noGrp="1"/>
          </p:cNvSpPr>
          <p:nvPr>
            <p:ph idx="1"/>
          </p:nvPr>
        </p:nvSpPr>
        <p:spPr/>
        <p:txBody>
          <a:bodyPr/>
          <a:lstStyle/>
          <a:p>
            <a:r>
              <a:rPr lang="en-US" dirty="0" smtClean="0"/>
              <a:t>Office Cat Nugget</a:t>
            </a:r>
          </a:p>
          <a:p>
            <a:pPr lvl="1"/>
            <a:r>
              <a:rPr lang="en-US" dirty="0" smtClean="0"/>
              <a:t>Full Office file parsing </a:t>
            </a:r>
          </a:p>
          <a:p>
            <a:pPr lvl="1"/>
            <a:r>
              <a:rPr lang="en-US" dirty="0" err="1" smtClean="0"/>
              <a:t>Vuln</a:t>
            </a:r>
            <a:r>
              <a:rPr lang="en-US" dirty="0" smtClean="0"/>
              <a:t>-centric detection against known threats</a:t>
            </a:r>
          </a:p>
          <a:p>
            <a:pPr lvl="1"/>
            <a:endParaRPr lang="en-US" sz="2400" dirty="0" smtClean="0"/>
          </a:p>
          <a:p>
            <a:r>
              <a:rPr lang="en-US" dirty="0" smtClean="0"/>
              <a:t>SWF Nugget</a:t>
            </a:r>
          </a:p>
          <a:p>
            <a:pPr lvl="1"/>
            <a:r>
              <a:rPr lang="en-US" dirty="0" smtClean="0"/>
              <a:t>Decompresses and analyzes flash</a:t>
            </a:r>
          </a:p>
          <a:p>
            <a:pPr lvl="1"/>
            <a:r>
              <a:rPr lang="en-US" dirty="0" smtClean="0"/>
              <a:t>Detects known flash threats</a:t>
            </a:r>
          </a:p>
          <a:p>
            <a:pPr lvl="1"/>
            <a:endParaRPr lang="en-US" sz="2400" dirty="0" smtClean="0"/>
          </a:p>
          <a:p>
            <a:pPr lvl="1"/>
            <a:endParaRPr lang="en-US" sz="2400" dirty="0"/>
          </a:p>
        </p:txBody>
      </p:sp>
    </p:spTree>
    <p:extLst>
      <p:ext uri="{BB962C8B-B14F-4D97-AF65-F5344CB8AC3E}">
        <p14:creationId xmlns:p14="http://schemas.microsoft.com/office/powerpoint/2010/main" val="2470562815"/>
      </p:ext>
    </p:extLst>
  </p:cSld>
  <p:clrMapOvr>
    <a:masterClrMapping/>
  </p:clrMapOvr>
  <mc:AlternateContent xmlns:mc="http://schemas.openxmlformats.org/markup-compatibility/2006" xmlns:p14="http://schemas.microsoft.com/office/powerpoint/2010/main">
    <mc:Choice Requires="p14">
      <p:transition spd="slow" p14:dur="2000" advTm="36861"/>
    </mc:Choice>
    <mc:Fallback xmlns="">
      <p:transition spd="slow" advTm="3686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Nuggets </a:t>
            </a:r>
            <a:endParaRPr lang="en-US" dirty="0"/>
          </a:p>
        </p:txBody>
      </p:sp>
      <p:sp>
        <p:nvSpPr>
          <p:cNvPr id="3" name="Content Placeholder 2"/>
          <p:cNvSpPr>
            <a:spLocks noGrp="1"/>
          </p:cNvSpPr>
          <p:nvPr>
            <p:ph idx="1"/>
          </p:nvPr>
        </p:nvSpPr>
        <p:spPr/>
        <p:txBody>
          <a:bodyPr/>
          <a:lstStyle/>
          <a:p>
            <a:r>
              <a:rPr lang="en-US" dirty="0" err="1" smtClean="0"/>
              <a:t>ClamAV</a:t>
            </a:r>
            <a:r>
              <a:rPr lang="en-US" dirty="0" smtClean="0"/>
              <a:t> Nugget</a:t>
            </a:r>
          </a:p>
          <a:p>
            <a:pPr lvl="1"/>
            <a:r>
              <a:rPr lang="en-US" dirty="0" smtClean="0"/>
              <a:t>Analyze any format</a:t>
            </a:r>
          </a:p>
          <a:p>
            <a:pPr lvl="1"/>
            <a:r>
              <a:rPr lang="en-US" dirty="0" smtClean="0"/>
              <a:t>Signature- and pattern-based detection</a:t>
            </a:r>
          </a:p>
          <a:p>
            <a:pPr lvl="1"/>
            <a:r>
              <a:rPr lang="en-US" dirty="0" smtClean="0"/>
              <a:t>Updatable signature DB</a:t>
            </a:r>
          </a:p>
          <a:p>
            <a:pPr lvl="1"/>
            <a:r>
              <a:rPr lang="en-US" dirty="0" smtClean="0"/>
              <a:t>Can further serve as a collector </a:t>
            </a:r>
          </a:p>
          <a:p>
            <a:pPr lvl="1"/>
            <a:r>
              <a:rPr lang="en-US" dirty="0" smtClean="0"/>
              <a:t>Can issue defense updates</a:t>
            </a:r>
          </a:p>
          <a:p>
            <a:pPr lvl="1"/>
            <a:endParaRPr lang="en-US" dirty="0" smtClean="0"/>
          </a:p>
        </p:txBody>
      </p:sp>
    </p:spTree>
    <p:extLst>
      <p:ext uri="{BB962C8B-B14F-4D97-AF65-F5344CB8AC3E}">
        <p14:creationId xmlns:p14="http://schemas.microsoft.com/office/powerpoint/2010/main" val="3806482515"/>
      </p:ext>
    </p:extLst>
  </p:cSld>
  <p:clrMapOvr>
    <a:masterClrMapping/>
  </p:clrMapOvr>
  <mc:AlternateContent xmlns:mc="http://schemas.openxmlformats.org/markup-compatibility/2006" xmlns:p14="http://schemas.microsoft.com/office/powerpoint/2010/main">
    <mc:Choice Requires="p14">
      <p:transition spd="slow" p14:dur="2000" advTm="39967"/>
    </mc:Choice>
    <mc:Fallback xmlns="">
      <p:transition spd="slow" advTm="3996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Output Nugget</a:t>
            </a:r>
            <a:endParaRPr lang="en-US" dirty="0"/>
          </a:p>
        </p:txBody>
      </p:sp>
      <p:sp>
        <p:nvSpPr>
          <p:cNvPr id="29698" name="Content Placeholder 2"/>
          <p:cNvSpPr>
            <a:spLocks noGrp="1"/>
          </p:cNvSpPr>
          <p:nvPr>
            <p:ph idx="1"/>
          </p:nvPr>
        </p:nvSpPr>
        <p:spPr/>
        <p:txBody>
          <a:bodyPr/>
          <a:lstStyle/>
          <a:p>
            <a:r>
              <a:rPr lang="en-US" dirty="0" smtClean="0"/>
              <a:t>Receives alert notification from Dispatcher</a:t>
            </a:r>
          </a:p>
          <a:p>
            <a:endParaRPr lang="en-US" dirty="0" smtClean="0"/>
          </a:p>
          <a:p>
            <a:r>
              <a:rPr lang="en-US" dirty="0" smtClean="0"/>
              <a:t>If alert is of a handled type, additional information is requested:</a:t>
            </a:r>
          </a:p>
          <a:p>
            <a:pPr lvl="1"/>
            <a:r>
              <a:rPr lang="en-US" dirty="0" smtClean="0"/>
              <a:t>Short Data</a:t>
            </a:r>
          </a:p>
          <a:p>
            <a:pPr lvl="1"/>
            <a:r>
              <a:rPr lang="en-US" dirty="0" smtClean="0"/>
              <a:t>Long Data</a:t>
            </a:r>
          </a:p>
          <a:p>
            <a:pPr lvl="1"/>
            <a:r>
              <a:rPr lang="en-US" dirty="0" smtClean="0"/>
              <a:t>Complete Data Block</a:t>
            </a:r>
          </a:p>
          <a:p>
            <a:pPr lvl="1"/>
            <a:r>
              <a:rPr lang="en-US" dirty="0" smtClean="0"/>
              <a:t>Normalized Data Block</a:t>
            </a:r>
          </a:p>
          <a:p>
            <a:endParaRPr lang="en-US" dirty="0" smtClean="0"/>
          </a:p>
          <a:p>
            <a:r>
              <a:rPr lang="en-US" dirty="0" smtClean="0"/>
              <a:t>Sends output data to relevant system</a:t>
            </a:r>
          </a:p>
          <a:p>
            <a:pPr>
              <a:buFont typeface="Wingdings 2" pitchFamily="18" charset="2"/>
              <a:buNone/>
            </a:pPr>
            <a:endParaRPr lang="en-US" dirty="0" smtClean="0"/>
          </a:p>
        </p:txBody>
      </p:sp>
    </p:spTree>
    <p:extLst>
      <p:ext uri="{BB962C8B-B14F-4D97-AF65-F5344CB8AC3E}">
        <p14:creationId xmlns:p14="http://schemas.microsoft.com/office/powerpoint/2010/main" val="2616426464"/>
      </p:ext>
    </p:extLst>
  </p:cSld>
  <p:clrMapOvr>
    <a:masterClrMapping/>
  </p:clrMapOvr>
  <mc:AlternateContent xmlns:mc="http://schemas.openxmlformats.org/markup-compatibility/2006" xmlns:p14="http://schemas.microsoft.com/office/powerpoint/2010/main">
    <mc:Choice Requires="p14">
      <p:transition spd="slow" p14:dur="2000" advTm="84510"/>
    </mc:Choice>
    <mc:Fallback xmlns="">
      <p:transition spd="slow" advTm="8451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Output Nuggets</a:t>
            </a:r>
            <a:endParaRPr lang="en-US" dirty="0"/>
          </a:p>
        </p:txBody>
      </p:sp>
      <p:sp>
        <p:nvSpPr>
          <p:cNvPr id="41986" name="Content Placeholder 2"/>
          <p:cNvSpPr>
            <a:spLocks noGrp="1"/>
          </p:cNvSpPr>
          <p:nvPr>
            <p:ph idx="1"/>
          </p:nvPr>
        </p:nvSpPr>
        <p:spPr/>
        <p:txBody>
          <a:bodyPr/>
          <a:lstStyle/>
          <a:p>
            <a:r>
              <a:rPr lang="en-US" dirty="0" smtClean="0"/>
              <a:t>Deep Alerting System</a:t>
            </a:r>
          </a:p>
          <a:p>
            <a:pPr lvl="1"/>
            <a:r>
              <a:rPr lang="en-US" dirty="0" smtClean="0"/>
              <a:t>Provide full logging output of all alerts</a:t>
            </a:r>
          </a:p>
          <a:p>
            <a:pPr lvl="1"/>
            <a:r>
              <a:rPr lang="en-US" dirty="0" smtClean="0"/>
              <a:t>Write out each component block</a:t>
            </a:r>
          </a:p>
          <a:p>
            <a:pPr lvl="1"/>
            <a:r>
              <a:rPr lang="en-US" dirty="0" smtClean="0"/>
              <a:t>Include normalized view of documents as well</a:t>
            </a:r>
          </a:p>
          <a:p>
            <a:pPr lvl="1">
              <a:buNone/>
            </a:pPr>
            <a:endParaRPr lang="en-US" dirty="0" smtClean="0"/>
          </a:p>
          <a:p>
            <a:r>
              <a:rPr lang="en-US" dirty="0" err="1" smtClean="0"/>
              <a:t>Maltego</a:t>
            </a:r>
            <a:r>
              <a:rPr lang="en-US" dirty="0" smtClean="0"/>
              <a:t> Interface</a:t>
            </a:r>
          </a:p>
          <a:p>
            <a:pPr lvl="1"/>
            <a:r>
              <a:rPr lang="en-US" dirty="0" smtClean="0"/>
              <a:t>Provide data transformations targeting the Razorback database</a:t>
            </a:r>
          </a:p>
          <a:p>
            <a:pPr marL="457200" lvl="1" indent="0">
              <a:buNone/>
            </a:pPr>
            <a:endParaRPr lang="en-US" dirty="0" smtClean="0"/>
          </a:p>
          <a:p>
            <a:pPr marL="457200" lvl="1" indent="0" algn="r">
              <a:buNone/>
            </a:pPr>
            <a:endParaRPr lang="en-US" sz="2000" dirty="0" smtClean="0"/>
          </a:p>
          <a:p>
            <a:pPr marL="457200" lvl="1" indent="0" algn="r">
              <a:buNone/>
            </a:pPr>
            <a:r>
              <a:rPr lang="en-US" sz="2000" dirty="0" smtClean="0"/>
              <a:t>www.paterva.com</a:t>
            </a:r>
          </a:p>
          <a:p>
            <a:endParaRPr lang="en-US" dirty="0" smtClean="0"/>
          </a:p>
        </p:txBody>
      </p:sp>
    </p:spTree>
    <p:extLst>
      <p:ext uri="{BB962C8B-B14F-4D97-AF65-F5344CB8AC3E}">
        <p14:creationId xmlns:p14="http://schemas.microsoft.com/office/powerpoint/2010/main" val="254040754"/>
      </p:ext>
    </p:extLst>
  </p:cSld>
  <p:clrMapOvr>
    <a:masterClrMapping/>
  </p:clrMapOvr>
  <mc:AlternateContent xmlns:mc="http://schemas.openxmlformats.org/markup-compatibility/2006" xmlns:p14="http://schemas.microsoft.com/office/powerpoint/2010/main">
    <mc:Choice Requires="p14">
      <p:transition spd="slow" p14:dur="2000" advTm="66036"/>
    </mc:Choice>
    <mc:Fallback xmlns="">
      <p:transition spd="slow" advTm="6603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 2006 the patches for client-side vulnerabilities overcame other categories in Microsoft software.</a:t>
            </a:r>
          </a:p>
          <a:p>
            <a:endParaRPr lang="en-US" dirty="0"/>
          </a:p>
          <a:p>
            <a:r>
              <a:rPr lang="en-US" dirty="0" smtClean="0"/>
              <a:t>In 2010, Symantec’s </a:t>
            </a:r>
            <a:r>
              <a:rPr lang="en-US" i="1" dirty="0" smtClean="0"/>
              <a:t>Global</a:t>
            </a:r>
            <a:br>
              <a:rPr lang="en-US" i="1" dirty="0" smtClean="0"/>
            </a:br>
            <a:r>
              <a:rPr lang="en-US" i="1" dirty="0" smtClean="0"/>
              <a:t>Internet Security Threat </a:t>
            </a:r>
            <a:br>
              <a:rPr lang="en-US" i="1" dirty="0" smtClean="0"/>
            </a:br>
            <a:r>
              <a:rPr lang="en-US" i="1" dirty="0" smtClean="0"/>
              <a:t>Report</a:t>
            </a:r>
            <a:r>
              <a:rPr lang="en-US" dirty="0" smtClean="0"/>
              <a:t> indicated that over</a:t>
            </a:r>
            <a:br>
              <a:rPr lang="en-US" dirty="0" smtClean="0"/>
            </a:br>
            <a:r>
              <a:rPr lang="en-US" dirty="0" smtClean="0"/>
              <a:t>93% vulnerabilities exploited </a:t>
            </a:r>
            <a:br>
              <a:rPr lang="en-US" dirty="0" smtClean="0"/>
            </a:br>
            <a:r>
              <a:rPr lang="en-US" dirty="0" smtClean="0"/>
              <a:t>worldwide are now client-side</a:t>
            </a:r>
          </a:p>
        </p:txBody>
      </p:sp>
      <p:sp>
        <p:nvSpPr>
          <p:cNvPr id="3" name="Title 2"/>
          <p:cNvSpPr>
            <a:spLocks noGrp="1"/>
          </p:cNvSpPr>
          <p:nvPr>
            <p:ph type="title"/>
          </p:nvPr>
        </p:nvSpPr>
        <p:spPr/>
        <p:txBody>
          <a:bodyPr/>
          <a:lstStyle/>
          <a:p>
            <a:r>
              <a:rPr lang="en-US" dirty="0" smtClean="0"/>
              <a:t>Vulnerability Landscape</a:t>
            </a:r>
            <a:endParaRPr lang="en-US" dirty="0"/>
          </a:p>
        </p:txBody>
      </p:sp>
      <p:grpSp>
        <p:nvGrpSpPr>
          <p:cNvPr id="5" name="Group 4"/>
          <p:cNvGrpSpPr/>
          <p:nvPr/>
        </p:nvGrpSpPr>
        <p:grpSpPr>
          <a:xfrm>
            <a:off x="5715000" y="2317589"/>
            <a:ext cx="2905125" cy="3748182"/>
            <a:chOff x="2667000" y="2472417"/>
            <a:chExt cx="2905125" cy="3748182"/>
          </a:xfrm>
        </p:grpSpPr>
        <p:pic>
          <p:nvPicPr>
            <p:cNvPr id="1026" name="Picture 2" descr="MSpatch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472417"/>
              <a:ext cx="2905125" cy="3438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800787" y="5943600"/>
              <a:ext cx="2500556" cy="276999"/>
            </a:xfrm>
            <a:prstGeom prst="rect">
              <a:avLst/>
            </a:prstGeom>
            <a:noFill/>
          </p:spPr>
          <p:txBody>
            <a:bodyPr wrap="none" rtlCol="0">
              <a:spAutoFit/>
            </a:bodyPr>
            <a:lstStyle/>
            <a:p>
              <a:pPr>
                <a:lnSpc>
                  <a:spcPct val="100000"/>
                </a:lnSpc>
                <a:spcBef>
                  <a:spcPts val="0"/>
                </a:spcBef>
              </a:pPr>
              <a:r>
                <a:rPr lang="en-US" sz="1200" dirty="0" smtClean="0"/>
                <a:t>Source: </a:t>
              </a:r>
              <a:r>
                <a:rPr lang="en-US" sz="1200" dirty="0">
                  <a:hlinkClick r:id="rId3"/>
                </a:rPr>
                <a:t>http://www.symantec.com</a:t>
              </a:r>
              <a:endParaRPr lang="en-US" sz="1200" dirty="0"/>
            </a:p>
          </p:txBody>
        </p:sp>
      </p:grpSp>
    </p:spTree>
    <p:extLst>
      <p:ext uri="{BB962C8B-B14F-4D97-AF65-F5344CB8AC3E}">
        <p14:creationId xmlns:p14="http://schemas.microsoft.com/office/powerpoint/2010/main" val="2896433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Nuggets</a:t>
            </a:r>
            <a:endParaRPr lang="en-US" dirty="0"/>
          </a:p>
        </p:txBody>
      </p:sp>
      <p:sp>
        <p:nvSpPr>
          <p:cNvPr id="3" name="Content Placeholder 2"/>
          <p:cNvSpPr>
            <a:spLocks noGrp="1"/>
          </p:cNvSpPr>
          <p:nvPr>
            <p:ph idx="1"/>
          </p:nvPr>
        </p:nvSpPr>
        <p:spPr/>
        <p:txBody>
          <a:bodyPr/>
          <a:lstStyle/>
          <a:p>
            <a:r>
              <a:rPr lang="en-US" dirty="0" smtClean="0"/>
              <a:t>Intelligence Nugget </a:t>
            </a:r>
          </a:p>
          <a:p>
            <a:pPr lvl="1"/>
            <a:r>
              <a:rPr lang="en-US" dirty="0" smtClean="0"/>
              <a:t>Generate metadata for correlation</a:t>
            </a:r>
          </a:p>
          <a:p>
            <a:pPr lvl="1"/>
            <a:endParaRPr lang="en-US" dirty="0"/>
          </a:p>
          <a:p>
            <a:r>
              <a:rPr lang="en-US" dirty="0" smtClean="0"/>
              <a:t>Correlation Nugget </a:t>
            </a:r>
          </a:p>
          <a:p>
            <a:pPr lvl="1"/>
            <a:r>
              <a:rPr lang="en-US" dirty="0" smtClean="0"/>
              <a:t>Compare results of various intelligence nuggets</a:t>
            </a:r>
          </a:p>
          <a:p>
            <a:pPr lvl="1"/>
            <a:endParaRPr lang="en-US" dirty="0"/>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325118845"/>
      </p:ext>
    </p:extLst>
  </p:cSld>
  <p:clrMapOvr>
    <a:masterClrMapping/>
  </p:clrMapOvr>
  <mc:AlternateContent xmlns:mc="http://schemas.openxmlformats.org/markup-compatibility/2006" xmlns:p14="http://schemas.microsoft.com/office/powerpoint/2010/main">
    <mc:Choice Requires="p14">
      <p:transition spd="slow" p14:dur="2000" advTm="74274"/>
    </mc:Choice>
    <mc:Fallback xmlns="">
      <p:transition spd="slow" advTm="7427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Defense Update Nugget</a:t>
            </a:r>
            <a:endParaRPr lang="en-US" dirty="0"/>
          </a:p>
        </p:txBody>
      </p:sp>
      <p:sp>
        <p:nvSpPr>
          <p:cNvPr id="32770" name="Content Placeholder 2"/>
          <p:cNvSpPr>
            <a:spLocks noGrp="1"/>
          </p:cNvSpPr>
          <p:nvPr>
            <p:ph idx="1"/>
          </p:nvPr>
        </p:nvSpPr>
        <p:spPr/>
        <p:txBody>
          <a:bodyPr/>
          <a:lstStyle/>
          <a:p>
            <a:r>
              <a:rPr lang="en-US" dirty="0" smtClean="0"/>
              <a:t>Receives update instructions from dispatcher</a:t>
            </a:r>
          </a:p>
          <a:p>
            <a:r>
              <a:rPr lang="en-US" dirty="0" smtClean="0"/>
              <a:t>Performs dynamic updates of network device(s)</a:t>
            </a:r>
          </a:p>
          <a:p>
            <a:r>
              <a:rPr lang="en-US" dirty="0" smtClean="0"/>
              <a:t>Update multiple devices</a:t>
            </a:r>
          </a:p>
          <a:p>
            <a:r>
              <a:rPr lang="en-US" dirty="0" smtClean="0"/>
              <a:t>Update multiple devices of different types!</a:t>
            </a:r>
          </a:p>
          <a:p>
            <a:r>
              <a:rPr lang="en-US" dirty="0"/>
              <a:t>Notifies dispatcher of defense update actions</a:t>
            </a:r>
          </a:p>
          <a:p>
            <a:endParaRPr lang="en-US" dirty="0" smtClean="0"/>
          </a:p>
          <a:p>
            <a:endParaRPr lang="en-US" dirty="0" smtClean="0"/>
          </a:p>
        </p:txBody>
      </p:sp>
    </p:spTree>
    <p:extLst>
      <p:ext uri="{BB962C8B-B14F-4D97-AF65-F5344CB8AC3E}">
        <p14:creationId xmlns:p14="http://schemas.microsoft.com/office/powerpoint/2010/main" val="2554887610"/>
      </p:ext>
    </p:extLst>
  </p:cSld>
  <p:clrMapOvr>
    <a:masterClrMapping/>
  </p:clrMapOvr>
  <mc:AlternateContent xmlns:mc="http://schemas.openxmlformats.org/markup-compatibility/2006" xmlns:p14="http://schemas.microsoft.com/office/powerpoint/2010/main">
    <mc:Choice Requires="p14">
      <p:transition spd="slow" p14:dur="2000" advTm="51649"/>
    </mc:Choice>
    <mc:Fallback xmlns="">
      <p:transition spd="slow" advTm="51649"/>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Workstation Nugget</a:t>
            </a:r>
            <a:endParaRPr lang="en-US" dirty="0"/>
          </a:p>
        </p:txBody>
      </p:sp>
      <p:sp>
        <p:nvSpPr>
          <p:cNvPr id="33794" name="Content Placeholder 2"/>
          <p:cNvSpPr>
            <a:spLocks noGrp="1"/>
          </p:cNvSpPr>
          <p:nvPr>
            <p:ph idx="1"/>
          </p:nvPr>
        </p:nvSpPr>
        <p:spPr/>
        <p:txBody>
          <a:bodyPr/>
          <a:lstStyle/>
          <a:p>
            <a:r>
              <a:rPr lang="en-US" dirty="0" smtClean="0"/>
              <a:t>Authenticates on a per-analyst basis</a:t>
            </a:r>
          </a:p>
          <a:p>
            <a:r>
              <a:rPr lang="en-US" dirty="0" smtClean="0"/>
              <a:t>Provides analyst with ability to:</a:t>
            </a:r>
          </a:p>
          <a:p>
            <a:pPr lvl="1"/>
            <a:r>
              <a:rPr lang="en-US" dirty="0" smtClean="0"/>
              <a:t>Manage nugget components</a:t>
            </a:r>
          </a:p>
          <a:p>
            <a:pPr lvl="1"/>
            <a:r>
              <a:rPr lang="en-US" dirty="0" smtClean="0"/>
              <a:t>Manage alerts and events</a:t>
            </a:r>
          </a:p>
          <a:p>
            <a:pPr lvl="2"/>
            <a:r>
              <a:rPr lang="en-US" dirty="0" smtClean="0"/>
              <a:t>Consolidate events</a:t>
            </a:r>
          </a:p>
          <a:p>
            <a:pPr lvl="2"/>
            <a:r>
              <a:rPr lang="en-US" dirty="0" smtClean="0"/>
              <a:t>Add custom notes</a:t>
            </a:r>
          </a:p>
          <a:p>
            <a:pPr lvl="2"/>
            <a:r>
              <a:rPr lang="en-US" dirty="0" smtClean="0"/>
              <a:t>Set review flags</a:t>
            </a:r>
          </a:p>
          <a:p>
            <a:pPr lvl="2"/>
            <a:r>
              <a:rPr lang="en-US" dirty="0" smtClean="0"/>
              <a:t>Delete events</a:t>
            </a:r>
          </a:p>
          <a:p>
            <a:pPr lvl="1"/>
            <a:r>
              <a:rPr lang="en-US" dirty="0" smtClean="0"/>
              <a:t>Review system logs</a:t>
            </a:r>
          </a:p>
          <a:p>
            <a:endParaRPr lang="en-US" dirty="0" smtClean="0"/>
          </a:p>
        </p:txBody>
      </p:sp>
    </p:spTree>
    <p:extLst>
      <p:ext uri="{BB962C8B-B14F-4D97-AF65-F5344CB8AC3E}">
        <p14:creationId xmlns:p14="http://schemas.microsoft.com/office/powerpoint/2010/main" val="762748280"/>
      </p:ext>
    </p:extLst>
  </p:cSld>
  <p:clrMapOvr>
    <a:masterClrMapping/>
  </p:clrMapOvr>
  <mc:AlternateContent xmlns:mc="http://schemas.openxmlformats.org/markup-compatibility/2006" xmlns:p14="http://schemas.microsoft.com/office/powerpoint/2010/main">
    <mc:Choice Requires="p14">
      <p:transition spd="slow" p14:dur="2000" advTm="40593"/>
    </mc:Choice>
    <mc:Fallback xmlns="">
      <p:transition spd="slow" advTm="405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Dispatcher Operation</a:t>
            </a:r>
            <a:endParaRPr lang="en-US" dirty="0"/>
          </a:p>
        </p:txBody>
      </p:sp>
      <p:sp>
        <p:nvSpPr>
          <p:cNvPr id="4" name="Rectangle 3"/>
          <p:cNvSpPr/>
          <p:nvPr/>
        </p:nvSpPr>
        <p:spPr>
          <a:xfrm>
            <a:off x="685800" y="4505190"/>
            <a:ext cx="20574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Dispatcher</a:t>
            </a:r>
            <a:endParaRPr lang="en-US" dirty="0"/>
          </a:p>
        </p:txBody>
      </p:sp>
      <p:sp>
        <p:nvSpPr>
          <p:cNvPr id="6" name="Hexagon 5"/>
          <p:cNvSpPr/>
          <p:nvPr/>
        </p:nvSpPr>
        <p:spPr>
          <a:xfrm>
            <a:off x="6253716" y="1838792"/>
            <a:ext cx="1676400" cy="14478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Detection Nugget</a:t>
            </a:r>
            <a:endParaRPr lang="en-US" dirty="0"/>
          </a:p>
        </p:txBody>
      </p:sp>
      <p:cxnSp>
        <p:nvCxnSpPr>
          <p:cNvPr id="13" name="Straight Arrow Connector 12"/>
          <p:cNvCxnSpPr/>
          <p:nvPr/>
        </p:nvCxnSpPr>
        <p:spPr>
          <a:xfrm>
            <a:off x="2895355" y="5586312"/>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878725" y="2301082"/>
            <a:ext cx="990977" cy="523220"/>
          </a:xfrm>
          <a:prstGeom prst="rect">
            <a:avLst/>
          </a:prstGeom>
          <a:noFill/>
        </p:spPr>
        <p:txBody>
          <a:bodyPr wrap="none" rtlCol="0">
            <a:spAutoFit/>
          </a:bodyPr>
          <a:lstStyle/>
          <a:p>
            <a:r>
              <a:rPr lang="en-US" sz="1400" dirty="0" err="1" smtClean="0"/>
              <a:t>Javascript</a:t>
            </a:r>
            <a:endParaRPr lang="en-US" sz="1400" dirty="0"/>
          </a:p>
          <a:p>
            <a:r>
              <a:rPr lang="en-US" sz="1400" dirty="0" smtClean="0"/>
              <a:t> Analysis</a:t>
            </a:r>
            <a:endParaRPr lang="en-US" sz="1400" dirty="0"/>
          </a:p>
        </p:txBody>
      </p:sp>
      <p:sp>
        <p:nvSpPr>
          <p:cNvPr id="23" name="TextBox 22"/>
          <p:cNvSpPr txBox="1"/>
          <p:nvPr/>
        </p:nvSpPr>
        <p:spPr>
          <a:xfrm>
            <a:off x="7891130" y="5535097"/>
            <a:ext cx="1252009" cy="307777"/>
          </a:xfrm>
          <a:prstGeom prst="rect">
            <a:avLst/>
          </a:prstGeom>
          <a:noFill/>
        </p:spPr>
        <p:txBody>
          <a:bodyPr wrap="none" rtlCol="0">
            <a:spAutoFit/>
          </a:bodyPr>
          <a:lstStyle/>
          <a:p>
            <a:r>
              <a:rPr lang="en-US" sz="1400" dirty="0" smtClean="0"/>
              <a:t>PDF Analysis</a:t>
            </a:r>
            <a:endParaRPr lang="en-US" sz="1400" dirty="0"/>
          </a:p>
        </p:txBody>
      </p:sp>
      <p:sp>
        <p:nvSpPr>
          <p:cNvPr id="18" name="Can 17"/>
          <p:cNvSpPr/>
          <p:nvPr/>
        </p:nvSpPr>
        <p:spPr>
          <a:xfrm>
            <a:off x="990600" y="1532823"/>
            <a:ext cx="1447800" cy="137160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Database</a:t>
            </a:r>
            <a:endParaRPr lang="en-US" dirty="0"/>
          </a:p>
        </p:txBody>
      </p:sp>
      <p:cxnSp>
        <p:nvCxnSpPr>
          <p:cNvPr id="28" name="Straight Arrow Connector 27"/>
          <p:cNvCxnSpPr/>
          <p:nvPr/>
        </p:nvCxnSpPr>
        <p:spPr>
          <a:xfrm flipH="1">
            <a:off x="2895355" y="5011087"/>
            <a:ext cx="3276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971800" y="2904706"/>
            <a:ext cx="3353045" cy="16007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678278" y="2490922"/>
            <a:ext cx="3352800" cy="16362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714500" y="3057390"/>
            <a:ext cx="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7075" y="3534685"/>
            <a:ext cx="1459054" cy="307777"/>
          </a:xfrm>
          <a:prstGeom prst="rect">
            <a:avLst/>
          </a:prstGeom>
          <a:noFill/>
        </p:spPr>
        <p:txBody>
          <a:bodyPr wrap="none" rtlCol="0">
            <a:spAutoFit/>
          </a:bodyPr>
          <a:lstStyle/>
          <a:p>
            <a:r>
              <a:rPr lang="en-US" sz="1400" dirty="0" smtClean="0"/>
              <a:t>Alert/Event data</a:t>
            </a:r>
          </a:p>
        </p:txBody>
      </p:sp>
      <p:sp>
        <p:nvSpPr>
          <p:cNvPr id="39" name="TextBox 38"/>
          <p:cNvSpPr txBox="1"/>
          <p:nvPr/>
        </p:nvSpPr>
        <p:spPr>
          <a:xfrm>
            <a:off x="3690073" y="5614132"/>
            <a:ext cx="1329210" cy="307777"/>
          </a:xfrm>
          <a:prstGeom prst="rect">
            <a:avLst/>
          </a:prstGeom>
          <a:noFill/>
        </p:spPr>
        <p:txBody>
          <a:bodyPr wrap="none" rtlCol="0">
            <a:spAutoFit/>
          </a:bodyPr>
          <a:lstStyle/>
          <a:p>
            <a:r>
              <a:rPr lang="en-US" sz="1400" dirty="0" smtClean="0"/>
              <a:t>Collected data</a:t>
            </a:r>
          </a:p>
        </p:txBody>
      </p:sp>
      <p:sp>
        <p:nvSpPr>
          <p:cNvPr id="40" name="TextBox 39"/>
          <p:cNvSpPr txBox="1"/>
          <p:nvPr/>
        </p:nvSpPr>
        <p:spPr>
          <a:xfrm>
            <a:off x="3749626" y="5000738"/>
            <a:ext cx="1568058" cy="307777"/>
          </a:xfrm>
          <a:prstGeom prst="rect">
            <a:avLst/>
          </a:prstGeom>
          <a:noFill/>
        </p:spPr>
        <p:txBody>
          <a:bodyPr wrap="none" rtlCol="0">
            <a:spAutoFit/>
          </a:bodyPr>
          <a:lstStyle/>
          <a:p>
            <a:r>
              <a:rPr lang="en-US" sz="1400" dirty="0" smtClean="0"/>
              <a:t>Detection results</a:t>
            </a:r>
          </a:p>
        </p:txBody>
      </p:sp>
      <p:sp>
        <p:nvSpPr>
          <p:cNvPr id="41" name="TextBox 40"/>
          <p:cNvSpPr txBox="1"/>
          <p:nvPr/>
        </p:nvSpPr>
        <p:spPr>
          <a:xfrm>
            <a:off x="3168537" y="4729324"/>
            <a:ext cx="2730235" cy="307777"/>
          </a:xfrm>
          <a:prstGeom prst="rect">
            <a:avLst/>
          </a:prstGeom>
          <a:noFill/>
        </p:spPr>
        <p:txBody>
          <a:bodyPr wrap="none" rtlCol="0">
            <a:spAutoFit/>
          </a:bodyPr>
          <a:lstStyle/>
          <a:p>
            <a:r>
              <a:rPr lang="en-US" sz="1400" dirty="0" smtClean="0"/>
              <a:t>Embedded sub-component data</a:t>
            </a:r>
          </a:p>
        </p:txBody>
      </p:sp>
      <p:sp>
        <p:nvSpPr>
          <p:cNvPr id="42" name="TextBox 41"/>
          <p:cNvSpPr txBox="1"/>
          <p:nvPr/>
        </p:nvSpPr>
        <p:spPr>
          <a:xfrm rot="20049197">
            <a:off x="3302160" y="3729584"/>
            <a:ext cx="2730235" cy="307777"/>
          </a:xfrm>
          <a:prstGeom prst="rect">
            <a:avLst/>
          </a:prstGeom>
          <a:noFill/>
        </p:spPr>
        <p:txBody>
          <a:bodyPr wrap="none" rtlCol="0">
            <a:spAutoFit/>
          </a:bodyPr>
          <a:lstStyle/>
          <a:p>
            <a:r>
              <a:rPr lang="en-US" sz="1400" dirty="0" smtClean="0"/>
              <a:t>Embedded sub-component data</a:t>
            </a:r>
          </a:p>
        </p:txBody>
      </p:sp>
      <p:sp>
        <p:nvSpPr>
          <p:cNvPr id="43" name="TextBox 42"/>
          <p:cNvSpPr txBox="1"/>
          <p:nvPr/>
        </p:nvSpPr>
        <p:spPr>
          <a:xfrm rot="20006181">
            <a:off x="3396440" y="3040829"/>
            <a:ext cx="1568058" cy="307777"/>
          </a:xfrm>
          <a:prstGeom prst="rect">
            <a:avLst/>
          </a:prstGeom>
          <a:noFill/>
        </p:spPr>
        <p:txBody>
          <a:bodyPr wrap="none" rtlCol="0">
            <a:spAutoFit/>
          </a:bodyPr>
          <a:lstStyle/>
          <a:p>
            <a:r>
              <a:rPr lang="en-US" sz="1400" dirty="0" smtClean="0"/>
              <a:t>Detection results</a:t>
            </a:r>
          </a:p>
        </p:txBody>
      </p:sp>
      <p:sp>
        <p:nvSpPr>
          <p:cNvPr id="44" name="Rectangle 43"/>
          <p:cNvSpPr/>
          <p:nvPr/>
        </p:nvSpPr>
        <p:spPr>
          <a:xfrm>
            <a:off x="3134867" y="5506410"/>
            <a:ext cx="391454"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5" name="Rectangle 44"/>
          <p:cNvSpPr/>
          <p:nvPr/>
        </p:nvSpPr>
        <p:spPr>
          <a:xfrm>
            <a:off x="5832782" y="4488394"/>
            <a:ext cx="391454"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6" name="Rectangle 45"/>
          <p:cNvSpPr/>
          <p:nvPr/>
        </p:nvSpPr>
        <p:spPr>
          <a:xfrm rot="20001884">
            <a:off x="4836131" y="2444852"/>
            <a:ext cx="391454"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8" name="Rectangle 47"/>
          <p:cNvSpPr/>
          <p:nvPr/>
        </p:nvSpPr>
        <p:spPr>
          <a:xfrm rot="19878230">
            <a:off x="3123296" y="4244966"/>
            <a:ext cx="391454"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a:t>
            </a:r>
            <a:endPar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4" name="Hexagon 23"/>
          <p:cNvSpPr/>
          <p:nvPr/>
        </p:nvSpPr>
        <p:spPr>
          <a:xfrm>
            <a:off x="6253716" y="4534301"/>
            <a:ext cx="1676400" cy="14478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Detection Nugget</a:t>
            </a:r>
            <a:endParaRPr lang="en-US" dirty="0"/>
          </a:p>
        </p:txBody>
      </p:sp>
    </p:spTree>
    <p:extLst>
      <p:ext uri="{BB962C8B-B14F-4D97-AF65-F5344CB8AC3E}">
        <p14:creationId xmlns:p14="http://schemas.microsoft.com/office/powerpoint/2010/main" val="2109162568"/>
      </p:ext>
    </p:extLst>
  </p:cSld>
  <p:clrMapOvr>
    <a:masterClrMapping/>
  </p:clrMapOvr>
  <mc:AlternateContent xmlns:mc="http://schemas.openxmlformats.org/markup-compatibility/2006" xmlns:p14="http://schemas.microsoft.com/office/powerpoint/2010/main">
    <mc:Choice Requires="p14">
      <p:transition spd="slow" p14:dur="2000" advTm="36460"/>
    </mc:Choice>
    <mc:Fallback xmlns="">
      <p:transition spd="slow" advTm="3646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dirty="0" smtClean="0"/>
          </a:p>
          <a:p>
            <a:endParaRPr lang="en-US" b="1" dirty="0"/>
          </a:p>
          <a:p>
            <a:pPr marL="0" indent="0" algn="ctr">
              <a:buNone/>
            </a:pPr>
            <a:r>
              <a:rPr lang="en-US" sz="7200" b="1" dirty="0" smtClean="0"/>
              <a:t>DEMO</a:t>
            </a:r>
            <a:endParaRPr lang="en-US" sz="7200" b="1" dirty="0"/>
          </a:p>
        </p:txBody>
      </p:sp>
    </p:spTree>
    <p:extLst>
      <p:ext uri="{BB962C8B-B14F-4D97-AF65-F5344CB8AC3E}">
        <p14:creationId xmlns:p14="http://schemas.microsoft.com/office/powerpoint/2010/main" val="1158299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235739"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526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020050" cy="278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115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5022"/>
            <a:ext cx="7924800" cy="465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841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 y="381000"/>
            <a:ext cx="8909050" cy="582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593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8170"/>
            <a:ext cx="7131050" cy="586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82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Client-side attacks have special properties compared to traditional server-side attacks</a:t>
            </a:r>
          </a:p>
          <a:p>
            <a:pPr lvl="1"/>
            <a:r>
              <a:rPr lang="en-US" dirty="0" smtClean="0"/>
              <a:t>Extremely complex structures for document formats</a:t>
            </a:r>
          </a:p>
          <a:p>
            <a:pPr lvl="1"/>
            <a:r>
              <a:rPr lang="en-US" dirty="0" smtClean="0"/>
              <a:t>Embedding of interpreters and scripting languages</a:t>
            </a:r>
          </a:p>
          <a:p>
            <a:pPr lvl="1"/>
            <a:r>
              <a:rPr lang="en-US" dirty="0" smtClean="0"/>
              <a:t>Embedding of arbitrary formats within other container formats</a:t>
            </a:r>
          </a:p>
          <a:p>
            <a:pPr lvl="1"/>
            <a:r>
              <a:rPr lang="en-US" dirty="0" smtClean="0"/>
              <a:t>Obfuscation </a:t>
            </a:r>
            <a:r>
              <a:rPr lang="en-US" dirty="0" smtClean="0"/>
              <a:t>techniques</a:t>
            </a:r>
          </a:p>
          <a:p>
            <a:pPr lvl="1"/>
            <a:r>
              <a:rPr lang="en-US" dirty="0" smtClean="0"/>
              <a:t>Multiple delivery channels for the same vulnerability</a:t>
            </a:r>
          </a:p>
          <a:p>
            <a:pPr lvl="1"/>
            <a:endParaRPr lang="en-US" dirty="0" smtClean="0"/>
          </a:p>
        </p:txBody>
      </p:sp>
      <p:sp>
        <p:nvSpPr>
          <p:cNvPr id="3" name="Title 2"/>
          <p:cNvSpPr>
            <a:spLocks noGrp="1"/>
          </p:cNvSpPr>
          <p:nvPr>
            <p:ph type="title"/>
          </p:nvPr>
        </p:nvSpPr>
        <p:spPr/>
        <p:txBody>
          <a:bodyPr/>
          <a:lstStyle/>
          <a:p>
            <a:r>
              <a:rPr lang="en-US" dirty="0" smtClean="0"/>
              <a:t>Protecting the Client</a:t>
            </a:r>
            <a:endParaRPr lang="en-US" dirty="0"/>
          </a:p>
        </p:txBody>
      </p:sp>
    </p:spTree>
    <p:extLst>
      <p:ext uri="{BB962C8B-B14F-4D97-AF65-F5344CB8AC3E}">
        <p14:creationId xmlns:p14="http://schemas.microsoft.com/office/powerpoint/2010/main" val="640337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Richard Johnson</a:t>
            </a:r>
          </a:p>
          <a:p>
            <a:pPr lvl="1"/>
            <a:r>
              <a:rPr lang="en-US" dirty="0" smtClean="0"/>
              <a:t>rjohnson@sourcefire.com</a:t>
            </a:r>
          </a:p>
          <a:p>
            <a:pPr lvl="1"/>
            <a:r>
              <a:rPr lang="en-US" dirty="0" smtClean="0"/>
              <a:t>@</a:t>
            </a:r>
            <a:r>
              <a:rPr lang="en-US" dirty="0" err="1" smtClean="0"/>
              <a:t>richinseattle</a:t>
            </a:r>
            <a:endParaRPr lang="en-US" dirty="0" smtClean="0"/>
          </a:p>
          <a:p>
            <a:pPr lvl="1"/>
            <a:r>
              <a:rPr lang="en-US" dirty="0" smtClean="0"/>
              <a:t>http://rjohnson.uninformed.org</a:t>
            </a:r>
          </a:p>
          <a:p>
            <a:endParaRPr lang="en-US" dirty="0" smtClean="0"/>
          </a:p>
          <a:p>
            <a:r>
              <a:rPr lang="en-US" dirty="0" err="1" smtClean="0"/>
              <a:t>Sourcefire</a:t>
            </a:r>
            <a:r>
              <a:rPr lang="en-US" dirty="0" smtClean="0"/>
              <a:t> VRT</a:t>
            </a:r>
          </a:p>
          <a:p>
            <a:pPr lvl="1"/>
            <a:r>
              <a:rPr lang="en-US" dirty="0" smtClean="0"/>
              <a:t>labs.snort.org</a:t>
            </a:r>
          </a:p>
          <a:p>
            <a:pPr lvl="1"/>
            <a:r>
              <a:rPr lang="en-US" dirty="0" smtClean="0"/>
              <a:t>vrt-sourcefire.blogspot.com</a:t>
            </a:r>
          </a:p>
          <a:p>
            <a:pPr lvl="1"/>
            <a:r>
              <a:rPr lang="en-US" dirty="0" smtClean="0"/>
              <a:t>@</a:t>
            </a:r>
            <a:r>
              <a:rPr lang="en-US" dirty="0" err="1" smtClean="0"/>
              <a:t>VRT_Sourcefire</a:t>
            </a:r>
            <a:endParaRPr lang="en-US" dirty="0" smtClean="0"/>
          </a:p>
          <a:p>
            <a:pPr lvl="1"/>
            <a:endParaRPr lang="en-US" dirty="0" smtClean="0"/>
          </a:p>
          <a:p>
            <a:pPr lvl="1"/>
            <a:endParaRPr lang="en-US" dirty="0" smtClean="0"/>
          </a:p>
        </p:txBody>
      </p:sp>
      <p:sp>
        <p:nvSpPr>
          <p:cNvPr id="4" name="TextBox 3"/>
          <p:cNvSpPr txBox="1"/>
          <p:nvPr/>
        </p:nvSpPr>
        <p:spPr>
          <a:xfrm>
            <a:off x="6050560" y="1452694"/>
            <a:ext cx="2621230" cy="3724096"/>
          </a:xfrm>
          <a:prstGeom prst="rect">
            <a:avLst/>
          </a:prstGeom>
          <a:noFill/>
        </p:spPr>
        <p:txBody>
          <a:bodyPr wrap="none" rtlCol="0">
            <a:spAutoFit/>
          </a:bodyPr>
          <a:lstStyle/>
          <a:p>
            <a:r>
              <a:rPr lang="en-US" sz="2000" dirty="0" smtClean="0"/>
              <a:t>    Razorback Team:</a:t>
            </a:r>
          </a:p>
          <a:p>
            <a:pPr lvl="1"/>
            <a:r>
              <a:rPr lang="en-US" dirty="0" smtClean="0"/>
              <a:t>Alex </a:t>
            </a:r>
            <a:r>
              <a:rPr lang="en-US" dirty="0" err="1"/>
              <a:t>Kambis</a:t>
            </a:r>
            <a:endParaRPr lang="en-US" dirty="0"/>
          </a:p>
          <a:p>
            <a:pPr lvl="1"/>
            <a:r>
              <a:rPr lang="en-US" dirty="0" smtClean="0"/>
              <a:t>Alex Kirk</a:t>
            </a:r>
          </a:p>
          <a:p>
            <a:pPr lvl="1"/>
            <a:r>
              <a:rPr lang="en-US" dirty="0" smtClean="0"/>
              <a:t>Alain </a:t>
            </a:r>
            <a:r>
              <a:rPr lang="en-US" dirty="0" err="1"/>
              <a:t>Zidouemba</a:t>
            </a:r>
            <a:endParaRPr lang="en-US" dirty="0"/>
          </a:p>
          <a:p>
            <a:pPr lvl="1"/>
            <a:r>
              <a:rPr lang="en-US" dirty="0" smtClean="0"/>
              <a:t>Christopher </a:t>
            </a:r>
            <a:r>
              <a:rPr lang="en-US" dirty="0" err="1"/>
              <a:t>McBee</a:t>
            </a:r>
            <a:endParaRPr lang="en-US" dirty="0"/>
          </a:p>
          <a:p>
            <a:pPr lvl="1"/>
            <a:r>
              <a:rPr lang="en-US" dirty="0" smtClean="0"/>
              <a:t>Kevin </a:t>
            </a:r>
            <a:r>
              <a:rPr lang="en-US" dirty="0" err="1" smtClean="0"/>
              <a:t>Miklavcic</a:t>
            </a:r>
            <a:endParaRPr lang="en-US" dirty="0" smtClean="0"/>
          </a:p>
          <a:p>
            <a:pPr lvl="1"/>
            <a:r>
              <a:rPr lang="en-US" dirty="0" err="1" smtClean="0"/>
              <a:t>Lurene</a:t>
            </a:r>
            <a:r>
              <a:rPr lang="en-US" dirty="0" smtClean="0"/>
              <a:t> </a:t>
            </a:r>
            <a:r>
              <a:rPr lang="en-US" dirty="0" err="1"/>
              <a:t>Grenier</a:t>
            </a:r>
            <a:endParaRPr lang="en-US" dirty="0"/>
          </a:p>
          <a:p>
            <a:pPr lvl="1"/>
            <a:r>
              <a:rPr lang="en-US" dirty="0"/>
              <a:t>Matt Olney</a:t>
            </a:r>
          </a:p>
          <a:p>
            <a:pPr lvl="1"/>
            <a:r>
              <a:rPr lang="en-US" dirty="0"/>
              <a:t>Matt </a:t>
            </a:r>
            <a:r>
              <a:rPr lang="en-US" dirty="0" err="1"/>
              <a:t>Watchinski</a:t>
            </a:r>
            <a:endParaRPr lang="en-US" dirty="0"/>
          </a:p>
          <a:p>
            <a:pPr lvl="1"/>
            <a:r>
              <a:rPr lang="en-US" dirty="0" smtClean="0"/>
              <a:t>Nigel Houghton</a:t>
            </a:r>
          </a:p>
          <a:p>
            <a:pPr lvl="1"/>
            <a:r>
              <a:rPr lang="en-US" dirty="0" smtClean="0"/>
              <a:t>Patrick Mullen</a:t>
            </a:r>
          </a:p>
          <a:p>
            <a:pPr lvl="1"/>
            <a:r>
              <a:rPr lang="en-US" dirty="0"/>
              <a:t>Ryan </a:t>
            </a:r>
            <a:r>
              <a:rPr lang="en-US" dirty="0" err="1"/>
              <a:t>Pentney</a:t>
            </a:r>
            <a:endParaRPr lang="en-US" dirty="0"/>
          </a:p>
          <a:p>
            <a:pPr lvl="1"/>
            <a:r>
              <a:rPr lang="en-US" dirty="0" err="1" smtClean="0"/>
              <a:t>Sojeong</a:t>
            </a:r>
            <a:r>
              <a:rPr lang="en-US" dirty="0" smtClean="0"/>
              <a:t> Hong</a:t>
            </a:r>
          </a:p>
        </p:txBody>
      </p:sp>
    </p:spTree>
    <p:extLst>
      <p:ext uri="{BB962C8B-B14F-4D97-AF65-F5344CB8AC3E}">
        <p14:creationId xmlns:p14="http://schemas.microsoft.com/office/powerpoint/2010/main" val="1469114891"/>
      </p:ext>
    </p:extLst>
  </p:cSld>
  <p:clrMapOvr>
    <a:masterClrMapping/>
  </p:clrMapOvr>
  <mc:AlternateContent xmlns:mc="http://schemas.openxmlformats.org/markup-compatibility/2006" xmlns:p14="http://schemas.microsoft.com/office/powerpoint/2010/main">
    <mc:Choice Requires="p14">
      <p:transition spd="slow" p14:dur="2000" advTm="49230"/>
    </mc:Choice>
    <mc:Fallback xmlns="">
      <p:transition spd="slow" advTm="4923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Intrusion prevention platforms are evaluated by market analysis firms according to two criteria</a:t>
            </a:r>
          </a:p>
          <a:p>
            <a:pPr lvl="1"/>
            <a:r>
              <a:rPr lang="en-US" dirty="0" smtClean="0"/>
              <a:t>Throughput</a:t>
            </a:r>
          </a:p>
          <a:p>
            <a:pPr lvl="1"/>
            <a:r>
              <a:rPr lang="en-US" dirty="0" smtClean="0"/>
              <a:t>Coverage</a:t>
            </a:r>
          </a:p>
          <a:p>
            <a:pPr lvl="1"/>
            <a:endParaRPr lang="en-US" dirty="0" smtClean="0"/>
          </a:p>
          <a:p>
            <a:r>
              <a:rPr lang="en-US" dirty="0" smtClean="0"/>
              <a:t>A key term in modern IPS is deep packet inspection but implementation is practically limited by the main two evaluation criteria</a:t>
            </a:r>
          </a:p>
          <a:p>
            <a:endParaRPr lang="en-US" dirty="0"/>
          </a:p>
          <a:p>
            <a:r>
              <a:rPr lang="en-US" dirty="0" smtClean="0"/>
              <a:t>A supplemental system is required to defend against client side attacks</a:t>
            </a:r>
          </a:p>
        </p:txBody>
      </p:sp>
      <p:sp>
        <p:nvSpPr>
          <p:cNvPr id="3" name="Title 2"/>
          <p:cNvSpPr>
            <a:spLocks noGrp="1"/>
          </p:cNvSpPr>
          <p:nvPr>
            <p:ph type="title"/>
          </p:nvPr>
        </p:nvSpPr>
        <p:spPr/>
        <p:txBody>
          <a:bodyPr/>
          <a:lstStyle/>
          <a:p>
            <a:r>
              <a:rPr lang="en-US" dirty="0" smtClean="0"/>
              <a:t>Network Intrusion Prevention Systems</a:t>
            </a:r>
            <a:endParaRPr lang="en-US" dirty="0"/>
          </a:p>
        </p:txBody>
      </p:sp>
    </p:spTree>
    <p:extLst>
      <p:ext uri="{BB962C8B-B14F-4D97-AF65-F5344CB8AC3E}">
        <p14:creationId xmlns:p14="http://schemas.microsoft.com/office/powerpoint/2010/main" val="850336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Razorback is a distributed data collection and analysis framework</a:t>
            </a:r>
          </a:p>
          <a:p>
            <a:endParaRPr lang="en-US" dirty="0"/>
          </a:p>
          <a:p>
            <a:r>
              <a:rPr lang="en-US" dirty="0" smtClean="0"/>
              <a:t>Modular architecture allows for collection and analysis modules to be distributed over a network in arbitrary configurations</a:t>
            </a:r>
          </a:p>
          <a:p>
            <a:pPr lvl="1"/>
            <a:r>
              <a:rPr lang="en-US" dirty="0" smtClean="0"/>
              <a:t>Retrieval of data over the wire or from server software after delivery</a:t>
            </a:r>
          </a:p>
          <a:p>
            <a:pPr lvl="1"/>
            <a:r>
              <a:rPr lang="en-US" dirty="0" smtClean="0"/>
              <a:t>Analysis of complex file formats distributed over a server farm</a:t>
            </a:r>
          </a:p>
        </p:txBody>
      </p:sp>
      <p:sp>
        <p:nvSpPr>
          <p:cNvPr id="3" name="Title 2"/>
          <p:cNvSpPr>
            <a:spLocks noGrp="1"/>
          </p:cNvSpPr>
          <p:nvPr>
            <p:ph type="title"/>
          </p:nvPr>
        </p:nvSpPr>
        <p:spPr/>
        <p:txBody>
          <a:bodyPr/>
          <a:lstStyle/>
          <a:p>
            <a:r>
              <a:rPr lang="en-US" dirty="0" smtClean="0"/>
              <a:t>Razorback Framework</a:t>
            </a:r>
            <a:endParaRPr lang="en-US" dirty="0"/>
          </a:p>
        </p:txBody>
      </p:sp>
    </p:spTree>
    <p:extLst>
      <p:ext uri="{BB962C8B-B14F-4D97-AF65-F5344CB8AC3E}">
        <p14:creationId xmlns:p14="http://schemas.microsoft.com/office/powerpoint/2010/main" val="2334695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collection of elements working together</a:t>
            </a:r>
          </a:p>
          <a:p>
            <a:r>
              <a:rPr lang="en-US" dirty="0"/>
              <a:t>Each element performs a discrete task</a:t>
            </a:r>
          </a:p>
          <a:p>
            <a:r>
              <a:rPr lang="en-US" dirty="0"/>
              <a:t>Elements are tied together via the Dispatcher</a:t>
            </a:r>
          </a:p>
          <a:p>
            <a:r>
              <a:rPr lang="en-US" dirty="0"/>
              <a:t>Nugget types:</a:t>
            </a:r>
          </a:p>
        </p:txBody>
      </p:sp>
      <p:sp>
        <p:nvSpPr>
          <p:cNvPr id="3" name="Title 2"/>
          <p:cNvSpPr>
            <a:spLocks noGrp="1"/>
          </p:cNvSpPr>
          <p:nvPr>
            <p:ph type="title"/>
          </p:nvPr>
        </p:nvSpPr>
        <p:spPr/>
        <p:txBody>
          <a:bodyPr/>
          <a:lstStyle/>
          <a:p>
            <a:r>
              <a:rPr lang="en-US" dirty="0" smtClean="0"/>
              <a:t>Razorback Framework</a:t>
            </a:r>
            <a:endParaRPr lang="en-US" dirty="0"/>
          </a:p>
        </p:txBody>
      </p:sp>
      <p:grpSp>
        <p:nvGrpSpPr>
          <p:cNvPr id="4" name="Group 3"/>
          <p:cNvGrpSpPr/>
          <p:nvPr/>
        </p:nvGrpSpPr>
        <p:grpSpPr>
          <a:xfrm>
            <a:off x="533400" y="3716786"/>
            <a:ext cx="8185730" cy="2074414"/>
            <a:chOff x="423644" y="3772948"/>
            <a:chExt cx="8185730" cy="2074414"/>
          </a:xfrm>
        </p:grpSpPr>
        <p:sp>
          <p:nvSpPr>
            <p:cNvPr id="5" name="TextBox 4"/>
            <p:cNvSpPr txBox="1"/>
            <p:nvPr/>
          </p:nvSpPr>
          <p:spPr>
            <a:xfrm>
              <a:off x="4614643" y="3777143"/>
              <a:ext cx="3994731" cy="1557349"/>
            </a:xfrm>
            <a:prstGeom prst="rect">
              <a:avLst/>
            </a:prstGeom>
            <a:noFill/>
          </p:spPr>
          <p:txBody>
            <a:bodyPr wrap="square" rtlCol="0">
              <a:spAutoFit/>
            </a:bodyPr>
            <a:lstStyle/>
            <a:p>
              <a:pPr marL="730250" lvl="1" indent="-273050">
                <a:spcBef>
                  <a:spcPct val="20000"/>
                </a:spcBef>
                <a:buClr>
                  <a:srgbClr val="60B5CC"/>
                </a:buClr>
                <a:buSzPct val="90000"/>
                <a:buFont typeface="Wingdings" pitchFamily="2" charset="2"/>
                <a:buChar char=""/>
              </a:pPr>
              <a:r>
                <a:rPr lang="en-US" sz="2800" dirty="0" smtClean="0">
                  <a:solidFill>
                    <a:prstClr val="black"/>
                  </a:solidFill>
                  <a:latin typeface="Corbel"/>
                </a:rPr>
                <a:t>Correlation</a:t>
              </a:r>
              <a:endParaRPr lang="en-US" sz="2800" dirty="0">
                <a:solidFill>
                  <a:prstClr val="black"/>
                </a:solidFill>
                <a:latin typeface="Corbel"/>
              </a:endParaRPr>
            </a:p>
            <a:p>
              <a:pPr marL="730250" lvl="1" indent="-273050">
                <a:spcBef>
                  <a:spcPct val="20000"/>
                </a:spcBef>
                <a:buClr>
                  <a:srgbClr val="60B5CC"/>
                </a:buClr>
                <a:buSzPct val="90000"/>
                <a:buFont typeface="Wingdings" pitchFamily="2" charset="2"/>
                <a:buChar char=""/>
              </a:pPr>
              <a:r>
                <a:rPr lang="en-US" sz="2800" dirty="0">
                  <a:solidFill>
                    <a:prstClr val="black"/>
                  </a:solidFill>
                  <a:latin typeface="Corbel"/>
                </a:rPr>
                <a:t>Defense Update</a:t>
              </a:r>
            </a:p>
            <a:p>
              <a:pPr marL="730250" lvl="1" indent="-273050">
                <a:spcBef>
                  <a:spcPct val="20000"/>
                </a:spcBef>
                <a:buClr>
                  <a:srgbClr val="60B5CC"/>
                </a:buClr>
                <a:buSzPct val="90000"/>
                <a:buFont typeface="Wingdings" pitchFamily="2" charset="2"/>
                <a:buChar char=""/>
              </a:pPr>
              <a:r>
                <a:rPr lang="en-US" sz="2800" dirty="0">
                  <a:solidFill>
                    <a:prstClr val="black"/>
                  </a:solidFill>
                  <a:latin typeface="Corbel"/>
                </a:rPr>
                <a:t>Workstation</a:t>
              </a:r>
            </a:p>
          </p:txBody>
        </p:sp>
        <p:sp>
          <p:nvSpPr>
            <p:cNvPr id="6" name="TextBox 5"/>
            <p:cNvSpPr txBox="1"/>
            <p:nvPr/>
          </p:nvSpPr>
          <p:spPr>
            <a:xfrm>
              <a:off x="423644" y="3772948"/>
              <a:ext cx="4501553" cy="2074414"/>
            </a:xfrm>
            <a:prstGeom prst="rect">
              <a:avLst/>
            </a:prstGeom>
            <a:noFill/>
          </p:spPr>
          <p:txBody>
            <a:bodyPr wrap="none" rtlCol="0">
              <a:spAutoFit/>
            </a:bodyPr>
            <a:lstStyle/>
            <a:p>
              <a:pPr marL="730250" lvl="1" indent="-273050">
                <a:spcBef>
                  <a:spcPct val="20000"/>
                </a:spcBef>
                <a:buClr>
                  <a:srgbClr val="60B5CC"/>
                </a:buClr>
                <a:buSzPct val="90000"/>
                <a:buFont typeface="Wingdings" pitchFamily="2" charset="2"/>
                <a:buChar char=""/>
              </a:pPr>
              <a:r>
                <a:rPr lang="en-US" sz="2800" dirty="0">
                  <a:solidFill>
                    <a:prstClr val="black"/>
                  </a:solidFill>
                  <a:latin typeface="Corbel"/>
                </a:rPr>
                <a:t>Data Collection</a:t>
              </a:r>
            </a:p>
            <a:p>
              <a:pPr marL="730250" lvl="1" indent="-273050">
                <a:spcBef>
                  <a:spcPct val="20000"/>
                </a:spcBef>
                <a:buClr>
                  <a:srgbClr val="60B5CC"/>
                </a:buClr>
                <a:buSzPct val="90000"/>
                <a:buFont typeface="Wingdings" pitchFamily="2" charset="2"/>
                <a:buChar char=""/>
              </a:pPr>
              <a:r>
                <a:rPr lang="en-US" sz="2800" dirty="0">
                  <a:solidFill>
                    <a:prstClr val="black"/>
                  </a:solidFill>
                  <a:latin typeface="Corbel"/>
                </a:rPr>
                <a:t>Data Detection/Analysis</a:t>
              </a:r>
            </a:p>
            <a:p>
              <a:pPr marL="730250" lvl="1" indent="-273050">
                <a:spcBef>
                  <a:spcPct val="20000"/>
                </a:spcBef>
                <a:buClr>
                  <a:srgbClr val="60B5CC"/>
                </a:buClr>
                <a:buSzPct val="90000"/>
                <a:buFont typeface="Wingdings" pitchFamily="2" charset="2"/>
                <a:buChar char=""/>
              </a:pPr>
              <a:r>
                <a:rPr lang="en-US" sz="2800" dirty="0" smtClean="0">
                  <a:solidFill>
                    <a:prstClr val="black"/>
                  </a:solidFill>
                  <a:latin typeface="Corbel"/>
                </a:rPr>
                <a:t>Output</a:t>
              </a:r>
            </a:p>
            <a:p>
              <a:pPr marL="730250" lvl="1" indent="-273050">
                <a:spcBef>
                  <a:spcPct val="20000"/>
                </a:spcBef>
                <a:buClr>
                  <a:srgbClr val="60B5CC"/>
                </a:buClr>
                <a:buSzPct val="90000"/>
                <a:buFont typeface="Wingdings" pitchFamily="2" charset="2"/>
                <a:buChar char=""/>
              </a:pPr>
              <a:r>
                <a:rPr lang="en-US" sz="2800" dirty="0" smtClean="0">
                  <a:solidFill>
                    <a:prstClr val="black"/>
                  </a:solidFill>
                  <a:latin typeface="Corbel"/>
                </a:rPr>
                <a:t>Intelligence</a:t>
              </a:r>
              <a:endParaRPr lang="en-US" sz="2800" dirty="0">
                <a:solidFill>
                  <a:prstClr val="black"/>
                </a:solidFill>
                <a:latin typeface="Corbel"/>
              </a:endParaRPr>
            </a:p>
          </p:txBody>
        </p:sp>
      </p:grpSp>
    </p:spTree>
    <p:extLst>
      <p:ext uri="{BB962C8B-B14F-4D97-AF65-F5344CB8AC3E}">
        <p14:creationId xmlns:p14="http://schemas.microsoft.com/office/powerpoint/2010/main" val="1591398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Razorback Framework Architecture</a:t>
            </a:r>
            <a:endParaRPr lang="en-US" dirty="0"/>
          </a:p>
        </p:txBody>
      </p:sp>
      <p:sp>
        <p:nvSpPr>
          <p:cNvPr id="4" name="Rectangle 3"/>
          <p:cNvSpPr/>
          <p:nvPr/>
        </p:nvSpPr>
        <p:spPr>
          <a:xfrm>
            <a:off x="3842904" y="3522519"/>
            <a:ext cx="1406238" cy="11594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Dispatcher</a:t>
            </a:r>
            <a:endParaRPr lang="en-US" dirty="0"/>
          </a:p>
        </p:txBody>
      </p:sp>
      <p:sp>
        <p:nvSpPr>
          <p:cNvPr id="5" name="Rectangle 4"/>
          <p:cNvSpPr/>
          <p:nvPr/>
        </p:nvSpPr>
        <p:spPr>
          <a:xfrm>
            <a:off x="968086" y="2303321"/>
            <a:ext cx="1371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Collection Nugget</a:t>
            </a:r>
            <a:endParaRPr lang="en-US" sz="1400" dirty="0"/>
          </a:p>
        </p:txBody>
      </p:sp>
      <p:sp>
        <p:nvSpPr>
          <p:cNvPr id="7" name="Hexagon 6"/>
          <p:cNvSpPr/>
          <p:nvPr/>
        </p:nvSpPr>
        <p:spPr>
          <a:xfrm>
            <a:off x="6388679" y="2296392"/>
            <a:ext cx="1295400" cy="11430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Detection Nugget</a:t>
            </a:r>
            <a:endParaRPr lang="en-US" sz="1200" dirty="0"/>
          </a:p>
        </p:txBody>
      </p:sp>
      <p:sp>
        <p:nvSpPr>
          <p:cNvPr id="8" name="Hexagon 7"/>
          <p:cNvSpPr/>
          <p:nvPr/>
        </p:nvSpPr>
        <p:spPr>
          <a:xfrm>
            <a:off x="6523761" y="2410692"/>
            <a:ext cx="1295400" cy="11430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Detection Nugget</a:t>
            </a:r>
            <a:endParaRPr lang="en-US" sz="1200" dirty="0"/>
          </a:p>
        </p:txBody>
      </p:sp>
      <p:sp>
        <p:nvSpPr>
          <p:cNvPr id="9" name="Hexagon 8"/>
          <p:cNvSpPr/>
          <p:nvPr/>
        </p:nvSpPr>
        <p:spPr>
          <a:xfrm>
            <a:off x="6655379" y="2514601"/>
            <a:ext cx="1295400" cy="11430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smtClean="0"/>
              <a:t>Detection Nuggets</a:t>
            </a:r>
            <a:endParaRPr lang="en-US" sz="1200" dirty="0"/>
          </a:p>
        </p:txBody>
      </p:sp>
      <p:sp>
        <p:nvSpPr>
          <p:cNvPr id="10" name="Can 9"/>
          <p:cNvSpPr/>
          <p:nvPr/>
        </p:nvSpPr>
        <p:spPr>
          <a:xfrm>
            <a:off x="3988377" y="1527464"/>
            <a:ext cx="1115291" cy="106333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Database</a:t>
            </a:r>
            <a:endParaRPr lang="en-US" sz="1400" dirty="0"/>
          </a:p>
        </p:txBody>
      </p:sp>
      <p:sp>
        <p:nvSpPr>
          <p:cNvPr id="11" name="Rectangle 10"/>
          <p:cNvSpPr/>
          <p:nvPr/>
        </p:nvSpPr>
        <p:spPr>
          <a:xfrm>
            <a:off x="6283038" y="4533900"/>
            <a:ext cx="1506682" cy="876300"/>
          </a:xfrm>
          <a:prstGeom prst="rect">
            <a:avLst/>
          </a:prstGeom>
          <a:gradFill>
            <a:gsLst>
              <a:gs pos="0">
                <a:schemeClr val="accent2">
                  <a:lumMod val="40000"/>
                  <a:lumOff val="60000"/>
                </a:schemeClr>
              </a:gs>
              <a:gs pos="100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Output Nugget</a:t>
            </a:r>
            <a:endParaRPr lang="en-US" sz="1400" dirty="0"/>
          </a:p>
        </p:txBody>
      </p:sp>
      <p:sp>
        <p:nvSpPr>
          <p:cNvPr id="12" name="Rectangle 11"/>
          <p:cNvSpPr/>
          <p:nvPr/>
        </p:nvSpPr>
        <p:spPr>
          <a:xfrm>
            <a:off x="6435438" y="4686300"/>
            <a:ext cx="1506682" cy="876300"/>
          </a:xfrm>
          <a:prstGeom prst="rect">
            <a:avLst/>
          </a:prstGeom>
          <a:gradFill>
            <a:gsLst>
              <a:gs pos="0">
                <a:schemeClr val="accent2">
                  <a:lumMod val="40000"/>
                  <a:lumOff val="60000"/>
                </a:schemeClr>
              </a:gs>
              <a:gs pos="100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Output Nugget</a:t>
            </a:r>
            <a:endParaRPr lang="en-US" sz="1400" dirty="0"/>
          </a:p>
        </p:txBody>
      </p:sp>
      <p:sp>
        <p:nvSpPr>
          <p:cNvPr id="13" name="Rectangle 12"/>
          <p:cNvSpPr/>
          <p:nvPr/>
        </p:nvSpPr>
        <p:spPr>
          <a:xfrm>
            <a:off x="6587838" y="4838700"/>
            <a:ext cx="1506682" cy="876300"/>
          </a:xfrm>
          <a:prstGeom prst="rect">
            <a:avLst/>
          </a:prstGeom>
          <a:gradFill>
            <a:gsLst>
              <a:gs pos="0">
                <a:schemeClr val="accent2">
                  <a:lumMod val="40000"/>
                  <a:lumOff val="60000"/>
                </a:schemeClr>
              </a:gs>
              <a:gs pos="100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Output Nuggets</a:t>
            </a:r>
            <a:endParaRPr lang="en-US" sz="1400" dirty="0"/>
          </a:p>
        </p:txBody>
      </p:sp>
      <p:cxnSp>
        <p:nvCxnSpPr>
          <p:cNvPr id="15" name="Straight Arrow Connector 14"/>
          <p:cNvCxnSpPr>
            <a:stCxn id="4" idx="0"/>
            <a:endCxn id="10" idx="3"/>
          </p:cNvCxnSpPr>
          <p:nvPr/>
        </p:nvCxnSpPr>
        <p:spPr>
          <a:xfrm flipV="1">
            <a:off x="4546023" y="2590800"/>
            <a:ext cx="0" cy="9317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endCxn id="7" idx="3"/>
          </p:cNvCxnSpPr>
          <p:nvPr/>
        </p:nvCxnSpPr>
        <p:spPr>
          <a:xfrm flipV="1">
            <a:off x="5249142" y="2867892"/>
            <a:ext cx="1139537" cy="1111827"/>
          </a:xfrm>
          <a:prstGeom prst="curvedConnector3">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20486" y="2455721"/>
            <a:ext cx="1371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Collection Nugget</a:t>
            </a:r>
            <a:endParaRPr lang="en-US" sz="1400" dirty="0"/>
          </a:p>
        </p:txBody>
      </p:sp>
      <p:sp>
        <p:nvSpPr>
          <p:cNvPr id="30" name="Rectangle 29"/>
          <p:cNvSpPr/>
          <p:nvPr/>
        </p:nvSpPr>
        <p:spPr>
          <a:xfrm>
            <a:off x="1272886" y="2608121"/>
            <a:ext cx="13716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Collection Nuggets</a:t>
            </a:r>
            <a:endParaRPr lang="en-US" sz="1400" dirty="0"/>
          </a:p>
        </p:txBody>
      </p:sp>
      <p:sp>
        <p:nvSpPr>
          <p:cNvPr id="37" name="Oval 36"/>
          <p:cNvSpPr/>
          <p:nvPr/>
        </p:nvSpPr>
        <p:spPr>
          <a:xfrm>
            <a:off x="872834" y="4267200"/>
            <a:ext cx="1659082" cy="1143000"/>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25234" y="4419600"/>
            <a:ext cx="1659082" cy="1143000"/>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177634" y="4572000"/>
            <a:ext cx="1659082" cy="11430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t>Other </a:t>
            </a:r>
            <a:r>
              <a:rPr lang="en-US" sz="1400" dirty="0"/>
              <a:t>T</a:t>
            </a:r>
            <a:r>
              <a:rPr lang="en-US" sz="1400" dirty="0" smtClean="0"/>
              <a:t>ypes of Nuggets</a:t>
            </a:r>
            <a:endParaRPr lang="en-US" sz="1400" dirty="0"/>
          </a:p>
        </p:txBody>
      </p:sp>
      <p:cxnSp>
        <p:nvCxnSpPr>
          <p:cNvPr id="49" name="Curved Connector 48"/>
          <p:cNvCxnSpPr>
            <a:stCxn id="30" idx="2"/>
          </p:cNvCxnSpPr>
          <p:nvPr/>
        </p:nvCxnSpPr>
        <p:spPr>
          <a:xfrm rot="16200000" flipH="1">
            <a:off x="2672197" y="2809009"/>
            <a:ext cx="457198" cy="1884221"/>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a:endCxn id="11" idx="1"/>
          </p:cNvCxnSpPr>
          <p:nvPr/>
        </p:nvCxnSpPr>
        <p:spPr>
          <a:xfrm>
            <a:off x="5249142" y="4419600"/>
            <a:ext cx="1033896" cy="552450"/>
          </a:xfrm>
          <a:prstGeom prst="curvedConnector3">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p:cNvCxnSpPr>
            <a:endCxn id="39" idx="6"/>
          </p:cNvCxnSpPr>
          <p:nvPr/>
        </p:nvCxnSpPr>
        <p:spPr>
          <a:xfrm rot="10800000" flipV="1">
            <a:off x="2836716" y="4419600"/>
            <a:ext cx="1006188" cy="723900"/>
          </a:xfrm>
          <a:prstGeom prst="curvedConnector3">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797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Database</a:t>
            </a:r>
            <a:endParaRPr lang="en-US" dirty="0"/>
          </a:p>
        </p:txBody>
      </p:sp>
      <p:sp>
        <p:nvSpPr>
          <p:cNvPr id="24578" name="Content Placeholder 2"/>
          <p:cNvSpPr>
            <a:spLocks noGrp="1"/>
          </p:cNvSpPr>
          <p:nvPr>
            <p:ph idx="1"/>
          </p:nvPr>
        </p:nvSpPr>
        <p:spPr/>
        <p:txBody>
          <a:bodyPr/>
          <a:lstStyle/>
          <a:p>
            <a:r>
              <a:rPr lang="en-US" dirty="0" smtClean="0"/>
              <a:t>Configuration information</a:t>
            </a:r>
          </a:p>
          <a:p>
            <a:r>
              <a:rPr lang="en-US" dirty="0" smtClean="0"/>
              <a:t>Event information</a:t>
            </a:r>
          </a:p>
          <a:p>
            <a:r>
              <a:rPr lang="en-US" dirty="0" smtClean="0"/>
              <a:t>Contextual information</a:t>
            </a:r>
          </a:p>
          <a:p>
            <a:r>
              <a:rPr lang="en-US" dirty="0" smtClean="0"/>
              <a:t>Metadata</a:t>
            </a:r>
          </a:p>
          <a:p>
            <a:r>
              <a:rPr lang="en-US" dirty="0" smtClean="0"/>
              <a:t>Provides a wealth of information for correlating events and activities</a:t>
            </a:r>
          </a:p>
          <a:p>
            <a:endParaRPr lang="en-US" dirty="0" smtClean="0"/>
          </a:p>
        </p:txBody>
      </p:sp>
    </p:spTree>
    <p:extLst>
      <p:ext uri="{BB962C8B-B14F-4D97-AF65-F5344CB8AC3E}">
        <p14:creationId xmlns:p14="http://schemas.microsoft.com/office/powerpoint/2010/main" val="1119087373"/>
      </p:ext>
    </p:extLst>
  </p:cSld>
  <p:clrMapOvr>
    <a:masterClrMapping/>
  </p:clrMapOvr>
  <mc:AlternateContent xmlns:mc="http://schemas.openxmlformats.org/markup-compatibility/2006" xmlns:p14="http://schemas.microsoft.com/office/powerpoint/2010/main">
    <mc:Choice Requires="p14">
      <p:transition spd="slow" p14:dur="2000" advTm="30389"/>
    </mc:Choice>
    <mc:Fallback xmlns="">
      <p:transition spd="slow" advTm="3038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Nuggets</a:t>
            </a:r>
            <a:endParaRPr lang="en-US" dirty="0"/>
          </a:p>
        </p:txBody>
      </p:sp>
      <p:sp>
        <p:nvSpPr>
          <p:cNvPr id="3" name="Content Placeholder 2"/>
          <p:cNvSpPr>
            <a:spLocks noGrp="1"/>
          </p:cNvSpPr>
          <p:nvPr>
            <p:ph idx="1"/>
          </p:nvPr>
        </p:nvSpPr>
        <p:spPr/>
        <p:txBody>
          <a:bodyPr/>
          <a:lstStyle/>
          <a:p>
            <a:r>
              <a:rPr lang="en-US" dirty="0" smtClean="0"/>
              <a:t>Dispatcher Registration</a:t>
            </a:r>
          </a:p>
          <a:p>
            <a:pPr lvl="1"/>
            <a:r>
              <a:rPr lang="en-US" dirty="0" smtClean="0"/>
              <a:t>Types of data handled</a:t>
            </a:r>
          </a:p>
          <a:p>
            <a:pPr lvl="1"/>
            <a:r>
              <a:rPr lang="en-US" dirty="0" smtClean="0"/>
              <a:t>Types of output generated</a:t>
            </a:r>
          </a:p>
          <a:p>
            <a:endParaRPr lang="en-US" dirty="0" smtClean="0"/>
          </a:p>
          <a:p>
            <a:r>
              <a:rPr lang="en-US" dirty="0" smtClean="0"/>
              <a:t>UUIDs</a:t>
            </a:r>
            <a:endParaRPr lang="en-US" dirty="0"/>
          </a:p>
          <a:p>
            <a:pPr lvl="1"/>
            <a:r>
              <a:rPr lang="en-US" dirty="0"/>
              <a:t>Identifier of nuggets</a:t>
            </a:r>
          </a:p>
          <a:p>
            <a:pPr lvl="1"/>
            <a:r>
              <a:rPr lang="en-US" dirty="0"/>
              <a:t>Type of nugget</a:t>
            </a:r>
          </a:p>
          <a:p>
            <a:pPr lvl="1"/>
            <a:r>
              <a:rPr lang="en-US" dirty="0"/>
              <a:t>Types of data handled and/or </a:t>
            </a:r>
            <a:r>
              <a:rPr lang="en-US" dirty="0" smtClean="0"/>
              <a:t>provided</a:t>
            </a:r>
          </a:p>
          <a:p>
            <a:pPr lvl="1"/>
            <a:r>
              <a:rPr lang="en-US" dirty="0" smtClean="0"/>
              <a:t>Allows for easy addition and removal of elements</a:t>
            </a:r>
            <a:endParaRPr lang="en-US" dirty="0"/>
          </a:p>
          <a:p>
            <a:endParaRPr lang="en-US" dirty="0"/>
          </a:p>
        </p:txBody>
      </p:sp>
    </p:spTree>
    <p:extLst>
      <p:ext uri="{BB962C8B-B14F-4D97-AF65-F5344CB8AC3E}">
        <p14:creationId xmlns:p14="http://schemas.microsoft.com/office/powerpoint/2010/main" val="462337973"/>
      </p:ext>
    </p:extLst>
  </p:cSld>
  <p:clrMapOvr>
    <a:masterClrMapping/>
  </p:clrMapOvr>
  <mc:AlternateContent xmlns:mc="http://schemas.openxmlformats.org/markup-compatibility/2006" xmlns:p14="http://schemas.microsoft.com/office/powerpoint/2010/main">
    <mc:Choice Requires="p14">
      <p:transition spd="slow" p14:dur="2000" advTm="31948"/>
    </mc:Choice>
    <mc:Fallback xmlns="">
      <p:transition spd="slow" advTm="31948"/>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SFcorp 1">
      <a:dk1>
        <a:srgbClr val="000000"/>
      </a:dk1>
      <a:lt1>
        <a:srgbClr val="FFFFFF"/>
      </a:lt1>
      <a:dk2>
        <a:srgbClr val="FFFFFF"/>
      </a:dk2>
      <a:lt2>
        <a:srgbClr val="808080"/>
      </a:lt2>
      <a:accent1>
        <a:srgbClr val="E70032"/>
      </a:accent1>
      <a:accent2>
        <a:srgbClr val="808080"/>
      </a:accent2>
      <a:accent3>
        <a:srgbClr val="FFFFFF"/>
      </a:accent3>
      <a:accent4>
        <a:srgbClr val="000000"/>
      </a:accent4>
      <a:accent5>
        <a:srgbClr val="C0C0C0"/>
      </a:accent5>
      <a:accent6>
        <a:srgbClr val="A5A5A5"/>
      </a:accent6>
      <a:hlink>
        <a:srgbClr val="E70032"/>
      </a:hlink>
      <a:folHlink>
        <a:srgbClr val="40404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90000"/>
          </a:lnSpc>
          <a:spcBef>
            <a:spcPct val="50000"/>
          </a:spcBef>
          <a:spcAft>
            <a:spcPct val="0"/>
          </a:spcAft>
          <a:buClrTx/>
          <a:buSzTx/>
          <a:buFontTx/>
          <a:buNone/>
          <a:tabLst/>
          <a:defRPr kumimoji="0"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tyle>
        <a:lnRef idx="1">
          <a:schemeClr val="accent4"/>
        </a:lnRef>
        <a:fillRef idx="2">
          <a:schemeClr val="accent4"/>
        </a:fillRef>
        <a:effectRef idx="1">
          <a:schemeClr val="accent4"/>
        </a:effectRef>
        <a:fontRef idx="minor">
          <a:schemeClr val="dk1"/>
        </a:fontRef>
      </a: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nSpc>
            <a:spcPct val="100000"/>
          </a:lnSpc>
          <a:spcBef>
            <a:spcPts val="0"/>
          </a:spcBef>
          <a:defRPr dirty="0"/>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FFFFFF"/>
        </a:dk2>
        <a:lt2>
          <a:srgbClr val="808080"/>
        </a:lt2>
        <a:accent1>
          <a:srgbClr val="EB9A36"/>
        </a:accent1>
        <a:accent2>
          <a:srgbClr val="A3C822"/>
        </a:accent2>
        <a:accent3>
          <a:srgbClr val="FFFFFF"/>
        </a:accent3>
        <a:accent4>
          <a:srgbClr val="000000"/>
        </a:accent4>
        <a:accent5>
          <a:srgbClr val="F3CAAE"/>
        </a:accent5>
        <a:accent6>
          <a:srgbClr val="93B51E"/>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1970</TotalTime>
  <Words>1956</Words>
  <Application>Microsoft Office PowerPoint</Application>
  <PresentationFormat>On-screen Show (4:3)</PresentationFormat>
  <Paragraphs>310</Paragraphs>
  <Slides>30</Slides>
  <Notes>13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Blank Presentation</vt:lpstr>
      <vt:lpstr>PowerPoint Presentation</vt:lpstr>
      <vt:lpstr>Vulnerability Landscape</vt:lpstr>
      <vt:lpstr>Protecting the Client</vt:lpstr>
      <vt:lpstr>Network Intrusion Prevention Systems</vt:lpstr>
      <vt:lpstr>Razorback Framework</vt:lpstr>
      <vt:lpstr>Razorback Framework</vt:lpstr>
      <vt:lpstr>Razorback Framework Architecture</vt:lpstr>
      <vt:lpstr>Database</vt:lpstr>
      <vt:lpstr>Nuggets</vt:lpstr>
      <vt:lpstr>Nugget Registration</vt:lpstr>
      <vt:lpstr>Collection Nugget</vt:lpstr>
      <vt:lpstr>Collection Nuggets</vt:lpstr>
      <vt:lpstr>Detection Nugget</vt:lpstr>
      <vt:lpstr>Detection Nuggets</vt:lpstr>
      <vt:lpstr>Detection Nuggets</vt:lpstr>
      <vt:lpstr>Detection Nuggets</vt:lpstr>
      <vt:lpstr>Detection Nuggets </vt:lpstr>
      <vt:lpstr>Output Nugget</vt:lpstr>
      <vt:lpstr>Output Nuggets</vt:lpstr>
      <vt:lpstr>Analysis Nuggets</vt:lpstr>
      <vt:lpstr>Defense Update Nugget</vt:lpstr>
      <vt:lpstr>Workstation Nugget</vt:lpstr>
      <vt:lpstr>Dispatcher Operation</vt:lpstr>
      <vt:lpstr>PowerPoint Presentation</vt:lpstr>
      <vt:lpstr>PowerPoint Presentation</vt:lpstr>
      <vt:lpstr>PowerPoint Presentation</vt:lpstr>
      <vt:lpstr>PowerPoint Presentation</vt:lpstr>
      <vt:lpstr>PowerPoint Presentation</vt:lpstr>
      <vt:lpstr>PowerPoint Presentation</vt:lpstr>
      <vt:lpstr>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mwatchinski</dc:creator>
  <cp:lastModifiedBy>rjohnson</cp:lastModifiedBy>
  <cp:revision>45</cp:revision>
  <dcterms:created xsi:type="dcterms:W3CDTF">2010-07-22T16:54:09Z</dcterms:created>
  <dcterms:modified xsi:type="dcterms:W3CDTF">2011-09-19T07:28:47Z</dcterms:modified>
</cp:coreProperties>
</file>