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69" r:id="rId2"/>
    <p:sldId id="257" r:id="rId3"/>
    <p:sldId id="259" r:id="rId4"/>
    <p:sldId id="272" r:id="rId5"/>
    <p:sldId id="262" r:id="rId6"/>
    <p:sldId id="273" r:id="rId7"/>
    <p:sldId id="274" r:id="rId8"/>
    <p:sldId id="265" r:id="rId9"/>
    <p:sldId id="271"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043B19-7572-49EC-9F37-03F3D3162B26}" v="2" dt="2023-05-05T15:11:55.0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104" d="100"/>
          <a:sy n="104" d="100"/>
        </p:scale>
        <p:origin x="120" y="13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4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90176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0413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77815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49257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31184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86539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16682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76025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97040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08950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160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3850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4343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59672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15508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3139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42581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3507910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35E9AFF4-2D02-3437-32F8-393DBD90B862}"/>
              </a:ext>
            </a:extLst>
          </p:cNvPr>
          <p:cNvSpPr>
            <a:spLocks noGrp="1"/>
          </p:cNvSpPr>
          <p:nvPr>
            <p:ph idx="1"/>
          </p:nvPr>
        </p:nvSpPr>
        <p:spPr>
          <a:xfrm>
            <a:off x="1154955" y="4777380"/>
            <a:ext cx="6974911" cy="861420"/>
          </a:xfrm>
        </p:spPr>
        <p:txBody>
          <a:bodyPr vert="horz" lIns="91440" tIns="45720" rIns="91440" bIns="45720" rtlCol="0" anchor="t">
            <a:normAutofit/>
          </a:bodyPr>
          <a:lstStyle/>
          <a:p>
            <a:pPr marL="0" indent="0">
              <a:buNone/>
            </a:pPr>
            <a:r>
              <a:rPr lang="en-US" b="0" i="0" kern="1200" cap="all">
                <a:solidFill>
                  <a:schemeClr val="tx1">
                    <a:lumMod val="85000"/>
                    <a:lumOff val="15000"/>
                  </a:schemeClr>
                </a:solidFill>
                <a:latin typeface="+mj-lt"/>
                <a:ea typeface="+mj-ea"/>
                <a:cs typeface="+mj-cs"/>
              </a:rPr>
              <a:t>                          </a:t>
            </a:r>
          </a:p>
        </p:txBody>
      </p:sp>
      <p:sp>
        <p:nvSpPr>
          <p:cNvPr id="2" name="Title 1">
            <a:extLst>
              <a:ext uri="{FF2B5EF4-FFF2-40B4-BE49-F238E27FC236}">
                <a16:creationId xmlns:a16="http://schemas.microsoft.com/office/drawing/2014/main" id="{876C3DA1-1DF7-156C-8529-B70D6CEF4E56}"/>
              </a:ext>
            </a:extLst>
          </p:cNvPr>
          <p:cNvSpPr>
            <a:spLocks noGrp="1"/>
          </p:cNvSpPr>
          <p:nvPr>
            <p:ph type="title"/>
          </p:nvPr>
        </p:nvSpPr>
        <p:spPr>
          <a:xfrm>
            <a:off x="280897" y="416859"/>
            <a:ext cx="8207562" cy="4192434"/>
          </a:xfrm>
        </p:spPr>
        <p:txBody>
          <a:bodyPr vert="horz" lIns="91440" tIns="45720" rIns="91440" bIns="45720" rtlCol="0" anchor="b">
            <a:normAutofit fontScale="90000"/>
          </a:bodyPr>
          <a:lstStyle/>
          <a:p>
            <a:pPr>
              <a:lnSpc>
                <a:spcPct val="90000"/>
              </a:lnSpc>
            </a:pPr>
            <a:r>
              <a:rPr lang="en-US" sz="2800" dirty="0"/>
              <a:t>SMART GARBAGE MONITORING SYSTEM USING IOT</a:t>
            </a:r>
            <a:br>
              <a:rPr lang="en-US" sz="4400" dirty="0"/>
            </a:br>
            <a:br>
              <a:rPr lang="en-US" sz="1800" b="0" i="0" kern="1200" dirty="0">
                <a:solidFill>
                  <a:schemeClr val="tx2"/>
                </a:solidFill>
                <a:latin typeface="+mj-lt"/>
                <a:ea typeface="+mj-ea"/>
                <a:cs typeface="+mj-cs"/>
              </a:rPr>
            </a:br>
            <a:r>
              <a:rPr lang="en-US" sz="1800" b="0" i="0" kern="1200" dirty="0">
                <a:latin typeface="+mj-lt"/>
                <a:ea typeface="+mj-ea"/>
                <a:cs typeface="+mj-cs"/>
              </a:rPr>
              <a:t>                         </a:t>
            </a:r>
            <a:r>
              <a:rPr lang="en-US" sz="1800" dirty="0"/>
              <a:t>                                      </a:t>
            </a:r>
            <a:br>
              <a:rPr lang="en-US" sz="1800" dirty="0"/>
            </a:br>
            <a:br>
              <a:rPr lang="en-US" sz="1800" dirty="0"/>
            </a:br>
            <a:br>
              <a:rPr lang="en-US" sz="1800" dirty="0"/>
            </a:br>
            <a:r>
              <a:rPr lang="en-US" sz="1800" dirty="0"/>
              <a:t>                                                                                                         K.AJAY REDDY</a:t>
            </a:r>
            <a:br>
              <a:rPr lang="en-US" sz="1800" b="0" i="0" kern="1200" dirty="0">
                <a:solidFill>
                  <a:schemeClr val="tx2"/>
                </a:solidFill>
                <a:latin typeface="+mj-lt"/>
                <a:ea typeface="+mj-ea"/>
                <a:cs typeface="+mj-cs"/>
              </a:rPr>
            </a:br>
            <a:r>
              <a:rPr lang="en-US" sz="1800" b="0" i="0" kern="1200" dirty="0">
                <a:latin typeface="+mj-lt"/>
                <a:ea typeface="+mj-ea"/>
                <a:cs typeface="+mj-cs"/>
              </a:rPr>
              <a:t>                                                                                                                                              </a:t>
            </a:r>
            <a:r>
              <a:rPr lang="en-US" sz="1800" dirty="0"/>
              <a:t>                                                                                                         (</a:t>
            </a:r>
            <a:r>
              <a:rPr lang="en-US" sz="1800" b="0" i="0" kern="1200" dirty="0">
                <a:latin typeface="+mj-lt"/>
                <a:ea typeface="+mj-ea"/>
                <a:cs typeface="+mj-cs"/>
              </a:rPr>
              <a:t>1602-20-733-002)</a:t>
            </a:r>
            <a:br>
              <a:rPr lang="en-US" sz="1800" b="0" i="0" kern="1200" dirty="0">
                <a:solidFill>
                  <a:schemeClr val="tx2"/>
                </a:solidFill>
                <a:latin typeface="+mj-lt"/>
                <a:ea typeface="+mj-ea"/>
                <a:cs typeface="+mj-cs"/>
              </a:rPr>
            </a:br>
            <a:r>
              <a:rPr lang="en-US" sz="1800" b="0" i="0" kern="1200" dirty="0">
                <a:latin typeface="+mj-lt"/>
                <a:ea typeface="+mj-ea"/>
                <a:cs typeface="+mj-cs"/>
              </a:rPr>
              <a:t>                                                                                                                                              </a:t>
            </a:r>
            <a:br>
              <a:rPr lang="en-US" sz="1800" b="0" i="0" kern="1200" dirty="0">
                <a:solidFill>
                  <a:schemeClr val="tx2"/>
                </a:solidFill>
                <a:latin typeface="+mj-lt"/>
                <a:ea typeface="+mj-ea"/>
                <a:cs typeface="+mj-cs"/>
              </a:rPr>
            </a:br>
            <a:r>
              <a:rPr lang="en-US" sz="1800" b="0" i="0" kern="1200" dirty="0">
                <a:latin typeface="+mj-lt"/>
                <a:ea typeface="+mj-ea"/>
                <a:cs typeface="+mj-cs"/>
              </a:rPr>
              <a:t>                                                                                                                                              </a:t>
            </a:r>
            <a:r>
              <a:rPr lang="en-US" sz="1800" dirty="0"/>
              <a:t>                    </a:t>
            </a:r>
            <a:r>
              <a:rPr lang="en-US" sz="1800" b="0" i="0" kern="1200" dirty="0">
                <a:latin typeface="+mj-lt"/>
                <a:ea typeface="+mj-ea"/>
                <a:cs typeface="+mj-cs"/>
              </a:rPr>
              <a:t> </a:t>
            </a:r>
            <a:r>
              <a:rPr lang="en-US" sz="1800" dirty="0"/>
              <a:t>                                                                                     G.KRISHNA SAMEER</a:t>
            </a:r>
            <a:br>
              <a:rPr lang="en-US" sz="1800" b="0" i="0" kern="1200" dirty="0">
                <a:solidFill>
                  <a:schemeClr val="tx2"/>
                </a:solidFill>
                <a:latin typeface="+mj-lt"/>
                <a:ea typeface="+mj-ea"/>
                <a:cs typeface="+mj-cs"/>
              </a:rPr>
            </a:br>
            <a:r>
              <a:rPr lang="en-US" sz="1800" b="0" i="0" kern="1200" dirty="0">
                <a:latin typeface="+mj-lt"/>
                <a:ea typeface="+mj-ea"/>
                <a:cs typeface="+mj-cs"/>
              </a:rPr>
              <a:t>                                                                                                                                              </a:t>
            </a:r>
            <a:r>
              <a:rPr lang="en-US" sz="1800" dirty="0"/>
              <a:t>                                                                                                         </a:t>
            </a:r>
            <a:r>
              <a:rPr lang="en-US" sz="1800" b="0" i="0" kern="1200" dirty="0">
                <a:latin typeface="+mj-lt"/>
                <a:ea typeface="+mj-ea"/>
                <a:cs typeface="+mj-cs"/>
              </a:rPr>
              <a:t>(1602-20-733-013)</a:t>
            </a:r>
            <a:endParaRPr lang="en-US" dirty="0">
              <a:ea typeface="+mj-ea"/>
              <a:cs typeface="+mj-cs"/>
            </a:endParaRPr>
          </a:p>
        </p:txBody>
      </p:sp>
      <p:sp>
        <p:nvSpPr>
          <p:cNvPr id="26" name="Rectangle 25">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660696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1374-F50C-B4C0-C440-0D98EB081385}"/>
              </a:ext>
            </a:extLst>
          </p:cNvPr>
          <p:cNvSpPr>
            <a:spLocks noGrp="1"/>
          </p:cNvSpPr>
          <p:nvPr>
            <p:ph type="title"/>
          </p:nvPr>
        </p:nvSpPr>
        <p:spPr/>
        <p:txBody>
          <a:bodyPr>
            <a:normAutofit/>
          </a:bodyPr>
          <a:lstStyle/>
          <a:p>
            <a:pPr algn="just">
              <a:lnSpc>
                <a:spcPct val="150000"/>
              </a:lnSpc>
            </a:pPr>
            <a:endParaRPr lang="en-IN" sz="2400" dirty="0">
              <a:solidFill>
                <a:schemeClr val="bg2">
                  <a:lumMod val="25000"/>
                </a:schemeClr>
              </a:solidFill>
            </a:endParaRPr>
          </a:p>
        </p:txBody>
      </p:sp>
      <p:sp>
        <p:nvSpPr>
          <p:cNvPr id="3" name="Content Placeholder 2">
            <a:extLst>
              <a:ext uri="{FF2B5EF4-FFF2-40B4-BE49-F238E27FC236}">
                <a16:creationId xmlns:a16="http://schemas.microsoft.com/office/drawing/2014/main" id="{F6182E59-25AE-6B00-EB09-F0CEE8A1907F}"/>
              </a:ext>
            </a:extLst>
          </p:cNvPr>
          <p:cNvSpPr>
            <a:spLocks noGrp="1"/>
          </p:cNvSpPr>
          <p:nvPr>
            <p:ph idx="1"/>
          </p:nvPr>
        </p:nvSpPr>
        <p:spPr>
          <a:xfrm>
            <a:off x="838200" y="1463040"/>
            <a:ext cx="10515599" cy="4713923"/>
          </a:xfrm>
        </p:spPr>
        <p:txBody>
          <a:bodyPr>
            <a:normAutofit/>
          </a:bodyPr>
          <a:lstStyle/>
          <a:p>
            <a:pPr marL="0" indent="0" algn="just">
              <a:lnSpc>
                <a:spcPct val="170000"/>
              </a:lnSpc>
              <a:buNone/>
            </a:pPr>
            <a:endParaRPr lang="en-US" sz="6600" dirty="0">
              <a:solidFill>
                <a:schemeClr val="bg2">
                  <a:lumMod val="25000"/>
                </a:schemeClr>
              </a:solidFill>
            </a:endParaRPr>
          </a:p>
          <a:p>
            <a:pPr marL="0" indent="0" algn="just">
              <a:lnSpc>
                <a:spcPct val="170000"/>
              </a:lnSpc>
              <a:buNone/>
            </a:pPr>
            <a:r>
              <a:rPr lang="en-US" sz="6600" dirty="0">
                <a:solidFill>
                  <a:schemeClr val="bg2">
                    <a:lumMod val="25000"/>
                  </a:schemeClr>
                </a:solidFill>
              </a:rPr>
              <a:t>          THANK YOU</a:t>
            </a:r>
            <a:endParaRPr lang="en-IN" sz="66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77908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6F44-C6E5-BCC0-0D32-6DCEB66C418B}"/>
              </a:ext>
            </a:extLst>
          </p:cNvPr>
          <p:cNvSpPr>
            <a:spLocks noGrp="1"/>
          </p:cNvSpPr>
          <p:nvPr>
            <p:ph type="title"/>
          </p:nvPr>
        </p:nvSpPr>
        <p:spPr>
          <a:xfrm>
            <a:off x="755374" y="1"/>
            <a:ext cx="10598426" cy="1585731"/>
          </a:xfrm>
        </p:spPr>
        <p:txBody>
          <a:bodyPr>
            <a:normAutofit/>
          </a:bodyPr>
          <a:lstStyle/>
          <a:p>
            <a:r>
              <a:rPr lang="en-IN" sz="1800" b="1" dirty="0">
                <a:latin typeface="Times New Roman" panose="02020603050405020304" pitchFamily="18" charset="0"/>
                <a:cs typeface="Times New Roman" panose="02020603050405020304" pitchFamily="18" charset="0"/>
              </a:rPr>
              <a:t>ABSTRACT: </a:t>
            </a:r>
          </a:p>
        </p:txBody>
      </p:sp>
      <p:sp>
        <p:nvSpPr>
          <p:cNvPr id="3" name="Content Placeholder 2">
            <a:extLst>
              <a:ext uri="{FF2B5EF4-FFF2-40B4-BE49-F238E27FC236}">
                <a16:creationId xmlns:a16="http://schemas.microsoft.com/office/drawing/2014/main" id="{703980F9-38E7-F7E2-0C98-D944BC28F43D}"/>
              </a:ext>
            </a:extLst>
          </p:cNvPr>
          <p:cNvSpPr>
            <a:spLocks noGrp="1"/>
          </p:cNvSpPr>
          <p:nvPr>
            <p:ph idx="1"/>
          </p:nvPr>
        </p:nvSpPr>
        <p:spPr>
          <a:xfrm>
            <a:off x="755374" y="1111171"/>
            <a:ext cx="10598426" cy="5097598"/>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 The paper is based on the concept of Automation used in waste management system under the domain of Cleanliness and Hygiene. Dumping garbage onto the streets and in public areas is a  common  synopsis  found in  all  developing countries  and  this mainly  end  up affecting  the  environment  and creating  several unhygienic conditions. In order to deal with these problems Smart </a:t>
            </a:r>
            <a:r>
              <a:rPr lang="en-US" dirty="0">
                <a:latin typeface="Times New Roman" panose="02020603050405020304" pitchFamily="18" charset="0"/>
                <a:cs typeface="Times New Roman" panose="02020603050405020304" pitchFamily="18" charset="0"/>
              </a:rPr>
              <a:t>dust</a:t>
            </a:r>
            <a:r>
              <a:rPr lang="en-US" sz="2000" dirty="0">
                <a:latin typeface="Times New Roman" panose="02020603050405020304" pitchFamily="18" charset="0"/>
                <a:cs typeface="Times New Roman" panose="02020603050405020304" pitchFamily="18" charset="0"/>
              </a:rPr>
              <a:t>bin  is  an  ideology  put  forward  which  is  a  combination  of hardware and software technologies i.e. connecting Wi-Fi system to the normal dustbin in order to provide free internet facilities to the user for a particular period of time. The technology awards the user for keeping the surrounding clean and thus work hand in hand for the proper waste management in a locality. Smart </a:t>
            </a:r>
            <a:r>
              <a:rPr lang="en-US" dirty="0">
                <a:latin typeface="Times New Roman" panose="02020603050405020304" pitchFamily="18" charset="0"/>
                <a:cs typeface="Times New Roman" panose="02020603050405020304" pitchFamily="18" charset="0"/>
              </a:rPr>
              <a:t>dust</a:t>
            </a:r>
            <a:r>
              <a:rPr lang="en-US" sz="2000" dirty="0">
                <a:latin typeface="Times New Roman" panose="02020603050405020304" pitchFamily="18" charset="0"/>
                <a:cs typeface="Times New Roman" panose="02020603050405020304" pitchFamily="18" charset="0"/>
              </a:rPr>
              <a:t>bin uses multiple technologies firstly the technology for measuring the amount of trash dumped secondly the movement of the waste and lastly sending necessary signals and connecting the user to the Wi-Fi  system. Whenever the maximum level is reached, alert will be sent to the local authorities.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0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33AAC-05CF-5F49-E78F-67100DCC4DF2}"/>
              </a:ext>
            </a:extLst>
          </p:cNvPr>
          <p:cNvSpPr>
            <a:spLocks noGrp="1"/>
          </p:cNvSpPr>
          <p:nvPr>
            <p:ph type="title"/>
          </p:nvPr>
        </p:nvSpPr>
        <p:spPr/>
        <p:txBody>
          <a:bodyPr>
            <a:normAutofit/>
          </a:bodyPr>
          <a:lstStyle/>
          <a:p>
            <a:r>
              <a:rPr lang="en-IN" sz="2000" b="1" dirty="0">
                <a:latin typeface="Times New Roman" panose="02020603050405020304" pitchFamily="18" charset="0"/>
                <a:cs typeface="Times New Roman" panose="02020603050405020304" pitchFamily="18" charset="0"/>
              </a:rPr>
              <a:t>MOTIVATION: </a:t>
            </a:r>
          </a:p>
        </p:txBody>
      </p:sp>
      <p:sp>
        <p:nvSpPr>
          <p:cNvPr id="3" name="Content Placeholder 2">
            <a:extLst>
              <a:ext uri="{FF2B5EF4-FFF2-40B4-BE49-F238E27FC236}">
                <a16:creationId xmlns:a16="http://schemas.microsoft.com/office/drawing/2014/main" id="{260D6708-C9AA-A5CE-398D-C5612E56D03B}"/>
              </a:ext>
            </a:extLst>
          </p:cNvPr>
          <p:cNvSpPr>
            <a:spLocks noGrp="1"/>
          </p:cNvSpPr>
          <p:nvPr>
            <p:ph idx="1"/>
          </p:nvPr>
        </p:nvSpPr>
        <p:spPr>
          <a:xfrm>
            <a:off x="838200" y="1359673"/>
            <a:ext cx="10515600" cy="4817290"/>
          </a:xfrm>
        </p:spPr>
        <p:txBody>
          <a:bodyPr>
            <a:normAutofit/>
          </a:bodyPr>
          <a:lstStyle/>
          <a:p>
            <a:pPr algn="l">
              <a:buFont typeface="+mj-lt"/>
              <a:buAutoNum type="arabicPeriod"/>
            </a:pPr>
            <a:r>
              <a:rPr lang="en-US" b="0" i="0" dirty="0">
                <a:solidFill>
                  <a:srgbClr val="D1D5DB"/>
                </a:solidFill>
                <a:effectLst/>
                <a:latin typeface="Söhne"/>
              </a:rPr>
              <a:t>The problem of waste management: You could highlight the issue of improper waste management in developing countries and the negative impact it has on the environment and public health. This could include statistics and real-life examples of the problem.</a:t>
            </a:r>
          </a:p>
          <a:p>
            <a:pPr algn="l">
              <a:buFont typeface="+mj-lt"/>
              <a:buAutoNum type="arabicPeriod"/>
            </a:pPr>
            <a:r>
              <a:rPr lang="en-US" b="0" i="0" dirty="0">
                <a:solidFill>
                  <a:srgbClr val="D1D5DB"/>
                </a:solidFill>
                <a:effectLst/>
                <a:latin typeface="Söhne"/>
              </a:rPr>
              <a:t>The need for innovative solutions: You could explain that traditional methods of waste management have not been effective in addressing the problem, and there is a need for innovative solutions that can incentivize people to dispose of their waste properly.</a:t>
            </a:r>
          </a:p>
          <a:p>
            <a:pPr algn="l">
              <a:buFont typeface="+mj-lt"/>
              <a:buAutoNum type="arabicPeriod"/>
            </a:pPr>
            <a:r>
              <a:rPr lang="en-US" b="0" i="0" dirty="0">
                <a:solidFill>
                  <a:srgbClr val="D1D5DB"/>
                </a:solidFill>
                <a:effectLst/>
                <a:latin typeface="Söhne"/>
              </a:rPr>
              <a:t>The potential benefits of Smart </a:t>
            </a:r>
            <a:r>
              <a:rPr lang="en-US" b="0" i="0" dirty="0" err="1">
                <a:solidFill>
                  <a:srgbClr val="D1D5DB"/>
                </a:solidFill>
                <a:effectLst/>
                <a:latin typeface="Söhne"/>
              </a:rPr>
              <a:t>netbin</a:t>
            </a:r>
            <a:r>
              <a:rPr lang="en-US" b="0" i="0" dirty="0">
                <a:solidFill>
                  <a:srgbClr val="D1D5DB"/>
                </a:solidFill>
                <a:effectLst/>
                <a:latin typeface="Söhne"/>
              </a:rPr>
              <a:t>: You could discuss the advantages of using Smart </a:t>
            </a:r>
            <a:r>
              <a:rPr lang="en-US" b="0" i="0" dirty="0" err="1">
                <a:solidFill>
                  <a:srgbClr val="D1D5DB"/>
                </a:solidFill>
                <a:effectLst/>
                <a:latin typeface="Söhne"/>
              </a:rPr>
              <a:t>netbin</a:t>
            </a:r>
            <a:r>
              <a:rPr lang="en-US" b="0" i="0" dirty="0">
                <a:solidFill>
                  <a:srgbClr val="D1D5DB"/>
                </a:solidFill>
                <a:effectLst/>
                <a:latin typeface="Söhne"/>
              </a:rPr>
              <a:t>, such as the provision of free internet facilities and the ability to encourage people to keep their surroundings clean. You could also highlight the potential for Smart </a:t>
            </a:r>
            <a:r>
              <a:rPr lang="en-US" b="0" i="0" dirty="0" err="1">
                <a:solidFill>
                  <a:srgbClr val="D1D5DB"/>
                </a:solidFill>
                <a:effectLst/>
                <a:latin typeface="Söhne"/>
              </a:rPr>
              <a:t>netbin</a:t>
            </a:r>
            <a:r>
              <a:rPr lang="en-US" b="0" i="0" dirty="0">
                <a:solidFill>
                  <a:srgbClr val="D1D5DB"/>
                </a:solidFill>
                <a:effectLst/>
                <a:latin typeface="Söhne"/>
              </a:rPr>
              <a:t> to be scaled up and implemented in other areas, thereby contributing to a cleaner and more hygienic environment.</a:t>
            </a:r>
          </a:p>
        </p:txBody>
      </p:sp>
    </p:spTree>
    <p:extLst>
      <p:ext uri="{BB962C8B-B14F-4D97-AF65-F5344CB8AC3E}">
        <p14:creationId xmlns:p14="http://schemas.microsoft.com/office/powerpoint/2010/main" val="307967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14A2F54-D960-99B0-4A06-6EB7DE2874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3355" y="951271"/>
            <a:ext cx="4881716" cy="5235677"/>
          </a:xfrm>
        </p:spPr>
      </p:pic>
    </p:spTree>
    <p:extLst>
      <p:ext uri="{BB962C8B-B14F-4D97-AF65-F5344CB8AC3E}">
        <p14:creationId xmlns:p14="http://schemas.microsoft.com/office/powerpoint/2010/main" val="2219859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572E-F041-1B4B-E4F6-4D6297FB59DB}"/>
              </a:ext>
            </a:extLst>
          </p:cNvPr>
          <p:cNvSpPr>
            <a:spLocks noGrp="1"/>
          </p:cNvSpPr>
          <p:nvPr>
            <p:ph type="title"/>
          </p:nvPr>
        </p:nvSpPr>
        <p:spPr>
          <a:xfrm>
            <a:off x="763325" y="-771277"/>
            <a:ext cx="10590475" cy="2461965"/>
          </a:xfrm>
        </p:spPr>
        <p:txBody>
          <a:bodyPr>
            <a:normAutofit/>
          </a:bodyPr>
          <a:lstStyle/>
          <a:p>
            <a:r>
              <a:rPr lang="en-IN" sz="20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76700A8A-DE53-7915-464A-97247114DF33}"/>
              </a:ext>
            </a:extLst>
          </p:cNvPr>
          <p:cNvSpPr>
            <a:spLocks noGrp="1"/>
          </p:cNvSpPr>
          <p:nvPr>
            <p:ph idx="1"/>
          </p:nvPr>
        </p:nvSpPr>
        <p:spPr>
          <a:xfrm>
            <a:off x="763325" y="747423"/>
            <a:ext cx="10590475" cy="5429540"/>
          </a:xfrm>
        </p:spPr>
        <p:txBody>
          <a:bodyPr vert="horz" lIns="91440" tIns="45720" rIns="91440" bIns="45720" rtlCol="0" anchor="t">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a:latin typeface="Times New Roman"/>
                <a:cs typeface="Times New Roman"/>
              </a:rPr>
              <a:t>Arduino Uno is a microcontroller board based on the ATMEGA328P.It contains everything needed to support the microcontroller, simply connect it to a computer with a USB cable or power it with a AC to DC adapter or battery to get started. The command is an instruction given to LCD to do a predefined task like initializing it, clearing its screen, setting the cursor position, controlling display etc. The data register stores the data to be displayed on the LCD. APR9600 device offers true single-chip voice recording, non-volatile storage, and playback capability for 40 to 60 seconds.</a:t>
            </a:r>
            <a:r>
              <a:rPr lang="en-US" sz="1400" dirty="0"/>
              <a:t> </a:t>
            </a:r>
            <a:r>
              <a:rPr lang="en-US" sz="2000" dirty="0">
                <a:latin typeface="Times New Roman"/>
                <a:cs typeface="Times New Roman"/>
              </a:rPr>
              <a:t>Sample rates are user-selectable, allowing designers to customize their design for unique quality and storage time needs.</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08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49350-911E-3AF1-70D2-50623B410E0E}"/>
              </a:ext>
            </a:extLst>
          </p:cNvPr>
          <p:cNvSpPr>
            <a:spLocks noGrp="1"/>
          </p:cNvSpPr>
          <p:nvPr>
            <p:ph type="title"/>
          </p:nvPr>
        </p:nvSpPr>
        <p:spPr/>
        <p:txBody>
          <a:bodyPr/>
          <a:lstStyle/>
          <a:p>
            <a:r>
              <a:rPr lang="en-US" dirty="0"/>
              <a:t>AURDINO UNO</a:t>
            </a:r>
            <a:endParaRPr lang="en-IN" dirty="0"/>
          </a:p>
        </p:txBody>
      </p:sp>
      <p:pic>
        <p:nvPicPr>
          <p:cNvPr id="5" name="Content Placeholder 4">
            <a:extLst>
              <a:ext uri="{FF2B5EF4-FFF2-40B4-BE49-F238E27FC236}">
                <a16:creationId xmlns:a16="http://schemas.microsoft.com/office/drawing/2014/main" id="{A4A3F0CC-1A68-6F6E-C77E-CAF47DEF64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7271" y="1924665"/>
            <a:ext cx="4689987" cy="3451122"/>
          </a:xfrm>
        </p:spPr>
      </p:pic>
    </p:spTree>
    <p:extLst>
      <p:ext uri="{BB962C8B-B14F-4D97-AF65-F5344CB8AC3E}">
        <p14:creationId xmlns:p14="http://schemas.microsoft.com/office/powerpoint/2010/main" val="200697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538A-1253-8CB9-274A-A3CED426F405}"/>
              </a:ext>
            </a:extLst>
          </p:cNvPr>
          <p:cNvSpPr>
            <a:spLocks noGrp="1"/>
          </p:cNvSpPr>
          <p:nvPr>
            <p:ph type="title"/>
          </p:nvPr>
        </p:nvSpPr>
        <p:spPr>
          <a:xfrm>
            <a:off x="963202" y="836176"/>
            <a:ext cx="9404723" cy="1400530"/>
          </a:xfrm>
        </p:spPr>
        <p:txBody>
          <a:bodyPr/>
          <a:lstStyle/>
          <a:p>
            <a:r>
              <a:rPr lang="en-US" dirty="0"/>
              <a:t>NODE MCU               ULTRASONIC    </a:t>
            </a:r>
            <a:br>
              <a:rPr lang="en-US" dirty="0"/>
            </a:br>
            <a:r>
              <a:rPr lang="en-US" dirty="0"/>
              <a:t>                                      SENSOR    </a:t>
            </a:r>
            <a:endParaRPr lang="en-IN" dirty="0"/>
          </a:p>
        </p:txBody>
      </p:sp>
      <p:pic>
        <p:nvPicPr>
          <p:cNvPr id="9" name="Content Placeholder 8">
            <a:extLst>
              <a:ext uri="{FF2B5EF4-FFF2-40B4-BE49-F238E27FC236}">
                <a16:creationId xmlns:a16="http://schemas.microsoft.com/office/drawing/2014/main" id="{9BC3B8C2-4C35-3D33-4AE3-4C95DD93F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3306" y="2576896"/>
            <a:ext cx="3057525" cy="2216329"/>
          </a:xfrm>
        </p:spPr>
      </p:pic>
      <p:pic>
        <p:nvPicPr>
          <p:cNvPr id="11" name="Picture 10">
            <a:extLst>
              <a:ext uri="{FF2B5EF4-FFF2-40B4-BE49-F238E27FC236}">
                <a16:creationId xmlns:a16="http://schemas.microsoft.com/office/drawing/2014/main" id="{DC43107D-1389-1394-799A-B30C0214D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299" y="2753492"/>
            <a:ext cx="2845056" cy="2039733"/>
          </a:xfrm>
          <a:prstGeom prst="rect">
            <a:avLst/>
          </a:prstGeom>
        </p:spPr>
      </p:pic>
    </p:spTree>
    <p:extLst>
      <p:ext uri="{BB962C8B-B14F-4D97-AF65-F5344CB8AC3E}">
        <p14:creationId xmlns:p14="http://schemas.microsoft.com/office/powerpoint/2010/main" val="20020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0621-2AEC-A01D-668A-CDD9AEFE2E60}"/>
              </a:ext>
            </a:extLst>
          </p:cNvPr>
          <p:cNvSpPr>
            <a:spLocks noGrp="1"/>
          </p:cNvSpPr>
          <p:nvPr>
            <p:ph type="title"/>
          </p:nvPr>
        </p:nvSpPr>
        <p:spPr>
          <a:xfrm>
            <a:off x="699715" y="1"/>
            <a:ext cx="10654085" cy="1248354"/>
          </a:xfrm>
        </p:spPr>
        <p:txBody>
          <a:bodyPr>
            <a:normAutofit/>
          </a:bodyPr>
          <a:lstStyle/>
          <a:p>
            <a:r>
              <a:rPr lang="en-US" sz="2000" b="1" i="0" dirty="0">
                <a:solidFill>
                  <a:srgbClr val="000000"/>
                </a:solidFill>
                <a:effectLst/>
                <a:latin typeface="Times New Roman" panose="02020603050405020304" pitchFamily="18" charset="0"/>
                <a:cs typeface="Times New Roman" panose="02020603050405020304" pitchFamily="18" charset="0"/>
              </a:rPr>
              <a:t>Arduino IDE :</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9AAE4E-67C7-9FCD-892A-731DC5F6C941}"/>
              </a:ext>
            </a:extLst>
          </p:cNvPr>
          <p:cNvSpPr>
            <a:spLocks noGrp="1"/>
          </p:cNvSpPr>
          <p:nvPr>
            <p:ph idx="1"/>
          </p:nvPr>
        </p:nvSpPr>
        <p:spPr>
          <a:xfrm>
            <a:off x="699715" y="850791"/>
            <a:ext cx="10628029" cy="5383032"/>
          </a:xfrm>
        </p:spPr>
        <p:txBody>
          <a:bodyPr>
            <a:normAutofit/>
          </a:bodyPr>
          <a:lstStyle/>
          <a:p>
            <a:pPr marL="0" indent="0" algn="just">
              <a:lnSpc>
                <a:spcPct val="150000"/>
              </a:lnSpc>
              <a:buNone/>
            </a:pPr>
            <a:r>
              <a:rPr lang="en-US" sz="2000" i="0" dirty="0">
                <a:effectLst/>
                <a:latin typeface="Times New Roman" panose="02020603050405020304" pitchFamily="18" charset="0"/>
                <a:cs typeface="Times New Roman" panose="02020603050405020304" pitchFamily="18" charset="0"/>
              </a:rPr>
              <a:t>The Arduino IDE (Integrated Development Environment) is the program used to write code, and comes in the form of a downloadable file on the Arduino website. The Arduino board is the physical board that stores and performs the code uploaded to it.</a:t>
            </a:r>
          </a:p>
          <a:p>
            <a:pPr marL="0" indent="0" algn="just">
              <a:lnSpc>
                <a:spcPct val="150000"/>
              </a:lnSpc>
              <a:buNone/>
            </a:pPr>
            <a:r>
              <a:rPr lang="en-US" sz="2000" b="0" i="0" dirty="0">
                <a:effectLst/>
                <a:latin typeface="Times New Roman" panose="02020603050405020304" pitchFamily="18" charset="0"/>
                <a:cs typeface="Times New Roman" panose="02020603050405020304" pitchFamily="18" charset="0"/>
              </a:rPr>
              <a:t>It makes it easy to write code and upload it to the board. It runs on Windows, Mac OS X, and Linux. The environment is written in Java and based on Processing and other open-source software.</a:t>
            </a:r>
            <a:endParaRPr lang="en-IN" sz="2000" dirty="0">
              <a:latin typeface="Times New Roman" panose="02020603050405020304" pitchFamily="18" charset="0"/>
              <a:cs typeface="Times New Roman" panose="02020603050405020304" pitchFamily="18" charset="0"/>
            </a:endParaRPr>
          </a:p>
        </p:txBody>
      </p:sp>
      <p:pic>
        <p:nvPicPr>
          <p:cNvPr id="3076" name="Picture 4" descr="How to Install Arduino IDE on Ubuntu - VITUX">
            <a:extLst>
              <a:ext uri="{FF2B5EF4-FFF2-40B4-BE49-F238E27FC236}">
                <a16:creationId xmlns:a16="http://schemas.microsoft.com/office/drawing/2014/main" id="{4ADE800C-F73C-239F-C424-CC4634A92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6721" y="3429001"/>
            <a:ext cx="3101008" cy="233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962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C01C4-F361-07A2-B25A-569E11E81C9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BEA3DC4-FDFB-0B03-C27A-0CA1E6429E24}"/>
              </a:ext>
            </a:extLst>
          </p:cNvPr>
          <p:cNvSpPr>
            <a:spLocks noGrp="1"/>
          </p:cNvSpPr>
          <p:nvPr>
            <p:ph idx="1"/>
          </p:nvPr>
        </p:nvSpPr>
        <p:spPr/>
        <p:txBody>
          <a:bodyPr/>
          <a:lstStyle/>
          <a:p>
            <a:r>
              <a:rPr lang="en-US" dirty="0"/>
              <a:t>Improper  disposal  and  improper  </a:t>
            </a:r>
            <a:r>
              <a:rPr lang="en-US" dirty="0" err="1"/>
              <a:t>maintainance</a:t>
            </a:r>
            <a:r>
              <a:rPr lang="en-US" dirty="0"/>
              <a:t>  of domestic waste create issues in public health and environment pollution thus this paper attempts to provide practical solution towards managing the  waste collaborating  it with the  use of IOT i.e. providing free internet facilities for a specific time once the  trash  is  dumped  into the  bin.  the  proposed system  will definitely  help to  overcome  all the  serious  issues related  to waste and keep the environment clean.</a:t>
            </a:r>
            <a:endParaRPr lang="en-IN" dirty="0"/>
          </a:p>
        </p:txBody>
      </p:sp>
    </p:spTree>
    <p:extLst>
      <p:ext uri="{BB962C8B-B14F-4D97-AF65-F5344CB8AC3E}">
        <p14:creationId xmlns:p14="http://schemas.microsoft.com/office/powerpoint/2010/main" val="2318386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477</TotalTime>
  <Words>683</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Söhne</vt:lpstr>
      <vt:lpstr>Times New Roman</vt:lpstr>
      <vt:lpstr>Wingdings 3</vt:lpstr>
      <vt:lpstr>Ion</vt:lpstr>
      <vt:lpstr>SMART GARBAGE MONITORING SYSTEM USING IOT                                                                                                                                                                             K.AJAY REDDY                                                                                                                                                                                                                                                        (1602-20-733-002)                                                                                                                                                                                                                                                                                                                                                                                                        G.KRISHNA SAMEER                                                                                                                                                                                                                                                        (1602-20-733-013)</vt:lpstr>
      <vt:lpstr>ABSTRACT: </vt:lpstr>
      <vt:lpstr>MOTIVATION: </vt:lpstr>
      <vt:lpstr>PowerPoint Presentation</vt:lpstr>
      <vt:lpstr>METHODOLOGY:</vt:lpstr>
      <vt:lpstr>AURDINO UNO</vt:lpstr>
      <vt:lpstr>NODE MCU               ULTRASONIC                                           SENSOR    </vt:lpstr>
      <vt:lpstr>Arduino IDE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CVR COLLEGE OF ENGINEERING DEPARTMENT OF COMPUTER SCIENCE AND ENGINEERING</dc:title>
  <dc:creator>Dr. Subhash Chandra N</dc:creator>
  <cp:lastModifiedBy>20-733-027_VENKATAGIRI PAVAN KUMAR</cp:lastModifiedBy>
  <cp:revision>202</cp:revision>
  <dcterms:created xsi:type="dcterms:W3CDTF">2021-03-02T17:25:51Z</dcterms:created>
  <dcterms:modified xsi:type="dcterms:W3CDTF">2023-05-06T10:47:10Z</dcterms:modified>
</cp:coreProperties>
</file>