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Nivel de texto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150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1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o del título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defRPr b="0" spc="0" sz="11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60" name="Nivel de texto 1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08263" indent="-608263" defTabSz="821531">
              <a:lnSpc>
                <a:spcPct val="100000"/>
              </a:lnSpc>
              <a:spcBef>
                <a:spcPts val="5900"/>
              </a:spcBef>
              <a:buSzPct val="75000"/>
              <a:defRPr sz="5200">
                <a:latin typeface="Menlo Regular"/>
                <a:ea typeface="Menlo Regular"/>
                <a:cs typeface="Menlo Regular"/>
                <a:sym typeface="Menlo Regular"/>
              </a:defRPr>
            </a:lvl1pPr>
            <a:lvl2pPr marL="1052763" indent="-608263" defTabSz="821531">
              <a:lnSpc>
                <a:spcPct val="100000"/>
              </a:lnSpc>
              <a:spcBef>
                <a:spcPts val="5900"/>
              </a:spcBef>
              <a:buSzPct val="75000"/>
              <a:defRPr sz="5200">
                <a:latin typeface="Menlo Regular"/>
                <a:ea typeface="Menlo Regular"/>
                <a:cs typeface="Menlo Regular"/>
                <a:sym typeface="Menlo Regular"/>
              </a:defRPr>
            </a:lvl2pPr>
            <a:lvl3pPr marL="1497263" indent="-608263" defTabSz="821531">
              <a:lnSpc>
                <a:spcPct val="100000"/>
              </a:lnSpc>
              <a:spcBef>
                <a:spcPts val="5900"/>
              </a:spcBef>
              <a:buSzPct val="75000"/>
              <a:defRPr sz="5200">
                <a:latin typeface="Menlo Regular"/>
                <a:ea typeface="Menlo Regular"/>
                <a:cs typeface="Menlo Regular"/>
                <a:sym typeface="Menlo Regular"/>
              </a:defRPr>
            </a:lvl3pPr>
            <a:lvl4pPr marL="1941763" indent="-608263" defTabSz="821531">
              <a:lnSpc>
                <a:spcPct val="100000"/>
              </a:lnSpc>
              <a:spcBef>
                <a:spcPts val="5900"/>
              </a:spcBef>
              <a:buSzPct val="75000"/>
              <a:defRPr sz="5200">
                <a:latin typeface="Menlo Regular"/>
                <a:ea typeface="Menlo Regular"/>
                <a:cs typeface="Menlo Regular"/>
                <a:sym typeface="Menlo Regular"/>
              </a:defRPr>
            </a:lvl4pPr>
            <a:lvl5pPr marL="2386263" indent="-608263" defTabSz="821531">
              <a:lnSpc>
                <a:spcPct val="100000"/>
              </a:lnSpc>
              <a:spcBef>
                <a:spcPts val="5900"/>
              </a:spcBef>
              <a:buSzPct val="75000"/>
              <a:defRPr sz="5200">
                <a:latin typeface="Menlo Regular"/>
                <a:ea typeface="Menlo Regular"/>
                <a:cs typeface="Menlo Regular"/>
                <a:sym typeface="Menlo 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11935814" y="1301948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Luis Miguel Sanchez Pinilla | Estructura de Datos 2021-3 | Noviembre 2, 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Luis Miguel Sanchez Pinilla | Estructura de Datos 2021-3 | Noviembre 2, 2021</a:t>
            </a:r>
          </a:p>
        </p:txBody>
      </p:sp>
      <p:sp>
        <p:nvSpPr>
          <p:cNvPr id="171" name="Arboles Binario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Arboles Binarios</a:t>
            </a:r>
          </a:p>
        </p:txBody>
      </p:sp>
      <p:sp>
        <p:nvSpPr>
          <p:cNvPr id="172" name="Definición, Terminologia y Recorrido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Definición, Terminologia y Recorridos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orrido de Arboles"/>
          <p:cNvSpPr txBox="1"/>
          <p:nvPr>
            <p:ph type="title"/>
          </p:nvPr>
        </p:nvSpPr>
        <p:spPr>
          <a:xfrm>
            <a:off x="782143" y="-786839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Recorrido de Arboles</a:t>
            </a:r>
          </a:p>
        </p:txBody>
      </p:sp>
      <p:sp>
        <p:nvSpPr>
          <p:cNvPr id="307" name="Preorder…"/>
          <p:cNvSpPr txBox="1"/>
          <p:nvPr>
            <p:ph type="body" sz="half" idx="4294967295"/>
          </p:nvPr>
        </p:nvSpPr>
        <p:spPr>
          <a:xfrm>
            <a:off x="1271785" y="3028855"/>
            <a:ext cx="7270456" cy="9461102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pPr>
            <a:r>
              <a:t>Preorder</a:t>
            </a:r>
          </a:p>
          <a:p>
            <a:pPr marL="0" indent="0" defTabSz="821531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marL="0" indent="0" defTabSz="821531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marL="0" indent="228600" defTabSz="821531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marL="0" indent="228600" defTabSz="821531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marL="0" indent="228600" defTabSz="821531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p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p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p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pPr>
            <a:r>
              <a:t>Inorder</a:t>
            </a:r>
          </a:p>
          <a:p>
            <a:pPr marL="0" indent="0" defTabSz="821531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marL="0" indent="0" defTabSz="821531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marL="0" indent="457200" defTabSz="821531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marL="0" indent="457200" defTabSz="821531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marL="0" indent="457200" defTabSz="821531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  <p:sp>
        <p:nvSpPr>
          <p:cNvPr id="308" name="Postorder…"/>
          <p:cNvSpPr txBox="1"/>
          <p:nvPr/>
        </p:nvSpPr>
        <p:spPr>
          <a:xfrm>
            <a:off x="10270507" y="2881963"/>
            <a:ext cx="7270456" cy="3429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defRPr b="1" sz="3800"/>
            </a:pPr>
            <a:r>
              <a:t>Postorder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  <p:sp>
        <p:nvSpPr>
          <p:cNvPr id="309" name="preorder imprime antes…"/>
          <p:cNvSpPr txBox="1"/>
          <p:nvPr/>
        </p:nvSpPr>
        <p:spPr>
          <a:xfrm>
            <a:off x="981652" y="6311899"/>
            <a:ext cx="6850187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defRPr sz="33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preorder imprime </a:t>
            </a:r>
            <a:r>
              <a:rPr u="sng"/>
              <a:t>antes</a:t>
            </a:r>
          </a:p>
          <a:p>
            <a:pPr defTabSz="584200">
              <a:defRPr sz="33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de las llamadas recursivas</a:t>
            </a:r>
          </a:p>
        </p:txBody>
      </p:sp>
      <p:sp>
        <p:nvSpPr>
          <p:cNvPr id="310" name="inorder imprime entre…"/>
          <p:cNvSpPr txBox="1"/>
          <p:nvPr/>
        </p:nvSpPr>
        <p:spPr>
          <a:xfrm>
            <a:off x="1370261" y="11172072"/>
            <a:ext cx="6072969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defRPr sz="33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inorder imprime </a:t>
            </a:r>
            <a:r>
              <a:rPr u="sng"/>
              <a:t>entre</a:t>
            </a:r>
          </a:p>
          <a:p>
            <a:pPr defTabSz="584200">
              <a:defRPr sz="33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las llamadas recursivas</a:t>
            </a:r>
          </a:p>
        </p:txBody>
      </p:sp>
      <p:sp>
        <p:nvSpPr>
          <p:cNvPr id="311" name="postorder imprime después…"/>
          <p:cNvSpPr txBox="1"/>
          <p:nvPr/>
        </p:nvSpPr>
        <p:spPr>
          <a:xfrm>
            <a:off x="10150644" y="6311899"/>
            <a:ext cx="6850187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defRPr sz="33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postorder imprime </a:t>
            </a:r>
            <a:r>
              <a:rPr u="sng"/>
              <a:t>después</a:t>
            </a:r>
          </a:p>
          <a:p>
            <a:pPr defTabSz="584200">
              <a:defRPr sz="33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de las llamadas recursivas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31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31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2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2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32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32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32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32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33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33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337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  <p:sp>
        <p:nvSpPr>
          <p:cNvPr id="338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39" name="Imprimir el valor del nodo actual y luego recorra el subárbol izquierdo seguido del subárbol derecho."/>
          <p:cNvSpPr txBox="1"/>
          <p:nvPr/>
        </p:nvSpPr>
        <p:spPr>
          <a:xfrm>
            <a:off x="4916327" y="9860083"/>
            <a:ext cx="14551346" cy="1502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90000"/>
              </a:lnSpc>
              <a:spcBef>
                <a:spcPts val="4500"/>
              </a:spcBef>
              <a:defRPr sz="4800"/>
            </a:lvl1pPr>
          </a:lstStyle>
          <a:p>
            <a:pPr/>
            <a:r>
              <a:t>Imprimir el valor del nodo actual y luego recorra el subárbol izquierdo seguido del subárbol derecho.</a:t>
            </a:r>
          </a:p>
        </p:txBody>
      </p:sp>
      <p:sp>
        <p:nvSpPr>
          <p:cNvPr id="340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341" name="Call stack:"/>
          <p:cNvSpPr txBox="1"/>
          <p:nvPr/>
        </p:nvSpPr>
        <p:spPr>
          <a:xfrm>
            <a:off x="18804487" y="2689026"/>
            <a:ext cx="479525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Call stack: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34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34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5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5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5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35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35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5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35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35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6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36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36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6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36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6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369" name="Call stack:"/>
          <p:cNvSpPr txBox="1"/>
          <p:nvPr/>
        </p:nvSpPr>
        <p:spPr>
          <a:xfrm>
            <a:off x="18804487" y="2689026"/>
            <a:ext cx="479525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Call stack:</a:t>
            </a:r>
          </a:p>
        </p:txBody>
      </p:sp>
      <p:sp>
        <p:nvSpPr>
          <p:cNvPr id="370" name="Output: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</a:t>
            </a:r>
          </a:p>
        </p:txBody>
      </p:sp>
      <p:sp>
        <p:nvSpPr>
          <p:cNvPr id="37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37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37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7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8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38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38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38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38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39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39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39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9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399" name="Call stack:…"/>
          <p:cNvSpPr txBox="1"/>
          <p:nvPr/>
        </p:nvSpPr>
        <p:spPr>
          <a:xfrm>
            <a:off x="18804487" y="2689026"/>
            <a:ext cx="4795259" cy="161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</p:txBody>
      </p:sp>
      <p:sp>
        <p:nvSpPr>
          <p:cNvPr id="400" name="Output: A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</a:t>
            </a:r>
          </a:p>
        </p:txBody>
      </p:sp>
      <p:sp>
        <p:nvSpPr>
          <p:cNvPr id="40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40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40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0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41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41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41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42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42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42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2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429" name="Call stack:…"/>
          <p:cNvSpPr txBox="1"/>
          <p:nvPr/>
        </p:nvSpPr>
        <p:spPr>
          <a:xfrm>
            <a:off x="18804487" y="2689026"/>
            <a:ext cx="4795259" cy="235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B</a:t>
            </a:r>
          </a:p>
        </p:txBody>
      </p:sp>
      <p:sp>
        <p:nvSpPr>
          <p:cNvPr id="430" name="Output: A,B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</a:t>
            </a:r>
          </a:p>
        </p:txBody>
      </p:sp>
      <p:sp>
        <p:nvSpPr>
          <p:cNvPr id="43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43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3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43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3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4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4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44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44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44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44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45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45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45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5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459" name="Call stack:…"/>
          <p:cNvSpPr txBox="1"/>
          <p:nvPr/>
        </p:nvSpPr>
        <p:spPr>
          <a:xfrm>
            <a:off x="18804487" y="2689026"/>
            <a:ext cx="4795259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B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D</a:t>
            </a:r>
          </a:p>
        </p:txBody>
      </p:sp>
      <p:sp>
        <p:nvSpPr>
          <p:cNvPr id="460" name="Output: A,B,D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</a:t>
            </a:r>
          </a:p>
        </p:txBody>
      </p:sp>
      <p:sp>
        <p:nvSpPr>
          <p:cNvPr id="46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46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6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6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6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46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6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7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7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47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47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47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47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48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48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48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8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489" name="Call stack:…"/>
          <p:cNvSpPr txBox="1"/>
          <p:nvPr/>
        </p:nvSpPr>
        <p:spPr>
          <a:xfrm>
            <a:off x="18804487" y="2689026"/>
            <a:ext cx="4795259" cy="382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B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D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H</a:t>
            </a:r>
          </a:p>
        </p:txBody>
      </p:sp>
      <p:sp>
        <p:nvSpPr>
          <p:cNvPr id="490" name="Output: A,B,D,H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A,B,D,H</a:t>
            </a:r>
          </a:p>
        </p:txBody>
      </p:sp>
      <p:sp>
        <p:nvSpPr>
          <p:cNvPr id="49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49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9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9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9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49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9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0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0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50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50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50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50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1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51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51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1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51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1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519" name="Call stack:…"/>
          <p:cNvSpPr txBox="1"/>
          <p:nvPr/>
        </p:nvSpPr>
        <p:spPr>
          <a:xfrm>
            <a:off x="18804487" y="2689026"/>
            <a:ext cx="4795259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B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D</a:t>
            </a:r>
          </a:p>
        </p:txBody>
      </p:sp>
      <p:sp>
        <p:nvSpPr>
          <p:cNvPr id="520" name="Output: A,B,D,H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A,B,D,H</a:t>
            </a:r>
          </a:p>
        </p:txBody>
      </p:sp>
      <p:sp>
        <p:nvSpPr>
          <p:cNvPr id="52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52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2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52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2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3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3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53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53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53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53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4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54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54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4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54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4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549" name="Call stack:…"/>
          <p:cNvSpPr txBox="1"/>
          <p:nvPr/>
        </p:nvSpPr>
        <p:spPr>
          <a:xfrm>
            <a:off x="18804487" y="2689026"/>
            <a:ext cx="4795259" cy="382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B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D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I</a:t>
            </a:r>
          </a:p>
        </p:txBody>
      </p:sp>
      <p:sp>
        <p:nvSpPr>
          <p:cNvPr id="550" name="Output: A,B,D,H,I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A,B,D,H,I</a:t>
            </a:r>
          </a:p>
        </p:txBody>
      </p:sp>
      <p:sp>
        <p:nvSpPr>
          <p:cNvPr id="55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55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5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5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5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55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5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6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6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56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56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56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56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7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57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57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7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57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7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579" name="Call stack:…"/>
          <p:cNvSpPr txBox="1"/>
          <p:nvPr/>
        </p:nvSpPr>
        <p:spPr>
          <a:xfrm>
            <a:off x="18804487" y="2689026"/>
            <a:ext cx="4795259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B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D</a:t>
            </a:r>
          </a:p>
        </p:txBody>
      </p:sp>
      <p:sp>
        <p:nvSpPr>
          <p:cNvPr id="580" name="Output: A,B,D,H,I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A,B,D,H,I</a:t>
            </a:r>
          </a:p>
        </p:txBody>
      </p:sp>
      <p:sp>
        <p:nvSpPr>
          <p:cNvPr id="58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efinición"/>
          <p:cNvSpPr txBox="1"/>
          <p:nvPr>
            <p:ph type="title"/>
          </p:nvPr>
        </p:nvSpPr>
        <p:spPr>
          <a:xfrm>
            <a:off x="1206500" y="1270000"/>
            <a:ext cx="9779000" cy="3271415"/>
          </a:xfrm>
          <a:prstGeom prst="rect">
            <a:avLst/>
          </a:prstGeom>
        </p:spPr>
        <p:txBody>
          <a:bodyPr/>
          <a:lstStyle/>
          <a:p>
            <a:pPr/>
            <a:r>
              <a:t>Definición</a:t>
            </a:r>
          </a:p>
        </p:txBody>
      </p:sp>
      <p:sp>
        <p:nvSpPr>
          <p:cNvPr id="175" name="Un árbol es un gráfico no dirigido que satisface cualquiera de las siguientes definiciones:…"/>
          <p:cNvSpPr txBox="1"/>
          <p:nvPr>
            <p:ph type="body" sz="half" idx="1"/>
          </p:nvPr>
        </p:nvSpPr>
        <p:spPr>
          <a:xfrm>
            <a:off x="1206500" y="4992972"/>
            <a:ext cx="9779000" cy="7450007"/>
          </a:xfrm>
          <a:prstGeom prst="rect">
            <a:avLst/>
          </a:prstGeom>
        </p:spPr>
        <p:txBody>
          <a:bodyPr/>
          <a:lstStyle/>
          <a:p>
            <a:pPr algn="ctr" defTabSz="817244">
              <a:defRPr sz="3762"/>
            </a:pPr>
            <a:r>
              <a:t>Un árbol es un gráfico no dirigido que satisface cualquiera de las siguientes definiciones:</a:t>
            </a:r>
          </a:p>
          <a:p>
            <a:pPr marL="603504" indent="-603504" defTabSz="2413955">
              <a:lnSpc>
                <a:spcPct val="90000"/>
              </a:lnSpc>
              <a:spcBef>
                <a:spcPts val="4400"/>
              </a:spcBef>
              <a:buSzPct val="123000"/>
              <a:buChar char="•"/>
              <a:defRPr b="0" sz="4752"/>
            </a:pPr>
            <a:r>
              <a:t>Un gráfico conectado acíclico</a:t>
            </a:r>
          </a:p>
          <a:p>
            <a:pPr marL="603504" indent="-603504" defTabSz="2413955">
              <a:lnSpc>
                <a:spcPct val="90000"/>
              </a:lnSpc>
              <a:spcBef>
                <a:spcPts val="4400"/>
              </a:spcBef>
              <a:buSzPct val="123000"/>
              <a:buChar char="•"/>
              <a:defRPr b="0" sz="4752"/>
            </a:pPr>
            <a:r>
              <a:t>Un gráfico conectado con N nodos y N-1 aristas.</a:t>
            </a:r>
          </a:p>
          <a:p>
            <a:pPr marL="603504" indent="-603504" defTabSz="2413955">
              <a:lnSpc>
                <a:spcPct val="90000"/>
              </a:lnSpc>
              <a:spcBef>
                <a:spcPts val="4400"/>
              </a:spcBef>
              <a:buSzPct val="123000"/>
              <a:buChar char="•"/>
              <a:defRPr b="0" sz="4752"/>
            </a:pPr>
            <a:r>
              <a:t>Un gráfico en el que dos vértices cualesquiera están conectados por exactamente un camino.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13072352" y="2856372"/>
            <a:ext cx="9128752" cy="8003256"/>
            <a:chOff x="0" y="0"/>
            <a:chExt cx="9128751" cy="8003255"/>
          </a:xfrm>
        </p:grpSpPr>
        <p:sp>
          <p:nvSpPr>
            <p:cNvPr id="176" name="0"/>
            <p:cNvSpPr/>
            <p:nvPr/>
          </p:nvSpPr>
          <p:spPr>
            <a:xfrm>
              <a:off x="2028035" y="3190853"/>
              <a:ext cx="1889621" cy="1874179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7" name="9"/>
            <p:cNvSpPr/>
            <p:nvPr/>
          </p:nvSpPr>
          <p:spPr>
            <a:xfrm>
              <a:off x="7239130" y="3233482"/>
              <a:ext cx="1889622" cy="1874179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78" name="Line"/>
            <p:cNvSpPr/>
            <p:nvPr/>
          </p:nvSpPr>
          <p:spPr>
            <a:xfrm flipV="1">
              <a:off x="3577658" y="1747572"/>
              <a:ext cx="1292690" cy="1540288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 flipH="1" flipV="1">
              <a:off x="6333449" y="1664912"/>
              <a:ext cx="1356588" cy="1643449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0" name="2"/>
            <p:cNvSpPr/>
            <p:nvPr/>
          </p:nvSpPr>
          <p:spPr>
            <a:xfrm>
              <a:off x="2028035" y="6129077"/>
              <a:ext cx="1889621" cy="1874179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1" name="3"/>
            <p:cNvSpPr/>
            <p:nvPr/>
          </p:nvSpPr>
          <p:spPr>
            <a:xfrm>
              <a:off x="4633585" y="3233482"/>
              <a:ext cx="1889621" cy="1874179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2" name="Line"/>
            <p:cNvSpPr/>
            <p:nvPr/>
          </p:nvSpPr>
          <p:spPr>
            <a:xfrm flipV="1">
              <a:off x="2972846" y="5132269"/>
              <a:ext cx="1" cy="92957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 flipV="1">
              <a:off x="5578393" y="1929718"/>
              <a:ext cx="1" cy="128161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4" name="3"/>
            <p:cNvSpPr/>
            <p:nvPr/>
          </p:nvSpPr>
          <p:spPr>
            <a:xfrm>
              <a:off x="0" y="6129077"/>
              <a:ext cx="1889621" cy="1874179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5" name="Line"/>
            <p:cNvSpPr/>
            <p:nvPr/>
          </p:nvSpPr>
          <p:spPr>
            <a:xfrm flipV="1">
              <a:off x="1373650" y="4901647"/>
              <a:ext cx="908864" cy="1244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6" name="2"/>
            <p:cNvSpPr/>
            <p:nvPr/>
          </p:nvSpPr>
          <p:spPr>
            <a:xfrm>
              <a:off x="4633585" y="6098049"/>
              <a:ext cx="1889621" cy="1874179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7" name="Line"/>
            <p:cNvSpPr/>
            <p:nvPr/>
          </p:nvSpPr>
          <p:spPr>
            <a:xfrm flipV="1">
              <a:off x="5578392" y="5101240"/>
              <a:ext cx="1" cy="92957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8" name="4"/>
            <p:cNvSpPr/>
            <p:nvPr/>
          </p:nvSpPr>
          <p:spPr>
            <a:xfrm>
              <a:off x="4596810" y="0"/>
              <a:ext cx="1889622" cy="1874179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90" name="Grafo de orden 7, y tamaño 6"/>
          <p:cNvSpPr txBox="1"/>
          <p:nvPr/>
        </p:nvSpPr>
        <p:spPr>
          <a:xfrm>
            <a:off x="15535589" y="12078626"/>
            <a:ext cx="420227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Grafo de orden 7, y tamaño 6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58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8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8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8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58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8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9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9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9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9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9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59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59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9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59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59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60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60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60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60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609" name="Call stack:…"/>
          <p:cNvSpPr txBox="1"/>
          <p:nvPr/>
        </p:nvSpPr>
        <p:spPr>
          <a:xfrm>
            <a:off x="18804487" y="2689026"/>
            <a:ext cx="4795259" cy="235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B</a:t>
            </a:r>
          </a:p>
        </p:txBody>
      </p:sp>
      <p:sp>
        <p:nvSpPr>
          <p:cNvPr id="610" name="Output: A,B,D,H,I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A,B,D,H,I</a:t>
            </a:r>
          </a:p>
        </p:txBody>
      </p:sp>
      <p:sp>
        <p:nvSpPr>
          <p:cNvPr id="61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61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1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61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1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2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2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2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2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62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62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2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62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62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3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63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63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3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63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63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639" name="Call stack:…"/>
          <p:cNvSpPr txBox="1"/>
          <p:nvPr/>
        </p:nvSpPr>
        <p:spPr>
          <a:xfrm>
            <a:off x="18804487" y="2689026"/>
            <a:ext cx="4795259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B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E</a:t>
            </a:r>
          </a:p>
        </p:txBody>
      </p:sp>
      <p:sp>
        <p:nvSpPr>
          <p:cNvPr id="640" name="Output: A,B,D,H,I,E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A,B,D,H,I,E</a:t>
            </a:r>
          </a:p>
        </p:txBody>
      </p:sp>
      <p:sp>
        <p:nvSpPr>
          <p:cNvPr id="64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64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4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64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4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5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5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65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65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65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65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66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66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66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66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669" name="Call stack:…"/>
          <p:cNvSpPr txBox="1"/>
          <p:nvPr/>
        </p:nvSpPr>
        <p:spPr>
          <a:xfrm>
            <a:off x="18804487" y="2689026"/>
            <a:ext cx="4795259" cy="235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B</a:t>
            </a:r>
          </a:p>
        </p:txBody>
      </p:sp>
      <p:sp>
        <p:nvSpPr>
          <p:cNvPr id="670" name="Output: A,B,D,H,I,E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A,B,D,H,I,E</a:t>
            </a:r>
          </a:p>
        </p:txBody>
      </p:sp>
      <p:sp>
        <p:nvSpPr>
          <p:cNvPr id="67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67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7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7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7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67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7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8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8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68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68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68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68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9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69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69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9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69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69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699" name="Call stack:…"/>
          <p:cNvSpPr txBox="1"/>
          <p:nvPr/>
        </p:nvSpPr>
        <p:spPr>
          <a:xfrm>
            <a:off x="18804487" y="2689026"/>
            <a:ext cx="4795259" cy="161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</p:txBody>
      </p:sp>
      <p:sp>
        <p:nvSpPr>
          <p:cNvPr id="700" name="Output: A,B,D,H,I,E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A,B,D,H,I,E</a:t>
            </a:r>
          </a:p>
        </p:txBody>
      </p:sp>
      <p:sp>
        <p:nvSpPr>
          <p:cNvPr id="70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70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0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0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0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70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0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1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1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71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1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71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71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1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71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71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2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72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72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2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72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2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729" name="Call stack:…"/>
          <p:cNvSpPr txBox="1"/>
          <p:nvPr/>
        </p:nvSpPr>
        <p:spPr>
          <a:xfrm>
            <a:off x="18804487" y="2689026"/>
            <a:ext cx="4795259" cy="235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C</a:t>
            </a:r>
          </a:p>
        </p:txBody>
      </p:sp>
      <p:sp>
        <p:nvSpPr>
          <p:cNvPr id="730" name="Output: A,B,D,H,I,E,C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A,B,D,H,I,E,C</a:t>
            </a:r>
          </a:p>
        </p:txBody>
      </p:sp>
      <p:sp>
        <p:nvSpPr>
          <p:cNvPr id="73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73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3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3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3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73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3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4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4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74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4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74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74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4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74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74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5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5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75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75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5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75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5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759" name="Call stack:…"/>
          <p:cNvSpPr txBox="1"/>
          <p:nvPr/>
        </p:nvSpPr>
        <p:spPr>
          <a:xfrm>
            <a:off x="18804487" y="2689026"/>
            <a:ext cx="4795259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C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F</a:t>
            </a:r>
          </a:p>
        </p:txBody>
      </p:sp>
      <p:sp>
        <p:nvSpPr>
          <p:cNvPr id="760" name="Output: A,B,D,H,I,E,C,F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A,B,D,H,I,E,C,F</a:t>
            </a:r>
          </a:p>
        </p:txBody>
      </p:sp>
      <p:sp>
        <p:nvSpPr>
          <p:cNvPr id="76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76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6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6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6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76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6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7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77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77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77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77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77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8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78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78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8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78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8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789" name="Call stack:…"/>
          <p:cNvSpPr txBox="1"/>
          <p:nvPr/>
        </p:nvSpPr>
        <p:spPr>
          <a:xfrm>
            <a:off x="18804487" y="2689026"/>
            <a:ext cx="4795259" cy="382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C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F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J</a:t>
            </a:r>
          </a:p>
        </p:txBody>
      </p:sp>
      <p:sp>
        <p:nvSpPr>
          <p:cNvPr id="790" name="Output: A,B,D,H,I,E,C,F,J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A,B,D,H,I,E,C,F,J</a:t>
            </a:r>
          </a:p>
        </p:txBody>
      </p:sp>
      <p:sp>
        <p:nvSpPr>
          <p:cNvPr id="79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79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9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9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9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9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79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9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0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0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80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0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80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80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0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80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80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1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81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81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1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81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1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819" name="Call stack:…"/>
          <p:cNvSpPr txBox="1"/>
          <p:nvPr/>
        </p:nvSpPr>
        <p:spPr>
          <a:xfrm>
            <a:off x="18804487" y="2689026"/>
            <a:ext cx="4795259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C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F</a:t>
            </a:r>
          </a:p>
        </p:txBody>
      </p:sp>
      <p:sp>
        <p:nvSpPr>
          <p:cNvPr id="820" name="Output: A,B,D,H,I,E,C,F,J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A,B,D,H,I,E,C,F,J</a:t>
            </a:r>
          </a:p>
        </p:txBody>
      </p:sp>
      <p:sp>
        <p:nvSpPr>
          <p:cNvPr id="82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82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2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2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2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82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2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3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3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83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3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3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83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83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3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83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83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4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84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84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4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84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4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849" name="Call stack:…"/>
          <p:cNvSpPr txBox="1"/>
          <p:nvPr/>
        </p:nvSpPr>
        <p:spPr>
          <a:xfrm>
            <a:off x="18804487" y="2689026"/>
            <a:ext cx="4795259" cy="382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C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F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K</a:t>
            </a:r>
          </a:p>
        </p:txBody>
      </p:sp>
      <p:sp>
        <p:nvSpPr>
          <p:cNvPr id="850" name="Output: A,B,D,H,I,E,C,F,J,K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A,B,D,H,I,E,C,F,J,K</a:t>
            </a:r>
          </a:p>
        </p:txBody>
      </p:sp>
      <p:sp>
        <p:nvSpPr>
          <p:cNvPr id="85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85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5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5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5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85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5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6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6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86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6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86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86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6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86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86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7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87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87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7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87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7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879" name="Call stack:…"/>
          <p:cNvSpPr txBox="1"/>
          <p:nvPr/>
        </p:nvSpPr>
        <p:spPr>
          <a:xfrm>
            <a:off x="18804487" y="2689026"/>
            <a:ext cx="4795259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C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F</a:t>
            </a:r>
          </a:p>
        </p:txBody>
      </p:sp>
      <p:sp>
        <p:nvSpPr>
          <p:cNvPr id="880" name="Output: A,B,D,H,I,E,C,F,J,K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A,B,D,H,I,E,C,F,J,K</a:t>
            </a:r>
          </a:p>
        </p:txBody>
      </p:sp>
      <p:sp>
        <p:nvSpPr>
          <p:cNvPr id="88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rminologia"/>
          <p:cNvSpPr txBox="1"/>
          <p:nvPr>
            <p:ph type="title"/>
          </p:nvPr>
        </p:nvSpPr>
        <p:spPr>
          <a:xfrm>
            <a:off x="1206500" y="1270000"/>
            <a:ext cx="9779000" cy="3271415"/>
          </a:xfrm>
          <a:prstGeom prst="rect">
            <a:avLst/>
          </a:prstGeom>
        </p:spPr>
        <p:txBody>
          <a:bodyPr/>
          <a:lstStyle/>
          <a:p>
            <a:pPr/>
            <a:r>
              <a:t>Terminologia</a:t>
            </a:r>
          </a:p>
        </p:txBody>
      </p:sp>
      <p:sp>
        <p:nvSpPr>
          <p:cNvPr id="193" name="Nodo raiz…"/>
          <p:cNvSpPr txBox="1"/>
          <p:nvPr>
            <p:ph type="body" sz="half" idx="1"/>
          </p:nvPr>
        </p:nvSpPr>
        <p:spPr>
          <a:xfrm>
            <a:off x="1206500" y="4992972"/>
            <a:ext cx="9779000" cy="7450007"/>
          </a:xfrm>
          <a:prstGeom prst="rect">
            <a:avLst/>
          </a:prstGeom>
        </p:spPr>
        <p:txBody>
          <a:bodyPr/>
          <a:lstStyle/>
          <a:p>
            <a:pPr algn="ctr">
              <a:defRPr sz="3800"/>
            </a:pPr>
            <a:r>
              <a:t>Nodo raiz</a:t>
            </a:r>
          </a:p>
          <a:p>
            <a:pPr algn="ctr">
              <a:defRPr sz="3800"/>
            </a:pPr>
          </a:p>
          <a:p>
            <a:pPr algn="ctr">
              <a:defRPr sz="3800"/>
            </a:pPr>
            <a:r>
              <a:t>Un árbol enraizado, tiene una referencia al nodo raíz del árbol. Cualquier nodo puede enraizar el árbol.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13072352" y="2856372"/>
            <a:ext cx="9128752" cy="8003256"/>
            <a:chOff x="0" y="0"/>
            <a:chExt cx="9128751" cy="8003255"/>
          </a:xfrm>
        </p:grpSpPr>
        <p:sp>
          <p:nvSpPr>
            <p:cNvPr id="194" name="0"/>
            <p:cNvSpPr/>
            <p:nvPr/>
          </p:nvSpPr>
          <p:spPr>
            <a:xfrm>
              <a:off x="2028035" y="3190853"/>
              <a:ext cx="1889621" cy="1874179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95" name="9"/>
            <p:cNvSpPr/>
            <p:nvPr/>
          </p:nvSpPr>
          <p:spPr>
            <a:xfrm>
              <a:off x="7239130" y="3233482"/>
              <a:ext cx="1889622" cy="1874179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96" name="Line"/>
            <p:cNvSpPr/>
            <p:nvPr/>
          </p:nvSpPr>
          <p:spPr>
            <a:xfrm flipV="1">
              <a:off x="3577658" y="1747572"/>
              <a:ext cx="1292690" cy="1540288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 flipH="1" flipV="1">
              <a:off x="6333449" y="1664912"/>
              <a:ext cx="1356588" cy="1643449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8" name="2"/>
            <p:cNvSpPr/>
            <p:nvPr/>
          </p:nvSpPr>
          <p:spPr>
            <a:xfrm>
              <a:off x="2028035" y="6129077"/>
              <a:ext cx="1889621" cy="1874179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9" name="3"/>
            <p:cNvSpPr/>
            <p:nvPr/>
          </p:nvSpPr>
          <p:spPr>
            <a:xfrm>
              <a:off x="4633585" y="3233482"/>
              <a:ext cx="1889621" cy="1874179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0" name="Line"/>
            <p:cNvSpPr/>
            <p:nvPr/>
          </p:nvSpPr>
          <p:spPr>
            <a:xfrm flipV="1">
              <a:off x="2972846" y="5132269"/>
              <a:ext cx="1" cy="92957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 flipV="1">
              <a:off x="5578393" y="1929718"/>
              <a:ext cx="1" cy="128161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2" name="3"/>
            <p:cNvSpPr/>
            <p:nvPr/>
          </p:nvSpPr>
          <p:spPr>
            <a:xfrm>
              <a:off x="0" y="6129077"/>
              <a:ext cx="1889621" cy="1874179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3" name="Line"/>
            <p:cNvSpPr/>
            <p:nvPr/>
          </p:nvSpPr>
          <p:spPr>
            <a:xfrm flipV="1">
              <a:off x="1373650" y="4901647"/>
              <a:ext cx="908864" cy="1244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4" name="2"/>
            <p:cNvSpPr/>
            <p:nvPr/>
          </p:nvSpPr>
          <p:spPr>
            <a:xfrm>
              <a:off x="4633585" y="6098049"/>
              <a:ext cx="1889621" cy="1874179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5" name="Line"/>
            <p:cNvSpPr/>
            <p:nvPr/>
          </p:nvSpPr>
          <p:spPr>
            <a:xfrm flipV="1">
              <a:off x="5578392" y="5101240"/>
              <a:ext cx="1" cy="92957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6" name="4"/>
            <p:cNvSpPr/>
            <p:nvPr/>
          </p:nvSpPr>
          <p:spPr>
            <a:xfrm>
              <a:off x="4596810" y="0"/>
              <a:ext cx="1889622" cy="187417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5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88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8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8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8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8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88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8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9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9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89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9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89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89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9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89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89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90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90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90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90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909" name="Call stack:…"/>
          <p:cNvSpPr txBox="1"/>
          <p:nvPr/>
        </p:nvSpPr>
        <p:spPr>
          <a:xfrm>
            <a:off x="18804487" y="2689026"/>
            <a:ext cx="4795259" cy="235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C</a:t>
            </a:r>
          </a:p>
        </p:txBody>
      </p:sp>
      <p:sp>
        <p:nvSpPr>
          <p:cNvPr id="910" name="Output: A,B,D,H,I,E,C,F,J,K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A,B,D,H,I,E,C,F,J,K</a:t>
            </a:r>
          </a:p>
        </p:txBody>
      </p:sp>
      <p:sp>
        <p:nvSpPr>
          <p:cNvPr id="91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91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1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91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1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91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1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2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2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92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2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92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92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2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92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92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3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93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93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3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93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93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939" name="Call stack:…"/>
          <p:cNvSpPr txBox="1"/>
          <p:nvPr/>
        </p:nvSpPr>
        <p:spPr>
          <a:xfrm>
            <a:off x="18804487" y="2689026"/>
            <a:ext cx="4795259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C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G</a:t>
            </a:r>
          </a:p>
        </p:txBody>
      </p:sp>
      <p:sp>
        <p:nvSpPr>
          <p:cNvPr id="940" name="Output: A,B,D,H,I,E,C,F,J,K,G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A,B,D,H,I,E,C,F,J,K,G</a:t>
            </a:r>
          </a:p>
        </p:txBody>
      </p:sp>
      <p:sp>
        <p:nvSpPr>
          <p:cNvPr id="94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94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4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94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4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94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4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5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95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95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95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95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95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6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96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96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6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96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96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969" name="Call stack:…"/>
          <p:cNvSpPr txBox="1"/>
          <p:nvPr/>
        </p:nvSpPr>
        <p:spPr>
          <a:xfrm>
            <a:off x="18804487" y="2689026"/>
            <a:ext cx="4795259" cy="382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C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G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L</a:t>
            </a:r>
          </a:p>
        </p:txBody>
      </p:sp>
      <p:sp>
        <p:nvSpPr>
          <p:cNvPr id="970" name="Output: A,B,D,H,I,E,C,F,J,K,G,L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A,B,D,H,I,E,C,F,J,K,G,L</a:t>
            </a:r>
          </a:p>
        </p:txBody>
      </p:sp>
      <p:sp>
        <p:nvSpPr>
          <p:cNvPr id="97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97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7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97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7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97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7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8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98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98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98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98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98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9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9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99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99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9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99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99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999" name="Call stack:…"/>
          <p:cNvSpPr txBox="1"/>
          <p:nvPr/>
        </p:nvSpPr>
        <p:spPr>
          <a:xfrm>
            <a:off x="18804487" y="2689026"/>
            <a:ext cx="4795259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C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G</a:t>
            </a:r>
          </a:p>
        </p:txBody>
      </p:sp>
      <p:sp>
        <p:nvSpPr>
          <p:cNvPr id="1000" name="Output: A,B,D,H,I,E,C,F,J,K,G,L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A,B,D,H,I,E,C,F,J,K,G,L</a:t>
            </a:r>
          </a:p>
        </p:txBody>
      </p:sp>
      <p:sp>
        <p:nvSpPr>
          <p:cNvPr id="100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00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0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0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0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00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0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1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1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101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01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101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01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102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102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02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02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1029" name="Call stack:…"/>
          <p:cNvSpPr txBox="1"/>
          <p:nvPr/>
        </p:nvSpPr>
        <p:spPr>
          <a:xfrm>
            <a:off x="18804487" y="2689026"/>
            <a:ext cx="4795259" cy="235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C</a:t>
            </a:r>
          </a:p>
        </p:txBody>
      </p:sp>
      <p:sp>
        <p:nvSpPr>
          <p:cNvPr id="1030" name="Output: A,B,D,H,I,E,C,F,J,K,G,L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A,B,D,H,I,E,C,F,J,K,G,L</a:t>
            </a:r>
          </a:p>
        </p:txBody>
      </p:sp>
      <p:sp>
        <p:nvSpPr>
          <p:cNvPr id="103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03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3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3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3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03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3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4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4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4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4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104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04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4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104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04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5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5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105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105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5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5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05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05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1059" name="Call stack:…"/>
          <p:cNvSpPr txBox="1"/>
          <p:nvPr/>
        </p:nvSpPr>
        <p:spPr>
          <a:xfrm>
            <a:off x="18804487" y="2689026"/>
            <a:ext cx="4795259" cy="161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A</a:t>
            </a:r>
          </a:p>
        </p:txBody>
      </p:sp>
      <p:sp>
        <p:nvSpPr>
          <p:cNvPr id="1060" name="Output: A,B,D,H,I,E,C,F,J,K,G,L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A,B,D,H,I,E,C,F,J,K,G,L</a:t>
            </a:r>
          </a:p>
        </p:txBody>
      </p:sp>
      <p:sp>
        <p:nvSpPr>
          <p:cNvPr id="106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06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6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65" name="C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6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67" name="E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068" name="A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69" name="B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7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1" name="D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7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4" name="G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1075" name="F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07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7" name="I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1078" name="H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07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8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81" name="K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1082" name="J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108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8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85" name="L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087" name="Text"/>
          <p:cNvSpPr txBox="1"/>
          <p:nvPr/>
        </p:nvSpPr>
        <p:spPr>
          <a:xfrm>
            <a:off x="18120264" y="3527226"/>
            <a:ext cx="537878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defTabSz="821531">
              <a:defRPr sz="5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088" name="Recorrido Pre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Preorder</a:t>
            </a:r>
          </a:p>
        </p:txBody>
      </p:sp>
      <p:sp>
        <p:nvSpPr>
          <p:cNvPr id="1089" name="Call stack:"/>
          <p:cNvSpPr txBox="1"/>
          <p:nvPr/>
        </p:nvSpPr>
        <p:spPr>
          <a:xfrm>
            <a:off x="18804487" y="2689026"/>
            <a:ext cx="4795259" cy="161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Call stack:</a:t>
            </a:r>
          </a:p>
        </p:txBody>
      </p:sp>
      <p:sp>
        <p:nvSpPr>
          <p:cNvPr id="1090" name="Output: A,B,D,H,I,E,C,F,J,K,G,L"/>
          <p:cNvSpPr txBox="1"/>
          <p:nvPr/>
        </p:nvSpPr>
        <p:spPr>
          <a:xfrm>
            <a:off x="4133050" y="10274854"/>
            <a:ext cx="1611790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A,B,D,H,I,E,C,F,J,K,G,L</a:t>
            </a:r>
          </a:p>
        </p:txBody>
      </p:sp>
      <p:sp>
        <p:nvSpPr>
          <p:cNvPr id="1091" name="preorder(node):…"/>
          <p:cNvSpPr txBox="1"/>
          <p:nvPr/>
        </p:nvSpPr>
        <p:spPr>
          <a:xfrm>
            <a:off x="1316798" y="2578496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(node.left)</a:t>
            </a:r>
          </a:p>
          <a:p>
            <a:pPr lvl="1" indent="2286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</a:t>
            </a:r>
            <a:r>
              <a:rPr>
                <a:solidFill>
                  <a:srgbClr val="11DBE3"/>
                </a:solidFill>
                <a:latin typeface="SF Mono Bold"/>
                <a:ea typeface="SF Mono Bold"/>
                <a:cs typeface="SF Mono Bold"/>
                <a:sym typeface="SF Mono Bold"/>
              </a:rPr>
              <a:t>preorder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09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9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95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09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97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098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099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0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01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0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0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04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105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10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07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08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0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1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11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112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11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1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15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117" name="Recorra el subárbol izquierdo, luego imprima el valor del nodo y continúe atravesando el subárbol derecho.…"/>
          <p:cNvSpPr txBox="1"/>
          <p:nvPr/>
        </p:nvSpPr>
        <p:spPr>
          <a:xfrm>
            <a:off x="2737671" y="9492544"/>
            <a:ext cx="18908658" cy="272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90000"/>
              </a:lnSpc>
              <a:spcBef>
                <a:spcPts val="4500"/>
              </a:spcBef>
              <a:defRPr sz="4800"/>
            </a:pPr>
            <a:r>
              <a:t>Recorra el subárbol izquierdo, luego imprima el valor del nodo y continúe atravesando el subárbol derecho.</a:t>
            </a:r>
          </a:p>
          <a:p>
            <a:pPr>
              <a:lnSpc>
                <a:spcPct val="90000"/>
              </a:lnSpc>
              <a:spcBef>
                <a:spcPts val="4500"/>
              </a:spcBef>
              <a:defRPr sz="4800"/>
            </a:pPr>
            <a:r>
              <a:t>En este ejemplo el árbol es un Arbol Binario de Búsqueda.</a:t>
            </a:r>
          </a:p>
        </p:txBody>
      </p:sp>
      <p:sp>
        <p:nvSpPr>
          <p:cNvPr id="1118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  <p:sp>
        <p:nvSpPr>
          <p:cNvPr id="1119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120" name="Call stack:"/>
          <p:cNvSpPr txBox="1"/>
          <p:nvPr/>
        </p:nvSpPr>
        <p:spPr>
          <a:xfrm>
            <a:off x="17613033" y="2737990"/>
            <a:ext cx="479525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Call stack: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122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23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24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125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26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127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128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29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30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31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33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134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135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36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37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38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39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40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141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142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43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44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146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147" name="Call stack:"/>
          <p:cNvSpPr txBox="1"/>
          <p:nvPr/>
        </p:nvSpPr>
        <p:spPr>
          <a:xfrm>
            <a:off x="17613033" y="2737990"/>
            <a:ext cx="479525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Call stack:</a:t>
            </a:r>
          </a:p>
        </p:txBody>
      </p:sp>
      <p:sp>
        <p:nvSpPr>
          <p:cNvPr id="1148" name="Output: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</a:t>
            </a:r>
          </a:p>
        </p:txBody>
      </p:sp>
      <p:sp>
        <p:nvSpPr>
          <p:cNvPr id="1149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151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52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53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154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55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156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157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58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59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60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61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62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163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164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65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66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67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68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69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170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171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72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73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175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176" name="Call stack:…"/>
          <p:cNvSpPr txBox="1"/>
          <p:nvPr/>
        </p:nvSpPr>
        <p:spPr>
          <a:xfrm>
            <a:off x="17613033" y="2737990"/>
            <a:ext cx="4795259" cy="161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</p:txBody>
      </p:sp>
      <p:sp>
        <p:nvSpPr>
          <p:cNvPr id="1177" name="Output: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</a:t>
            </a:r>
          </a:p>
        </p:txBody>
      </p:sp>
      <p:sp>
        <p:nvSpPr>
          <p:cNvPr id="1178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rminologia"/>
          <p:cNvSpPr txBox="1"/>
          <p:nvPr>
            <p:ph type="title"/>
          </p:nvPr>
        </p:nvSpPr>
        <p:spPr>
          <a:xfrm>
            <a:off x="1206500" y="1270000"/>
            <a:ext cx="9779000" cy="3271415"/>
          </a:xfrm>
          <a:prstGeom prst="rect">
            <a:avLst/>
          </a:prstGeom>
        </p:spPr>
        <p:txBody>
          <a:bodyPr/>
          <a:lstStyle/>
          <a:p>
            <a:pPr/>
            <a:r>
              <a:t>Terminologia</a:t>
            </a:r>
          </a:p>
        </p:txBody>
      </p:sp>
      <p:sp>
        <p:nvSpPr>
          <p:cNvPr id="210" name="Un child es un nodo que se extiende desde otro nodo. Un parent es el inverso de esto."/>
          <p:cNvSpPr txBox="1"/>
          <p:nvPr>
            <p:ph type="body" sz="quarter" idx="1"/>
          </p:nvPr>
        </p:nvSpPr>
        <p:spPr>
          <a:xfrm>
            <a:off x="1206500" y="4992972"/>
            <a:ext cx="9779000" cy="2434751"/>
          </a:xfrm>
          <a:prstGeom prst="rect">
            <a:avLst/>
          </a:prstGeom>
        </p:spPr>
        <p:txBody>
          <a:bodyPr/>
          <a:lstStyle/>
          <a:p>
            <a:pPr algn="ctr">
              <a:defRPr sz="3800"/>
            </a:pPr>
            <a:r>
              <a:t>Un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child</a:t>
            </a:r>
            <a:r>
              <a:t> es un nodo que se extiende desde otro nodo. Un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parent</a:t>
            </a:r>
            <a:r>
              <a:t> es el inverso de esto.</a:t>
            </a:r>
          </a:p>
        </p:txBody>
      </p:sp>
      <p:grpSp>
        <p:nvGrpSpPr>
          <p:cNvPr id="216" name="Group"/>
          <p:cNvGrpSpPr/>
          <p:nvPr/>
        </p:nvGrpSpPr>
        <p:grpSpPr>
          <a:xfrm>
            <a:off x="15487902" y="4219240"/>
            <a:ext cx="3917657" cy="4812405"/>
            <a:chOff x="0" y="0"/>
            <a:chExt cx="3917655" cy="4812403"/>
          </a:xfrm>
        </p:grpSpPr>
        <p:sp>
          <p:nvSpPr>
            <p:cNvPr id="211" name="0"/>
            <p:cNvSpPr/>
            <p:nvPr/>
          </p:nvSpPr>
          <p:spPr>
            <a:xfrm>
              <a:off x="1114043" y="0"/>
              <a:ext cx="1889621" cy="1874179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12" name="2"/>
            <p:cNvSpPr/>
            <p:nvPr/>
          </p:nvSpPr>
          <p:spPr>
            <a:xfrm>
              <a:off x="2028035" y="2938225"/>
              <a:ext cx="1889621" cy="1874179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3" name="Line"/>
            <p:cNvSpPr/>
            <p:nvPr/>
          </p:nvSpPr>
          <p:spPr>
            <a:xfrm flipH="1" flipV="1">
              <a:off x="2808291" y="1583078"/>
              <a:ext cx="345713" cy="131459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4" name="3"/>
            <p:cNvSpPr/>
            <p:nvPr/>
          </p:nvSpPr>
          <p:spPr>
            <a:xfrm>
              <a:off x="0" y="2938225"/>
              <a:ext cx="1889621" cy="1874179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5" name="Line"/>
            <p:cNvSpPr/>
            <p:nvPr/>
          </p:nvSpPr>
          <p:spPr>
            <a:xfrm flipV="1">
              <a:off x="884011" y="1570102"/>
              <a:ext cx="421479" cy="1336392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17" name="child"/>
          <p:cNvSpPr txBox="1"/>
          <p:nvPr/>
        </p:nvSpPr>
        <p:spPr>
          <a:xfrm>
            <a:off x="14421642" y="7867734"/>
            <a:ext cx="76352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child</a:t>
            </a:r>
          </a:p>
        </p:txBody>
      </p:sp>
      <p:sp>
        <p:nvSpPr>
          <p:cNvPr id="218" name="child"/>
          <p:cNvSpPr txBox="1"/>
          <p:nvPr/>
        </p:nvSpPr>
        <p:spPr>
          <a:xfrm>
            <a:off x="19708293" y="7867734"/>
            <a:ext cx="76352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child</a:t>
            </a:r>
          </a:p>
        </p:txBody>
      </p:sp>
      <p:sp>
        <p:nvSpPr>
          <p:cNvPr id="219" name="parent"/>
          <p:cNvSpPr txBox="1"/>
          <p:nvPr/>
        </p:nvSpPr>
        <p:spPr>
          <a:xfrm>
            <a:off x="16674367" y="3417484"/>
            <a:ext cx="1544727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220" name="¿Cual es el parent del nodo raiz?"/>
          <p:cNvSpPr txBox="1"/>
          <p:nvPr/>
        </p:nvSpPr>
        <p:spPr>
          <a:xfrm>
            <a:off x="1206500" y="7879281"/>
            <a:ext cx="9779000" cy="199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defRPr b="1" sz="3800"/>
            </a:lvl1pPr>
          </a:lstStyle>
          <a:p>
            <a:pPr/>
            <a:r>
              <a:t>¿Cual es el parent del nodo raiz?</a:t>
            </a:r>
          </a:p>
        </p:txBody>
      </p:sp>
      <p:sp>
        <p:nvSpPr>
          <p:cNvPr id="221" name="No tiene padre, aunque puede ser útil asignar el padre del nodo raíz para que sea él mismo…"/>
          <p:cNvSpPr txBox="1"/>
          <p:nvPr/>
        </p:nvSpPr>
        <p:spPr>
          <a:xfrm>
            <a:off x="1689214" y="11159027"/>
            <a:ext cx="21005572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b="1" sz="3800"/>
            </a:pPr>
            <a:r>
              <a:t>No tiene padre, aunque puede ser útil asignar el padre del nodo raíz para que sea él mismo</a:t>
            </a:r>
          </a:p>
          <a:p>
            <a:pPr defTabSz="825500">
              <a:defRPr b="1" sz="3800"/>
            </a:pPr>
            <a:r>
              <a:t>(por ejemplo, árbol del sistema de archivos)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4"/>
      <p:bldP build="whole" bldLvl="1" animBg="1" rev="0" advAuto="0" spid="217" grpId="2"/>
      <p:bldP build="whole" bldLvl="1" animBg="1" rev="0" advAuto="0" spid="221" grpId="5"/>
      <p:bldP build="whole" bldLvl="1" animBg="1" rev="0" advAuto="0" spid="218" grpId="3"/>
      <p:bldP build="whole" bldLvl="1" animBg="1" rev="0" advAuto="0" spid="219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180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81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82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183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84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185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186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87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88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89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90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91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192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193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94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95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96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97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98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199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200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01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02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204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205" name="Call stack:…"/>
          <p:cNvSpPr txBox="1"/>
          <p:nvPr/>
        </p:nvSpPr>
        <p:spPr>
          <a:xfrm>
            <a:off x="17613033" y="2737990"/>
            <a:ext cx="4795259" cy="235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6</a:t>
            </a:r>
          </a:p>
        </p:txBody>
      </p:sp>
      <p:sp>
        <p:nvSpPr>
          <p:cNvPr id="1206" name="Output: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</a:t>
            </a:r>
          </a:p>
        </p:txBody>
      </p:sp>
      <p:sp>
        <p:nvSpPr>
          <p:cNvPr id="1207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2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209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11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212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13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214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215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216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17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18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20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221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222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23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224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25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27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228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229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30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31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233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234" name="Call stack:…"/>
          <p:cNvSpPr txBox="1"/>
          <p:nvPr/>
        </p:nvSpPr>
        <p:spPr>
          <a:xfrm>
            <a:off x="17613033" y="2737990"/>
            <a:ext cx="4795259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6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3</a:t>
            </a:r>
          </a:p>
        </p:txBody>
      </p:sp>
      <p:sp>
        <p:nvSpPr>
          <p:cNvPr id="1235" name="Output: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</a:t>
            </a:r>
          </a:p>
        </p:txBody>
      </p:sp>
      <p:sp>
        <p:nvSpPr>
          <p:cNvPr id="1236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1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238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39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40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241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42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243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244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245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46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47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48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49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250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251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52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253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54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55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56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257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258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59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60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262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263" name="Call stack:…"/>
          <p:cNvSpPr txBox="1"/>
          <p:nvPr/>
        </p:nvSpPr>
        <p:spPr>
          <a:xfrm>
            <a:off x="17613033" y="2737990"/>
            <a:ext cx="4795259" cy="382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6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3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</a:t>
            </a:r>
          </a:p>
        </p:txBody>
      </p:sp>
      <p:sp>
        <p:nvSpPr>
          <p:cNvPr id="1264" name="Output: 1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1</a:t>
            </a:r>
          </a:p>
        </p:txBody>
      </p:sp>
      <p:sp>
        <p:nvSpPr>
          <p:cNvPr id="1265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267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68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69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270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71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272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273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274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75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76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77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78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279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280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81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282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83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84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85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286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287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88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89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291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292" name="Call stack:…"/>
          <p:cNvSpPr txBox="1"/>
          <p:nvPr/>
        </p:nvSpPr>
        <p:spPr>
          <a:xfrm>
            <a:off x="17613033" y="2737990"/>
            <a:ext cx="4795259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6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3</a:t>
            </a:r>
          </a:p>
        </p:txBody>
      </p:sp>
      <p:sp>
        <p:nvSpPr>
          <p:cNvPr id="1293" name="Output: 1,3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1,3</a:t>
            </a:r>
          </a:p>
        </p:txBody>
      </p:sp>
      <p:sp>
        <p:nvSpPr>
          <p:cNvPr id="1294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9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296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98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299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00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301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302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303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04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05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06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07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308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309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10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311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12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13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14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315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316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17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18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320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321" name="Call stack:…"/>
          <p:cNvSpPr txBox="1"/>
          <p:nvPr/>
        </p:nvSpPr>
        <p:spPr>
          <a:xfrm>
            <a:off x="17613033" y="2737990"/>
            <a:ext cx="4795259" cy="382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6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3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5</a:t>
            </a:r>
          </a:p>
        </p:txBody>
      </p:sp>
      <p:sp>
        <p:nvSpPr>
          <p:cNvPr id="1322" name="Output: 1,3,5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1,3,5</a:t>
            </a:r>
          </a:p>
        </p:txBody>
      </p:sp>
      <p:sp>
        <p:nvSpPr>
          <p:cNvPr id="1323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8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325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26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27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328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29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330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331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332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33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34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35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36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337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338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39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340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41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42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43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344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345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46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47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349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350" name="Call stack:…"/>
          <p:cNvSpPr txBox="1"/>
          <p:nvPr/>
        </p:nvSpPr>
        <p:spPr>
          <a:xfrm>
            <a:off x="17613033" y="2737990"/>
            <a:ext cx="4795259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6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3</a:t>
            </a:r>
          </a:p>
        </p:txBody>
      </p:sp>
      <p:sp>
        <p:nvSpPr>
          <p:cNvPr id="1351" name="Output: 1,3,5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1,3,5</a:t>
            </a:r>
          </a:p>
        </p:txBody>
      </p:sp>
      <p:sp>
        <p:nvSpPr>
          <p:cNvPr id="1352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7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354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55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56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357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58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359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360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361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62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63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65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366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367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68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369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70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71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72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373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374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75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76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378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379" name="Call stack:…"/>
          <p:cNvSpPr txBox="1"/>
          <p:nvPr/>
        </p:nvSpPr>
        <p:spPr>
          <a:xfrm>
            <a:off x="17613033" y="2737990"/>
            <a:ext cx="4795259" cy="235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6</a:t>
            </a:r>
          </a:p>
        </p:txBody>
      </p:sp>
      <p:sp>
        <p:nvSpPr>
          <p:cNvPr id="1380" name="Output: 1,3,5,6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1,3,5,6</a:t>
            </a:r>
          </a:p>
        </p:txBody>
      </p:sp>
      <p:sp>
        <p:nvSpPr>
          <p:cNvPr id="1381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38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8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85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38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87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388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389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39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91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9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9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94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395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39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97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398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9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0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01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402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40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0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05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407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408" name="Call stack:…"/>
          <p:cNvSpPr txBox="1"/>
          <p:nvPr/>
        </p:nvSpPr>
        <p:spPr>
          <a:xfrm>
            <a:off x="17613033" y="2737990"/>
            <a:ext cx="4795259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6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8</a:t>
            </a:r>
          </a:p>
        </p:txBody>
      </p:sp>
      <p:sp>
        <p:nvSpPr>
          <p:cNvPr id="1409" name="Output: 1,3,5,6,8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1,3,5,6,8</a:t>
            </a:r>
          </a:p>
        </p:txBody>
      </p:sp>
      <p:sp>
        <p:nvSpPr>
          <p:cNvPr id="1410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412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13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14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415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16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417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418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419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20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21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22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23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424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425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26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427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28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29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30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431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432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33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34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436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437" name="Call stack:…"/>
          <p:cNvSpPr txBox="1"/>
          <p:nvPr/>
        </p:nvSpPr>
        <p:spPr>
          <a:xfrm>
            <a:off x="17613033" y="2737990"/>
            <a:ext cx="4795259" cy="235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6</a:t>
            </a:r>
          </a:p>
        </p:txBody>
      </p:sp>
      <p:sp>
        <p:nvSpPr>
          <p:cNvPr id="1438" name="Output: 1,3,5,6,8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1,3,5,6,8</a:t>
            </a:r>
          </a:p>
        </p:txBody>
      </p:sp>
      <p:sp>
        <p:nvSpPr>
          <p:cNvPr id="1439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441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2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3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444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5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446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447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448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9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50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51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52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453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454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55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456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57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58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59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460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461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62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63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465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466" name="Call stack:…"/>
          <p:cNvSpPr txBox="1"/>
          <p:nvPr/>
        </p:nvSpPr>
        <p:spPr>
          <a:xfrm>
            <a:off x="17613033" y="2737990"/>
            <a:ext cx="4795259" cy="161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</p:txBody>
      </p:sp>
      <p:sp>
        <p:nvSpPr>
          <p:cNvPr id="1467" name="Output: 1,3,5,6,8,11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1,3,5,6,8,11</a:t>
            </a:r>
          </a:p>
        </p:txBody>
      </p:sp>
      <p:sp>
        <p:nvSpPr>
          <p:cNvPr id="1468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"/>
          <p:cNvGrpSpPr/>
          <p:nvPr/>
        </p:nvGrpSpPr>
        <p:grpSpPr>
          <a:xfrm>
            <a:off x="2512480" y="2856372"/>
            <a:ext cx="9128753" cy="8003256"/>
            <a:chOff x="0" y="0"/>
            <a:chExt cx="9128751" cy="8003255"/>
          </a:xfrm>
        </p:grpSpPr>
        <p:sp>
          <p:nvSpPr>
            <p:cNvPr id="223" name="0"/>
            <p:cNvSpPr/>
            <p:nvPr/>
          </p:nvSpPr>
          <p:spPr>
            <a:xfrm>
              <a:off x="2028035" y="3190853"/>
              <a:ext cx="1889621" cy="1874179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24" name="9"/>
            <p:cNvSpPr/>
            <p:nvPr/>
          </p:nvSpPr>
          <p:spPr>
            <a:xfrm>
              <a:off x="7239130" y="3233482"/>
              <a:ext cx="1889622" cy="187417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1" sz="50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25" name="Line"/>
            <p:cNvSpPr/>
            <p:nvPr/>
          </p:nvSpPr>
          <p:spPr>
            <a:xfrm flipV="1">
              <a:off x="3577658" y="1747572"/>
              <a:ext cx="1292690" cy="1540288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 flipH="1" flipV="1">
              <a:off x="6333449" y="1664912"/>
              <a:ext cx="1356588" cy="1643449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7" name="2"/>
            <p:cNvSpPr/>
            <p:nvPr/>
          </p:nvSpPr>
          <p:spPr>
            <a:xfrm>
              <a:off x="2028035" y="6129077"/>
              <a:ext cx="1889621" cy="187417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1" sz="50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8" name="3"/>
            <p:cNvSpPr/>
            <p:nvPr/>
          </p:nvSpPr>
          <p:spPr>
            <a:xfrm>
              <a:off x="4633585" y="3233482"/>
              <a:ext cx="1889621" cy="1874179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9" name="Line"/>
            <p:cNvSpPr/>
            <p:nvPr/>
          </p:nvSpPr>
          <p:spPr>
            <a:xfrm flipV="1">
              <a:off x="2972846" y="5132269"/>
              <a:ext cx="1" cy="92957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 flipV="1">
              <a:off x="5578393" y="1929718"/>
              <a:ext cx="1" cy="128161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1" name="3"/>
            <p:cNvSpPr/>
            <p:nvPr/>
          </p:nvSpPr>
          <p:spPr>
            <a:xfrm>
              <a:off x="0" y="6129077"/>
              <a:ext cx="1889621" cy="187417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b="1" sz="50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2" name="Line"/>
            <p:cNvSpPr/>
            <p:nvPr/>
          </p:nvSpPr>
          <p:spPr>
            <a:xfrm flipV="1">
              <a:off x="1373650" y="4901647"/>
              <a:ext cx="908864" cy="1244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3" name="2"/>
            <p:cNvSpPr/>
            <p:nvPr/>
          </p:nvSpPr>
          <p:spPr>
            <a:xfrm>
              <a:off x="4633585" y="6098049"/>
              <a:ext cx="1889621" cy="187417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5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4" name="Line"/>
            <p:cNvSpPr/>
            <p:nvPr/>
          </p:nvSpPr>
          <p:spPr>
            <a:xfrm flipV="1">
              <a:off x="5578392" y="5101240"/>
              <a:ext cx="1" cy="92957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5" name="4"/>
            <p:cNvSpPr/>
            <p:nvPr/>
          </p:nvSpPr>
          <p:spPr>
            <a:xfrm>
              <a:off x="4596810" y="0"/>
              <a:ext cx="1889622" cy="1874179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5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37" name="Un nodo hoja es un nodo sin hijos."/>
          <p:cNvSpPr txBox="1"/>
          <p:nvPr>
            <p:ph type="body" sz="quarter" idx="1"/>
          </p:nvPr>
        </p:nvSpPr>
        <p:spPr>
          <a:xfrm>
            <a:off x="12747228" y="4764237"/>
            <a:ext cx="9779001" cy="6227449"/>
          </a:xfrm>
          <a:prstGeom prst="rect">
            <a:avLst/>
          </a:prstGeom>
        </p:spPr>
        <p:txBody>
          <a:bodyPr/>
          <a:lstStyle/>
          <a:p>
            <a:pPr>
              <a:defRPr sz="3800"/>
            </a:pPr>
            <a:r>
              <a:t>Un nodo </a:t>
            </a:r>
            <a:r>
              <a:rPr>
                <a:solidFill>
                  <a:schemeClr val="accent4"/>
                </a:solidFill>
              </a:rPr>
              <a:t>hoja</a:t>
            </a:r>
            <a:r>
              <a:t> es un nodo sin hijos.</a:t>
            </a:r>
          </a:p>
        </p:txBody>
      </p:sp>
      <p:sp>
        <p:nvSpPr>
          <p:cNvPr id="238" name="Nodo Hoja"/>
          <p:cNvSpPr txBox="1"/>
          <p:nvPr>
            <p:ph type="title"/>
          </p:nvPr>
        </p:nvSpPr>
        <p:spPr>
          <a:xfrm>
            <a:off x="12747228" y="1123108"/>
            <a:ext cx="9779001" cy="3271416"/>
          </a:xfrm>
          <a:prstGeom prst="rect">
            <a:avLst/>
          </a:prstGeom>
        </p:spPr>
        <p:txBody>
          <a:bodyPr/>
          <a:lstStyle/>
          <a:p>
            <a:pPr/>
            <a:r>
              <a:t>Nodo Hoja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470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71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72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473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74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475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476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477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78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79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80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81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482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483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84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485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86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87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88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489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490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91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92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494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495" name="Call stack:…"/>
          <p:cNvSpPr txBox="1"/>
          <p:nvPr/>
        </p:nvSpPr>
        <p:spPr>
          <a:xfrm>
            <a:off x="17613033" y="2737990"/>
            <a:ext cx="4795259" cy="235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</p:txBody>
      </p:sp>
      <p:sp>
        <p:nvSpPr>
          <p:cNvPr id="1496" name="Output: 1,3,5,6,8,11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1,3,5,6,8,11</a:t>
            </a:r>
          </a:p>
        </p:txBody>
      </p:sp>
      <p:sp>
        <p:nvSpPr>
          <p:cNvPr id="1497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499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01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502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03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504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505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06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07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08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09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10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511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512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13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14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15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17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518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519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20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21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523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524" name="Call stack:…"/>
          <p:cNvSpPr txBox="1"/>
          <p:nvPr/>
        </p:nvSpPr>
        <p:spPr>
          <a:xfrm>
            <a:off x="17613033" y="2737990"/>
            <a:ext cx="4795259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13</a:t>
            </a:r>
          </a:p>
        </p:txBody>
      </p:sp>
      <p:sp>
        <p:nvSpPr>
          <p:cNvPr id="1525" name="Output: 1,3,5,6,8,11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1,3,5,6,8,11</a:t>
            </a:r>
          </a:p>
        </p:txBody>
      </p:sp>
      <p:sp>
        <p:nvSpPr>
          <p:cNvPr id="1526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1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528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30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531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32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533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534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35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36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37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39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540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541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42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43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44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45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46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547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548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50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552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553" name="Call stack:…"/>
          <p:cNvSpPr txBox="1"/>
          <p:nvPr/>
        </p:nvSpPr>
        <p:spPr>
          <a:xfrm>
            <a:off x="17613033" y="2737990"/>
            <a:ext cx="4795259" cy="382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13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12</a:t>
            </a:r>
          </a:p>
        </p:txBody>
      </p:sp>
      <p:sp>
        <p:nvSpPr>
          <p:cNvPr id="1554" name="Output: 1,3,5,6,8,11,12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1,3,5,6,8,11,12</a:t>
            </a:r>
          </a:p>
        </p:txBody>
      </p:sp>
      <p:sp>
        <p:nvSpPr>
          <p:cNvPr id="1555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0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557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59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560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61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562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563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64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65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66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68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569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570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71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72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73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74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75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576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577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78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79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581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582" name="Call stack:…"/>
          <p:cNvSpPr txBox="1"/>
          <p:nvPr/>
        </p:nvSpPr>
        <p:spPr>
          <a:xfrm>
            <a:off x="17613033" y="2737990"/>
            <a:ext cx="4795259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13</a:t>
            </a:r>
          </a:p>
        </p:txBody>
      </p:sp>
      <p:sp>
        <p:nvSpPr>
          <p:cNvPr id="1583" name="Output: 1,3,5,6,8,11,12,13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1,3,5,6,8,11,12,13</a:t>
            </a:r>
          </a:p>
        </p:txBody>
      </p:sp>
      <p:sp>
        <p:nvSpPr>
          <p:cNvPr id="1584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9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586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88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589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90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591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592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93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94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95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97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598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599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00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01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02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04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605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606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07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08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610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611" name="Call stack:…"/>
          <p:cNvSpPr txBox="1"/>
          <p:nvPr/>
        </p:nvSpPr>
        <p:spPr>
          <a:xfrm>
            <a:off x="17613033" y="2737990"/>
            <a:ext cx="4795259" cy="382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13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14</a:t>
            </a:r>
          </a:p>
        </p:txBody>
      </p:sp>
      <p:sp>
        <p:nvSpPr>
          <p:cNvPr id="1612" name="Output: 1,3,5,6,8,11,12,13,14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1,3,5,6,8,11,12,13,14</a:t>
            </a:r>
          </a:p>
        </p:txBody>
      </p:sp>
      <p:sp>
        <p:nvSpPr>
          <p:cNvPr id="1613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615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16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17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618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19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620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621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22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23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24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26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627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628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29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30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31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32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33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634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635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36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37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639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640" name="Call stack:…"/>
          <p:cNvSpPr txBox="1"/>
          <p:nvPr/>
        </p:nvSpPr>
        <p:spPr>
          <a:xfrm>
            <a:off x="17613033" y="2737990"/>
            <a:ext cx="4795259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13</a:t>
            </a:r>
          </a:p>
        </p:txBody>
      </p:sp>
      <p:sp>
        <p:nvSpPr>
          <p:cNvPr id="1641" name="Output: 1,3,5,6,8,11,12,13,14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1,3,5,6,8,11,12,13,14</a:t>
            </a:r>
          </a:p>
        </p:txBody>
      </p:sp>
      <p:sp>
        <p:nvSpPr>
          <p:cNvPr id="1642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7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644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45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46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647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48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649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650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51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52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53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55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656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657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58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59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60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61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62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663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664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65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66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668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669" name="Call stack:…"/>
          <p:cNvSpPr txBox="1"/>
          <p:nvPr/>
        </p:nvSpPr>
        <p:spPr>
          <a:xfrm>
            <a:off x="17613033" y="2737990"/>
            <a:ext cx="4795259" cy="235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</p:txBody>
      </p:sp>
      <p:sp>
        <p:nvSpPr>
          <p:cNvPr id="1670" name="Output: 1,3,5,6,8,11,12,13,14,15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1,3,5,6,8,11,12,13,14,15</a:t>
            </a:r>
          </a:p>
        </p:txBody>
      </p:sp>
      <p:sp>
        <p:nvSpPr>
          <p:cNvPr id="1671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67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7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75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67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77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678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679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8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81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8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8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84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685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68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87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88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8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9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91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692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69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95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697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698" name="Call stack:…"/>
          <p:cNvSpPr txBox="1"/>
          <p:nvPr/>
        </p:nvSpPr>
        <p:spPr>
          <a:xfrm>
            <a:off x="17613033" y="2737990"/>
            <a:ext cx="4795259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17</a:t>
            </a:r>
          </a:p>
        </p:txBody>
      </p:sp>
      <p:sp>
        <p:nvSpPr>
          <p:cNvPr id="1699" name="Output: 1,3,5,6,8,11,12,13,14,15,17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1,3,5,6,8,11,12,13,14,15,17</a:t>
            </a:r>
          </a:p>
        </p:txBody>
      </p:sp>
      <p:sp>
        <p:nvSpPr>
          <p:cNvPr id="1700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5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702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03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04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705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06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707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708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709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10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11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12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13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714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715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16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717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18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19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20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721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722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23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24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726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727" name="Call stack:…"/>
          <p:cNvSpPr txBox="1"/>
          <p:nvPr/>
        </p:nvSpPr>
        <p:spPr>
          <a:xfrm>
            <a:off x="17613033" y="2737990"/>
            <a:ext cx="4795259" cy="382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17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19</a:t>
            </a:r>
          </a:p>
        </p:txBody>
      </p:sp>
      <p:sp>
        <p:nvSpPr>
          <p:cNvPr id="1728" name="Output: 1,3,5,6,8,11,12,13,14,15,17,19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1,3,5,6,8,11,12,13,14,15,17,19</a:t>
            </a:r>
          </a:p>
        </p:txBody>
      </p:sp>
      <p:sp>
        <p:nvSpPr>
          <p:cNvPr id="1729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4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731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32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33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734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35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736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737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738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39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40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41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42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743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744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45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746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47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48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49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750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751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52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53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755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756" name="Call stack:…"/>
          <p:cNvSpPr txBox="1"/>
          <p:nvPr/>
        </p:nvSpPr>
        <p:spPr>
          <a:xfrm>
            <a:off x="17613033" y="2737990"/>
            <a:ext cx="4795259" cy="308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17</a:t>
            </a:r>
          </a:p>
        </p:txBody>
      </p:sp>
      <p:sp>
        <p:nvSpPr>
          <p:cNvPr id="1757" name="Output: 1,3,5,6,8,11,12,13,14,15,17,19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1,3,5,6,8,11,12,13,14,15,17,19</a:t>
            </a:r>
          </a:p>
        </p:txBody>
      </p:sp>
      <p:sp>
        <p:nvSpPr>
          <p:cNvPr id="1758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Un subárbol es un árbol completamente contenido dentro de otro. Por lo general, se indican mediante triángulos."/>
          <p:cNvSpPr txBox="1"/>
          <p:nvPr>
            <p:ph type="body" sz="quarter" idx="1"/>
          </p:nvPr>
        </p:nvSpPr>
        <p:spPr>
          <a:xfrm>
            <a:off x="13514328" y="4225872"/>
            <a:ext cx="9779001" cy="269316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Un subárbol es un árbol completamente contenido dentro de otro. Por lo general, se indican mediante triángulos.</a:t>
            </a:r>
          </a:p>
        </p:txBody>
      </p:sp>
      <p:grpSp>
        <p:nvGrpSpPr>
          <p:cNvPr id="258" name="Group"/>
          <p:cNvGrpSpPr/>
          <p:nvPr/>
        </p:nvGrpSpPr>
        <p:grpSpPr>
          <a:xfrm>
            <a:off x="1498932" y="3517047"/>
            <a:ext cx="11155849" cy="6681906"/>
            <a:chOff x="0" y="0"/>
            <a:chExt cx="11155847" cy="6681905"/>
          </a:xfrm>
        </p:grpSpPr>
        <p:sp>
          <p:nvSpPr>
            <p:cNvPr id="241" name="Oval"/>
            <p:cNvSpPr/>
            <p:nvPr/>
          </p:nvSpPr>
          <p:spPr>
            <a:xfrm>
              <a:off x="1545044" y="0"/>
              <a:ext cx="1393018" cy="141738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 flipV="1">
              <a:off x="740235" y="1321634"/>
              <a:ext cx="1006458" cy="1032812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 flipH="1" flipV="1">
              <a:off x="2825282" y="1259121"/>
              <a:ext cx="985642" cy="112611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 flipH="1" flipV="1">
              <a:off x="2268662" y="1459385"/>
              <a:ext cx="4414" cy="911994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5" name="Triangle"/>
            <p:cNvSpPr/>
            <p:nvPr/>
          </p:nvSpPr>
          <p:spPr>
            <a:xfrm>
              <a:off x="3144305" y="2413142"/>
              <a:ext cx="1393018" cy="1417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6" name="Triangle"/>
            <p:cNvSpPr/>
            <p:nvPr/>
          </p:nvSpPr>
          <p:spPr>
            <a:xfrm>
              <a:off x="1572153" y="2413161"/>
              <a:ext cx="1393018" cy="1417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7" name="Triangle"/>
            <p:cNvSpPr/>
            <p:nvPr/>
          </p:nvSpPr>
          <p:spPr>
            <a:xfrm>
              <a:off x="0" y="2413142"/>
              <a:ext cx="1393018" cy="1417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" name="Oval"/>
            <p:cNvSpPr/>
            <p:nvPr/>
          </p:nvSpPr>
          <p:spPr>
            <a:xfrm>
              <a:off x="7413837" y="2758187"/>
              <a:ext cx="1393018" cy="141738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 flipV="1">
              <a:off x="6101341" y="3819272"/>
              <a:ext cx="1331568" cy="1354858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 flipH="1" flipV="1">
              <a:off x="8721685" y="3847511"/>
              <a:ext cx="1646699" cy="134795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 flipV="1">
              <a:off x="7344712" y="4118931"/>
              <a:ext cx="405947" cy="1051940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2" name="Triangle"/>
            <p:cNvSpPr/>
            <p:nvPr/>
          </p:nvSpPr>
          <p:spPr>
            <a:xfrm>
              <a:off x="6618523" y="5264513"/>
              <a:ext cx="1393018" cy="141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3" name="Triangle"/>
            <p:cNvSpPr/>
            <p:nvPr/>
          </p:nvSpPr>
          <p:spPr>
            <a:xfrm>
              <a:off x="9762830" y="5264523"/>
              <a:ext cx="1393018" cy="1417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4" name="Triangle"/>
            <p:cNvSpPr/>
            <p:nvPr/>
          </p:nvSpPr>
          <p:spPr>
            <a:xfrm>
              <a:off x="8190677" y="5264504"/>
              <a:ext cx="1393018" cy="1417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 flipH="1" flipV="1">
              <a:off x="8429934" y="4137555"/>
              <a:ext cx="445666" cy="1030007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4699932" y="3466878"/>
              <a:ext cx="255129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7" name="Oval"/>
            <p:cNvSpPr/>
            <p:nvPr/>
          </p:nvSpPr>
          <p:spPr>
            <a:xfrm>
              <a:off x="5046372" y="5247217"/>
              <a:ext cx="1393018" cy="141738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9" name="Subárbol"/>
          <p:cNvSpPr txBox="1"/>
          <p:nvPr>
            <p:ph type="title"/>
          </p:nvPr>
        </p:nvSpPr>
        <p:spPr>
          <a:xfrm>
            <a:off x="13514328" y="698755"/>
            <a:ext cx="9779001" cy="3271415"/>
          </a:xfrm>
          <a:prstGeom prst="rect">
            <a:avLst/>
          </a:prstGeom>
        </p:spPr>
        <p:txBody>
          <a:bodyPr/>
          <a:lstStyle/>
          <a:p>
            <a:pPr/>
            <a:r>
              <a:t>Subárbol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3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760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61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62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763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64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765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766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767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68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69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70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71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772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773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74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775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76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77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78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779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780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81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82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784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785" name="Call stack:…"/>
          <p:cNvSpPr txBox="1"/>
          <p:nvPr/>
        </p:nvSpPr>
        <p:spPr>
          <a:xfrm>
            <a:off x="17613033" y="2737990"/>
            <a:ext cx="4795259" cy="235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</p:txBody>
      </p:sp>
      <p:sp>
        <p:nvSpPr>
          <p:cNvPr id="1786" name="Output: 1,3,5,6,8,11,12,13,14,15,17,19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1,3,5,6,8,11,12,13,14,15,17,19</a:t>
            </a:r>
          </a:p>
        </p:txBody>
      </p:sp>
      <p:sp>
        <p:nvSpPr>
          <p:cNvPr id="1787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789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90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91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792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93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794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795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796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97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98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99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00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801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802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03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04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05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06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07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808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809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10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11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813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814" name="Call stack:…"/>
          <p:cNvSpPr txBox="1"/>
          <p:nvPr/>
        </p:nvSpPr>
        <p:spPr>
          <a:xfrm>
            <a:off x="17613033" y="2737990"/>
            <a:ext cx="4795259" cy="161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</p:txBody>
      </p:sp>
      <p:sp>
        <p:nvSpPr>
          <p:cNvPr id="1815" name="Output: 1,3,5,6,8,11,12,13,14,15,17,19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1,3,5,6,8,11,12,13,14,15,17,19</a:t>
            </a:r>
          </a:p>
        </p:txBody>
      </p:sp>
      <p:sp>
        <p:nvSpPr>
          <p:cNvPr id="1816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1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818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19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20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821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22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823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824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825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26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27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28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29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830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831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32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33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34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36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837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838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40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842" name="Recorrido Inorder"/>
          <p:cNvSpPr txBox="1"/>
          <p:nvPr/>
        </p:nvSpPr>
        <p:spPr>
          <a:xfrm>
            <a:off x="4835861" y="347263"/>
            <a:ext cx="14712278" cy="197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Recorrido Inorder</a:t>
            </a:r>
          </a:p>
        </p:txBody>
      </p:sp>
      <p:sp>
        <p:nvSpPr>
          <p:cNvPr id="1843" name="Call stack:"/>
          <p:cNvSpPr txBox="1"/>
          <p:nvPr/>
        </p:nvSpPr>
        <p:spPr>
          <a:xfrm>
            <a:off x="17613033" y="2737990"/>
            <a:ext cx="479525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Call stack:</a:t>
            </a:r>
          </a:p>
        </p:txBody>
      </p:sp>
      <p:sp>
        <p:nvSpPr>
          <p:cNvPr id="1844" name="Output: 1,3,5,6,8,11,12,13,14,15,17,19"/>
          <p:cNvSpPr txBox="1"/>
          <p:nvPr/>
        </p:nvSpPr>
        <p:spPr>
          <a:xfrm>
            <a:off x="3393623" y="10225889"/>
            <a:ext cx="181857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48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Output: 1,3,5,6,8,11,12,13,14,15,17,19</a:t>
            </a:r>
          </a:p>
        </p:txBody>
      </p:sp>
      <p:sp>
        <p:nvSpPr>
          <p:cNvPr id="1845" name="Observar que con una BST los valores impresos por el recorrido en orden son…"/>
          <p:cNvSpPr txBox="1"/>
          <p:nvPr/>
        </p:nvSpPr>
        <p:spPr>
          <a:xfrm>
            <a:off x="1538173" y="11330648"/>
            <a:ext cx="21307655" cy="1467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  <a:spcBef>
                <a:spcPts val="4500"/>
              </a:spcBef>
              <a:defRPr sz="4800"/>
            </a:pPr>
            <a:r>
              <a:t>Observar que con una BST los valores impresos por el recorrido en orden son</a:t>
            </a:r>
          </a:p>
          <a:p>
            <a:pPr>
              <a:lnSpc>
                <a:spcPct val="10000"/>
              </a:lnSpc>
              <a:spcBef>
                <a:spcPts val="4500"/>
              </a:spcBef>
              <a:defRPr sz="4800"/>
            </a:pPr>
            <a:r>
              <a:t>en orden creciente!</a:t>
            </a:r>
          </a:p>
        </p:txBody>
      </p:sp>
      <p:sp>
        <p:nvSpPr>
          <p:cNvPr id="1846" name="inorder(node):…"/>
          <p:cNvSpPr txBox="1"/>
          <p:nvPr/>
        </p:nvSpPr>
        <p:spPr>
          <a:xfrm>
            <a:off x="1590498" y="3068044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E8A433"/>
                </a:solidFill>
                <a:latin typeface="SF Mono Bold"/>
                <a:ea typeface="SF Mono Bold"/>
                <a:cs typeface="SF Mono Bold"/>
                <a:sym typeface="SF Mono Bold"/>
              </a:rPr>
              <a:t>inorder</a:t>
            </a:r>
            <a:r>
              <a:t>(node.right)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2170121">
              <a:lnSpc>
                <a:spcPct val="80000"/>
              </a:lnSpc>
              <a:defRPr b="1" spc="-206" sz="1032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1872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849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51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852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53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854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855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856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57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58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60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861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862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63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64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65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67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868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869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71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873" name="Call Stack:"/>
          <p:cNvSpPr txBox="1"/>
          <p:nvPr/>
        </p:nvSpPr>
        <p:spPr>
          <a:xfrm>
            <a:off x="17894495" y="2582118"/>
            <a:ext cx="4473452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Call Stack:</a:t>
            </a:r>
          </a:p>
        </p:txBody>
      </p:sp>
      <p:sp>
        <p:nvSpPr>
          <p:cNvPr id="1874" name="Recorrer el subárbol izquierdo seguido del subárbol derecho y luego imprima el valor del nodo."/>
          <p:cNvSpPr txBox="1"/>
          <p:nvPr/>
        </p:nvSpPr>
        <p:spPr>
          <a:xfrm>
            <a:off x="4550414" y="9803318"/>
            <a:ext cx="15283173" cy="164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5000"/>
            </a:lvl1pPr>
          </a:lstStyle>
          <a:p>
            <a:pPr/>
            <a:r>
              <a:t>Recorrer el subárbol izquierdo seguido del subárbol derecho y luego imprima el valor del nodo.</a:t>
            </a:r>
          </a:p>
        </p:txBody>
      </p:sp>
      <p:sp>
        <p:nvSpPr>
          <p:cNvPr id="1875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1901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878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80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881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82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883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884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885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86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87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89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890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891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92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93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94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96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897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898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99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00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902" name="Call Stack:…"/>
          <p:cNvSpPr txBox="1"/>
          <p:nvPr/>
        </p:nvSpPr>
        <p:spPr>
          <a:xfrm>
            <a:off x="18237241" y="3728036"/>
            <a:ext cx="4473452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</p:txBody>
      </p:sp>
      <p:sp>
        <p:nvSpPr>
          <p:cNvPr id="1903" name="Order:"/>
          <p:cNvSpPr txBox="1"/>
          <p:nvPr/>
        </p:nvSpPr>
        <p:spPr>
          <a:xfrm>
            <a:off x="5794327" y="10379915"/>
            <a:ext cx="251078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</a:t>
            </a:r>
          </a:p>
        </p:txBody>
      </p:sp>
      <p:sp>
        <p:nvSpPr>
          <p:cNvPr id="1904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1930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907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09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910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11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912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913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914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15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16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17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18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919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920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21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922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23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25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926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927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29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931" name="Order:"/>
          <p:cNvSpPr txBox="1"/>
          <p:nvPr/>
        </p:nvSpPr>
        <p:spPr>
          <a:xfrm>
            <a:off x="5794327" y="10379915"/>
            <a:ext cx="251078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</a:t>
            </a:r>
          </a:p>
        </p:txBody>
      </p:sp>
      <p:sp>
        <p:nvSpPr>
          <p:cNvPr id="1932" name="Call Stack:…"/>
          <p:cNvSpPr txBox="1"/>
          <p:nvPr/>
        </p:nvSpPr>
        <p:spPr>
          <a:xfrm>
            <a:off x="18237241" y="3347036"/>
            <a:ext cx="4473452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6</a:t>
            </a:r>
          </a:p>
        </p:txBody>
      </p:sp>
      <p:sp>
        <p:nvSpPr>
          <p:cNvPr id="1933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1959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936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38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939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40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941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942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943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44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45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47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948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949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50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951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52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53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54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955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956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57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58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960" name="Order:"/>
          <p:cNvSpPr txBox="1"/>
          <p:nvPr/>
        </p:nvSpPr>
        <p:spPr>
          <a:xfrm>
            <a:off x="5794327" y="10379915"/>
            <a:ext cx="251078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</a:t>
            </a:r>
          </a:p>
        </p:txBody>
      </p:sp>
      <p:sp>
        <p:nvSpPr>
          <p:cNvPr id="1961" name="Call Stack:…"/>
          <p:cNvSpPr txBox="1"/>
          <p:nvPr/>
        </p:nvSpPr>
        <p:spPr>
          <a:xfrm>
            <a:off x="18237241" y="2966036"/>
            <a:ext cx="4473452" cy="319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6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3</a:t>
            </a:r>
          </a:p>
        </p:txBody>
      </p:sp>
      <p:sp>
        <p:nvSpPr>
          <p:cNvPr id="1962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1988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965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66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67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968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69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970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971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972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73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74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76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977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978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79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980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81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83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984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985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87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989" name="Order: 1"/>
          <p:cNvSpPr txBox="1"/>
          <p:nvPr/>
        </p:nvSpPr>
        <p:spPr>
          <a:xfrm>
            <a:off x="5794327" y="10379915"/>
            <a:ext cx="3295849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 1</a:t>
            </a:r>
          </a:p>
        </p:txBody>
      </p:sp>
      <p:sp>
        <p:nvSpPr>
          <p:cNvPr id="1990" name="Call Stack:…"/>
          <p:cNvSpPr txBox="1"/>
          <p:nvPr/>
        </p:nvSpPr>
        <p:spPr>
          <a:xfrm>
            <a:off x="18237241" y="2585036"/>
            <a:ext cx="4473452" cy="3952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6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3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</a:t>
            </a:r>
          </a:p>
        </p:txBody>
      </p:sp>
      <p:sp>
        <p:nvSpPr>
          <p:cNvPr id="1991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2017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1994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96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997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98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999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000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001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02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03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05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2006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007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08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009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10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11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12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013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014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15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16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2018" name="Order: 1"/>
          <p:cNvSpPr txBox="1"/>
          <p:nvPr/>
        </p:nvSpPr>
        <p:spPr>
          <a:xfrm>
            <a:off x="5794327" y="10379915"/>
            <a:ext cx="3295849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 1</a:t>
            </a:r>
          </a:p>
        </p:txBody>
      </p:sp>
      <p:sp>
        <p:nvSpPr>
          <p:cNvPr id="2019" name="Call Stack:…"/>
          <p:cNvSpPr txBox="1"/>
          <p:nvPr/>
        </p:nvSpPr>
        <p:spPr>
          <a:xfrm>
            <a:off x="18237241" y="2966036"/>
            <a:ext cx="4473452" cy="319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6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3</a:t>
            </a:r>
          </a:p>
        </p:txBody>
      </p:sp>
      <p:sp>
        <p:nvSpPr>
          <p:cNvPr id="2020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204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202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2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25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02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27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028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029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03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31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3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34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2035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03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37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038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3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41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042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04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45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2047" name="Order: 1,5"/>
          <p:cNvSpPr txBox="1"/>
          <p:nvPr/>
        </p:nvSpPr>
        <p:spPr>
          <a:xfrm>
            <a:off x="5794327" y="10379915"/>
            <a:ext cx="4080918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 1,5</a:t>
            </a:r>
          </a:p>
        </p:txBody>
      </p:sp>
      <p:sp>
        <p:nvSpPr>
          <p:cNvPr id="2048" name="Call Stack:…"/>
          <p:cNvSpPr txBox="1"/>
          <p:nvPr/>
        </p:nvSpPr>
        <p:spPr>
          <a:xfrm>
            <a:off x="18237241" y="2585036"/>
            <a:ext cx="4473452" cy="3952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6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3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5</a:t>
            </a:r>
          </a:p>
        </p:txBody>
      </p:sp>
      <p:sp>
        <p:nvSpPr>
          <p:cNvPr id="2049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Arbol Binario"/>
          <p:cNvSpPr txBox="1"/>
          <p:nvPr>
            <p:ph type="title"/>
          </p:nvPr>
        </p:nvSpPr>
        <p:spPr>
          <a:xfrm>
            <a:off x="1206500" y="1270000"/>
            <a:ext cx="9779000" cy="3271415"/>
          </a:xfrm>
          <a:prstGeom prst="rect">
            <a:avLst/>
          </a:prstGeom>
        </p:spPr>
        <p:txBody>
          <a:bodyPr/>
          <a:lstStyle/>
          <a:p>
            <a:pPr/>
            <a:r>
              <a:t>Arbol Binario</a:t>
            </a:r>
          </a:p>
        </p:txBody>
      </p:sp>
      <p:sp>
        <p:nvSpPr>
          <p:cNvPr id="262" name="Un árbol binario es un árbol para el que cada nodo tiene como máximo dos nodos children."/>
          <p:cNvSpPr txBox="1"/>
          <p:nvPr>
            <p:ph type="body" sz="quarter" idx="1"/>
          </p:nvPr>
        </p:nvSpPr>
        <p:spPr>
          <a:xfrm>
            <a:off x="1206500" y="4992972"/>
            <a:ext cx="9779000" cy="2691056"/>
          </a:xfrm>
          <a:prstGeom prst="rect">
            <a:avLst/>
          </a:prstGeom>
        </p:spPr>
        <p:txBody>
          <a:bodyPr/>
          <a:lstStyle>
            <a:lvl1pPr algn="ctr">
              <a:defRPr sz="3800"/>
            </a:lvl1pPr>
          </a:lstStyle>
          <a:p>
            <a:pPr/>
            <a:r>
              <a:t>Un árbol binario es un árbol para el que cada nodo tiene como máximo dos nodos children.</a:t>
            </a:r>
          </a:p>
        </p:txBody>
      </p:sp>
      <p:grpSp>
        <p:nvGrpSpPr>
          <p:cNvPr id="274" name="Group"/>
          <p:cNvGrpSpPr/>
          <p:nvPr/>
        </p:nvGrpSpPr>
        <p:grpSpPr>
          <a:xfrm>
            <a:off x="14426883" y="3348211"/>
            <a:ext cx="6419691" cy="7021760"/>
            <a:chOff x="0" y="0"/>
            <a:chExt cx="6419689" cy="7021758"/>
          </a:xfrm>
        </p:grpSpPr>
        <p:sp>
          <p:nvSpPr>
            <p:cNvPr id="263" name="6"/>
            <p:cNvSpPr/>
            <p:nvPr/>
          </p:nvSpPr>
          <p:spPr>
            <a:xfrm>
              <a:off x="3044215" y="0"/>
              <a:ext cx="1708389" cy="1733354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5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64" name="0"/>
            <p:cNvSpPr/>
            <p:nvPr/>
          </p:nvSpPr>
          <p:spPr>
            <a:xfrm>
              <a:off x="1260943" y="2557978"/>
              <a:ext cx="1708388" cy="1733354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5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65" name="8"/>
            <p:cNvSpPr/>
            <p:nvPr/>
          </p:nvSpPr>
          <p:spPr>
            <a:xfrm>
              <a:off x="4711301" y="2557978"/>
              <a:ext cx="1708389" cy="1733354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5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66" name="Line"/>
            <p:cNvSpPr/>
            <p:nvPr/>
          </p:nvSpPr>
          <p:spPr>
            <a:xfrm flipV="1">
              <a:off x="2592826" y="1597172"/>
              <a:ext cx="782881" cy="1034212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 flipH="1" flipV="1">
              <a:off x="4432606" y="1601325"/>
              <a:ext cx="686354" cy="102590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8" name="5"/>
            <p:cNvSpPr/>
            <p:nvPr/>
          </p:nvSpPr>
          <p:spPr>
            <a:xfrm>
              <a:off x="0" y="5180269"/>
              <a:ext cx="1708388" cy="1733355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5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69" name="3"/>
            <p:cNvSpPr/>
            <p:nvPr/>
          </p:nvSpPr>
          <p:spPr>
            <a:xfrm>
              <a:off x="2322405" y="5180269"/>
              <a:ext cx="1708389" cy="1733355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5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0" name="Line"/>
            <p:cNvSpPr/>
            <p:nvPr/>
          </p:nvSpPr>
          <p:spPr>
            <a:xfrm flipV="1">
              <a:off x="1103356" y="4258361"/>
              <a:ext cx="507172" cy="85972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 flipH="1" flipV="1">
              <a:off x="2508257" y="4245283"/>
              <a:ext cx="412900" cy="885878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2" name="7"/>
            <p:cNvSpPr/>
            <p:nvPr/>
          </p:nvSpPr>
          <p:spPr>
            <a:xfrm>
              <a:off x="4711301" y="5288405"/>
              <a:ext cx="1708389" cy="1733354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5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73" name="Line"/>
            <p:cNvSpPr/>
            <p:nvPr/>
          </p:nvSpPr>
          <p:spPr>
            <a:xfrm flipV="1">
              <a:off x="5565495" y="4312204"/>
              <a:ext cx="1" cy="955328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0" name="Group"/>
          <p:cNvGrpSpPr/>
          <p:nvPr/>
        </p:nvGrpSpPr>
        <p:grpSpPr>
          <a:xfrm>
            <a:off x="4426876" y="7494330"/>
            <a:ext cx="4030796" cy="4355646"/>
            <a:chOff x="0" y="0"/>
            <a:chExt cx="4030794" cy="4355644"/>
          </a:xfrm>
        </p:grpSpPr>
        <p:sp>
          <p:nvSpPr>
            <p:cNvPr id="275" name="0"/>
            <p:cNvSpPr/>
            <p:nvPr/>
          </p:nvSpPr>
          <p:spPr>
            <a:xfrm>
              <a:off x="1260944" y="0"/>
              <a:ext cx="1708389" cy="1733354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5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76" name="5"/>
            <p:cNvSpPr/>
            <p:nvPr/>
          </p:nvSpPr>
          <p:spPr>
            <a:xfrm>
              <a:off x="0" y="2622291"/>
              <a:ext cx="1708388" cy="1733354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5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77" name="3"/>
            <p:cNvSpPr/>
            <p:nvPr/>
          </p:nvSpPr>
          <p:spPr>
            <a:xfrm>
              <a:off x="2322407" y="2622291"/>
              <a:ext cx="1708388" cy="1733354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5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8" name="Line"/>
            <p:cNvSpPr/>
            <p:nvPr/>
          </p:nvSpPr>
          <p:spPr>
            <a:xfrm flipV="1">
              <a:off x="1103358" y="1700382"/>
              <a:ext cx="507172" cy="859724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 flipH="1" flipV="1">
              <a:off x="2508259" y="1687305"/>
              <a:ext cx="412900" cy="885878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4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2075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2052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54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055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56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057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058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059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60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61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62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63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2064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065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66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067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68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70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071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072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73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74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2076" name="Order: 1,5,3"/>
          <p:cNvSpPr txBox="1"/>
          <p:nvPr/>
        </p:nvSpPr>
        <p:spPr>
          <a:xfrm>
            <a:off x="5794327" y="10379915"/>
            <a:ext cx="486598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 1,5,3</a:t>
            </a:r>
          </a:p>
        </p:txBody>
      </p:sp>
      <p:sp>
        <p:nvSpPr>
          <p:cNvPr id="2077" name="Call Stack:…"/>
          <p:cNvSpPr txBox="1"/>
          <p:nvPr/>
        </p:nvSpPr>
        <p:spPr>
          <a:xfrm>
            <a:off x="18237241" y="2966036"/>
            <a:ext cx="4473452" cy="319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6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3</a:t>
            </a:r>
          </a:p>
        </p:txBody>
      </p:sp>
      <p:sp>
        <p:nvSpPr>
          <p:cNvPr id="2078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2104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2081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82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83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084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85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086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087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088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89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90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91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92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2093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094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95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096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97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98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99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100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101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02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03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2105" name="Order: 1,5,3"/>
          <p:cNvSpPr txBox="1"/>
          <p:nvPr/>
        </p:nvSpPr>
        <p:spPr>
          <a:xfrm>
            <a:off x="5794327" y="10379915"/>
            <a:ext cx="486598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 1,5,3</a:t>
            </a:r>
          </a:p>
        </p:txBody>
      </p:sp>
      <p:sp>
        <p:nvSpPr>
          <p:cNvPr id="2106" name="Call Stack:…"/>
          <p:cNvSpPr txBox="1"/>
          <p:nvPr/>
        </p:nvSpPr>
        <p:spPr>
          <a:xfrm>
            <a:off x="18237241" y="3347036"/>
            <a:ext cx="4473452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6</a:t>
            </a:r>
          </a:p>
        </p:txBody>
      </p:sp>
      <p:sp>
        <p:nvSpPr>
          <p:cNvPr id="2107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2133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2110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11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12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113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14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15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116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17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18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19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20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21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2122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123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24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125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26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27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28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129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130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31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32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2134" name="Order: 1,5,3,8"/>
          <p:cNvSpPr txBox="1"/>
          <p:nvPr/>
        </p:nvSpPr>
        <p:spPr>
          <a:xfrm>
            <a:off x="5794327" y="10379915"/>
            <a:ext cx="5651054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 1,5,3,8</a:t>
            </a:r>
          </a:p>
        </p:txBody>
      </p:sp>
      <p:sp>
        <p:nvSpPr>
          <p:cNvPr id="2135" name="Call Stack:…"/>
          <p:cNvSpPr txBox="1"/>
          <p:nvPr/>
        </p:nvSpPr>
        <p:spPr>
          <a:xfrm>
            <a:off x="18237241" y="2966036"/>
            <a:ext cx="4473452" cy="319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6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8</a:t>
            </a:r>
          </a:p>
        </p:txBody>
      </p:sp>
      <p:sp>
        <p:nvSpPr>
          <p:cNvPr id="2136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2162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2139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40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41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142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43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44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145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46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47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48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49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50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2151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152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53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154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55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56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57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158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159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60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61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2163" name="Order: 1,5,3,8,6"/>
          <p:cNvSpPr txBox="1"/>
          <p:nvPr/>
        </p:nvSpPr>
        <p:spPr>
          <a:xfrm>
            <a:off x="5794327" y="10379915"/>
            <a:ext cx="6436123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 1,5,3,8,6</a:t>
            </a:r>
          </a:p>
        </p:txBody>
      </p:sp>
      <p:sp>
        <p:nvSpPr>
          <p:cNvPr id="2164" name="Call Stack:…"/>
          <p:cNvSpPr txBox="1"/>
          <p:nvPr/>
        </p:nvSpPr>
        <p:spPr>
          <a:xfrm>
            <a:off x="18237241" y="3347036"/>
            <a:ext cx="4473452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6</a:t>
            </a:r>
          </a:p>
        </p:txBody>
      </p:sp>
      <p:sp>
        <p:nvSpPr>
          <p:cNvPr id="2165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2191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2168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69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70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171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72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73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174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75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76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77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78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79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2180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181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82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183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84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86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187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188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89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90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2192" name="Order: 1,5,3,8,6"/>
          <p:cNvSpPr txBox="1"/>
          <p:nvPr/>
        </p:nvSpPr>
        <p:spPr>
          <a:xfrm>
            <a:off x="5794327" y="10379915"/>
            <a:ext cx="6436123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 1,5,3,8,6</a:t>
            </a:r>
          </a:p>
        </p:txBody>
      </p:sp>
      <p:sp>
        <p:nvSpPr>
          <p:cNvPr id="2193" name="Call Stack:…"/>
          <p:cNvSpPr txBox="1"/>
          <p:nvPr/>
        </p:nvSpPr>
        <p:spPr>
          <a:xfrm>
            <a:off x="18237241" y="3728036"/>
            <a:ext cx="4473452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</p:txBody>
      </p:sp>
      <p:sp>
        <p:nvSpPr>
          <p:cNvPr id="2194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2220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2197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98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99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200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01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202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203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204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05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06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07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08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2209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210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11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212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13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14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15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216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217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18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19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2221" name="Order: 1,5,3,8,6"/>
          <p:cNvSpPr txBox="1"/>
          <p:nvPr/>
        </p:nvSpPr>
        <p:spPr>
          <a:xfrm>
            <a:off x="5794327" y="10379915"/>
            <a:ext cx="6436123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 1,5,3,8,6</a:t>
            </a:r>
          </a:p>
        </p:txBody>
      </p:sp>
      <p:sp>
        <p:nvSpPr>
          <p:cNvPr id="2222" name="Call Stack:…"/>
          <p:cNvSpPr txBox="1"/>
          <p:nvPr/>
        </p:nvSpPr>
        <p:spPr>
          <a:xfrm>
            <a:off x="18237241" y="3347036"/>
            <a:ext cx="4473452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</p:txBody>
      </p:sp>
      <p:sp>
        <p:nvSpPr>
          <p:cNvPr id="2223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2249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2226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27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28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229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30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231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232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233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34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35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36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37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2238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239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40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241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42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43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44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245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246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47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48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2250" name="Order: 1,5,3,8,6"/>
          <p:cNvSpPr txBox="1"/>
          <p:nvPr/>
        </p:nvSpPr>
        <p:spPr>
          <a:xfrm>
            <a:off x="5794327" y="10379915"/>
            <a:ext cx="6436123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 1,5,3,8,6</a:t>
            </a:r>
          </a:p>
        </p:txBody>
      </p:sp>
      <p:sp>
        <p:nvSpPr>
          <p:cNvPr id="2251" name="Call Stack:…"/>
          <p:cNvSpPr txBox="1"/>
          <p:nvPr/>
        </p:nvSpPr>
        <p:spPr>
          <a:xfrm>
            <a:off x="18237241" y="2966036"/>
            <a:ext cx="4473452" cy="319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13</a:t>
            </a:r>
          </a:p>
        </p:txBody>
      </p:sp>
      <p:sp>
        <p:nvSpPr>
          <p:cNvPr id="2252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2278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2255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56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57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258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59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260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261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262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63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64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65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66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2267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268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69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270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71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72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73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274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275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76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77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2279" name="Order: 1,5,3,8,6,12"/>
          <p:cNvSpPr txBox="1"/>
          <p:nvPr/>
        </p:nvSpPr>
        <p:spPr>
          <a:xfrm>
            <a:off x="5794327" y="10379915"/>
            <a:ext cx="7613725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 1,5,3,8,6,12</a:t>
            </a:r>
          </a:p>
        </p:txBody>
      </p:sp>
      <p:sp>
        <p:nvSpPr>
          <p:cNvPr id="2280" name="Call Stack:…"/>
          <p:cNvSpPr txBox="1"/>
          <p:nvPr/>
        </p:nvSpPr>
        <p:spPr>
          <a:xfrm>
            <a:off x="18237241" y="2585036"/>
            <a:ext cx="4473452" cy="3952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13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12</a:t>
            </a:r>
          </a:p>
        </p:txBody>
      </p:sp>
      <p:sp>
        <p:nvSpPr>
          <p:cNvPr id="2281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2307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2284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85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86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287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88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289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290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291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92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93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94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95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2296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297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98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299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00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01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02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303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304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05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06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2308" name="Order: 1,5,3,8,6,12"/>
          <p:cNvSpPr txBox="1"/>
          <p:nvPr/>
        </p:nvSpPr>
        <p:spPr>
          <a:xfrm>
            <a:off x="5794327" y="10379915"/>
            <a:ext cx="7613725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 1,5,3,8,6,12</a:t>
            </a:r>
          </a:p>
        </p:txBody>
      </p:sp>
      <p:sp>
        <p:nvSpPr>
          <p:cNvPr id="2309" name="Call Stack:…"/>
          <p:cNvSpPr txBox="1"/>
          <p:nvPr/>
        </p:nvSpPr>
        <p:spPr>
          <a:xfrm>
            <a:off x="18237241" y="2966036"/>
            <a:ext cx="4473452" cy="319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13</a:t>
            </a:r>
          </a:p>
        </p:txBody>
      </p:sp>
      <p:sp>
        <p:nvSpPr>
          <p:cNvPr id="2310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2336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2313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14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15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316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17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318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319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320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21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22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23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24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2325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326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27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328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29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30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31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332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333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34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35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2337" name="Order: 1,5,3,8,6,12,14"/>
          <p:cNvSpPr txBox="1"/>
          <p:nvPr/>
        </p:nvSpPr>
        <p:spPr>
          <a:xfrm>
            <a:off x="5794327" y="10379915"/>
            <a:ext cx="8791328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 1,5,3,8,6,12,14</a:t>
            </a:r>
          </a:p>
        </p:txBody>
      </p:sp>
      <p:sp>
        <p:nvSpPr>
          <p:cNvPr id="2338" name="Call Stack:…"/>
          <p:cNvSpPr txBox="1"/>
          <p:nvPr/>
        </p:nvSpPr>
        <p:spPr>
          <a:xfrm>
            <a:off x="18237241" y="2585036"/>
            <a:ext cx="4473452" cy="3952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13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14</a:t>
            </a:r>
          </a:p>
        </p:txBody>
      </p:sp>
      <p:sp>
        <p:nvSpPr>
          <p:cNvPr id="2339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Árbol de búsqueda binaria (BST)"/>
          <p:cNvSpPr txBox="1"/>
          <p:nvPr>
            <p:ph type="title"/>
          </p:nvPr>
        </p:nvSpPr>
        <p:spPr>
          <a:xfrm>
            <a:off x="1206500" y="1270000"/>
            <a:ext cx="9779000" cy="3271415"/>
          </a:xfrm>
          <a:prstGeom prst="rect">
            <a:avLst/>
          </a:prstGeom>
        </p:spPr>
        <p:txBody>
          <a:bodyPr/>
          <a:lstStyle/>
          <a:p>
            <a:pPr/>
            <a:r>
              <a:t>Árbol de búsqueda binaria (BST)</a:t>
            </a:r>
          </a:p>
        </p:txBody>
      </p:sp>
      <p:sp>
        <p:nvSpPr>
          <p:cNvPr id="283" name="Es un arból binario en el que su el subárbol izquierdo tiene elementos más pequeños y el subárbol derecho tiene elementos más grandes."/>
          <p:cNvSpPr txBox="1"/>
          <p:nvPr>
            <p:ph type="body" sz="quarter" idx="1"/>
          </p:nvPr>
        </p:nvSpPr>
        <p:spPr>
          <a:xfrm>
            <a:off x="1206500" y="4992972"/>
            <a:ext cx="9779000" cy="2691056"/>
          </a:xfrm>
          <a:prstGeom prst="rect">
            <a:avLst/>
          </a:prstGeom>
        </p:spPr>
        <p:txBody>
          <a:bodyPr/>
          <a:lstStyle>
            <a:lvl1pPr algn="ctr">
              <a:defRPr sz="3800"/>
            </a:lvl1pPr>
          </a:lstStyle>
          <a:p>
            <a:pPr/>
            <a:r>
              <a:t>Es un arból binario en el que su el subárbol izquierdo tiene elementos más pequeños y el subárbol derecho tiene elementos más grandes.</a:t>
            </a:r>
          </a:p>
        </p:txBody>
      </p:sp>
      <p:grpSp>
        <p:nvGrpSpPr>
          <p:cNvPr id="289" name="Group"/>
          <p:cNvGrpSpPr/>
          <p:nvPr/>
        </p:nvGrpSpPr>
        <p:grpSpPr>
          <a:xfrm>
            <a:off x="4232567" y="7970797"/>
            <a:ext cx="4419412" cy="3625505"/>
            <a:chOff x="0" y="0"/>
            <a:chExt cx="4419410" cy="3625504"/>
          </a:xfrm>
        </p:grpSpPr>
        <p:sp>
          <p:nvSpPr>
            <p:cNvPr id="284" name="2"/>
            <p:cNvSpPr/>
            <p:nvPr/>
          </p:nvSpPr>
          <p:spPr>
            <a:xfrm>
              <a:off x="1527699" y="0"/>
              <a:ext cx="1463548" cy="146441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5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5" name="1"/>
            <p:cNvSpPr/>
            <p:nvPr/>
          </p:nvSpPr>
          <p:spPr>
            <a:xfrm>
              <a:off x="0" y="2161091"/>
              <a:ext cx="1463547" cy="1464414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5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6" name="3"/>
            <p:cNvSpPr/>
            <p:nvPr/>
          </p:nvSpPr>
          <p:spPr>
            <a:xfrm>
              <a:off x="2955864" y="2161091"/>
              <a:ext cx="1463547" cy="1464414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5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7" name="Line"/>
            <p:cNvSpPr/>
            <p:nvPr/>
          </p:nvSpPr>
          <p:spPr>
            <a:xfrm flipV="1">
              <a:off x="1141002" y="1349361"/>
              <a:ext cx="670681" cy="873747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 flipH="1" flipV="1">
              <a:off x="2717110" y="1352870"/>
              <a:ext cx="587988" cy="866729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01" name="Group"/>
          <p:cNvGrpSpPr/>
          <p:nvPr/>
        </p:nvGrpSpPr>
        <p:grpSpPr>
          <a:xfrm>
            <a:off x="14844824" y="3820858"/>
            <a:ext cx="5583809" cy="6074284"/>
            <a:chOff x="0" y="0"/>
            <a:chExt cx="5583808" cy="6074283"/>
          </a:xfrm>
        </p:grpSpPr>
        <p:sp>
          <p:nvSpPr>
            <p:cNvPr id="290" name="8"/>
            <p:cNvSpPr/>
            <p:nvPr/>
          </p:nvSpPr>
          <p:spPr>
            <a:xfrm>
              <a:off x="2647843" y="0"/>
              <a:ext cx="1485946" cy="1499465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5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91" name="6"/>
            <p:cNvSpPr/>
            <p:nvPr/>
          </p:nvSpPr>
          <p:spPr>
            <a:xfrm>
              <a:off x="1096763" y="2212820"/>
              <a:ext cx="1485946" cy="1499466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5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92" name="9"/>
            <p:cNvSpPr/>
            <p:nvPr/>
          </p:nvSpPr>
          <p:spPr>
            <a:xfrm>
              <a:off x="4097862" y="2212820"/>
              <a:ext cx="1485947" cy="1499466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5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93" name="Line"/>
            <p:cNvSpPr/>
            <p:nvPr/>
          </p:nvSpPr>
          <p:spPr>
            <a:xfrm flipV="1">
              <a:off x="2255225" y="1381660"/>
              <a:ext cx="680945" cy="89466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 flipH="1" flipV="1">
              <a:off x="3855455" y="1385253"/>
              <a:ext cx="596986" cy="8874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5" name="2"/>
            <p:cNvSpPr/>
            <p:nvPr/>
          </p:nvSpPr>
          <p:spPr>
            <a:xfrm>
              <a:off x="0" y="4481274"/>
              <a:ext cx="1485946" cy="1499466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5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96" name="7"/>
            <p:cNvSpPr/>
            <p:nvPr/>
          </p:nvSpPr>
          <p:spPr>
            <a:xfrm>
              <a:off x="2020014" y="4481274"/>
              <a:ext cx="1485946" cy="1499466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5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97" name="Line"/>
            <p:cNvSpPr/>
            <p:nvPr/>
          </p:nvSpPr>
          <p:spPr>
            <a:xfrm flipV="1">
              <a:off x="959694" y="3683763"/>
              <a:ext cx="441135" cy="743717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 flipH="1" flipV="1">
              <a:off x="2181670" y="3672450"/>
              <a:ext cx="359138" cy="766342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9" name="11"/>
            <p:cNvSpPr/>
            <p:nvPr/>
          </p:nvSpPr>
          <p:spPr>
            <a:xfrm>
              <a:off x="4097862" y="4574819"/>
              <a:ext cx="1485947" cy="1499465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5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300" name="Line"/>
            <p:cNvSpPr/>
            <p:nvPr/>
          </p:nvSpPr>
          <p:spPr>
            <a:xfrm flipV="1">
              <a:off x="4840837" y="3730341"/>
              <a:ext cx="1" cy="826422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2365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2342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43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44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345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46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347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348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349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50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51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52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53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2354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355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56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357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58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59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60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361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362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63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64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2366" name="Order: 1,5,3,8,6,12,14,13"/>
          <p:cNvSpPr txBox="1"/>
          <p:nvPr/>
        </p:nvSpPr>
        <p:spPr>
          <a:xfrm>
            <a:off x="5794327" y="10379915"/>
            <a:ext cx="9968930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 1,5,3,8,6,12,14,13</a:t>
            </a:r>
          </a:p>
        </p:txBody>
      </p:sp>
      <p:sp>
        <p:nvSpPr>
          <p:cNvPr id="2367" name="Call Stack:…"/>
          <p:cNvSpPr txBox="1"/>
          <p:nvPr/>
        </p:nvSpPr>
        <p:spPr>
          <a:xfrm>
            <a:off x="18237241" y="2966036"/>
            <a:ext cx="4473452" cy="319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13</a:t>
            </a:r>
          </a:p>
        </p:txBody>
      </p:sp>
      <p:sp>
        <p:nvSpPr>
          <p:cNvPr id="2368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2394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2371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72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73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374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75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376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377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378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79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80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81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82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2383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384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85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386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87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88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89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390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391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92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93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2395" name="Order: 1,5,3,8,6,12,14,13"/>
          <p:cNvSpPr txBox="1"/>
          <p:nvPr/>
        </p:nvSpPr>
        <p:spPr>
          <a:xfrm>
            <a:off x="5794327" y="10379915"/>
            <a:ext cx="9968930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 1,5,3,8,6,12,14,13</a:t>
            </a:r>
          </a:p>
        </p:txBody>
      </p:sp>
      <p:sp>
        <p:nvSpPr>
          <p:cNvPr id="2396" name="Call Stack:…"/>
          <p:cNvSpPr txBox="1"/>
          <p:nvPr/>
        </p:nvSpPr>
        <p:spPr>
          <a:xfrm>
            <a:off x="18237241" y="3347036"/>
            <a:ext cx="4473452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</p:txBody>
      </p:sp>
      <p:sp>
        <p:nvSpPr>
          <p:cNvPr id="2397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2423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2400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02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403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04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405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406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407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08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09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10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11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2412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413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14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415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16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17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18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419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420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21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22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2424" name="Order: 1,5,3,8,6,12,14,13"/>
          <p:cNvSpPr txBox="1"/>
          <p:nvPr/>
        </p:nvSpPr>
        <p:spPr>
          <a:xfrm>
            <a:off x="5794327" y="10379915"/>
            <a:ext cx="9968930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 1,5,3,8,6,12,14,13</a:t>
            </a:r>
          </a:p>
        </p:txBody>
      </p:sp>
      <p:sp>
        <p:nvSpPr>
          <p:cNvPr id="2425" name="Call Stack:…"/>
          <p:cNvSpPr txBox="1"/>
          <p:nvPr/>
        </p:nvSpPr>
        <p:spPr>
          <a:xfrm>
            <a:off x="18237241" y="2966036"/>
            <a:ext cx="4473452" cy="319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17</a:t>
            </a:r>
          </a:p>
        </p:txBody>
      </p:sp>
      <p:sp>
        <p:nvSpPr>
          <p:cNvPr id="2426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2452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2429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30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31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432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33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434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435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436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37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38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39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40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2441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442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43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444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45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46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47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448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449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50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51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2453" name="Order: 1,5,3,8,6,12,14,13,19"/>
          <p:cNvSpPr txBox="1"/>
          <p:nvPr/>
        </p:nvSpPr>
        <p:spPr>
          <a:xfrm>
            <a:off x="5794327" y="10379915"/>
            <a:ext cx="11146533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 1,5,3,8,6,12,14,13,19</a:t>
            </a:r>
          </a:p>
        </p:txBody>
      </p:sp>
      <p:sp>
        <p:nvSpPr>
          <p:cNvPr id="2454" name="Call Stack:…"/>
          <p:cNvSpPr txBox="1"/>
          <p:nvPr/>
        </p:nvSpPr>
        <p:spPr>
          <a:xfrm>
            <a:off x="18237241" y="2585036"/>
            <a:ext cx="4473452" cy="3952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17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19</a:t>
            </a:r>
          </a:p>
        </p:txBody>
      </p:sp>
      <p:sp>
        <p:nvSpPr>
          <p:cNvPr id="2455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2481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2458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59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60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461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62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463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464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465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66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67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68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69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2470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471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72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473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74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75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76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477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478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79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80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2482" name="Order: 1,5,3,8,6,12,14,13,19,17"/>
          <p:cNvSpPr txBox="1"/>
          <p:nvPr/>
        </p:nvSpPr>
        <p:spPr>
          <a:xfrm>
            <a:off x="5794327" y="10379915"/>
            <a:ext cx="12324135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 1,5,3,8,6,12,14,13,19,17</a:t>
            </a:r>
          </a:p>
        </p:txBody>
      </p:sp>
      <p:sp>
        <p:nvSpPr>
          <p:cNvPr id="2483" name="Call Stack:…"/>
          <p:cNvSpPr txBox="1"/>
          <p:nvPr/>
        </p:nvSpPr>
        <p:spPr>
          <a:xfrm>
            <a:off x="18237241" y="2966036"/>
            <a:ext cx="4473452" cy="319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17</a:t>
            </a:r>
          </a:p>
        </p:txBody>
      </p:sp>
      <p:sp>
        <p:nvSpPr>
          <p:cNvPr id="2484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2510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2487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88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89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490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91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492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493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494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95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96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97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98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2499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500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01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502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03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04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05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506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507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08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09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2511" name="Order: 1,5,3,8,6,12,14,13,19,17,15"/>
          <p:cNvSpPr txBox="1"/>
          <p:nvPr/>
        </p:nvSpPr>
        <p:spPr>
          <a:xfrm>
            <a:off x="5794327" y="10379915"/>
            <a:ext cx="13501738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 1,5,3,8,6,12,14,13,19,17,15</a:t>
            </a:r>
          </a:p>
        </p:txBody>
      </p:sp>
      <p:sp>
        <p:nvSpPr>
          <p:cNvPr id="2512" name="Call Stack:…"/>
          <p:cNvSpPr txBox="1"/>
          <p:nvPr/>
        </p:nvSpPr>
        <p:spPr>
          <a:xfrm>
            <a:off x="18237241" y="3347036"/>
            <a:ext cx="4473452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15</a:t>
            </a:r>
          </a:p>
        </p:txBody>
      </p:sp>
      <p:sp>
        <p:nvSpPr>
          <p:cNvPr id="2513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2539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2516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17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18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519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20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521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522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523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24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25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26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27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2528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529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30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531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32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33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34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535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536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37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38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2540" name="Order: 1,5,3,8,6,12,14,13,19,17,15,11"/>
          <p:cNvSpPr txBox="1"/>
          <p:nvPr/>
        </p:nvSpPr>
        <p:spPr>
          <a:xfrm>
            <a:off x="5794327" y="10379915"/>
            <a:ext cx="14679340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 1,5,3,8,6,12,14,13,19,17,15,11</a:t>
            </a:r>
          </a:p>
        </p:txBody>
      </p:sp>
      <p:sp>
        <p:nvSpPr>
          <p:cNvPr id="2541" name="Call Stack:…"/>
          <p:cNvSpPr txBox="1"/>
          <p:nvPr/>
        </p:nvSpPr>
        <p:spPr>
          <a:xfrm>
            <a:off x="18237241" y="3728036"/>
            <a:ext cx="4473452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Call Stack:</a:t>
            </a:r>
          </a:p>
          <a:p>
            <a: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Node 11</a:t>
            </a:r>
          </a:p>
        </p:txBody>
      </p:sp>
      <p:sp>
        <p:nvSpPr>
          <p:cNvPr id="2542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Recorrido Postorder"/>
          <p:cNvSpPr txBox="1"/>
          <p:nvPr>
            <p:ph type="title"/>
          </p:nvPr>
        </p:nvSpPr>
        <p:spPr>
          <a:xfrm>
            <a:off x="3538068" y="129281"/>
            <a:ext cx="17694944" cy="1718128"/>
          </a:xfrm>
          <a:prstGeom prst="rect">
            <a:avLst/>
          </a:prstGeom>
        </p:spPr>
        <p:txBody>
          <a:bodyPr/>
          <a:lstStyle>
            <a:lvl1pPr defTabSz="755808">
              <a:defRPr b="1" sz="1030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Recorrido Postorder</a:t>
            </a:r>
          </a:p>
        </p:txBody>
      </p:sp>
      <p:grpSp>
        <p:nvGrpSpPr>
          <p:cNvPr id="2568" name="Group"/>
          <p:cNvGrpSpPr/>
          <p:nvPr/>
        </p:nvGrpSpPr>
        <p:grpSpPr>
          <a:xfrm>
            <a:off x="8390435" y="2971344"/>
            <a:ext cx="7603130" cy="5538112"/>
            <a:chOff x="0" y="0"/>
            <a:chExt cx="7603129" cy="5538111"/>
          </a:xfrm>
        </p:grpSpPr>
        <p:sp>
          <p:nvSpPr>
            <p:cNvPr id="2545" name="Line"/>
            <p:cNvSpPr/>
            <p:nvPr/>
          </p:nvSpPr>
          <p:spPr>
            <a:xfrm flipH="1" flipV="1">
              <a:off x="4270912" y="943001"/>
              <a:ext cx="682609" cy="73893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46" name="Line"/>
            <p:cNvSpPr/>
            <p:nvPr/>
          </p:nvSpPr>
          <p:spPr>
            <a:xfrm flipV="1">
              <a:off x="4804698" y="2558908"/>
              <a:ext cx="289470" cy="41309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47" name="15"/>
            <p:cNvSpPr/>
            <p:nvPr/>
          </p:nvSpPr>
          <p:spPr>
            <a:xfrm>
              <a:off x="4781233" y="1500187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548" name="Line"/>
            <p:cNvSpPr/>
            <p:nvPr/>
          </p:nvSpPr>
          <p:spPr>
            <a:xfrm flipH="1" flipV="1">
              <a:off x="2627067" y="2530531"/>
              <a:ext cx="212777" cy="40439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49" name="8"/>
            <p:cNvSpPr/>
            <p:nvPr/>
          </p:nvSpPr>
          <p:spPr>
            <a:xfrm>
              <a:off x="2490455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550" name="11"/>
            <p:cNvSpPr/>
            <p:nvPr/>
          </p:nvSpPr>
          <p:spPr>
            <a:xfrm>
              <a:off x="3280685" y="0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551" name="6"/>
            <p:cNvSpPr/>
            <p:nvPr/>
          </p:nvSpPr>
          <p:spPr>
            <a:xfrm>
              <a:off x="1801098" y="1457392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552" name="Line"/>
            <p:cNvSpPr/>
            <p:nvPr/>
          </p:nvSpPr>
          <p:spPr>
            <a:xfrm flipV="1">
              <a:off x="2749638" y="948146"/>
              <a:ext cx="685902" cy="64102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53" name="3"/>
            <p:cNvSpPr/>
            <p:nvPr/>
          </p:nvSpPr>
          <p:spPr>
            <a:xfrm>
              <a:off x="904874" y="288091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54" name="Line"/>
            <p:cNvSpPr/>
            <p:nvPr/>
          </p:nvSpPr>
          <p:spPr>
            <a:xfrm flipV="1">
              <a:off x="1784093" y="253509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55" name="Line"/>
            <p:cNvSpPr/>
            <p:nvPr/>
          </p:nvSpPr>
          <p:spPr>
            <a:xfrm flipH="1" flipV="1">
              <a:off x="5686973" y="2518625"/>
              <a:ext cx="292377" cy="4733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56" name="17"/>
            <p:cNvSpPr/>
            <p:nvPr/>
          </p:nvSpPr>
          <p:spPr>
            <a:xfrm>
              <a:off x="5707569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2557" name="13"/>
            <p:cNvSpPr/>
            <p:nvPr/>
          </p:nvSpPr>
          <p:spPr>
            <a:xfrm>
              <a:off x="3964781" y="2904728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558" name="Line"/>
            <p:cNvSpPr/>
            <p:nvPr/>
          </p:nvSpPr>
          <p:spPr>
            <a:xfrm flipH="1" flipV="1">
              <a:off x="1722193" y="3959281"/>
              <a:ext cx="222823" cy="4706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59" name="5"/>
            <p:cNvSpPr/>
            <p:nvPr/>
          </p:nvSpPr>
          <p:spPr>
            <a:xfrm>
              <a:off x="1585581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560" name="1"/>
            <p:cNvSpPr/>
            <p:nvPr/>
          </p:nvSpPr>
          <p:spPr>
            <a:xfrm>
              <a:off x="0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61" name="Line"/>
            <p:cNvSpPr/>
            <p:nvPr/>
          </p:nvSpPr>
          <p:spPr>
            <a:xfrm flipV="1">
              <a:off x="879218" y="3963846"/>
              <a:ext cx="309701" cy="4277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62" name="Line"/>
            <p:cNvSpPr/>
            <p:nvPr/>
          </p:nvSpPr>
          <p:spPr>
            <a:xfrm flipH="1" flipV="1">
              <a:off x="4790167" y="3983373"/>
              <a:ext cx="249519" cy="4577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63" name="14"/>
            <p:cNvSpPr/>
            <p:nvPr/>
          </p:nvSpPr>
          <p:spPr>
            <a:xfrm>
              <a:off x="4683996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564" name="12"/>
            <p:cNvSpPr/>
            <p:nvPr/>
          </p:nvSpPr>
          <p:spPr>
            <a:xfrm>
              <a:off x="3098414" y="4393009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565" name="Line"/>
            <p:cNvSpPr/>
            <p:nvPr/>
          </p:nvSpPr>
          <p:spPr>
            <a:xfrm flipV="1">
              <a:off x="3977632" y="3974543"/>
              <a:ext cx="283448" cy="50039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66" name="Line"/>
            <p:cNvSpPr/>
            <p:nvPr/>
          </p:nvSpPr>
          <p:spPr>
            <a:xfrm flipH="1" flipV="1">
              <a:off x="6594638" y="3959281"/>
              <a:ext cx="218381" cy="40093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67" name="19"/>
            <p:cNvSpPr/>
            <p:nvPr/>
          </p:nvSpPr>
          <p:spPr>
            <a:xfrm>
              <a:off x="6458027" y="4309665"/>
              <a:ext cx="1145103" cy="1145103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2569" name="Order: 1,5,3,8,6,12,14,13,19,17,15,11"/>
          <p:cNvSpPr txBox="1"/>
          <p:nvPr/>
        </p:nvSpPr>
        <p:spPr>
          <a:xfrm>
            <a:off x="5794327" y="10379915"/>
            <a:ext cx="14679340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Order: 1,5,3,8,6,12,14,13,19,17,15,11</a:t>
            </a:r>
          </a:p>
        </p:txBody>
      </p:sp>
      <p:sp>
        <p:nvSpPr>
          <p:cNvPr id="2570" name="Call Stack:"/>
          <p:cNvSpPr txBox="1"/>
          <p:nvPr/>
        </p:nvSpPr>
        <p:spPr>
          <a:xfrm>
            <a:off x="18237241" y="4109036"/>
            <a:ext cx="4473452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Call Stack:</a:t>
            </a:r>
          </a:p>
        </p:txBody>
      </p:sp>
      <p:sp>
        <p:nvSpPr>
          <p:cNvPr id="2571" name="postorder(node):…"/>
          <p:cNvSpPr txBox="1"/>
          <p:nvPr/>
        </p:nvSpPr>
        <p:spPr>
          <a:xfrm>
            <a:off x="1349440" y="2712291"/>
            <a:ext cx="6862904" cy="255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(node):</a:t>
            </a:r>
          </a:p>
          <a:p>
            <a:pPr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if</a:t>
            </a:r>
            <a:r>
              <a:t> node == </a:t>
            </a: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null</a:t>
            </a:r>
            <a:r>
              <a:t>: </a:t>
            </a:r>
            <a:r>
              <a:rPr>
                <a:solidFill>
                  <a:srgbClr val="D45954"/>
                </a:solidFill>
                <a:latin typeface="SF Mono Bold"/>
                <a:ea typeface="SF Mono Bold"/>
                <a:cs typeface="SF Mono Bold"/>
                <a:sym typeface="SF Mono Bold"/>
              </a:rPr>
              <a:t>return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(node.left)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rgbClr val="8881F0"/>
                </a:solidFill>
                <a:latin typeface="SF Mono Bold"/>
                <a:ea typeface="SF Mono Bold"/>
                <a:cs typeface="SF Mono Bold"/>
                <a:sym typeface="SF Mono Bold"/>
              </a:rPr>
              <a:t>postorder</a:t>
            </a:r>
            <a:r>
              <a:t>(node.right)</a:t>
            </a:r>
          </a:p>
          <a:p>
            <a:pPr lvl="2" indent="457200" algn="l" defTabSz="821531">
              <a:defRPr sz="3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latin typeface="SF Mono Bold"/>
                <a:ea typeface="SF Mono Bold"/>
                <a:cs typeface="SF Mono Bold"/>
                <a:sym typeface="SF Mono Bold"/>
              </a:rPr>
              <a:t>print</a:t>
            </a:r>
            <a:r>
              <a:t>(node.value)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orrido de Arbo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Recorrido de Arboles</a:t>
            </a:r>
          </a:p>
        </p:txBody>
      </p:sp>
      <p:sp>
        <p:nvSpPr>
          <p:cNvPr id="304" name="Preorder, inorder y postorder"/>
          <p:cNvSpPr txBox="1"/>
          <p:nvPr>
            <p:ph type="body" sz="quarter" idx="4294967295"/>
          </p:nvPr>
        </p:nvSpPr>
        <p:spPr>
          <a:xfrm>
            <a:off x="1271785" y="7996089"/>
            <a:ext cx="19850667" cy="2691056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Preorder, inorder y postorder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