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64" r:id="rId26"/>
    <p:sldId id="373" r:id="rId27"/>
    <p:sldId id="350" r:id="rId28"/>
    <p:sldId id="371" r:id="rId29"/>
    <p:sldId id="374" r:id="rId30"/>
    <p:sldId id="375" r:id="rId31"/>
    <p:sldId id="349" r:id="rId32"/>
    <p:sldId id="377" r:id="rId33"/>
    <p:sldId id="3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74"/>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7" autoAdjust="0"/>
    <p:restoredTop sz="94660"/>
  </p:normalViewPr>
  <p:slideViewPr>
    <p:cSldViewPr snapToGrid="0">
      <p:cViewPr varScale="1">
        <p:scale>
          <a:sx n="113" d="100"/>
          <a:sy n="113"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4033438262"/>
              </p:ext>
            </p:extLst>
          </p:nvPr>
        </p:nvGraphicFramePr>
        <p:xfrm>
          <a:off x="1447801" y="1431263"/>
          <a:ext cx="8426042" cy="5167040"/>
        </p:xfrm>
        <a:graphic>
          <a:graphicData uri="http://schemas.openxmlformats.org/drawingml/2006/table">
            <a:tbl>
              <a:tblPr firstRow="1" firstCol="1" bandRow="1"/>
              <a:tblGrid>
                <a:gridCol w="1500253">
                  <a:extLst>
                    <a:ext uri="{9D8B030D-6E8A-4147-A177-3AD203B41FA5}">
                      <a16:colId xmlns:a16="http://schemas.microsoft.com/office/drawing/2014/main" val="221469691"/>
                    </a:ext>
                  </a:extLst>
                </a:gridCol>
                <a:gridCol w="2100352">
                  <a:extLst>
                    <a:ext uri="{9D8B030D-6E8A-4147-A177-3AD203B41FA5}">
                      <a16:colId xmlns:a16="http://schemas.microsoft.com/office/drawing/2014/main" val="3379633020"/>
                    </a:ext>
                  </a:extLst>
                </a:gridCol>
                <a:gridCol w="1266998">
                  <a:extLst>
                    <a:ext uri="{9D8B030D-6E8A-4147-A177-3AD203B41FA5}">
                      <a16:colId xmlns:a16="http://schemas.microsoft.com/office/drawing/2014/main" val="4120727020"/>
                    </a:ext>
                  </a:extLst>
                </a:gridCol>
                <a:gridCol w="1266998">
                  <a:extLst>
                    <a:ext uri="{9D8B030D-6E8A-4147-A177-3AD203B41FA5}">
                      <a16:colId xmlns:a16="http://schemas.microsoft.com/office/drawing/2014/main" val="18894829"/>
                    </a:ext>
                  </a:extLst>
                </a:gridCol>
                <a:gridCol w="2291441">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65152">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4179305206"/>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 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$5.14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4.14%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0.55%</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7.73%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1.32</a:t>
                      </a:r>
                    </a:p>
                  </a:txBody>
                  <a:tcPr marL="45720" marR="4572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0.31%</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1.80</a:t>
                      </a:r>
                    </a:p>
                  </a:txBody>
                  <a:tcPr marL="45720" marR="4572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0.34%</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4.79%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-0.04%</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0.05</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1.48</a:t>
                      </a:r>
                    </a:p>
                  </a:txBody>
                  <a:tcPr marL="45720" marR="4572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0.26%</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0.40</a:t>
                      </a:r>
                    </a:p>
                  </a:txBody>
                  <a:tcPr marL="45720" marR="4572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0.25%</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4.51%</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-0.13%</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-0.16</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0.01%</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0.32</a:t>
                      </a:r>
                    </a:p>
                  </a:txBody>
                  <a:tcPr marL="45720" marR="4572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dirty="0">
                          <a:solidFill>
                            <a:schemeClr val="tx1"/>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0.30%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4.49%</a:t>
                      </a:r>
                    </a:p>
                  </a:txBody>
                  <a:tcPr marL="45720" marR="45720" anchor="ctr">
                    <a:lnL>
                      <a:noFill/>
                    </a:lnL>
                    <a:lnR>
                      <a:noFill/>
                    </a:lnR>
                    <a:lnT>
                      <a:noFill/>
                    </a:lnT>
                    <a:lnB>
                      <a:noFill/>
                    </a:lnB>
                  </a:tcPr>
                </a:tc>
                <a:tc>
                  <a:txBody>
                    <a:bodyPr/>
                    <a:lstStyle/>
                    <a:p>
                      <a:pPr algn="ctr" rtl="0" fontAlgn="ctr"/>
                      <a:r>
                        <a:rPr lang="en-SG" sz="1100" b="1" i="0" u="none" strike="noStrike" dirty="0">
                          <a:solidFill>
                            <a:srgbClr val="FF0000"/>
                          </a:solidFill>
                          <a:effectLst/>
                          <a:latin typeface="Century Schoolbook" panose="02040604050505020304" pitchFamily="18" charset="0"/>
                        </a:rPr>
                        <a:t>-0.09%</a:t>
                      </a:r>
                    </a:p>
                  </a:txBody>
                  <a:tcPr marL="45720" marR="45720" anchor="ctr">
                    <a:lnL>
                      <a:noFill/>
                    </a:lnL>
                    <a:lnR>
                      <a:noFill/>
                    </a:lnR>
                    <a:lnT>
                      <a:noFill/>
                    </a:lnT>
                    <a:lnB>
                      <a:noFill/>
                    </a:lnB>
                  </a:tcPr>
                </a:tc>
                <a:tc>
                  <a:txBody>
                    <a:bodyPr/>
                    <a:lstStyle/>
                    <a:p>
                      <a:pPr algn="ctr" rtl="0" fontAlgn="ctr"/>
                      <a:r>
                        <a:rPr lang="en-SG" sz="1100" b="1" i="0" u="none" strike="noStrike">
                          <a:solidFill>
                            <a:srgbClr val="FF0000"/>
                          </a:solidFill>
                          <a:effectLst/>
                          <a:latin typeface="Century Schoolbook" panose="02040604050505020304" pitchFamily="18" charset="0"/>
                        </a:rPr>
                        <a:t>-0.02</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0.07</a:t>
                      </a:r>
                    </a:p>
                  </a:txBody>
                  <a:tcPr marL="45720" marR="4572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panose="02040604050505020304" pitchFamily="18" charset="0"/>
                        </a:rPr>
                        <a:t>0.90</a:t>
                      </a:r>
                    </a:p>
                  </a:txBody>
                  <a:tcPr marL="45720" marR="4572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a:noFill/>
                    </a:lnB>
                  </a:tcPr>
                </a:tc>
                <a:tc>
                  <a:txBody>
                    <a:bodyPr/>
                    <a:lstStyle/>
                    <a:p>
                      <a:pPr algn="ctr" rtl="0" fontAlgn="ctr"/>
                      <a:r>
                        <a:rPr lang="en-SG" sz="1100" b="1" i="0" u="sng" strike="noStrike" dirty="0">
                          <a:solidFill>
                            <a:srgbClr val="000000"/>
                          </a:solidFill>
                          <a:effectLst/>
                          <a:latin typeface="Century Schoolbook" panose="02040604050505020304" pitchFamily="18" charset="0"/>
                        </a:rPr>
                        <a:t>0.20%</a:t>
                      </a:r>
                    </a:p>
                  </a:txBody>
                  <a:tcPr marL="45720" marR="4572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panose="02040604050505020304" pitchFamily="18" charset="0"/>
                        </a:rPr>
                        <a:t>4.53%</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-0.18%</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-0.04</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chemeClr val="tx1"/>
                          </a:solidFill>
                          <a:effectLst/>
                          <a:latin typeface="Century Schoolbook" panose="02040604050505020304" pitchFamily="18" charset="0"/>
                        </a:rPr>
                        <a:t>-0.46</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-0.05%</a:t>
                      </a:r>
                    </a:p>
                  </a:txBody>
                  <a:tcPr marL="45720" marR="4572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-0.03</a:t>
                      </a:r>
                    </a:p>
                  </a:txBody>
                  <a:tcPr marL="6350" marR="6350" marT="6350" marB="0" anchor="ctr">
                    <a:lnL>
                      <a:noFill/>
                    </a:lnL>
                    <a:lnR>
                      <a:noFill/>
                    </a:lnR>
                    <a:lnT>
                      <a:noFill/>
                    </a:lnT>
                    <a:lnB>
                      <a:noFill/>
                    </a:lnB>
                  </a:tcPr>
                </a:tc>
                <a:tc>
                  <a:txBody>
                    <a:bodyPr/>
                    <a:lstStyle/>
                    <a:p>
                      <a:pPr algn="ctr" rtl="0" fontAlgn="ctr"/>
                      <a:r>
                        <a:rPr lang="en-SG" sz="1100" b="1" i="0" u="sng" strike="noStrike" dirty="0">
                          <a:solidFill>
                            <a:srgbClr val="FF0000"/>
                          </a:solidFill>
                          <a:effectLst/>
                          <a:latin typeface="Century Schoolbook" panose="02040604050505020304" pitchFamily="18" charset="0"/>
                        </a:rPr>
                        <a:t>-0.41</a:t>
                      </a:r>
                    </a:p>
                  </a:txBody>
                  <a:tcPr marL="45720" marR="4572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10" name="Title 1">
            <a:extLst>
              <a:ext uri="{FF2B5EF4-FFF2-40B4-BE49-F238E27FC236}">
                <a16:creationId xmlns:a16="http://schemas.microsoft.com/office/drawing/2014/main" id="{B496DB22-F21A-4AD9-B85E-6AA3C71B6782}"/>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Price Return Indices</a:t>
            </a:r>
          </a:p>
        </p:txBody>
      </p:sp>
    </p:spTree>
    <p:extLst>
      <p:ext uri="{BB962C8B-B14F-4D97-AF65-F5344CB8AC3E}">
        <p14:creationId xmlns:p14="http://schemas.microsoft.com/office/powerpoint/2010/main" val="18196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Price Return Indices </a:t>
            </a:r>
          </a:p>
          <a:p>
            <a:pPr algn="ctr" latinLnBrk="1">
              <a:spcAft>
                <a:spcPts val="1000"/>
              </a:spcAft>
            </a:pPr>
            <a:r>
              <a:rPr lang="en-US" spc="10" dirty="0"/>
              <a:t>Based on </a:t>
            </a:r>
            <a:r>
              <a:rPr lang="en-US" b="1" spc="10" dirty="0"/>
              <a:t>Geometric Mean Monthly Returns</a:t>
            </a:r>
            <a:r>
              <a:rPr lang="en-US" spc="10" dirty="0"/>
              <a:t>, for Jan 1964 - Dec 2018</a:t>
            </a:r>
          </a:p>
        </p:txBody>
      </p:sp>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3882680288"/>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-0.23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0.82</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13.41%</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-16.02%</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27.68%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-24.55%</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46.70%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-41.68%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8.30</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138.22</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134.33%</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-30.60%</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125.15%</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-27.62%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effectLst/>
                        </a:rPr>
                        <a:t>161.42%</a:t>
                      </a:r>
                      <a:endParaRPr lang="en-US" sz="11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-43.59%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27.47%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-17.66%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55.88%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100.79%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-41.76%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-30.76%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62.44%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-44.46%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-0.18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16.88%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-20.12%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37.60%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-28.96%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56.73%</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-44.46%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latin typeface="Century Schoolbook (Body)"/>
                          <a:ea typeface="DengXian" panose="02010600030101010101" pitchFamily="2" charset="-122"/>
                          <a:cs typeface="Times New Roman" panose="02020603050405020304" pitchFamily="18" charset="0"/>
                        </a:rPr>
                        <a:t>-</a:t>
                      </a: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-0.21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39.49%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-34.02%</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67.16%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-44.29%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-0.02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1.22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19.44%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-17.65%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34.76%</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-30.31%</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58.32%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effectLst/>
                        </a:rPr>
                        <a:t>-49.46%</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9" name="Title 1">
            <a:extLst>
              <a:ext uri="{FF2B5EF4-FFF2-40B4-BE49-F238E27FC236}">
                <a16:creationId xmlns:a16="http://schemas.microsoft.com/office/drawing/2014/main" id="{F0876000-4DEC-4D92-A31F-2E4628F87B3F}"/>
              </a:ext>
            </a:extLst>
          </p:cNvPr>
          <p:cNvSpPr>
            <a:spLocks noGrp="1"/>
          </p:cNvSpPr>
          <p:nvPr>
            <p:ph type="title"/>
          </p:nvPr>
        </p:nvSpPr>
        <p:spPr>
          <a:xfrm>
            <a:off x="1262063" y="365125"/>
            <a:ext cx="9691687" cy="1325563"/>
          </a:xfrm>
        </p:spPr>
        <p:txBody>
          <a:bodyPr anchor="ctr">
            <a:normAutofit/>
          </a:bodyPr>
          <a:lstStyle/>
          <a:p>
            <a:r>
              <a:rPr lang="en-GB" dirty="0"/>
              <a:t>Price Return Indices</a:t>
            </a:r>
          </a:p>
        </p:txBody>
      </p:sp>
    </p:spTree>
    <p:extLst>
      <p:ext uri="{BB962C8B-B14F-4D97-AF65-F5344CB8AC3E}">
        <p14:creationId xmlns:p14="http://schemas.microsoft.com/office/powerpoint/2010/main" val="903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Price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Price Return Indices </a:t>
            </a:r>
          </a:p>
          <a:p>
            <a:pPr algn="ctr" latinLnBrk="1">
              <a:spcAft>
                <a:spcPts val="1000"/>
              </a:spcAft>
            </a:pPr>
            <a:r>
              <a:rPr lang="en-US" spc="10" dirty="0"/>
              <a:t>Based on </a:t>
            </a:r>
            <a:r>
              <a:rPr lang="en-US" b="1" spc="10" dirty="0"/>
              <a:t>Arithmetic Mean Returns</a:t>
            </a:r>
            <a:r>
              <a:rPr lang="en-US" spc="10" dirty="0"/>
              <a:t>, for Jan 1964 -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306682645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2631414128"/>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4.34%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3.91%</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9.47%</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5.89%</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4.68%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4.55%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5.20%</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16.31%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17.38%</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27.20%</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19.49%</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17.71%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17.27%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18.17%</a:t>
                      </a:r>
                    </a:p>
                  </a:txBody>
                  <a:tcPr marL="45720" marR="4572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4.78%</a:t>
                      </a:r>
                    </a:p>
                  </a:txBody>
                  <a:tcPr marL="45720" marR="4572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5.13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3.77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37.61</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9.67</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5.34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6.99</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-0.027</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-0.048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0.171</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0.056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-0.013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11.39%</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10.75%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11.87%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11.08%</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11.05%</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10.87%</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11.59%</a:t>
                      </a:r>
                    </a:p>
                  </a:txBody>
                  <a:tcPr marL="45720" marR="4572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FF0000"/>
                          </a:solidFill>
                          <a:effectLst/>
                          <a:latin typeface="Century Schoolbook" panose="02040604050505020304" pitchFamily="18" charset="0"/>
                        </a:rPr>
                        <a:t>-0.039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FF0000"/>
                          </a:solidFill>
                          <a:effectLst/>
                          <a:latin typeface="Century Schoolbook" panose="02040604050505020304" pitchFamily="18" charset="0"/>
                        </a:rPr>
                        <a:t>-0.081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0.395</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0.101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-0.009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FF0000"/>
                          </a:solidFill>
                          <a:effectLst/>
                          <a:latin typeface="Century Schoolbook" panose="02040604050505020304" pitchFamily="18" charset="0"/>
                        </a:rPr>
                        <a:t>-0.021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0.036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45.45%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19.44%</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134.33%</a:t>
                      </a:r>
                    </a:p>
                  </a:txBody>
                  <a:tcPr marL="45720" marR="4572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27.47%</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16.88%</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19.25%</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-30.38%</a:t>
                      </a:r>
                    </a:p>
                  </a:txBody>
                  <a:tcPr marL="45720" marR="45720" anchor="ctr">
                    <a:lnL>
                      <a:noFill/>
                    </a:lnL>
                    <a:lnR>
                      <a:noFill/>
                    </a:lnR>
                    <a:lnT>
                      <a:noFill/>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-17.65%</a:t>
                      </a:r>
                    </a:p>
                  </a:txBody>
                  <a:tcPr marL="45720" marR="45720" anchor="ctr">
                    <a:lnL>
                      <a:noFill/>
                    </a:lnL>
                    <a:lnR>
                      <a:noFill/>
                    </a:lnR>
                    <a:lnT>
                      <a:noFill/>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-30.60%</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-17.66%</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-21.34%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-20.12%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-21.33%</a:t>
                      </a:r>
                    </a:p>
                  </a:txBody>
                  <a:tcPr marL="45720" marR="4572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55.30%</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56.73%</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56.14%</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55.12%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55.85%</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54.82%</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-0.41%</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5.16%</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1.60%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0.36%</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0.22%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0.89%</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1.07</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1.03</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1.02</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1.06</a:t>
                      </a:r>
                    </a:p>
                  </a:txBody>
                  <a:tcPr marL="45720" marR="4572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0.64</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0.91</a:t>
                      </a:r>
                    </a:p>
                  </a:txBody>
                  <a:tcPr marL="45720" marR="45720" anchor="ctr">
                    <a:lnL>
                      <a:noFill/>
                    </a:lnL>
                    <a:lnR>
                      <a:noFill/>
                    </a:lnR>
                    <a:lnT>
                      <a:noFill/>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0.94</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a:t>
                      </a:r>
                    </a:p>
                  </a:txBody>
                  <a:tcPr marL="45720" marR="45720" anchor="ctr">
                    <a:lnL>
                      <a:noFill/>
                    </a:lnL>
                    <a:lnR>
                      <a:noFill/>
                    </a:lnR>
                    <a:lnT>
                      <a:noFill/>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0.95</a:t>
                      </a:r>
                    </a:p>
                  </a:txBody>
                  <a:tcPr marL="45720" marR="4572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2273406889"/>
              </p:ext>
            </p:extLst>
          </p:nvPr>
        </p:nvGraphicFramePr>
        <p:xfrm>
          <a:off x="1070592" y="2201661"/>
          <a:ext cx="9216000" cy="430416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864000">
                  <a:extLst>
                    <a:ext uri="{9D8B030D-6E8A-4147-A177-3AD203B41FA5}">
                      <a16:colId xmlns:a16="http://schemas.microsoft.com/office/drawing/2014/main" val="2088064478"/>
                    </a:ext>
                  </a:extLst>
                </a:gridCol>
                <a:gridCol w="864000">
                  <a:extLst>
                    <a:ext uri="{9D8B030D-6E8A-4147-A177-3AD203B41FA5}">
                      <a16:colId xmlns:a16="http://schemas.microsoft.com/office/drawing/2014/main" val="2505954554"/>
                    </a:ext>
                  </a:extLst>
                </a:gridCol>
                <a:gridCol w="864000">
                  <a:extLst>
                    <a:ext uri="{9D8B030D-6E8A-4147-A177-3AD203B41FA5}">
                      <a16:colId xmlns:a16="http://schemas.microsoft.com/office/drawing/2014/main" val="1890017186"/>
                    </a:ext>
                  </a:extLst>
                </a:gridCol>
                <a:gridCol w="864000">
                  <a:extLst>
                    <a:ext uri="{9D8B030D-6E8A-4147-A177-3AD203B41FA5}">
                      <a16:colId xmlns:a16="http://schemas.microsoft.com/office/drawing/2014/main" val="4289134473"/>
                    </a:ext>
                  </a:extLst>
                </a:gridCol>
                <a:gridCol w="864000">
                  <a:extLst>
                    <a:ext uri="{9D8B030D-6E8A-4147-A177-3AD203B41FA5}">
                      <a16:colId xmlns:a16="http://schemas.microsoft.com/office/drawing/2014/main" val="3198676416"/>
                    </a:ext>
                  </a:extLst>
                </a:gridCol>
                <a:gridCol w="864000">
                  <a:extLst>
                    <a:ext uri="{9D8B030D-6E8A-4147-A177-3AD203B41FA5}">
                      <a16:colId xmlns:a16="http://schemas.microsoft.com/office/drawing/2014/main" val="3878755758"/>
                    </a:ext>
                  </a:extLst>
                </a:gridCol>
                <a:gridCol w="864000">
                  <a:extLst>
                    <a:ext uri="{9D8B030D-6E8A-4147-A177-3AD203B41FA5}">
                      <a16:colId xmlns:a16="http://schemas.microsoft.com/office/drawing/2014/main" val="1430082175"/>
                    </a:ext>
                  </a:extLst>
                </a:gridCol>
                <a:gridCol w="864000">
                  <a:extLst>
                    <a:ext uri="{9D8B030D-6E8A-4147-A177-3AD203B41FA5}">
                      <a16:colId xmlns:a16="http://schemas.microsoft.com/office/drawing/2014/main" val="4066063490"/>
                    </a:ext>
                  </a:extLst>
                </a:gridCol>
                <a:gridCol w="864000">
                  <a:extLst>
                    <a:ext uri="{9D8B030D-6E8A-4147-A177-3AD203B41FA5}">
                      <a16:colId xmlns:a16="http://schemas.microsoft.com/office/drawing/2014/main" val="3216879241"/>
                    </a:ext>
                  </a:extLst>
                </a:gridCol>
              </a:tblGrid>
              <a:tr h="324000">
                <a:tc rowSpan="3">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Ending Value of 1$</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GeometricMean Return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rowSpan="3">
                  <a:txBody>
                    <a:bodyPr/>
                    <a:lstStyle/>
                    <a:p>
                      <a:pPr algn="ctr" rtl="0" fontAlgn="ctr"/>
                      <a:r>
                        <a:rPr lang="en-SG" sz="1100" b="1" i="0" u="none" strike="noStrike" dirty="0">
                          <a:solidFill>
                            <a:srgbClr val="000000"/>
                          </a:solidFill>
                          <a:effectLst/>
                          <a:latin typeface="Century Schoolbook" panose="02040604050505020304" pitchFamily="18" charset="0"/>
                        </a:rPr>
                        <a:t>Volatility</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3">
                  <a:txBody>
                    <a:bodyPr/>
                    <a:lstStyle/>
                    <a:p>
                      <a:pPr algn="ctr" rtl="0" fontAlgn="ctr"/>
                      <a:r>
                        <a:rPr lang="en-SG" sz="1100" b="1" i="0" u="none" strike="noStrike">
                          <a:solidFill>
                            <a:srgbClr val="000000"/>
                          </a:solidFill>
                          <a:effectLst/>
                          <a:latin typeface="Century Schoolbook" panose="02040604050505020304" pitchFamily="18" charset="0"/>
                        </a:rPr>
                        <a:t>VS RF rate</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SG"/>
                    </a:p>
                  </a:txBody>
                  <a:tcPr/>
                </a:tc>
                <a:tc hMerge="1">
                  <a:txBody>
                    <a:bodyPr/>
                    <a:lstStyle/>
                    <a:p>
                      <a:endParaRPr lang="en-SG"/>
                    </a:p>
                  </a:txBody>
                  <a:tcPr/>
                </a:tc>
                <a:tc rowSpan="2" gridSpan="3">
                  <a:txBody>
                    <a:bodyPr/>
                    <a:lstStyle/>
                    <a:p>
                      <a:pPr algn="ctr" rtl="0" fontAlgn="ctr"/>
                      <a:r>
                        <a:rPr lang="en-SG" sz="1100" b="1" i="0" u="none" strike="noStrike" dirty="0">
                          <a:solidFill>
                            <a:srgbClr val="000000"/>
                          </a:solidFill>
                          <a:effectLst/>
                          <a:latin typeface="Century Schoolbook" panose="02040604050505020304" pitchFamily="18" charset="0"/>
                        </a:rPr>
                        <a:t>VS Original Index</a:t>
                      </a:r>
                    </a:p>
                  </a:txBody>
                  <a:tcPr marL="45720" marR="45720" anchor="ctr">
                    <a:lnL>
                      <a:noFill/>
                    </a:lnL>
                    <a:lnR>
                      <a:noFill/>
                    </a:lnR>
                    <a:lnT w="6350" cap="flat" cmpd="sng" algn="ctr">
                      <a:solidFill>
                        <a:srgbClr val="000000"/>
                      </a:solidFill>
                      <a:prstDash val="solid"/>
                      <a:round/>
                      <a:headEnd type="none" w="med" len="med"/>
                      <a:tailEnd type="none" w="med" len="med"/>
                    </a:lnT>
                    <a:lnB>
                      <a:noFill/>
                    </a:lnB>
                  </a:tcPr>
                </a:tc>
                <a:tc rowSpan="2" hMerge="1">
                  <a:txBody>
                    <a:bodyPr/>
                    <a:lstStyle/>
                    <a:p>
                      <a:endParaRPr lang="en-SG"/>
                    </a:p>
                  </a:txBody>
                  <a:tcPr/>
                </a:tc>
                <a:tc rowSpan="2" hMerge="1">
                  <a:txBody>
                    <a:bodyPr/>
                    <a:lstStyle/>
                    <a:p>
                      <a:endParaRPr lang="en-SG"/>
                    </a:p>
                  </a:txBody>
                  <a:tcPr/>
                </a:tc>
                <a:extLst>
                  <a:ext uri="{0D108BD9-81ED-4DB2-BD59-A6C34878D82A}">
                    <a16:rowId xmlns:a16="http://schemas.microsoft.com/office/drawing/2014/main" val="2887322327"/>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gridSpan="3">
                  <a:txBody>
                    <a:bodyPr/>
                    <a:lstStyle/>
                    <a:p>
                      <a:pPr algn="ctr" rtl="0" fontAlgn="ctr"/>
                      <a:r>
                        <a:rPr lang="en-SG" sz="1100" b="1" i="0" u="none" strike="noStrike" dirty="0">
                          <a:solidFill>
                            <a:srgbClr val="000000"/>
                          </a:solidFill>
                          <a:effectLst/>
                          <a:latin typeface="Century Schoolbook" panose="02040604050505020304" pitchFamily="18" charset="0"/>
                        </a:rPr>
                        <a:t>(3M US Treasury)</a:t>
                      </a:r>
                    </a:p>
                  </a:txBody>
                  <a:tcPr marL="45720" marR="45720" anchor="ctr">
                    <a:lnL>
                      <a:noFill/>
                    </a:lnL>
                    <a:lnR>
                      <a:noFill/>
                    </a:lnR>
                    <a:lnT>
                      <a:noFill/>
                    </a:lnT>
                    <a:lnB>
                      <a:noFill/>
                    </a:lnB>
                  </a:tcPr>
                </a:tc>
                <a:tc hMerge="1">
                  <a:txBody>
                    <a:bodyPr/>
                    <a:lstStyle/>
                    <a:p>
                      <a:endParaRPr lang="en-SG"/>
                    </a:p>
                  </a:txBody>
                  <a:tcPr/>
                </a:tc>
                <a:tc hMerge="1">
                  <a:txBody>
                    <a:bodyPr/>
                    <a:lstStyle/>
                    <a:p>
                      <a:endParaRPr lang="en-SG"/>
                    </a:p>
                  </a:txBody>
                  <a:tcPr/>
                </a:tc>
                <a:tc gridSpan="3" vMerge="1">
                  <a:txBody>
                    <a:bodyPr/>
                    <a:lstStyle/>
                    <a:p>
                      <a:endParaRPr lang="en-SG"/>
                    </a:p>
                  </a:txBody>
                  <a:tcPr/>
                </a:tc>
                <a:tc hMerge="1" vMerge="1">
                  <a:txBody>
                    <a:bodyPr/>
                    <a:lstStyle/>
                    <a:p>
                      <a:endParaRPr lang="en-SG"/>
                    </a:p>
                  </a:txBody>
                  <a:tcPr/>
                </a:tc>
                <a:tc hMerge="1" vMerge="1">
                  <a:txBody>
                    <a:bodyPr/>
                    <a:lstStyle/>
                    <a:p>
                      <a:endParaRPr lang="en-SG"/>
                    </a:p>
                  </a:txBody>
                  <a:tcPr/>
                </a:tc>
                <a:extLst>
                  <a:ext uri="{0D108BD9-81ED-4DB2-BD59-A6C34878D82A}">
                    <a16:rowId xmlns:a16="http://schemas.microsoft.com/office/drawing/2014/main" val="1685303082"/>
                  </a:ext>
                </a:extLst>
              </a:tr>
              <a:tr h="324000">
                <a:tc vMerge="1">
                  <a:txBody>
                    <a:bodyPr/>
                    <a:lstStyle/>
                    <a:p>
                      <a:endParaRPr lang="en-SG"/>
                    </a:p>
                  </a:txBody>
                  <a:tcPr/>
                </a:tc>
                <a:tc vMerge="1">
                  <a:txBody>
                    <a:bodyPr/>
                    <a:lstStyle/>
                    <a:p>
                      <a:endParaRPr lang="en-SG"/>
                    </a:p>
                  </a:txBody>
                  <a:tcPr/>
                </a:tc>
                <a:tc vMerge="1">
                  <a:txBody>
                    <a:bodyPr/>
                    <a:lstStyle/>
                    <a:p>
                      <a:endParaRPr lang="en-SG"/>
                    </a:p>
                  </a:txBody>
                  <a:tcPr/>
                </a:tc>
                <a:tc vMerge="1">
                  <a:txBody>
                    <a:bodyPr/>
                    <a:lstStyle/>
                    <a:p>
                      <a:endParaRPr lang="en-SG"/>
                    </a:p>
                  </a:txBody>
                  <a:tcPr/>
                </a:tc>
                <a:tc>
                  <a:txBody>
                    <a:bodyPr/>
                    <a:lstStyle/>
                    <a:p>
                      <a:pPr algn="ctr" rtl="0" fontAlgn="ctr"/>
                      <a:r>
                        <a:rPr lang="en-SG" sz="1100" b="1" i="0" u="none" strike="noStrike">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Excess Return</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Information Ratio</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rtl="0" fontAlgn="ctr"/>
                      <a:r>
                        <a:rPr lang="en-SG" sz="1100" b="1" i="0" u="none" strike="noStrike" dirty="0">
                          <a:solidFill>
                            <a:srgbClr val="000000"/>
                          </a:solidFill>
                          <a:effectLst/>
                          <a:latin typeface="Century Schoolbook" panose="02040604050505020304" pitchFamily="18" charset="0"/>
                        </a:rPr>
                        <a:t>t-Stat</a:t>
                      </a:r>
                    </a:p>
                  </a:txBody>
                  <a:tcPr marL="45720" marR="45720" anchor="ctr">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442902292"/>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$ 14.71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0.75%</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4.17%</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1" i="0" u="sng" strike="noStrike" dirty="0">
                          <a:solidFill>
                            <a:srgbClr val="000000"/>
                          </a:solidFill>
                          <a:effectLst/>
                          <a:latin typeface="Century Schoolbook (Body)"/>
                        </a:rPr>
                        <a:t>0.12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2.70</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100" b="0" i="0" u="none" strike="noStrike">
                          <a:solidFill>
                            <a:srgbClr val="000000"/>
                          </a:solidFill>
                          <a:effectLst/>
                          <a:latin typeface="Century Schoolbook (Body)"/>
                        </a:rPr>
                        <a:t>-</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$ 181.77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1.46%</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100" b="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sng" strike="noStrike">
                          <a:solidFill>
                            <a:srgbClr val="000000"/>
                          </a:solidFill>
                          <a:effectLst/>
                          <a:latin typeface="Century Schoolbook (Body)"/>
                        </a:rPr>
                        <a:t>0.13</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$ 40.60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1.03%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0.79%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1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$ 28.79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$ 28.19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0.93%</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0.69%</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3.38</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3.10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$ 29.46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4.21%</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0.70%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0.17</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0" u="none" dirty="0">
                          <a:solidFill>
                            <a:srgbClr val="000000"/>
                          </a:solidFill>
                          <a:effectLst/>
                          <a:latin typeface="Century Schoolbook (Body)"/>
                          <a:ea typeface="DengXian" panose="02010600030101010101" pitchFamily="2" charset="-122"/>
                          <a:cs typeface="Calibri" panose="020F0502020204030204" pitchFamily="34" charset="0"/>
                        </a:rPr>
                        <a:t>3.55</a:t>
                      </a:r>
                      <a:endParaRPr lang="en-US" sz="1100" b="0"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1" i="0" u="none" strike="noStrike">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b="1" u="none"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100" b="1" u="none"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$ 24.56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0.89%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0.65%</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0.15</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3.20</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dirty="0">
                          <a:solidFill>
                            <a:srgbClr val="000000"/>
                          </a:solidFill>
                          <a:effectLst/>
                          <a:latin typeface="Century Schoolbook (Body)"/>
                          <a:ea typeface="DengXian" panose="02010600030101010101" pitchFamily="2" charset="-122"/>
                          <a:cs typeface="Calibri" panose="020F0502020204030204" pitchFamily="34" charset="0"/>
                        </a:rPr>
                        <a:t>0.51%</a:t>
                      </a:r>
                      <a:endParaRPr lang="en-US" sz="1100" b="1" u="sng"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a:solidFill>
                            <a:srgbClr val="000000"/>
                          </a:solidFill>
                          <a:effectLst/>
                          <a:latin typeface="Century Schoolbook (Body)"/>
                        </a:rPr>
                        <a:t>0.26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$ 26.76</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0.92%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4.19%</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0.67%</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0.16</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3.44</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a:solidFill>
                            <a:srgbClr val="000000"/>
                          </a:solidFill>
                          <a:effectLst/>
                          <a:latin typeface="Century Schoolbook (Body)"/>
                          <a:ea typeface="DengXian" panose="02010600030101010101" pitchFamily="2" charset="-122"/>
                          <a:cs typeface="Calibri" panose="020F0502020204030204" pitchFamily="34" charset="0"/>
                        </a:rPr>
                        <a:t>0.52%</a:t>
                      </a:r>
                      <a:endParaRPr lang="en-US" sz="110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rtl="0" fontAlgn="ctr"/>
                      <a:r>
                        <a:rPr lang="en-SG" sz="1100" b="0" i="0" u="none" strike="noStrike" dirty="0">
                          <a:solidFill>
                            <a:srgbClr val="000000"/>
                          </a:solidFill>
                          <a:effectLst/>
                          <a:latin typeface="Century Schoolbook (Body)"/>
                        </a:rPr>
                        <a:t>0.29</a:t>
                      </a:r>
                    </a:p>
                  </a:txBody>
                  <a:tcPr marL="6350" marR="6350" marT="6350" marB="0" anchor="ctr">
                    <a:lnL>
                      <a:noFill/>
                    </a:lnL>
                    <a:lnR>
                      <a:noFill/>
                    </a:lnR>
                    <a:lnT>
                      <a:noFill/>
                    </a:lnT>
                    <a:lnB>
                      <a:noFill/>
                    </a:lnB>
                  </a:tcPr>
                </a:tc>
                <a:tc>
                  <a:txBody>
                    <a:bodyPr/>
                    <a:lstStyle/>
                    <a:p>
                      <a:pPr algn="ctr">
                        <a:lnSpc>
                          <a:spcPct val="107000"/>
                        </a:lnSpc>
                        <a:spcAft>
                          <a:spcPts val="0"/>
                        </a:spcAft>
                      </a:pPr>
                      <a:r>
                        <a:rPr lang="en-US" sz="11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1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Performance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B7E2B0AC-292E-48BB-BCDB-F7E476A2ED81}"/>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37768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BCB894B-9B33-4E98-8D02-93BC235402D0}"/>
              </a:ext>
            </a:extLst>
          </p:cNvPr>
          <p:cNvGraphicFramePr>
            <a:graphicFrameLocks noGrp="1"/>
          </p:cNvGraphicFramePr>
          <p:nvPr>
            <p:extLst>
              <p:ext uri="{D42A27DB-BD31-4B8C-83A1-F6EECF244321}">
                <p14:modId xmlns:p14="http://schemas.microsoft.com/office/powerpoint/2010/main" val="1077916956"/>
              </p:ext>
            </p:extLst>
          </p:nvPr>
        </p:nvGraphicFramePr>
        <p:xfrm>
          <a:off x="1070592" y="2201661"/>
          <a:ext cx="9216000" cy="4309440"/>
        </p:xfrm>
        <a:graphic>
          <a:graphicData uri="http://schemas.openxmlformats.org/drawingml/2006/table">
            <a:tbl>
              <a:tblPr firstRow="1" firstCol="1" bandRow="1"/>
              <a:tblGrid>
                <a:gridCol w="1440000">
                  <a:extLst>
                    <a:ext uri="{9D8B030D-6E8A-4147-A177-3AD203B41FA5}">
                      <a16:colId xmlns:a16="http://schemas.microsoft.com/office/drawing/2014/main" val="3040975780"/>
                    </a:ext>
                  </a:extLst>
                </a:gridCol>
                <a:gridCol w="972000">
                  <a:extLst>
                    <a:ext uri="{9D8B030D-6E8A-4147-A177-3AD203B41FA5}">
                      <a16:colId xmlns:a16="http://schemas.microsoft.com/office/drawing/2014/main" val="2088064478"/>
                    </a:ext>
                  </a:extLst>
                </a:gridCol>
                <a:gridCol w="972000">
                  <a:extLst>
                    <a:ext uri="{9D8B030D-6E8A-4147-A177-3AD203B41FA5}">
                      <a16:colId xmlns:a16="http://schemas.microsoft.com/office/drawing/2014/main" val="2505954554"/>
                    </a:ext>
                  </a:extLst>
                </a:gridCol>
                <a:gridCol w="972000">
                  <a:extLst>
                    <a:ext uri="{9D8B030D-6E8A-4147-A177-3AD203B41FA5}">
                      <a16:colId xmlns:a16="http://schemas.microsoft.com/office/drawing/2014/main" val="1890017186"/>
                    </a:ext>
                  </a:extLst>
                </a:gridCol>
                <a:gridCol w="972000">
                  <a:extLst>
                    <a:ext uri="{9D8B030D-6E8A-4147-A177-3AD203B41FA5}">
                      <a16:colId xmlns:a16="http://schemas.microsoft.com/office/drawing/2014/main" val="4289134473"/>
                    </a:ext>
                  </a:extLst>
                </a:gridCol>
                <a:gridCol w="972000">
                  <a:extLst>
                    <a:ext uri="{9D8B030D-6E8A-4147-A177-3AD203B41FA5}">
                      <a16:colId xmlns:a16="http://schemas.microsoft.com/office/drawing/2014/main" val="3198676416"/>
                    </a:ext>
                  </a:extLst>
                </a:gridCol>
                <a:gridCol w="972000">
                  <a:extLst>
                    <a:ext uri="{9D8B030D-6E8A-4147-A177-3AD203B41FA5}">
                      <a16:colId xmlns:a16="http://schemas.microsoft.com/office/drawing/2014/main" val="3878755758"/>
                    </a:ext>
                  </a:extLst>
                </a:gridCol>
                <a:gridCol w="972000">
                  <a:extLst>
                    <a:ext uri="{9D8B030D-6E8A-4147-A177-3AD203B41FA5}">
                      <a16:colId xmlns:a16="http://schemas.microsoft.com/office/drawing/2014/main" val="1430082175"/>
                    </a:ext>
                  </a:extLst>
                </a:gridCol>
                <a:gridCol w="972000">
                  <a:extLst>
                    <a:ext uri="{9D8B030D-6E8A-4147-A177-3AD203B41FA5}">
                      <a16:colId xmlns:a16="http://schemas.microsoft.com/office/drawing/2014/main" val="4066063490"/>
                    </a:ext>
                  </a:extLst>
                </a:gridCol>
              </a:tblGrid>
              <a:tr h="1080000">
                <a:tc>
                  <a:txBody>
                    <a:bodyPr/>
                    <a:lstStyle/>
                    <a:p>
                      <a:pPr algn="ctr" rtl="0" fontAlgn="ctr"/>
                      <a:r>
                        <a:rPr lang="en-SG" sz="1100" b="1" i="0" u="none" strike="noStrike" dirty="0">
                          <a:solidFill>
                            <a:srgbClr val="000000"/>
                          </a:solidFill>
                          <a:effectLst/>
                          <a:latin typeface="Century Schoolbook" panose="02040604050505020304" pitchFamily="18" charset="0"/>
                        </a:rPr>
                        <a:t>Index</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Skewness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Kurtosis</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 Monthly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3-Month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Maximum 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1" dirty="0">
                          <a:effectLst/>
                        </a:rPr>
                        <a:t>Minimum</a:t>
                      </a:r>
                    </a:p>
                    <a:p>
                      <a:pPr algn="ctr">
                        <a:lnSpc>
                          <a:spcPct val="107000"/>
                        </a:lnSpc>
                        <a:spcAft>
                          <a:spcPts val="0"/>
                        </a:spcAft>
                      </a:pPr>
                      <a:r>
                        <a:rPr lang="en-US" sz="1200" b="1" dirty="0">
                          <a:effectLst/>
                        </a:rPr>
                        <a:t>12-Month Return</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887322327"/>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DJUAPR</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-0.48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0.55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12.39%</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a:effectLst/>
                        </a:rPr>
                        <a:t>-13.33%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30.78%</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dirty="0">
                          <a:effectLst/>
                        </a:rPr>
                        <a:t>-21.63%</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1" u="sng" dirty="0">
                          <a:effectLst/>
                        </a:rPr>
                        <a:t>51.65%</a:t>
                      </a:r>
                      <a:endParaRPr lang="en-US" sz="11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100" b="0" dirty="0">
                          <a:effectLst/>
                        </a:rPr>
                        <a:t>-31.80%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23094469"/>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ROIC</a:t>
                      </a:r>
                    </a:p>
                  </a:txBody>
                  <a:tcPr marL="45720" marR="45720" anchor="ctr">
                    <a:lnL>
                      <a:noFill/>
                    </a:lnL>
                    <a:lnR>
                      <a:noFill/>
                    </a:lnR>
                    <a:lnT>
                      <a:noFill/>
                    </a:lnT>
                    <a:lnB>
                      <a:noFill/>
                    </a:lnB>
                  </a:tcPr>
                </a:tc>
                <a:tc>
                  <a:txBody>
                    <a:bodyPr/>
                    <a:lstStyle/>
                    <a:p>
                      <a:pPr algn="ctr">
                        <a:lnSpc>
                          <a:spcPct val="107000"/>
                        </a:lnSpc>
                        <a:spcAft>
                          <a:spcPts val="0"/>
                        </a:spcAft>
                      </a:pPr>
                      <a:r>
                        <a:rPr lang="en-US" sz="1100" b="0" u="none" dirty="0">
                          <a:effectLst/>
                        </a:rPr>
                        <a:t>8.43</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u="none" dirty="0">
                          <a:effectLst/>
                        </a:rPr>
                        <a:t>117.26</a:t>
                      </a:r>
                      <a:endParaRPr lang="en-US" sz="11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134.84%</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-28.59%</a:t>
                      </a: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129.33%</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-26.87%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none" kern="1200" dirty="0">
                          <a:solidFill>
                            <a:schemeClr val="tx1"/>
                          </a:solidFill>
                          <a:effectLst/>
                          <a:latin typeface="+mn-lt"/>
                          <a:ea typeface="+mn-ea"/>
                          <a:cs typeface="+mn-cs"/>
                        </a:rPr>
                        <a:t>194.69%</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-32.58%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105524443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ROCE</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0.29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27.36%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-17.55%</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57.59%</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-27.47%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108.80%</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-33.09%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32424737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Gross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-0.57</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1.98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15.83%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40.81%</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-30.14%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67.14%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-33.25%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1634635"/>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1.63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14.40%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-20.04%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38.39%</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-28.33%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61.74%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-31.42%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638330564"/>
                  </a:ext>
                </a:extLst>
              </a:tr>
              <a:tr h="39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dirty="0">
                          <a:effectLst/>
                          <a:latin typeface="Century Schoolbook (Body)"/>
                          <a:ea typeface="DengXian" panose="02010600030101010101" pitchFamily="2" charset="-122"/>
                          <a:cs typeface="Calibri" panose="020F0502020204030204" pitchFamily="34" charset="0"/>
                        </a:rPr>
                        <a:t>Operating Cash Flow Margin</a:t>
                      </a:r>
                      <a:endParaRPr lang="en-US" sz="1100" b="1" dirty="0">
                        <a:effectLst/>
                        <a:latin typeface="Century Schoolbook (Body)"/>
                        <a:ea typeface="DengXian" panose="02010600030101010101" pitchFamily="2" charset="-122"/>
                        <a:cs typeface="Times New Roman" panose="02020603050405020304" pitchFamily="18" charset="0"/>
                      </a:endParaRP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-0.43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0.68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13.93%</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-13.00%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33.52%</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-22.70%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52.94%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-32.84%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3915743793"/>
                  </a:ext>
                </a:extLst>
              </a:tr>
              <a:tr h="396000">
                <a:tc>
                  <a:txBody>
                    <a:bodyPr/>
                    <a:lstStyle/>
                    <a:p>
                      <a:pPr algn="ctr" rtl="0" fontAlgn="ctr"/>
                      <a:r>
                        <a:rPr lang="en-SG" sz="1100" b="1" i="0" u="none" strike="noStrike" dirty="0">
                          <a:solidFill>
                            <a:srgbClr val="000000"/>
                          </a:solidFill>
                          <a:effectLst/>
                          <a:latin typeface="Century Schoolbook" panose="02040604050505020304" pitchFamily="18" charset="0"/>
                        </a:rPr>
                        <a:t>Current Ratio</a:t>
                      </a:r>
                    </a:p>
                  </a:txBody>
                  <a:tcPr marL="45720" marR="45720" anchor="ctr">
                    <a:lnL>
                      <a:noFill/>
                    </a:lnL>
                    <a:lnR>
                      <a:noFill/>
                    </a:lnR>
                    <a:lnT>
                      <a:noFill/>
                    </a:lnT>
                    <a:lnB>
                      <a:noFill/>
                    </a:lnB>
                  </a:tcPr>
                </a:tc>
                <a:tc>
                  <a:txBody>
                    <a:bodyPr/>
                    <a:lstStyle/>
                    <a:p>
                      <a:pPr algn="ctr">
                        <a:lnSpc>
                          <a:spcPct val="107000"/>
                        </a:lnSpc>
                        <a:spcAft>
                          <a:spcPts val="0"/>
                        </a:spcAft>
                      </a:pPr>
                      <a:r>
                        <a:rPr lang="en-US" sz="1100" b="0">
                          <a:effectLst/>
                        </a:rPr>
                        <a:t>-0.58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2.15</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15.34%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-21.28%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40.26%</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marL="0" algn="ctr" defTabSz="914400" rtl="0" eaLnBrk="1" latinLnBrk="0" hangingPunct="1">
                        <a:lnSpc>
                          <a:spcPct val="107000"/>
                        </a:lnSpc>
                        <a:spcAft>
                          <a:spcPts val="0"/>
                        </a:spcAft>
                      </a:pPr>
                      <a:r>
                        <a:rPr lang="en-US" sz="1100" b="1" u="sng" kern="1200" dirty="0">
                          <a:solidFill>
                            <a:schemeClr val="tx1"/>
                          </a:solidFill>
                          <a:effectLst/>
                          <a:latin typeface="+mn-lt"/>
                          <a:ea typeface="+mn-ea"/>
                          <a:cs typeface="+mn-cs"/>
                        </a:rPr>
                        <a:t>-33.44%</a:t>
                      </a: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71.58%</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u="sng" kern="1200" dirty="0">
                          <a:solidFill>
                            <a:schemeClr val="tx1"/>
                          </a:solidFill>
                          <a:effectLst/>
                          <a:latin typeface="+mn-lt"/>
                          <a:ea typeface="+mn-ea"/>
                          <a:cs typeface="+mn-cs"/>
                        </a:rPr>
                        <a:t>-37.54%</a:t>
                      </a:r>
                    </a:p>
                  </a:txBody>
                  <a:tcPr marL="36195" marR="36195" marT="0" marB="0" anchor="ctr">
                    <a:lnL>
                      <a:noFill/>
                    </a:lnL>
                    <a:lnR>
                      <a:noFill/>
                    </a:lnR>
                    <a:lnT>
                      <a:noFill/>
                    </a:lnT>
                    <a:lnB>
                      <a:noFill/>
                    </a:lnB>
                  </a:tcPr>
                </a:tc>
                <a:extLst>
                  <a:ext uri="{0D108BD9-81ED-4DB2-BD59-A6C34878D82A}">
                    <a16:rowId xmlns:a16="http://schemas.microsoft.com/office/drawing/2014/main" val="4075137369"/>
                  </a:ext>
                </a:extLst>
              </a:tr>
              <a:tr h="396000">
                <a:tc>
                  <a:txBody>
                    <a:bodyPr/>
                    <a:lstStyle/>
                    <a:p>
                      <a:pPr algn="ctr" rtl="0" fontAlgn="ctr"/>
                      <a:r>
                        <a:rPr lang="en-SG" sz="1100" b="1" i="0" u="none" strike="noStrike">
                          <a:solidFill>
                            <a:srgbClr val="000000"/>
                          </a:solidFill>
                          <a:effectLst/>
                          <a:latin typeface="Century Schoolbook" panose="02040604050505020304" pitchFamily="18" charset="0"/>
                        </a:rPr>
                        <a:t>Market Capitalisation</a:t>
                      </a:r>
                    </a:p>
                  </a:txBody>
                  <a:tcPr marL="45720" marR="45720" anchor="ctr">
                    <a:lnL>
                      <a:noFill/>
                    </a:lnL>
                    <a:lnR>
                      <a:noFill/>
                    </a:lnR>
                    <a:lnT>
                      <a:noFill/>
                    </a:lnT>
                    <a:lnB>
                      <a:noFill/>
                    </a:lnB>
                  </a:tcPr>
                </a:tc>
                <a:tc>
                  <a:txBody>
                    <a:bodyPr/>
                    <a:lstStyle/>
                    <a:p>
                      <a:pPr algn="ctr">
                        <a:lnSpc>
                          <a:spcPct val="107000"/>
                        </a:lnSpc>
                        <a:spcAft>
                          <a:spcPts val="0"/>
                        </a:spcAft>
                      </a:pPr>
                      <a:r>
                        <a:rPr lang="en-US" sz="1100" b="0" dirty="0">
                          <a:effectLst/>
                        </a:rPr>
                        <a:t>-0.14</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1.14</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19.37%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-11.18%</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35.80%</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dirty="0">
                          <a:effectLst/>
                        </a:rPr>
                        <a:t>-22.07%</a:t>
                      </a:r>
                      <a:endParaRPr lang="en-US" sz="1100" b="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0">
                          <a:effectLst/>
                        </a:rPr>
                        <a:t>63.38%</a:t>
                      </a:r>
                      <a:endParaRPr lang="en-US" sz="1100" b="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tc>
                  <a:txBody>
                    <a:bodyPr/>
                    <a:lstStyle/>
                    <a:p>
                      <a:pPr algn="ctr">
                        <a:lnSpc>
                          <a:spcPct val="107000"/>
                        </a:lnSpc>
                        <a:spcAft>
                          <a:spcPts val="0"/>
                        </a:spcAft>
                      </a:pPr>
                      <a:r>
                        <a:rPr lang="en-US" sz="1100" b="1" dirty="0">
                          <a:effectLst/>
                        </a:rPr>
                        <a:t>-27.70%</a:t>
                      </a:r>
                      <a:endParaRPr lang="en-US"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lnL>
                      <a:noFill/>
                    </a:lnL>
                    <a:lnR>
                      <a:noFill/>
                    </a:lnR>
                    <a:lnT>
                      <a:noFill/>
                    </a:lnT>
                    <a:lnB>
                      <a:noFill/>
                    </a:lnB>
                  </a:tcPr>
                </a:tc>
                <a:extLst>
                  <a:ext uri="{0D108BD9-81ED-4DB2-BD59-A6C34878D82A}">
                    <a16:rowId xmlns:a16="http://schemas.microsoft.com/office/drawing/2014/main" val="2027417822"/>
                  </a:ext>
                </a:extLst>
              </a:tr>
            </a:tbl>
          </a:graphicData>
        </a:graphic>
      </p:graphicFrame>
      <p:sp>
        <p:nvSpPr>
          <p:cNvPr id="6" name="Rectangle 5">
            <a:extLst>
              <a:ext uri="{FF2B5EF4-FFF2-40B4-BE49-F238E27FC236}">
                <a16:creationId xmlns:a16="http://schemas.microsoft.com/office/drawing/2014/main" id="{E949E39E-EC75-4F06-BA86-AE0D3B337484}"/>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Distribution of Fundamentally Weighted </a:t>
            </a:r>
            <a:r>
              <a:rPr lang="en-US" b="1" spc="10" dirty="0"/>
              <a:t>Total Return Indices </a:t>
            </a:r>
          </a:p>
          <a:p>
            <a:pPr algn="ctr" latinLnBrk="1">
              <a:spcAft>
                <a:spcPts val="1000"/>
              </a:spcAft>
            </a:pPr>
            <a:r>
              <a:rPr lang="en-US" spc="10" dirty="0"/>
              <a:t>Based on </a:t>
            </a:r>
            <a:r>
              <a:rPr lang="en-US" b="1" spc="10" dirty="0"/>
              <a:t>Geometric Mean Monthly Returns</a:t>
            </a:r>
            <a:r>
              <a:rPr lang="en-US" spc="10" dirty="0"/>
              <a:t>, for Jan 1989 - Dec 2018</a:t>
            </a:r>
          </a:p>
        </p:txBody>
      </p:sp>
      <p:sp>
        <p:nvSpPr>
          <p:cNvPr id="9" name="Title 1">
            <a:extLst>
              <a:ext uri="{FF2B5EF4-FFF2-40B4-BE49-F238E27FC236}">
                <a16:creationId xmlns:a16="http://schemas.microsoft.com/office/drawing/2014/main" id="{3F5BEEE3-AEEF-47BA-9BE4-11BFEA2B057D}"/>
              </a:ext>
            </a:extLst>
          </p:cNvPr>
          <p:cNvSpPr txBox="1">
            <a:spLocks/>
          </p:cNvSpPr>
          <p:nvPr/>
        </p:nvSpPr>
        <p:spPr>
          <a:xfrm>
            <a:off x="1261872" y="365760"/>
            <a:ext cx="969264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GB" dirty="0"/>
              <a:t>Total Return Indices</a:t>
            </a:r>
          </a:p>
        </p:txBody>
      </p:sp>
    </p:spTree>
    <p:extLst>
      <p:ext uri="{BB962C8B-B14F-4D97-AF65-F5344CB8AC3E}">
        <p14:creationId xmlns:p14="http://schemas.microsoft.com/office/powerpoint/2010/main" val="283978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Total Return Indices</a:t>
            </a:r>
          </a:p>
        </p:txBody>
      </p:sp>
      <p:sp>
        <p:nvSpPr>
          <p:cNvPr id="5" name="Rectangle 4">
            <a:extLst>
              <a:ext uri="{FF2B5EF4-FFF2-40B4-BE49-F238E27FC236}">
                <a16:creationId xmlns:a16="http://schemas.microsoft.com/office/drawing/2014/main" id="{CFEFCE02-4869-475E-A829-99F1E317E73E}"/>
              </a:ext>
            </a:extLst>
          </p:cNvPr>
          <p:cNvSpPr/>
          <p:nvPr/>
        </p:nvSpPr>
        <p:spPr>
          <a:xfrm>
            <a:off x="402672" y="1358503"/>
            <a:ext cx="10551840" cy="774571"/>
          </a:xfrm>
          <a:prstGeom prst="rect">
            <a:avLst/>
          </a:prstGeom>
        </p:spPr>
        <p:txBody>
          <a:bodyPr wrap="square">
            <a:spAutoFit/>
          </a:bodyPr>
          <a:lstStyle/>
          <a:p>
            <a:pPr algn="ctr" latinLnBrk="1">
              <a:spcAft>
                <a:spcPts val="1000"/>
              </a:spcAft>
            </a:pPr>
            <a:r>
              <a:rPr lang="en-US" spc="10" dirty="0"/>
              <a:t>Summary of Statistics of Fundamentally Weighted </a:t>
            </a:r>
            <a:r>
              <a:rPr lang="en-US" b="1" spc="10" dirty="0"/>
              <a:t>Total Return Indices </a:t>
            </a:r>
          </a:p>
          <a:p>
            <a:pPr algn="ctr" latinLnBrk="1">
              <a:spcAft>
                <a:spcPts val="1000"/>
              </a:spcAft>
            </a:pPr>
            <a:r>
              <a:rPr lang="en-US" spc="10" dirty="0"/>
              <a:t>Based on </a:t>
            </a:r>
            <a:r>
              <a:rPr lang="en-US" b="1" spc="10" dirty="0"/>
              <a:t>Arithmetic Mean Returns</a:t>
            </a:r>
            <a:r>
              <a:rPr lang="en-US" spc="10" dirty="0"/>
              <a:t>, for Jan 1989 - Dec 2018</a:t>
            </a:r>
          </a:p>
        </p:txBody>
      </p:sp>
      <p:graphicFrame>
        <p:nvGraphicFramePr>
          <p:cNvPr id="4" name="Table 3">
            <a:extLst>
              <a:ext uri="{FF2B5EF4-FFF2-40B4-BE49-F238E27FC236}">
                <a16:creationId xmlns:a16="http://schemas.microsoft.com/office/drawing/2014/main" id="{27476577-0157-48FF-8008-432C2EF8D151}"/>
              </a:ext>
            </a:extLst>
          </p:cNvPr>
          <p:cNvGraphicFramePr>
            <a:graphicFrameLocks noGrp="1"/>
          </p:cNvGraphicFramePr>
          <p:nvPr>
            <p:extLst>
              <p:ext uri="{D42A27DB-BD31-4B8C-83A1-F6EECF244321}">
                <p14:modId xmlns:p14="http://schemas.microsoft.com/office/powerpoint/2010/main" val="756933583"/>
              </p:ext>
            </p:extLst>
          </p:nvPr>
        </p:nvGraphicFramePr>
        <p:xfrm>
          <a:off x="1262063" y="2201661"/>
          <a:ext cx="8594721" cy="4541520"/>
        </p:xfrm>
        <a:graphic>
          <a:graphicData uri="http://schemas.openxmlformats.org/drawingml/2006/table">
            <a:tbl>
              <a:tblPr/>
              <a:tblGrid>
                <a:gridCol w="3211249">
                  <a:extLst>
                    <a:ext uri="{9D8B030D-6E8A-4147-A177-3AD203B41FA5}">
                      <a16:colId xmlns:a16="http://schemas.microsoft.com/office/drawing/2014/main" val="2976323335"/>
                    </a:ext>
                  </a:extLst>
                </a:gridCol>
                <a:gridCol w="672934">
                  <a:extLst>
                    <a:ext uri="{9D8B030D-6E8A-4147-A177-3AD203B41FA5}">
                      <a16:colId xmlns:a16="http://schemas.microsoft.com/office/drawing/2014/main" val="3196875071"/>
                    </a:ext>
                  </a:extLst>
                </a:gridCol>
                <a:gridCol w="672934">
                  <a:extLst>
                    <a:ext uri="{9D8B030D-6E8A-4147-A177-3AD203B41FA5}">
                      <a16:colId xmlns:a16="http://schemas.microsoft.com/office/drawing/2014/main" val="2733139941"/>
                    </a:ext>
                  </a:extLst>
                </a:gridCol>
                <a:gridCol w="672934">
                  <a:extLst>
                    <a:ext uri="{9D8B030D-6E8A-4147-A177-3AD203B41FA5}">
                      <a16:colId xmlns:a16="http://schemas.microsoft.com/office/drawing/2014/main" val="2726040985"/>
                    </a:ext>
                  </a:extLst>
                </a:gridCol>
                <a:gridCol w="672934">
                  <a:extLst>
                    <a:ext uri="{9D8B030D-6E8A-4147-A177-3AD203B41FA5}">
                      <a16:colId xmlns:a16="http://schemas.microsoft.com/office/drawing/2014/main" val="3164030986"/>
                    </a:ext>
                  </a:extLst>
                </a:gridCol>
                <a:gridCol w="672934">
                  <a:extLst>
                    <a:ext uri="{9D8B030D-6E8A-4147-A177-3AD203B41FA5}">
                      <a16:colId xmlns:a16="http://schemas.microsoft.com/office/drawing/2014/main" val="2115085389"/>
                    </a:ext>
                  </a:extLst>
                </a:gridCol>
                <a:gridCol w="672934">
                  <a:extLst>
                    <a:ext uri="{9D8B030D-6E8A-4147-A177-3AD203B41FA5}">
                      <a16:colId xmlns:a16="http://schemas.microsoft.com/office/drawing/2014/main" val="2763286380"/>
                    </a:ext>
                  </a:extLst>
                </a:gridCol>
                <a:gridCol w="672934">
                  <a:extLst>
                    <a:ext uri="{9D8B030D-6E8A-4147-A177-3AD203B41FA5}">
                      <a16:colId xmlns:a16="http://schemas.microsoft.com/office/drawing/2014/main" val="3926367162"/>
                    </a:ext>
                  </a:extLst>
                </a:gridCol>
                <a:gridCol w="672934">
                  <a:extLst>
                    <a:ext uri="{9D8B030D-6E8A-4147-A177-3AD203B41FA5}">
                      <a16:colId xmlns:a16="http://schemas.microsoft.com/office/drawing/2014/main" val="2285621873"/>
                    </a:ext>
                  </a:extLst>
                </a:gridCol>
              </a:tblGrid>
              <a:tr h="0">
                <a:tc>
                  <a:txBody>
                    <a:bodyPr/>
                    <a:lstStyle/>
                    <a:p>
                      <a:pPr algn="l" fontAlgn="b"/>
                      <a:r>
                        <a:rPr lang="en-SG" sz="1000" b="0" i="0" u="none" strike="noStrike" dirty="0">
                          <a:solidFill>
                            <a:srgbClr val="000000"/>
                          </a:solidFill>
                          <a:effectLst/>
                          <a:latin typeface="Calibri" panose="020F0502020204030204" pitchFamily="34" charset="0"/>
                        </a:rPr>
                        <a:t> </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DJU</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Market Cap</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ROIC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a:solidFill>
                            <a:srgbClr val="000000"/>
                          </a:solidFill>
                          <a:effectLst/>
                          <a:latin typeface="Century Schoolbook" panose="02040604050505020304" pitchFamily="18" charset="0"/>
                        </a:rPr>
                        <a:t>ROC</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Gross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EBITDA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Op CF Margin</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Current </a:t>
                      </a:r>
                    </a:p>
                    <a:p>
                      <a:pPr algn="ctr" rtl="0" fontAlgn="ctr"/>
                      <a:r>
                        <a:rPr lang="en-SG" sz="1000" b="1" i="0" u="none" strike="noStrike" dirty="0">
                          <a:solidFill>
                            <a:srgbClr val="000000"/>
                          </a:solidFill>
                          <a:effectLst/>
                          <a:latin typeface="Century Schoolbook" panose="02040604050505020304" pitchFamily="18" charset="0"/>
                        </a:rPr>
                        <a:t>Ratio</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350208059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Key Statistics (Based on Annual Returns)</a:t>
                      </a:r>
                    </a:p>
                  </a:txBody>
                  <a:tcPr marL="45720" marR="45720" anchor="ctr">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25400" cap="flat" cmpd="dbl"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3947016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Mean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11.02%</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22.82%</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15.24%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13.61%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13.42%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13.39%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13.13%</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73614694"/>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18.70%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18.82%</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36.03%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22.84%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19.73%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19.06%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17.85%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20.29%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915042439"/>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Mean Risk Free Rate (%)</a:t>
                      </a:r>
                    </a:p>
                  </a:txBody>
                  <a:tcPr marL="45720" marR="4572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a:effectLst/>
                        </a:rPr>
                        <a:t>3.04%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15000"/>
                        </a:lnSpc>
                        <a:spcAft>
                          <a:spcPts val="0"/>
                        </a:spcAft>
                      </a:pPr>
                      <a:r>
                        <a:rPr lang="en-GB" sz="1000" b="0" u="none" dirty="0">
                          <a:effectLst/>
                        </a:rPr>
                        <a:t>3.04%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62116377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Ending Value of $1 Investment</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14.71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26.76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181.77</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40.60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28.79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28.19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29.46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24.56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1089193"/>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Ratios (Net of Rf)</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240351272"/>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Sharpe Ratio</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0.43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0.56</a:t>
                      </a:r>
                    </a:p>
                  </a:txBody>
                  <a:tcPr marL="6350" marR="6350" marT="6350" marB="0" anchor="ctr">
                    <a:lnL>
                      <a:noFill/>
                    </a:lnL>
                    <a:lnR>
                      <a:noFill/>
                    </a:lnR>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0.55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0.58</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0.50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113765"/>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Downside Volatility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13.95%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11.75%</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13.57%</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13.39%</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12.32%</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14.77%</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061333967"/>
                  </a:ext>
                </a:extLst>
              </a:tr>
              <a:tr h="0">
                <a:tc>
                  <a:txBody>
                    <a:bodyPr/>
                    <a:lstStyle/>
                    <a:p>
                      <a:pPr algn="l" rtl="0" fontAlgn="ctr"/>
                      <a:r>
                        <a:rPr lang="en-SG" sz="1000" b="1" i="0" u="none" strike="noStrike" dirty="0" err="1">
                          <a:solidFill>
                            <a:srgbClr val="000000"/>
                          </a:solidFill>
                          <a:effectLst/>
                          <a:latin typeface="Century Schoolbook" panose="02040604050505020304" pitchFamily="18" charset="0"/>
                        </a:rPr>
                        <a:t>Sortino</a:t>
                      </a:r>
                      <a:r>
                        <a:rPr lang="en-SG" sz="1000" b="1" i="0" u="none" strike="noStrike" dirty="0">
                          <a:solidFill>
                            <a:srgbClr val="000000"/>
                          </a:solidFill>
                          <a:effectLst/>
                          <a:latin typeface="Century Schoolbook" panose="02040604050505020304" pitchFamily="18" charset="0"/>
                        </a:rPr>
                        <a:t> Ratio (%)</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0.57</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0.86</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1.44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0.90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0.79</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0.80</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a:solidFill>
                            <a:srgbClr val="000000"/>
                          </a:solidFill>
                          <a:effectLst/>
                          <a:latin typeface="Century Schoolbook" panose="02040604050505020304" pitchFamily="18" charset="0"/>
                        </a:rPr>
                        <a:t>0.84</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0.68</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19847"/>
                  </a:ext>
                </a:extLst>
              </a:tr>
              <a:tr h="0">
                <a:tc gridSpan="9">
                  <a:txBody>
                    <a:bodyPr/>
                    <a:lstStyle/>
                    <a:p>
                      <a:pPr algn="ctr" rtl="0" fontAlgn="ctr"/>
                      <a:r>
                        <a:rPr lang="en-SG" sz="1000" b="1" i="0" u="none" strike="noStrike" dirty="0">
                          <a:solidFill>
                            <a:srgbClr val="000000"/>
                          </a:solidFill>
                          <a:effectLst/>
                          <a:latin typeface="Century Schoolbook" panose="02040604050505020304" pitchFamily="18" charset="0"/>
                        </a:rPr>
                        <a:t>Extreme Risk Statistics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7058312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Best Monthly Return (%)</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50.76%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19.37%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none" dirty="0">
                          <a:effectLst/>
                        </a:rPr>
                        <a:t>134.84%</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B>
                      <a:noFill/>
                    </a:lnB>
                  </a:tcPr>
                </a:tc>
                <a:tc>
                  <a:txBody>
                    <a:bodyPr/>
                    <a:lstStyle/>
                    <a:p>
                      <a:pPr algn="ctr">
                        <a:lnSpc>
                          <a:spcPct val="107000"/>
                        </a:lnSpc>
                        <a:spcAft>
                          <a:spcPts val="0"/>
                        </a:spcAft>
                      </a:pPr>
                      <a:r>
                        <a:rPr lang="en-GB" sz="1000" b="0" u="none" dirty="0">
                          <a:effectLst/>
                        </a:rPr>
                        <a:t>27.36%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15.83%</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a:effectLst/>
                        </a:rPr>
                        <a:t>14.40%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1" u="sng" dirty="0">
                          <a:effectLst/>
                        </a:rPr>
                        <a:t>13.93%</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GB" sz="1000" b="0" u="none" dirty="0">
                          <a:effectLst/>
                        </a:rPr>
                        <a:t>15.34%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4583777"/>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Worst Monthly Return (%)</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-27.84%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none" dirty="0">
                          <a:effectLst/>
                        </a:rPr>
                        <a:t>-11.18%</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1" u="sng" dirty="0">
                          <a:effectLst/>
                        </a:rPr>
                        <a:t>-28.59%</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-17.55%</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-20.04%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-13.00%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-21.28%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728551405"/>
                  </a:ext>
                </a:extLst>
              </a:tr>
              <a:tr h="0">
                <a:tc>
                  <a:txBody>
                    <a:bodyPr/>
                    <a:lstStyle/>
                    <a:p>
                      <a:pPr algn="l" rtl="0" fontAlgn="ctr"/>
                      <a:r>
                        <a:rPr lang="en-US" sz="1000" b="1" i="0" u="none" strike="noStrike" dirty="0">
                          <a:solidFill>
                            <a:srgbClr val="000000"/>
                          </a:solidFill>
                          <a:effectLst/>
                          <a:latin typeface="Century Schoolbook" panose="02040604050505020304" pitchFamily="18" charset="0"/>
                        </a:rPr>
                        <a:t>% of Months with +</a:t>
                      </a:r>
                      <a:r>
                        <a:rPr lang="en-US" sz="1000" b="1" i="0" u="none" strike="noStrike" dirty="0" err="1">
                          <a:solidFill>
                            <a:srgbClr val="000000"/>
                          </a:solidFill>
                          <a:effectLst/>
                          <a:latin typeface="Century Schoolbook" panose="02040604050505020304" pitchFamily="18" charset="0"/>
                        </a:rPr>
                        <a:t>ve</a:t>
                      </a:r>
                      <a:r>
                        <a:rPr lang="en-US" sz="1000" b="1" i="0" u="none" strike="noStrike" dirty="0">
                          <a:solidFill>
                            <a:srgbClr val="000000"/>
                          </a:solidFill>
                          <a:effectLst/>
                          <a:latin typeface="Century Schoolbook" panose="02040604050505020304" pitchFamily="18" charset="0"/>
                        </a:rPr>
                        <a:t> Return (Not Net of Rf)</a:t>
                      </a:r>
                    </a:p>
                  </a:txBody>
                  <a:tcPr marL="45720" marR="4572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sng" dirty="0">
                          <a:effectLst/>
                        </a:rPr>
                        <a:t>63.61%</a:t>
                      </a:r>
                      <a:endParaRPr lang="en-GB" sz="1000" b="1" u="sng"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65.28%</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65.56%</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a:effectLst/>
                        </a:rPr>
                        <a:t>63.89%</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64.44%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1" u="none" dirty="0">
                          <a:effectLst/>
                        </a:rPr>
                        <a:t>65.83%</a:t>
                      </a:r>
                      <a:endParaRPr lang="en-GB" sz="1000" b="1"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GB" sz="1000" b="0" u="none" dirty="0">
                          <a:effectLst/>
                        </a:rPr>
                        <a:t>64.17%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35097"/>
                  </a:ext>
                </a:extLst>
              </a:tr>
              <a:tr h="0">
                <a:tc gridSpan="9">
                  <a:txBody>
                    <a:bodyPr/>
                    <a:lstStyle/>
                    <a:p>
                      <a:pPr algn="ctr" rtl="0" fontAlgn="ctr"/>
                      <a:r>
                        <a:rPr lang="en-US" sz="1000" b="1" i="0" u="none" strike="noStrike" dirty="0">
                          <a:solidFill>
                            <a:srgbClr val="000000"/>
                          </a:solidFill>
                          <a:effectLst/>
                          <a:latin typeface="Century Schoolbook" panose="02040604050505020304" pitchFamily="18" charset="0"/>
                        </a:rPr>
                        <a:t>Performance Relative to the DJUA (Net of Rf, Based on Annual Returns)</a:t>
                      </a:r>
                    </a:p>
                  </a:txBody>
                  <a:tcPr marL="45720" marR="4572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tc hMerge="1">
                  <a:txBody>
                    <a:bodyPr/>
                    <a:lstStyle/>
                    <a:p>
                      <a:endParaRPr lang="en-SG"/>
                    </a:p>
                  </a:txBody>
                  <a:tcPr>
                    <a:lnL w="12700" cmpd="sng">
                      <a:noFill/>
                      <a:prstDash val="solid"/>
                    </a:lnL>
                    <a:lnT w="6350" cap="flat" cmpd="sng" algn="ctr">
                      <a:solidFill>
                        <a:srgbClr val="000000"/>
                      </a:solidFill>
                      <a:prstDash val="solid"/>
                      <a:round/>
                      <a:headEnd type="none" w="med" len="med"/>
                      <a:tailEnd type="none" w="med" len="med"/>
                    </a:lnT>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81793723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Alpha</a:t>
                      </a:r>
                    </a:p>
                  </a:txBody>
                  <a:tcPr marL="45720" marR="4572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sng" strike="noStrike" dirty="0">
                          <a:solidFill>
                            <a:srgbClr val="000000"/>
                          </a:solidFill>
                          <a:effectLst/>
                          <a:latin typeface="Century Schoolbook" panose="02040604050505020304" pitchFamily="18" charset="0"/>
                        </a:rPr>
                        <a:t>0.00%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2.33%</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1" i="0" u="none" strike="noStrike" dirty="0">
                          <a:solidFill>
                            <a:srgbClr val="000000"/>
                          </a:solidFill>
                          <a:effectLst/>
                          <a:latin typeface="Century Schoolbook" panose="02040604050505020304" pitchFamily="18" charset="0"/>
                        </a:rPr>
                        <a:t>12.19%</a:t>
                      </a:r>
                    </a:p>
                  </a:txBody>
                  <a:tcPr marL="6350" marR="6350" marT="6350" marB="0" anchor="ctr">
                    <a:lnL>
                      <a:noFill/>
                    </a:lnL>
                    <a:lnR>
                      <a:noFill/>
                    </a:lnR>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3.64%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2.72%</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2.74%</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a:solidFill>
                            <a:srgbClr val="000000"/>
                          </a:solidFill>
                          <a:effectLst/>
                          <a:latin typeface="Century Schoolbook" panose="02040604050505020304" pitchFamily="18" charset="0"/>
                        </a:rPr>
                        <a:t>3.15%</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rtl="0" fontAlgn="ctr"/>
                      <a:r>
                        <a:rPr lang="en-SG" sz="1000" b="0" i="0" u="none" strike="noStrike" dirty="0">
                          <a:solidFill>
                            <a:srgbClr val="000000"/>
                          </a:solidFill>
                          <a:effectLst/>
                          <a:latin typeface="Century Schoolbook" panose="02040604050505020304" pitchFamily="18" charset="0"/>
                        </a:rPr>
                        <a:t>2.00%</a:t>
                      </a:r>
                    </a:p>
                  </a:txBody>
                  <a:tcPr marL="6350" marR="6350" marT="6350" marB="0" anchor="ctr">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6088319"/>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Beta to Market</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a:effectLst/>
                        </a:rPr>
                        <a:t>1</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1.07</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0.96</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0.90</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1.01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86527091"/>
                  </a:ext>
                </a:extLst>
              </a:tr>
              <a:tr h="0">
                <a:tc>
                  <a:txBody>
                    <a:bodyPr/>
                    <a:lstStyle/>
                    <a:p>
                      <a:pPr algn="l" rtl="0" fontAlgn="ctr"/>
                      <a:r>
                        <a:rPr lang="en-SG" sz="1000" b="1" i="0" u="none" strike="noStrike" dirty="0">
                          <a:solidFill>
                            <a:srgbClr val="000000"/>
                          </a:solidFill>
                          <a:effectLst/>
                          <a:latin typeface="Century Schoolbook" panose="02040604050505020304" pitchFamily="18" charset="0"/>
                        </a:rPr>
                        <a:t>Correlation with DJU</a:t>
                      </a:r>
                    </a:p>
                  </a:txBody>
                  <a:tcPr marL="45720" marR="45720" anchor="ctr">
                    <a:lnL>
                      <a:noFill/>
                    </a:lnL>
                    <a:lnR>
                      <a:noFill/>
                    </a:lnR>
                    <a:lnT>
                      <a:noFill/>
                    </a:lnT>
                    <a:lnB>
                      <a:noFill/>
                    </a:lnB>
                  </a:tcPr>
                </a:tc>
                <a:tc>
                  <a:txBody>
                    <a:bodyPr/>
                    <a:lstStyle/>
                    <a:p>
                      <a:pPr algn="ctr">
                        <a:lnSpc>
                          <a:spcPct val="107000"/>
                        </a:lnSpc>
                        <a:spcAft>
                          <a:spcPts val="0"/>
                        </a:spcAft>
                      </a:pPr>
                      <a:r>
                        <a:rPr lang="en-GB" sz="1000" b="0" u="none" dirty="0">
                          <a:effectLst/>
                        </a:rPr>
                        <a:t>1</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0.98</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0.54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0.90</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a:effectLst/>
                        </a:rPr>
                        <a:t>0.94</a:t>
                      </a:r>
                      <a:endParaRPr lang="en-GB" sz="1000" b="0" u="none">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0.95</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r>
                        <a:rPr lang="en-GB" sz="1000" b="0" u="none" dirty="0">
                          <a:effectLst/>
                        </a:rPr>
                        <a:t>0.94</a:t>
                      </a:r>
                      <a:endParaRPr lang="en-GB" sz="1000" b="0" u="none"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231694363"/>
                  </a:ext>
                </a:extLst>
              </a:tr>
            </a:tbl>
          </a:graphicData>
        </a:graphic>
      </p:graphicFrame>
    </p:spTree>
    <p:extLst>
      <p:ext uri="{BB962C8B-B14F-4D97-AF65-F5344CB8AC3E}">
        <p14:creationId xmlns:p14="http://schemas.microsoft.com/office/powerpoint/2010/main" val="3850976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BE53-B78A-4364-8FF4-E7AB290A1C5B}"/>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B150E9E8-DBCF-4182-A4C6-5F3DABCED778}"/>
              </a:ext>
            </a:extLst>
          </p:cNvPr>
          <p:cNvSpPr>
            <a:spLocks noGrp="1"/>
          </p:cNvSpPr>
          <p:nvPr>
            <p:ph idx="1"/>
          </p:nvPr>
        </p:nvSpPr>
        <p:spPr/>
        <p:txBody>
          <a:bodyPr anchor="ctr">
            <a:normAutofit/>
          </a:bodyPr>
          <a:lstStyle/>
          <a:p>
            <a:pPr algn="just"/>
            <a:r>
              <a:rPr lang="en-SG" b="1" dirty="0"/>
              <a:t>ROIC</a:t>
            </a:r>
            <a:r>
              <a:rPr lang="en-SG" dirty="0"/>
              <a:t>-based smart beta index is the one of choice, as it delivers far </a:t>
            </a:r>
            <a:r>
              <a:rPr lang="en-SG" b="1" dirty="0"/>
              <a:t>superior returns and decent risk-adjusted performance</a:t>
            </a:r>
            <a:r>
              <a:rPr lang="en-SG" dirty="0"/>
              <a:t>.</a:t>
            </a:r>
          </a:p>
          <a:p>
            <a:pPr algn="just"/>
            <a:r>
              <a:rPr lang="en-SG" dirty="0"/>
              <a:t>However, superior returns come at expense of greater </a:t>
            </a:r>
            <a:r>
              <a:rPr lang="en-SG" b="1" dirty="0"/>
              <a:t>downside volatility </a:t>
            </a:r>
            <a:r>
              <a:rPr lang="en-SG" dirty="0"/>
              <a:t>and </a:t>
            </a:r>
            <a:r>
              <a:rPr lang="en-SG" b="1" dirty="0"/>
              <a:t>worst monthly return </a:t>
            </a:r>
            <a:r>
              <a:rPr lang="en-SG" dirty="0"/>
              <a:t>(higher risk).</a:t>
            </a:r>
          </a:p>
          <a:p>
            <a:pPr algn="just"/>
            <a:r>
              <a:rPr lang="en-SG" b="1" dirty="0"/>
              <a:t>Op CF Margin</a:t>
            </a:r>
            <a:r>
              <a:rPr lang="en-SG" dirty="0"/>
              <a:t>-based smart beta index also worth an honourable mention due to its </a:t>
            </a:r>
            <a:r>
              <a:rPr lang="en-SG" b="1" dirty="0"/>
              <a:t>superior risk-adjusted return </a:t>
            </a:r>
            <a:r>
              <a:rPr lang="en-SG" dirty="0"/>
              <a:t>in terms of Sharpe ratio, may be better suited for lower-volatility play.</a:t>
            </a:r>
          </a:p>
          <a:p>
            <a:pPr marL="274320" lvl="1" indent="0" algn="just">
              <a:buNone/>
            </a:pPr>
            <a:endParaRPr lang="en-SG" sz="1800" dirty="0"/>
          </a:p>
          <a:p>
            <a:pPr algn="just"/>
            <a:r>
              <a:rPr lang="en-SG" dirty="0"/>
              <a:t>Possible Additional Avenues of Exploration</a:t>
            </a:r>
          </a:p>
          <a:p>
            <a:pPr lvl="1" algn="just"/>
            <a:r>
              <a:rPr lang="en-SG" sz="1800" dirty="0"/>
              <a:t>Analyses of more fundamental-weighted indices</a:t>
            </a:r>
          </a:p>
          <a:p>
            <a:pPr lvl="1" algn="just"/>
            <a:r>
              <a:rPr lang="en-SG" sz="1800" dirty="0"/>
              <a:t>Analyses of drivers of relative smart beta index outperformance</a:t>
            </a:r>
          </a:p>
        </p:txBody>
      </p:sp>
    </p:spTree>
    <p:extLst>
      <p:ext uri="{BB962C8B-B14F-4D97-AF65-F5344CB8AC3E}">
        <p14:creationId xmlns:p14="http://schemas.microsoft.com/office/powerpoint/2010/main" val="341836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Thank you.</a:t>
            </a:r>
          </a:p>
        </p:txBody>
      </p:sp>
    </p:spTree>
    <p:extLst>
      <p:ext uri="{BB962C8B-B14F-4D97-AF65-F5344CB8AC3E}">
        <p14:creationId xmlns:p14="http://schemas.microsoft.com/office/powerpoint/2010/main" val="37254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467</TotalTime>
  <Words>2918</Words>
  <Application>Microsoft Office PowerPoint</Application>
  <PresentationFormat>Widescreen</PresentationFormat>
  <Paragraphs>784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Century Schoolbook (Body)</vt:lpstr>
      <vt:lpstr>Arial</vt:lpstr>
      <vt:lpstr>Calibri</vt:lpstr>
      <vt:lpstr>Cambria Math</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PowerPoint Presentation</vt:lpstr>
      <vt:lpstr>Price Return Indices</vt:lpstr>
      <vt:lpstr>Price Return Indices</vt:lpstr>
      <vt:lpstr>PowerPoint Presentation</vt:lpstr>
      <vt:lpstr>PowerPoint Presentation</vt:lpstr>
      <vt:lpstr>Total Return Indices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Tian Yong Woon</cp:lastModifiedBy>
  <cp:revision>53</cp:revision>
  <dcterms:created xsi:type="dcterms:W3CDTF">2019-05-01T08:09:45Z</dcterms:created>
  <dcterms:modified xsi:type="dcterms:W3CDTF">2019-05-02T10:12:17Z</dcterms:modified>
</cp:coreProperties>
</file>