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47" r:id="rId26"/>
    <p:sldId id="348" r:id="rId27"/>
    <p:sldId id="34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7" autoAdjust="0"/>
    <p:restoredTop sz="94660"/>
  </p:normalViewPr>
  <p:slideViewPr>
    <p:cSldViewPr snapToGrid="0">
      <p:cViewPr>
        <p:scale>
          <a:sx n="75" d="100"/>
          <a:sy n="75" d="100"/>
        </p:scale>
        <p:origin x="1104"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1/5/2019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1/5/2019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1/5/2019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m:ctrlPr>
                        </m:sSubPr>
                        <m:e>
                          <m:r>
                            <a:rPr lang="en-SG" b="1" i="1"/>
                            <m:t>𝒘</m:t>
                          </m:r>
                        </m:e>
                        <m:sub>
                          <m:r>
                            <a:rPr lang="en-SG" b="1" i="1"/>
                            <m:t>𝒊</m:t>
                          </m:r>
                          <m:r>
                            <a:rPr lang="en-SG" b="1" i="1"/>
                            <m:t>,</m:t>
                          </m:r>
                          <m:r>
                            <a:rPr lang="en-SG" b="1" i="1"/>
                            <m:t>𝒕</m:t>
                          </m:r>
                        </m:sub>
                      </m:sSub>
                      <m:r>
                        <a:rPr lang="en-SG" b="1" i="1"/>
                        <m:t>=</m:t>
                      </m:r>
                      <m:f>
                        <m:fPr>
                          <m:ctrlPr>
                            <a:rPr lang="en-SG" b="1" i="1"/>
                          </m:ctrlPr>
                        </m:fPr>
                        <m:num>
                          <m:sSub>
                            <m:sSubPr>
                              <m:ctrlPr>
                                <a:rPr lang="en-SG" b="1" i="1"/>
                              </m:ctrlPr>
                            </m:sSubPr>
                            <m:e>
                              <m:r>
                                <a:rPr lang="en-SG" b="1" i="1"/>
                                <m:t>𝒇</m:t>
                              </m:r>
                            </m:e>
                            <m:sub>
                              <m:r>
                                <a:rPr lang="en-SG" b="1" i="1"/>
                                <m:t>𝒊</m:t>
                              </m:r>
                              <m:r>
                                <a:rPr lang="en-SG" b="1" i="1"/>
                                <m:t>,</m:t>
                              </m:r>
                              <m:r>
                                <a:rPr lang="en-SG" b="1" i="1"/>
                                <m:t>𝒕</m:t>
                              </m:r>
                              <m:r>
                                <a:rPr lang="en-SG" b="1" i="1"/>
                                <m:t>−</m:t>
                              </m:r>
                              <m:r>
                                <a:rPr lang="en-SG" b="1" i="1"/>
                                <m:t>𝟏</m:t>
                              </m:r>
                            </m:sub>
                          </m:sSub>
                        </m:num>
                        <m:den>
                          <m:nary>
                            <m:naryPr>
                              <m:chr m:val="∑"/>
                              <m:ctrlPr>
                                <a:rPr lang="en-SG" b="1" i="1"/>
                              </m:ctrlPr>
                            </m:naryPr>
                            <m:sub>
                              <m:r>
                                <a:rPr lang="en-SG" b="1" i="1"/>
                                <m:t>𝒊</m:t>
                              </m:r>
                              <m:r>
                                <a:rPr lang="en-SG" b="1" i="1"/>
                                <m:t>=</m:t>
                              </m:r>
                              <m:r>
                                <a:rPr lang="en-SG" b="1" i="1"/>
                                <m:t>𝟏</m:t>
                              </m:r>
                            </m:sub>
                            <m:sup>
                              <m:r>
                                <a:rPr lang="en-SG" b="1" i="1"/>
                                <m:t>𝑵</m:t>
                              </m:r>
                              <m:r>
                                <a:rPr lang="en-SG" b="1" i="1"/>
                                <m:t>≤</m:t>
                              </m:r>
                              <m:r>
                                <a:rPr lang="en-SG" b="1" i="1"/>
                                <m:t>𝟏𝟓</m:t>
                              </m:r>
                            </m:sup>
                            <m:e>
                              <m:sSub>
                                <m:sSubPr>
                                  <m:ctrlPr>
                                    <a:rPr lang="en-SG" b="1" i="1"/>
                                  </m:ctrlPr>
                                </m:sSubPr>
                                <m:e>
                                  <m:r>
                                    <a:rPr lang="en-SG" b="1" i="1"/>
                                    <m:t>𝒇</m:t>
                                  </m:r>
                                </m:e>
                                <m:sub>
                                  <m:r>
                                    <a:rPr lang="en-SG" b="1" i="1"/>
                                    <m:t>𝒊</m:t>
                                  </m:r>
                                  <m:r>
                                    <a:rPr lang="en-SG" b="1" i="1"/>
                                    <m:t>,</m:t>
                                  </m:r>
                                  <m:r>
                                    <a:rPr lang="en-SG" b="1" i="1"/>
                                    <m:t>𝒕</m:t>
                                  </m:r>
                                  <m:r>
                                    <a:rPr lang="en-SG" b="1" i="1"/>
                                    <m:t>−</m:t>
                                  </m:r>
                                  <m:r>
                                    <a:rPr lang="en-SG" b="1" i="1"/>
                                    <m:t>𝟏</m:t>
                                  </m:r>
                                </m:sub>
                              </m:sSub>
                            </m:e>
                          </m:nary>
                        </m:den>
                      </m:f>
                      <m:r>
                        <a:rPr lang="en-SG" b="1" i="1"/>
                        <m:t>,  </m:t>
                      </m:r>
                      <m:nary>
                        <m:naryPr>
                          <m:chr m:val="∑"/>
                          <m:ctrlPr>
                            <a:rPr lang="en-SG" b="1" i="1"/>
                          </m:ctrlPr>
                        </m:naryPr>
                        <m:sub>
                          <m:r>
                            <a:rPr lang="en-SG" b="1" i="1"/>
                            <m:t>𝒊</m:t>
                          </m:r>
                          <m:r>
                            <a:rPr lang="en-SG" b="1" i="1"/>
                            <m:t>=</m:t>
                          </m:r>
                          <m:r>
                            <a:rPr lang="en-SG" b="1" i="1"/>
                            <m:t>𝟏</m:t>
                          </m:r>
                        </m:sub>
                        <m:sup>
                          <m:r>
                            <a:rPr lang="en-SG" b="1" i="1"/>
                            <m:t>𝑵</m:t>
                          </m:r>
                          <m:r>
                            <a:rPr lang="en-SG" b="1" i="1"/>
                            <m:t>≤</m:t>
                          </m:r>
                          <m:r>
                            <a:rPr lang="en-SG" b="1" i="1"/>
                            <m:t>𝟏𝟓</m:t>
                          </m:r>
                        </m:sup>
                        <m:e>
                          <m:sSub>
                            <m:sSubPr>
                              <m:ctrlPr>
                                <a:rPr lang="en-SG" b="1" i="1"/>
                              </m:ctrlPr>
                            </m:sSubPr>
                            <m:e>
                              <m:r>
                                <a:rPr lang="en-SG" b="1" i="1"/>
                                <m:t>𝒘</m:t>
                              </m:r>
                            </m:e>
                            <m:sub>
                              <m:r>
                                <a:rPr lang="en-SG" b="1" i="1"/>
                                <m:t>𝒊</m:t>
                              </m:r>
                              <m:r>
                                <a:rPr lang="en-SG" b="1" i="1"/>
                                <m:t>,</m:t>
                              </m:r>
                              <m:r>
                                <a:rPr lang="en-SG" b="1" i="1"/>
                                <m:t>𝒕</m:t>
                              </m:r>
                            </m:sub>
                          </m:sSub>
                        </m:e>
                      </m:nary>
                      <m:r>
                        <a:rPr lang="en-SG" b="1" i="1"/>
                        <m:t>=</m:t>
                      </m:r>
                      <m:r>
                        <a:rPr lang="en-SG" b="1" i="1"/>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m:ctrlPr>
                      </m:sSubPr>
                      <m:e>
                        <m:r>
                          <a:rPr lang="en-SG" i="1"/>
                          <m:t>𝑤</m:t>
                        </m:r>
                      </m:e>
                      <m:sub>
                        <m:r>
                          <a:rPr lang="en-SG" i="1"/>
                          <m:t>𝑖</m:t>
                        </m:r>
                        <m:r>
                          <a:rPr lang="en-SG" i="1"/>
                          <m:t>,</m:t>
                        </m:r>
                        <m:r>
                          <a:rPr lang="en-SG" i="1"/>
                          <m:t>𝑡</m:t>
                        </m:r>
                      </m:sub>
                    </m:sSub>
                  </m:oMath>
                </a14:m>
                <a:r>
                  <a:rPr lang="en-SG" dirty="0"/>
                  <a:t> is the weight assigned for stock </a:t>
                </a:r>
                <a14:m>
                  <m:oMath xmlns:m="http://schemas.openxmlformats.org/officeDocument/2006/math">
                    <m:r>
                      <a:rPr lang="en-SG" i="1"/>
                      <m:t>𝑖</m:t>
                    </m:r>
                  </m:oMath>
                </a14:m>
                <a:r>
                  <a:rPr lang="en-SG" dirty="0"/>
                  <a:t> for trading year </a:t>
                </a:r>
                <a14:m>
                  <m:oMath xmlns:m="http://schemas.openxmlformats.org/officeDocument/2006/math">
                    <m:r>
                      <a:rPr lang="en-SG" i="1"/>
                      <m:t>𝑡</m:t>
                    </m:r>
                  </m:oMath>
                </a14:m>
                <a:r>
                  <a:rPr lang="en-SG" dirty="0"/>
                  <a:t>, based on its fundamentals data from fiscal year </a:t>
                </a:r>
                <a14:m>
                  <m:oMath xmlns:m="http://schemas.openxmlformats.org/officeDocument/2006/math">
                    <m:r>
                      <a:rPr lang="en-SG" i="1"/>
                      <m:t>𝑡</m:t>
                    </m:r>
                    <m:r>
                      <a:rPr lang="en-SG" i="1"/>
                      <m:t>−1</m:t>
                    </m:r>
                  </m:oMath>
                </a14:m>
                <a:r>
                  <a:rPr lang="en-SG" dirty="0"/>
                  <a:t>, where the sum of the weights of the individual stocks for any year is 1. </a:t>
                </a:r>
              </a:p>
            </p:txBody>
          </p:sp>
        </mc:Choice>
        <mc:Fallback>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m:t>𝑡</m:t>
                    </m:r>
                    <m:r>
                      <a:rPr lang="en-SG" i="1"/>
                      <m:t>−1</m:t>
                    </m:r>
                  </m:oMath>
                </a14:m>
                <a:r>
                  <a:rPr lang="en-SG" dirty="0"/>
                  <a:t> for weights for trading year  </a:t>
                </a:r>
                <a14:m>
                  <m:oMath xmlns:m="http://schemas.openxmlformats.org/officeDocument/2006/math">
                    <m:r>
                      <a:rPr lang="en-SG" i="1"/>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m:ctrlPr>
                      </m:sSubPr>
                      <m:e>
                        <m:r>
                          <a:rPr lang="en-SG" i="1"/>
                          <m:t>𝑤</m:t>
                        </m:r>
                      </m:e>
                      <m:sub>
                        <m:r>
                          <a:rPr lang="en-SG" i="1"/>
                          <m:t>𝑖</m:t>
                        </m:r>
                        <m:r>
                          <a:rPr lang="en-SG" i="1"/>
                          <m:t>,</m:t>
                        </m:r>
                        <m:r>
                          <a:rPr lang="en-SG" i="1"/>
                          <m:t>𝑡</m:t>
                        </m:r>
                      </m:sub>
                    </m:sSub>
                    <m:r>
                      <a:rPr lang="en-SG" i="1"/>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Autocorrelation of Fundamentals</a:t>
            </a:r>
          </a:p>
        </p:txBody>
      </p:sp>
    </p:spTree>
    <p:extLst>
      <p:ext uri="{BB962C8B-B14F-4D97-AF65-F5344CB8AC3E}">
        <p14:creationId xmlns:p14="http://schemas.microsoft.com/office/powerpoint/2010/main" val="234525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Further Regression Studies</a:t>
            </a:r>
          </a:p>
        </p:txBody>
      </p:sp>
    </p:spTree>
    <p:extLst>
      <p:ext uri="{BB962C8B-B14F-4D97-AF65-F5344CB8AC3E}">
        <p14:creationId xmlns:p14="http://schemas.microsoft.com/office/powerpoint/2010/main" val="256033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116</TotalTime>
  <Words>1477</Words>
  <Application>Microsoft Office PowerPoint</Application>
  <PresentationFormat>Widescreen</PresentationFormat>
  <Paragraphs>149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Autocorrelation of Fundamentals</vt:lpstr>
      <vt:lpstr>Further Regression Studies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15</cp:revision>
  <dcterms:created xsi:type="dcterms:W3CDTF">2019-05-01T08:09:45Z</dcterms:created>
  <dcterms:modified xsi:type="dcterms:W3CDTF">2019-05-01T10:05:48Z</dcterms:modified>
</cp:coreProperties>
</file>