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7" r:id="rId2"/>
    <p:sldId id="378" r:id="rId3"/>
    <p:sldId id="379" r:id="rId4"/>
    <p:sldId id="299" r:id="rId5"/>
    <p:sldId id="301" r:id="rId6"/>
    <p:sldId id="283" r:id="rId7"/>
    <p:sldId id="337" r:id="rId8"/>
    <p:sldId id="302" r:id="rId9"/>
    <p:sldId id="328" r:id="rId10"/>
    <p:sldId id="329" r:id="rId11"/>
    <p:sldId id="330" r:id="rId12"/>
    <p:sldId id="331" r:id="rId13"/>
    <p:sldId id="332" r:id="rId14"/>
    <p:sldId id="338" r:id="rId15"/>
    <p:sldId id="333" r:id="rId16"/>
    <p:sldId id="334" r:id="rId17"/>
    <p:sldId id="336" r:id="rId18"/>
    <p:sldId id="335" r:id="rId19"/>
    <p:sldId id="339" r:id="rId20"/>
    <p:sldId id="340" r:id="rId21"/>
    <p:sldId id="342" r:id="rId22"/>
    <p:sldId id="341" r:id="rId23"/>
    <p:sldId id="343" r:id="rId24"/>
    <p:sldId id="344" r:id="rId25"/>
    <p:sldId id="345" r:id="rId26"/>
    <p:sldId id="346" r:id="rId27"/>
    <p:sldId id="364" r:id="rId28"/>
    <p:sldId id="373" r:id="rId29"/>
    <p:sldId id="350" r:id="rId30"/>
    <p:sldId id="371" r:id="rId31"/>
    <p:sldId id="374" r:id="rId32"/>
    <p:sldId id="375" r:id="rId33"/>
    <p:sldId id="349" r:id="rId34"/>
    <p:sldId id="377" r:id="rId35"/>
    <p:sldId id="37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6F74"/>
    <a:srgbClr val="EBEB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576" autoAdjust="0"/>
    <p:restoredTop sz="94660"/>
  </p:normalViewPr>
  <p:slideViewPr>
    <p:cSldViewPr snapToGrid="0">
      <p:cViewPr varScale="1">
        <p:scale>
          <a:sx n="52" d="100"/>
          <a:sy n="52" d="100"/>
        </p:scale>
        <p:origin x="90" y="14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6AA14-9F45-4B04-AA4C-E99B18EBC369}" type="datetimeFigureOut">
              <a:rPr lang="en-SG" smtClean="0"/>
              <a:t>2/5/2019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73EA6-BDB1-4AA0-A4FD-116B3BAAB35F}" type="slidenum">
              <a:rPr lang="en-SG" smtClean="0"/>
              <a:t>‹#›</a:t>
            </a:fld>
            <a:endParaRPr lang="en-SG"/>
          </a:p>
        </p:txBody>
      </p:sp>
    </p:spTree>
    <p:extLst>
      <p:ext uri="{BB962C8B-B14F-4D97-AF65-F5344CB8AC3E}">
        <p14:creationId xmlns:p14="http://schemas.microsoft.com/office/powerpoint/2010/main" val="135209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37391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11047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236085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42433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842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131007-DF03-4009-AE18-344449028902}" type="datetimeFigureOut">
              <a:rPr lang="en-SG" smtClean="0"/>
              <a:t>2/5/2019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70906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131007-DF03-4009-AE18-344449028902}" type="datetimeFigureOut">
              <a:rPr lang="en-SG" smtClean="0"/>
              <a:t>2/5/2019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34306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131007-DF03-4009-AE18-344449028902}" type="datetimeFigureOut">
              <a:rPr lang="en-SG" smtClean="0"/>
              <a:t>2/5/2019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72367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31007-DF03-4009-AE18-344449028902}" type="datetimeFigureOut">
              <a:rPr lang="en-SG" smtClean="0"/>
              <a:t>2/5/2019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73917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2/5/2019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09772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2/5/2019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411577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1131007-DF03-4009-AE18-344449028902}" type="datetimeFigureOut">
              <a:rPr lang="en-SG" smtClean="0"/>
              <a:t>2/5/2019</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C730054-D9D4-430A-8FE1-45FF4A533F25}" type="slidenum">
              <a:rPr lang="en-SG" smtClean="0"/>
              <a:t>‹#›</a:t>
            </a:fld>
            <a:endParaRPr lang="en-SG"/>
          </a:p>
        </p:txBody>
      </p:sp>
    </p:spTree>
    <p:extLst>
      <p:ext uri="{BB962C8B-B14F-4D97-AF65-F5344CB8AC3E}">
        <p14:creationId xmlns:p14="http://schemas.microsoft.com/office/powerpoint/2010/main" val="4152629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globalfinancialdata.com/GFD/Article/a-brief-history-of-the-dow-jones-utility-avera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p:txBody>
          <a:bodyPr>
            <a:normAutofit/>
          </a:bodyPr>
          <a:lstStyle/>
          <a:p>
            <a:r>
              <a:rPr lang="en-SG" sz="4800" dirty="0"/>
              <a:t>QF604: Econometrics </a:t>
            </a:r>
            <a:br>
              <a:rPr lang="en-SG" sz="4800" dirty="0"/>
            </a:br>
            <a:r>
              <a:rPr lang="en-SG" sz="4800" dirty="0"/>
              <a:t>of Financial Markets</a:t>
            </a:r>
          </a:p>
        </p:txBody>
      </p:sp>
      <p:sp>
        <p:nvSpPr>
          <p:cNvPr id="3" name="Subtitle 2">
            <a:extLst>
              <a:ext uri="{FF2B5EF4-FFF2-40B4-BE49-F238E27FC236}">
                <a16:creationId xmlns:a16="http://schemas.microsoft.com/office/drawing/2014/main" id="{AEA92913-D24B-44C4-AA85-98F207246E46}"/>
              </a:ext>
            </a:extLst>
          </p:cNvPr>
          <p:cNvSpPr>
            <a:spLocks noGrp="1"/>
          </p:cNvSpPr>
          <p:nvPr>
            <p:ph type="subTitle" idx="1"/>
          </p:nvPr>
        </p:nvSpPr>
        <p:spPr/>
        <p:txBody>
          <a:bodyPr/>
          <a:lstStyle/>
          <a:p>
            <a:r>
              <a:rPr lang="en-SG" dirty="0"/>
              <a:t>Jin, Kim, Quek, Wang and Woon (2019)</a:t>
            </a:r>
          </a:p>
        </p:txBody>
      </p:sp>
    </p:spTree>
    <p:extLst>
      <p:ext uri="{BB962C8B-B14F-4D97-AF65-F5344CB8AC3E}">
        <p14:creationId xmlns:p14="http://schemas.microsoft.com/office/powerpoint/2010/main" val="3982204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err="1"/>
              <a:t>Center</a:t>
            </a:r>
            <a:r>
              <a:rPr lang="en-SG" dirty="0"/>
              <a:t> for Research in Security Prices (CRSP)</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a:t>
            </a:r>
            <a:r>
              <a:rPr lang="en-SG" dirty="0" err="1"/>
              <a:t>Center</a:t>
            </a:r>
            <a:r>
              <a:rPr lang="en-SG" dirty="0"/>
              <a:t> for Research in Security Prices (CRSP) provided us with relevant data on:</a:t>
            </a:r>
          </a:p>
          <a:p>
            <a:pPr lvl="1" algn="just"/>
            <a:r>
              <a:rPr lang="en-SG" sz="1800" dirty="0"/>
              <a:t>Monthly closing price, </a:t>
            </a:r>
          </a:p>
          <a:p>
            <a:pPr lvl="1" algn="just"/>
            <a:r>
              <a:rPr lang="en-SG" sz="1800" dirty="0"/>
              <a:t>Adjusted returns </a:t>
            </a:r>
          </a:p>
          <a:p>
            <a:pPr lvl="1" algn="just"/>
            <a:r>
              <a:rPr lang="en-SG" sz="1800" dirty="0"/>
              <a:t>Outstanding number of stocks. </a:t>
            </a:r>
          </a:p>
          <a:p>
            <a:pPr algn="just"/>
            <a:r>
              <a:rPr lang="en-SG" b="1" dirty="0"/>
              <a:t>PERMCOs and PERMNOs </a:t>
            </a:r>
            <a:r>
              <a:rPr lang="en-SG" dirty="0"/>
              <a:t>as unique entity and issue-level identifiers when navigating the CRSP database.</a:t>
            </a:r>
          </a:p>
        </p:txBody>
      </p:sp>
    </p:spTree>
    <p:extLst>
      <p:ext uri="{BB962C8B-B14F-4D97-AF65-F5344CB8AC3E}">
        <p14:creationId xmlns:p14="http://schemas.microsoft.com/office/powerpoint/2010/main" val="1085148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err="1"/>
              <a:t>Compustat</a:t>
            </a:r>
            <a:r>
              <a:rPr lang="en-SG" dirty="0"/>
              <a:t> - Capital IQ</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err="1"/>
              <a:t>Compustat</a:t>
            </a:r>
            <a:r>
              <a:rPr lang="en-SG" dirty="0"/>
              <a:t> provided us with the relevant fundamentals data (e.g. Net Income, Operating Cash Flow etc) on the relevant constituent stocks of the Dow Jones Utility Average. </a:t>
            </a:r>
          </a:p>
          <a:p>
            <a:pPr algn="just"/>
            <a:r>
              <a:rPr lang="en-SG" dirty="0"/>
              <a:t>We used </a:t>
            </a:r>
            <a:r>
              <a:rPr lang="en-SG" b="1" dirty="0"/>
              <a:t>GVKEY</a:t>
            </a:r>
            <a:r>
              <a:rPr lang="en-SG" dirty="0"/>
              <a:t> as unique entity-level identifiers when navigating the </a:t>
            </a:r>
            <a:r>
              <a:rPr lang="en-SG" dirty="0" err="1"/>
              <a:t>Compustat</a:t>
            </a:r>
            <a:r>
              <a:rPr lang="en-SG" dirty="0"/>
              <a:t> database.</a:t>
            </a:r>
          </a:p>
        </p:txBody>
      </p:sp>
    </p:spTree>
    <p:extLst>
      <p:ext uri="{BB962C8B-B14F-4D97-AF65-F5344CB8AC3E}">
        <p14:creationId xmlns:p14="http://schemas.microsoft.com/office/powerpoint/2010/main" val="2662150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a:t>CRSP/</a:t>
            </a:r>
            <a:r>
              <a:rPr lang="en-SG" dirty="0" err="1"/>
              <a:t>Compustat</a:t>
            </a:r>
            <a:r>
              <a:rPr lang="en-SG" dirty="0"/>
              <a:t> </a:t>
            </a:r>
            <a:br>
              <a:rPr lang="en-SG" dirty="0"/>
            </a:br>
            <a:r>
              <a:rPr lang="en-SG" dirty="0"/>
              <a:t>Merged Database (CCM)</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We used the CCM Database to obtain the </a:t>
            </a:r>
            <a:r>
              <a:rPr lang="en-SG" b="1" dirty="0"/>
              <a:t>links between the unique PERMCO and GVKEY identifiers</a:t>
            </a:r>
            <a:r>
              <a:rPr lang="en-SG" dirty="0"/>
              <a:t> for the CRSP and </a:t>
            </a:r>
            <a:r>
              <a:rPr lang="en-SG" dirty="0" err="1"/>
              <a:t>Compustat</a:t>
            </a:r>
            <a:r>
              <a:rPr lang="en-SG" dirty="0"/>
              <a:t> databases respectively. </a:t>
            </a:r>
          </a:p>
          <a:p>
            <a:pPr algn="just"/>
            <a:r>
              <a:rPr lang="en-SG" dirty="0"/>
              <a:t>This allowed us to be able to </a:t>
            </a:r>
            <a:r>
              <a:rPr lang="en-SG" b="1" dirty="0"/>
              <a:t>link stock price and market capitalisation data to other corresponding fundamentals</a:t>
            </a:r>
            <a:r>
              <a:rPr lang="en-SG" dirty="0"/>
              <a:t> (e.g. computed ROCE, ROA numbers) data at the entity level. With that said, not all required data was found to be available for our sample period.</a:t>
            </a:r>
          </a:p>
        </p:txBody>
      </p:sp>
    </p:spTree>
    <p:extLst>
      <p:ext uri="{BB962C8B-B14F-4D97-AF65-F5344CB8AC3E}">
        <p14:creationId xmlns:p14="http://schemas.microsoft.com/office/powerpoint/2010/main" val="3290989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a:t>Computation of Fundamentals</a:t>
            </a:r>
          </a:p>
        </p:txBody>
      </p:sp>
      <p:graphicFrame>
        <p:nvGraphicFramePr>
          <p:cNvPr id="8" name="Table 7">
            <a:extLst>
              <a:ext uri="{FF2B5EF4-FFF2-40B4-BE49-F238E27FC236}">
                <a16:creationId xmlns:a16="http://schemas.microsoft.com/office/drawing/2014/main" id="{C98E10E0-4293-472E-A0E7-FC07C16DAD32}"/>
              </a:ext>
            </a:extLst>
          </p:cNvPr>
          <p:cNvGraphicFramePr>
            <a:graphicFrameLocks noGrp="1"/>
          </p:cNvGraphicFramePr>
          <p:nvPr>
            <p:extLst>
              <p:ext uri="{D42A27DB-BD31-4B8C-83A1-F6EECF244321}">
                <p14:modId xmlns:p14="http://schemas.microsoft.com/office/powerpoint/2010/main" val="4033438262"/>
              </p:ext>
            </p:extLst>
          </p:nvPr>
        </p:nvGraphicFramePr>
        <p:xfrm>
          <a:off x="1447801" y="1431263"/>
          <a:ext cx="8426042" cy="5167040"/>
        </p:xfrm>
        <a:graphic>
          <a:graphicData uri="http://schemas.openxmlformats.org/drawingml/2006/table">
            <a:tbl>
              <a:tblPr firstRow="1" firstCol="1" bandRow="1"/>
              <a:tblGrid>
                <a:gridCol w="1500253">
                  <a:extLst>
                    <a:ext uri="{9D8B030D-6E8A-4147-A177-3AD203B41FA5}">
                      <a16:colId xmlns:a16="http://schemas.microsoft.com/office/drawing/2014/main" val="221469691"/>
                    </a:ext>
                  </a:extLst>
                </a:gridCol>
                <a:gridCol w="2100352">
                  <a:extLst>
                    <a:ext uri="{9D8B030D-6E8A-4147-A177-3AD203B41FA5}">
                      <a16:colId xmlns:a16="http://schemas.microsoft.com/office/drawing/2014/main" val="3379633020"/>
                    </a:ext>
                  </a:extLst>
                </a:gridCol>
                <a:gridCol w="1266998">
                  <a:extLst>
                    <a:ext uri="{9D8B030D-6E8A-4147-A177-3AD203B41FA5}">
                      <a16:colId xmlns:a16="http://schemas.microsoft.com/office/drawing/2014/main" val="4120727020"/>
                    </a:ext>
                  </a:extLst>
                </a:gridCol>
                <a:gridCol w="1266998">
                  <a:extLst>
                    <a:ext uri="{9D8B030D-6E8A-4147-A177-3AD203B41FA5}">
                      <a16:colId xmlns:a16="http://schemas.microsoft.com/office/drawing/2014/main" val="18894829"/>
                    </a:ext>
                  </a:extLst>
                </a:gridCol>
                <a:gridCol w="2291441">
                  <a:extLst>
                    <a:ext uri="{9D8B030D-6E8A-4147-A177-3AD203B41FA5}">
                      <a16:colId xmlns:a16="http://schemas.microsoft.com/office/drawing/2014/main" val="1062052474"/>
                    </a:ext>
                  </a:extLst>
                </a:gridCol>
              </a:tblGrid>
              <a:tr h="399580">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Description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Equation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Price Return Index</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Return Index</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Comments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64742096"/>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Market Capitalisation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Share Price x No. of Shares Outstanding</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21509547"/>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Assets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Income/Total Assets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3985600179"/>
                  </a:ext>
                </a:extLst>
              </a:tr>
              <a:tr h="465152">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Capital Employed</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EBIT/Capital Employed</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Capital Employed = Total Assets - Current Liabilities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4503840"/>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Invested Capital</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NOPAT/Invested Capital</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NOPAT = EBIT x (1-Tax Rate)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24141365"/>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Gross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Gross Profit/Revenue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1569038928"/>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Profit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4071779314"/>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EBITDA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EBITDA/Revenue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3521843752"/>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Operating Cash Flow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Operating Cash Flow/Revenue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3670675201"/>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Ratio</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Assets/Current Liabilities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1225812862"/>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Long Term Debt to Total Equity</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Long Term Debt/Total Equity</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3627586967"/>
                  </a:ext>
                </a:extLst>
              </a:tr>
            </a:tbl>
          </a:graphicData>
        </a:graphic>
      </p:graphicFrame>
    </p:spTree>
    <p:extLst>
      <p:ext uri="{BB962C8B-B14F-4D97-AF65-F5344CB8AC3E}">
        <p14:creationId xmlns:p14="http://schemas.microsoft.com/office/powerpoint/2010/main" val="797318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Some Data Constraints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We only started our smart beta Total Return indices from June 1988 owing to a </a:t>
            </a:r>
            <a:r>
              <a:rPr lang="en-SG" b="1" dirty="0"/>
              <a:t>lack of prior price data on the relevant benchmark index </a:t>
            </a:r>
            <a:r>
              <a:rPr lang="en-SG" dirty="0"/>
              <a:t>(the Dow Jones Utility Average Total Return) and on Operating Cash Flow Margin fundamentals data. </a:t>
            </a:r>
          </a:p>
          <a:p>
            <a:pPr algn="just"/>
            <a:r>
              <a:rPr lang="en-SG" dirty="0"/>
              <a:t>As can be inferred, owing to a lack of data, </a:t>
            </a:r>
            <a:r>
              <a:rPr lang="en-SG" b="1" dirty="0"/>
              <a:t>price return smart beta indices based on Operating Cash Flow Margin were not constructed</a:t>
            </a:r>
            <a:r>
              <a:rPr lang="en-SG" dirty="0"/>
              <a:t>. </a:t>
            </a:r>
          </a:p>
        </p:txBody>
      </p:sp>
    </p:spTree>
    <p:extLst>
      <p:ext uri="{BB962C8B-B14F-4D97-AF65-F5344CB8AC3E}">
        <p14:creationId xmlns:p14="http://schemas.microsoft.com/office/powerpoint/2010/main" val="3302204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3</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Smart Beta Index Construction, Methodology &amp; Initial Findings</a:t>
            </a:r>
          </a:p>
        </p:txBody>
      </p:sp>
    </p:spTree>
    <p:extLst>
      <p:ext uri="{BB962C8B-B14F-4D97-AF65-F5344CB8AC3E}">
        <p14:creationId xmlns:p14="http://schemas.microsoft.com/office/powerpoint/2010/main" val="4251011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Weighting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marL="0" indent="0" algn="just">
                  <a:buNone/>
                </a:pPr>
                <a:r>
                  <a:rPr lang="en-SG" dirty="0"/>
                  <a:t>We then proceeded to construct smart beta indices based on the 10 fundamentals we have selected. Our weighting method is as follows:</a:t>
                </a:r>
              </a:p>
              <a:p>
                <a:pPr marL="0" indent="0" algn="just">
                  <a:buNone/>
                </a:pPr>
                <a:endParaRPr lang="en-SG" dirty="0"/>
              </a:p>
              <a:p>
                <a:pPr marL="0" indent="0" algn="just">
                  <a:buNone/>
                </a:pPr>
                <a14:m>
                  <m:oMathPara xmlns:m="http://schemas.openxmlformats.org/officeDocument/2006/math">
                    <m:oMathParaPr>
                      <m:jc m:val="centerGroup"/>
                    </m:oMathParaPr>
                    <m:oMath xmlns:m="http://schemas.openxmlformats.org/officeDocument/2006/math">
                      <m:sSub>
                        <m:sSubPr>
                          <m:ctrlPr>
                            <a:rPr lang="en-SG" b="1" i="1">
                              <a:latin typeface="Cambria Math" panose="02040503050406030204" pitchFamily="18" charset="0"/>
                            </a:rPr>
                          </m:ctrlPr>
                        </m:sSubPr>
                        <m:e>
                          <m:r>
                            <a:rPr lang="en-SG" b="1" i="1">
                              <a:latin typeface="Cambria Math" panose="02040503050406030204" pitchFamily="18" charset="0"/>
                            </a:rPr>
                            <m:t>𝒘</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sub>
                      </m:sSub>
                      <m:r>
                        <a:rPr lang="en-SG" b="1" i="1">
                          <a:latin typeface="Cambria Math" panose="02040503050406030204" pitchFamily="18" charset="0"/>
                        </a:rPr>
                        <m:t>=</m:t>
                      </m:r>
                      <m:f>
                        <m:fPr>
                          <m:ctrlPr>
                            <a:rPr lang="en-SG" b="1" i="1">
                              <a:latin typeface="Cambria Math" panose="02040503050406030204" pitchFamily="18" charset="0"/>
                            </a:rPr>
                          </m:ctrlPr>
                        </m:fPr>
                        <m:num>
                          <m:sSub>
                            <m:sSubPr>
                              <m:ctrlPr>
                                <a:rPr lang="en-SG" b="1" i="1">
                                  <a:latin typeface="Cambria Math" panose="02040503050406030204" pitchFamily="18" charset="0"/>
                                </a:rPr>
                              </m:ctrlPr>
                            </m:sSubPr>
                            <m:e>
                              <m:r>
                                <a:rPr lang="en-SG" b="1" i="1">
                                  <a:latin typeface="Cambria Math" panose="02040503050406030204" pitchFamily="18" charset="0"/>
                                </a:rPr>
                                <m:t>𝒇</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r>
                                <a:rPr lang="en-SG" b="1" i="1">
                                  <a:latin typeface="Cambria Math" panose="02040503050406030204" pitchFamily="18" charset="0"/>
                                </a:rPr>
                                <m:t>−</m:t>
                              </m:r>
                              <m:r>
                                <a:rPr lang="en-SG" b="1" i="1">
                                  <a:latin typeface="Cambria Math" panose="02040503050406030204" pitchFamily="18" charset="0"/>
                                </a:rPr>
                                <m:t>𝟏</m:t>
                              </m:r>
                            </m:sub>
                          </m:sSub>
                        </m:num>
                        <m:den>
                          <m:nary>
                            <m:naryPr>
                              <m:chr m:val="∑"/>
                              <m:ctrlPr>
                                <a:rPr lang="en-SG" b="1" i="1">
                                  <a:latin typeface="Cambria Math" panose="02040503050406030204" pitchFamily="18" charset="0"/>
                                </a:rPr>
                              </m:ctrlPr>
                            </m:naryPr>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𝟏</m:t>
                              </m:r>
                            </m:sub>
                            <m:sup>
                              <m:r>
                                <a:rPr lang="en-SG" b="1" i="1">
                                  <a:latin typeface="Cambria Math" panose="02040503050406030204" pitchFamily="18" charset="0"/>
                                </a:rPr>
                                <m:t>𝑵</m:t>
                              </m:r>
                              <m:r>
                                <a:rPr lang="en-SG" b="1" i="1">
                                  <a:latin typeface="Cambria Math" panose="02040503050406030204" pitchFamily="18" charset="0"/>
                                </a:rPr>
                                <m:t>≤</m:t>
                              </m:r>
                              <m:r>
                                <a:rPr lang="en-SG" b="1" i="1">
                                  <a:latin typeface="Cambria Math" panose="02040503050406030204" pitchFamily="18" charset="0"/>
                                </a:rPr>
                                <m:t>𝟏𝟓</m:t>
                              </m:r>
                            </m:sup>
                            <m:e>
                              <m:sSub>
                                <m:sSubPr>
                                  <m:ctrlPr>
                                    <a:rPr lang="en-SG" b="1" i="1">
                                      <a:latin typeface="Cambria Math" panose="02040503050406030204" pitchFamily="18" charset="0"/>
                                    </a:rPr>
                                  </m:ctrlPr>
                                </m:sSubPr>
                                <m:e>
                                  <m:r>
                                    <a:rPr lang="en-SG" b="1" i="1">
                                      <a:latin typeface="Cambria Math" panose="02040503050406030204" pitchFamily="18" charset="0"/>
                                    </a:rPr>
                                    <m:t>𝒇</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r>
                                    <a:rPr lang="en-SG" b="1" i="1">
                                      <a:latin typeface="Cambria Math" panose="02040503050406030204" pitchFamily="18" charset="0"/>
                                    </a:rPr>
                                    <m:t>−</m:t>
                                  </m:r>
                                  <m:r>
                                    <a:rPr lang="en-SG" b="1" i="1">
                                      <a:latin typeface="Cambria Math" panose="02040503050406030204" pitchFamily="18" charset="0"/>
                                    </a:rPr>
                                    <m:t>𝟏</m:t>
                                  </m:r>
                                </m:sub>
                              </m:sSub>
                            </m:e>
                          </m:nary>
                        </m:den>
                      </m:f>
                      <m:r>
                        <a:rPr lang="en-SG" b="1" i="1">
                          <a:latin typeface="Cambria Math" panose="02040503050406030204" pitchFamily="18" charset="0"/>
                        </a:rPr>
                        <m:t>,  </m:t>
                      </m:r>
                      <m:nary>
                        <m:naryPr>
                          <m:chr m:val="∑"/>
                          <m:ctrlPr>
                            <a:rPr lang="en-SG" b="1" i="1">
                              <a:latin typeface="Cambria Math" panose="02040503050406030204" pitchFamily="18" charset="0"/>
                            </a:rPr>
                          </m:ctrlPr>
                        </m:naryPr>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𝟏</m:t>
                          </m:r>
                        </m:sub>
                        <m:sup>
                          <m:r>
                            <a:rPr lang="en-SG" b="1" i="1">
                              <a:latin typeface="Cambria Math" panose="02040503050406030204" pitchFamily="18" charset="0"/>
                            </a:rPr>
                            <m:t>𝑵</m:t>
                          </m:r>
                          <m:r>
                            <a:rPr lang="en-SG" b="1" i="1">
                              <a:latin typeface="Cambria Math" panose="02040503050406030204" pitchFamily="18" charset="0"/>
                            </a:rPr>
                            <m:t>≤</m:t>
                          </m:r>
                          <m:r>
                            <a:rPr lang="en-SG" b="1" i="1">
                              <a:latin typeface="Cambria Math" panose="02040503050406030204" pitchFamily="18" charset="0"/>
                            </a:rPr>
                            <m:t>𝟏𝟓</m:t>
                          </m:r>
                        </m:sup>
                        <m:e>
                          <m:sSub>
                            <m:sSubPr>
                              <m:ctrlPr>
                                <a:rPr lang="en-SG" b="1" i="1">
                                  <a:latin typeface="Cambria Math" panose="02040503050406030204" pitchFamily="18" charset="0"/>
                                </a:rPr>
                              </m:ctrlPr>
                            </m:sSubPr>
                            <m:e>
                              <m:r>
                                <a:rPr lang="en-SG" b="1" i="1">
                                  <a:latin typeface="Cambria Math" panose="02040503050406030204" pitchFamily="18" charset="0"/>
                                </a:rPr>
                                <m:t>𝒘</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sub>
                          </m:sSub>
                        </m:e>
                      </m:nary>
                      <m:r>
                        <a:rPr lang="en-SG" b="1" i="1">
                          <a:latin typeface="Cambria Math" panose="02040503050406030204" pitchFamily="18" charset="0"/>
                        </a:rPr>
                        <m:t>=</m:t>
                      </m:r>
                      <m:r>
                        <a:rPr lang="en-SG" b="1" i="1">
                          <a:latin typeface="Cambria Math" panose="02040503050406030204" pitchFamily="18" charset="0"/>
                        </a:rPr>
                        <m:t>𝟏</m:t>
                      </m:r>
                    </m:oMath>
                  </m:oMathPara>
                </a14:m>
                <a:endParaRPr lang="en-SG" b="1" dirty="0"/>
              </a:p>
              <a:p>
                <a:pPr marL="0" indent="0" algn="just">
                  <a:buNone/>
                </a:pPr>
                <a:endParaRPr lang="en-SG" sz="400" dirty="0"/>
              </a:p>
              <a:p>
                <a:pPr marL="0" indent="0" algn="just">
                  <a:buNone/>
                </a:pPr>
                <a:r>
                  <a:rPr lang="en-SG" dirty="0"/>
                  <a:t>where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𝑤</m:t>
                        </m:r>
                      </m:e>
                      <m:sub>
                        <m:r>
                          <a:rPr lang="en-SG" i="1">
                            <a:latin typeface="Cambria Math" panose="02040503050406030204" pitchFamily="18" charset="0"/>
                          </a:rPr>
                          <m:t>𝑖</m:t>
                        </m:r>
                        <m:r>
                          <a:rPr lang="en-SG" i="1">
                            <a:latin typeface="Cambria Math" panose="02040503050406030204" pitchFamily="18" charset="0"/>
                          </a:rPr>
                          <m:t>,</m:t>
                        </m:r>
                        <m:r>
                          <a:rPr lang="en-SG" i="1">
                            <a:latin typeface="Cambria Math" panose="02040503050406030204" pitchFamily="18" charset="0"/>
                          </a:rPr>
                          <m:t>𝑡</m:t>
                        </m:r>
                      </m:sub>
                    </m:sSub>
                  </m:oMath>
                </a14:m>
                <a:r>
                  <a:rPr lang="en-SG" dirty="0"/>
                  <a:t> is the weight assigned for stock </a:t>
                </a:r>
                <a14:m>
                  <m:oMath xmlns:m="http://schemas.openxmlformats.org/officeDocument/2006/math">
                    <m:r>
                      <a:rPr lang="en-SG" i="1">
                        <a:latin typeface="Cambria Math" panose="02040503050406030204" pitchFamily="18" charset="0"/>
                      </a:rPr>
                      <m:t>𝑖</m:t>
                    </m:r>
                  </m:oMath>
                </a14:m>
                <a:r>
                  <a:rPr lang="en-SG" dirty="0"/>
                  <a:t> for trading year </a:t>
                </a:r>
                <a14:m>
                  <m:oMath xmlns:m="http://schemas.openxmlformats.org/officeDocument/2006/math">
                    <m:r>
                      <a:rPr lang="en-SG" i="1">
                        <a:latin typeface="Cambria Math" panose="02040503050406030204" pitchFamily="18" charset="0"/>
                      </a:rPr>
                      <m:t>𝑡</m:t>
                    </m:r>
                  </m:oMath>
                </a14:m>
                <a:r>
                  <a:rPr lang="en-SG" dirty="0"/>
                  <a:t>, based on its fundamentals data from fiscal year </a:t>
                </a:r>
                <a14:m>
                  <m:oMath xmlns:m="http://schemas.openxmlformats.org/officeDocument/2006/math">
                    <m:r>
                      <a:rPr lang="en-SG" i="1">
                        <a:latin typeface="Cambria Math" panose="02040503050406030204" pitchFamily="18" charset="0"/>
                      </a:rPr>
                      <m:t>𝑡</m:t>
                    </m:r>
                    <m:r>
                      <a:rPr lang="en-SG" i="1">
                        <a:latin typeface="Cambria Math" panose="02040503050406030204" pitchFamily="18" charset="0"/>
                      </a:rPr>
                      <m:t>−1</m:t>
                    </m:r>
                  </m:oMath>
                </a14:m>
                <a:r>
                  <a:rPr lang="en-SG" dirty="0"/>
                  <a:t>, where the sum of the weights of the individual stocks for any year is 1.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567" r="-567"/>
                </a:stretch>
              </a:blipFill>
            </p:spPr>
            <p:txBody>
              <a:bodyPr/>
              <a:lstStyle/>
              <a:p>
                <a:r>
                  <a:rPr lang="en-SG">
                    <a:noFill/>
                  </a:rPr>
                  <a:t> </a:t>
                </a:r>
              </a:p>
            </p:txBody>
          </p:sp>
        </mc:Fallback>
      </mc:AlternateContent>
    </p:spTree>
    <p:extLst>
      <p:ext uri="{BB962C8B-B14F-4D97-AF65-F5344CB8AC3E}">
        <p14:creationId xmlns:p14="http://schemas.microsoft.com/office/powerpoint/2010/main" val="425137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Real-World Replicability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Price and Total Return smart beta indices were first constructed on </a:t>
                </a:r>
                <a:r>
                  <a:rPr lang="en-SG" b="1" dirty="0"/>
                  <a:t>June 1963 </a:t>
                </a:r>
                <a:r>
                  <a:rPr lang="en-SG" dirty="0"/>
                  <a:t>and </a:t>
                </a:r>
                <a:r>
                  <a:rPr lang="en-SG" b="1" dirty="0"/>
                  <a:t>June 1988 </a:t>
                </a:r>
                <a:r>
                  <a:rPr lang="en-SG" dirty="0"/>
                  <a:t>respectively. Rebalancing took place every year at the </a:t>
                </a:r>
                <a:r>
                  <a:rPr lang="en-SG" b="1" dirty="0"/>
                  <a:t>end of June</a:t>
                </a:r>
                <a:r>
                  <a:rPr lang="en-SG" dirty="0"/>
                  <a:t>.</a:t>
                </a:r>
              </a:p>
              <a:p>
                <a:pPr algn="just"/>
                <a:r>
                  <a:rPr lang="en-SG" dirty="0"/>
                  <a:t>The weighting approach using fundamentals data from fiscal year </a:t>
                </a:r>
                <a14:m>
                  <m:oMath xmlns:m="http://schemas.openxmlformats.org/officeDocument/2006/math">
                    <m:r>
                      <a:rPr lang="en-SG" i="1">
                        <a:latin typeface="Cambria Math" panose="02040503050406030204" pitchFamily="18" charset="0"/>
                      </a:rPr>
                      <m:t>𝑡</m:t>
                    </m:r>
                    <m:r>
                      <a:rPr lang="en-SG" i="1">
                        <a:latin typeface="Cambria Math" panose="02040503050406030204" pitchFamily="18" charset="0"/>
                      </a:rPr>
                      <m:t>−1</m:t>
                    </m:r>
                  </m:oMath>
                </a14:m>
                <a:r>
                  <a:rPr lang="en-SG" dirty="0"/>
                  <a:t> for weights for trading year  </a:t>
                </a:r>
                <a14:m>
                  <m:oMath xmlns:m="http://schemas.openxmlformats.org/officeDocument/2006/math">
                    <m:r>
                      <a:rPr lang="en-SG" i="1">
                        <a:latin typeface="Cambria Math" panose="02040503050406030204" pitchFamily="18" charset="0"/>
                      </a:rPr>
                      <m:t>𝑡</m:t>
                    </m:r>
                  </m:oMath>
                </a14:m>
                <a:r>
                  <a:rPr lang="en-SG" dirty="0"/>
                  <a:t>, coupled with our approach of performing annual rebalancing only in end-June allows for the </a:t>
                </a:r>
                <a:r>
                  <a:rPr lang="en-SG" b="1" dirty="0"/>
                  <a:t>real-world replication </a:t>
                </a:r>
                <a:r>
                  <a:rPr lang="en-SG" dirty="0"/>
                  <a:t>of our smart beta indices .</a:t>
                </a:r>
              </a:p>
              <a:p>
                <a:pPr algn="just"/>
                <a:r>
                  <a:rPr lang="en-SG" dirty="0"/>
                  <a:t>This is because </a:t>
                </a:r>
                <a:r>
                  <a:rPr lang="en-SG" b="1" dirty="0"/>
                  <a:t>full fiscal year fundamentals data are usually only released at the end of Q1 of every calendar year</a:t>
                </a:r>
                <a:r>
                  <a:rPr lang="en-SG" dirty="0"/>
                  <a:t>.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743745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Just Some 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For every year, only stocks of companies which were </a:t>
                </a:r>
                <a:r>
                  <a:rPr lang="en-SG" b="1" dirty="0"/>
                  <a:t>officially members of the benchmark index</a:t>
                </a:r>
                <a:r>
                  <a:rPr lang="en-SG" dirty="0"/>
                  <a:t> (the Dow Jones Utility Average) were included in this weighting process. </a:t>
                </a:r>
              </a:p>
              <a:p>
                <a:pPr algn="just"/>
                <a:r>
                  <a:rPr lang="en-SG" dirty="0"/>
                  <a:t>In the case of the problem of </a:t>
                </a:r>
                <a:r>
                  <a:rPr lang="en-SG" b="1" dirty="0"/>
                  <a:t>missing data </a:t>
                </a:r>
                <a:r>
                  <a:rPr lang="en-SG" dirty="0"/>
                  <a:t>encountered for certain eligible companies in certain years, said </a:t>
                </a:r>
                <a:r>
                  <a:rPr lang="en-SG" b="1" dirty="0"/>
                  <a:t>companies will be excluded </a:t>
                </a:r>
                <a:r>
                  <a:rPr lang="en-SG" dirty="0"/>
                  <a:t>from the Index for that year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𝑤</m:t>
                        </m:r>
                      </m:e>
                      <m:sub>
                        <m:r>
                          <a:rPr lang="en-SG" i="1">
                            <a:latin typeface="Cambria Math" panose="02040503050406030204" pitchFamily="18" charset="0"/>
                          </a:rPr>
                          <m:t>𝑖</m:t>
                        </m:r>
                        <m:r>
                          <a:rPr lang="en-SG" i="1">
                            <a:latin typeface="Cambria Math" panose="02040503050406030204" pitchFamily="18" charset="0"/>
                          </a:rPr>
                          <m:t>,</m:t>
                        </m:r>
                        <m:r>
                          <a:rPr lang="en-SG" i="1">
                            <a:latin typeface="Cambria Math" panose="02040503050406030204" pitchFamily="18" charset="0"/>
                          </a:rPr>
                          <m:t>𝑡</m:t>
                        </m:r>
                      </m:sub>
                    </m:sSub>
                    <m:r>
                      <a:rPr lang="en-SG" i="1">
                        <a:latin typeface="Cambria Math" panose="02040503050406030204" pitchFamily="18" charset="0"/>
                      </a:rPr>
                      <m:t>=0</m:t>
                    </m:r>
                  </m:oMath>
                </a14:m>
                <a:r>
                  <a:rPr lang="en-SG" dirty="0"/>
                  <a:t>). </a:t>
                </a:r>
              </a:p>
              <a:p>
                <a:pPr algn="just"/>
                <a:r>
                  <a:rPr lang="en-SG" dirty="0"/>
                  <a:t>For that reason, our constructed indices may have less than 15 constituent stocks for some years, but </a:t>
                </a:r>
                <a:r>
                  <a:rPr lang="en-SG" b="1" dirty="0"/>
                  <a:t>never more than 15 constituent stocks </a:t>
                </a:r>
                <a:r>
                  <a:rPr lang="en-SG" dirty="0"/>
                  <a:t>for any year (as with the benchmark index).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998591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Just Some More Rules..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Given how some of our chosen fundamentals (e.g. ROA, ROCE, ROIC etc) can take on negative values, we allowed our indices to be </a:t>
            </a:r>
            <a:r>
              <a:rPr lang="en-SG" b="1" dirty="0"/>
              <a:t>fully unconstrained</a:t>
            </a:r>
            <a:r>
              <a:rPr lang="en-SG" dirty="0"/>
              <a:t>. </a:t>
            </a:r>
          </a:p>
          <a:p>
            <a:pPr algn="just"/>
            <a:r>
              <a:rPr lang="en-SG" dirty="0"/>
              <a:t>This means that long or short positions on eligible stocks were permitted </a:t>
            </a:r>
            <a:r>
              <a:rPr lang="en-SG" b="1" dirty="0"/>
              <a:t>with no set limits</a:t>
            </a:r>
            <a:r>
              <a:rPr lang="en-SG" dirty="0"/>
              <a:t>. </a:t>
            </a:r>
          </a:p>
          <a:p>
            <a:pPr algn="just"/>
            <a:r>
              <a:rPr lang="en-SG" b="1" dirty="0"/>
              <a:t>We also established an “absorbing state” </a:t>
            </a:r>
            <a:r>
              <a:rPr lang="en-SG" dirty="0"/>
              <a:t>for the prices of the smart beta indices to be at 0 (indicating a total loss of initial capital), with any of our indices reaching or exceeding that floor deemed to be failed ones and as such excluded from further analysis.</a:t>
            </a:r>
          </a:p>
        </p:txBody>
      </p:sp>
    </p:spTree>
    <p:extLst>
      <p:ext uri="{BB962C8B-B14F-4D97-AF65-F5344CB8AC3E}">
        <p14:creationId xmlns:p14="http://schemas.microsoft.com/office/powerpoint/2010/main" val="529469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1748344" y="3048113"/>
            <a:ext cx="8695313" cy="1091974"/>
          </a:xfrm>
        </p:spPr>
        <p:txBody>
          <a:bodyPr anchor="ctr">
            <a:normAutofit/>
          </a:bodyPr>
          <a:lstStyle/>
          <a:p>
            <a:pPr algn="ctr"/>
            <a:r>
              <a:rPr lang="en-SG" sz="6600" u="sng" dirty="0"/>
              <a:t>Hey!</a:t>
            </a:r>
          </a:p>
        </p:txBody>
      </p:sp>
    </p:spTree>
    <p:extLst>
      <p:ext uri="{BB962C8B-B14F-4D97-AF65-F5344CB8AC3E}">
        <p14:creationId xmlns:p14="http://schemas.microsoft.com/office/powerpoint/2010/main" val="1263663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CD849AF-3D9E-44CF-ACF7-F40E10FBE63F}"/>
              </a:ext>
            </a:extLst>
          </p:cNvPr>
          <p:cNvPicPr>
            <a:picLocks noChangeAspect="1"/>
          </p:cNvPicPr>
          <p:nvPr/>
        </p:nvPicPr>
        <p:blipFill>
          <a:blip r:embed="rId2"/>
          <a:stretch>
            <a:fillRect/>
          </a:stretch>
        </p:blipFill>
        <p:spPr>
          <a:xfrm>
            <a:off x="484650" y="1513522"/>
            <a:ext cx="6494400" cy="4872519"/>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algn="just"/>
            <a:r>
              <a:rPr lang="en-SG" dirty="0"/>
              <a:t>The superior smart beta index become </a:t>
            </a:r>
            <a:r>
              <a:rPr lang="en-SG" b="1" dirty="0"/>
              <a:t>clear as day </a:t>
            </a:r>
            <a:r>
              <a:rPr lang="en-SG" dirty="0"/>
              <a:t>after the computed smart beta index prices were plotted over time. </a:t>
            </a:r>
          </a:p>
          <a:p>
            <a:pPr algn="just"/>
            <a:r>
              <a:rPr lang="en-SG" dirty="0"/>
              <a:t>For both price return and total return smart beta portfolios, the portfolios with </a:t>
            </a:r>
            <a:r>
              <a:rPr lang="en-SG" b="1" dirty="0"/>
              <a:t>ROIC-based weightings </a:t>
            </a:r>
            <a:r>
              <a:rPr lang="en-SG" dirty="0"/>
              <a:t>achieved far superior returns over our other constructed indices. </a:t>
            </a:r>
          </a:p>
        </p:txBody>
      </p:sp>
    </p:spTree>
    <p:extLst>
      <p:ext uri="{BB962C8B-B14F-4D97-AF65-F5344CB8AC3E}">
        <p14:creationId xmlns:p14="http://schemas.microsoft.com/office/powerpoint/2010/main" val="565896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877BDC-C351-4309-88ED-FC9794187AF7}"/>
              </a:ext>
            </a:extLst>
          </p:cNvPr>
          <p:cNvPicPr>
            <a:picLocks noChangeAspect="1"/>
          </p:cNvPicPr>
          <p:nvPr/>
        </p:nvPicPr>
        <p:blipFill>
          <a:blip r:embed="rId2"/>
          <a:stretch>
            <a:fillRect/>
          </a:stretch>
        </p:blipFill>
        <p:spPr>
          <a:xfrm>
            <a:off x="484650" y="1513521"/>
            <a:ext cx="6494400" cy="4867368"/>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058225" y="1513522"/>
            <a:ext cx="3817112" cy="5031390"/>
          </a:xfrm>
        </p:spPr>
        <p:txBody>
          <a:bodyPr anchor="ctr">
            <a:normAutofit/>
          </a:bodyPr>
          <a:lstStyle/>
          <a:p>
            <a:pPr algn="just"/>
            <a:r>
              <a:rPr lang="en-SG" dirty="0"/>
              <a:t>Coming in as faraway second and third place were the </a:t>
            </a:r>
            <a:r>
              <a:rPr lang="en-SG" b="1" dirty="0"/>
              <a:t>ROCE</a:t>
            </a:r>
            <a:r>
              <a:rPr lang="en-SG" dirty="0"/>
              <a:t> and </a:t>
            </a:r>
            <a:r>
              <a:rPr lang="en-SG" b="1" dirty="0"/>
              <a:t>Current Ratio</a:t>
            </a:r>
            <a:r>
              <a:rPr lang="en-SG" dirty="0"/>
              <a:t>-based smart beta indices. </a:t>
            </a:r>
          </a:p>
          <a:p>
            <a:pPr algn="just"/>
            <a:r>
              <a:rPr lang="en-SG" dirty="0"/>
              <a:t>Amongst the portfolios which survived the sample period, indices weighed based on </a:t>
            </a:r>
            <a:r>
              <a:rPr lang="en-SG" b="1" dirty="0"/>
              <a:t>price</a:t>
            </a:r>
            <a:r>
              <a:rPr lang="en-SG" dirty="0"/>
              <a:t> and </a:t>
            </a:r>
            <a:r>
              <a:rPr lang="en-SG" b="1" dirty="0"/>
              <a:t>market capitalisation performed the worst</a:t>
            </a:r>
            <a:r>
              <a:rPr lang="en-SG" dirty="0"/>
              <a:t>.</a:t>
            </a:r>
          </a:p>
        </p:txBody>
      </p:sp>
    </p:spTree>
    <p:extLst>
      <p:ext uri="{BB962C8B-B14F-4D97-AF65-F5344CB8AC3E}">
        <p14:creationId xmlns:p14="http://schemas.microsoft.com/office/powerpoint/2010/main" val="1811704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9DAEF2D-06D1-4008-9179-456E867B2E3D}"/>
              </a:ext>
            </a:extLst>
          </p:cNvPr>
          <p:cNvPicPr>
            <a:picLocks noChangeAspect="1"/>
          </p:cNvPicPr>
          <p:nvPr/>
        </p:nvPicPr>
        <p:blipFill>
          <a:blip r:embed="rId2"/>
          <a:stretch>
            <a:fillRect/>
          </a:stretch>
        </p:blipFill>
        <p:spPr>
          <a:xfrm>
            <a:off x="484650" y="1513522"/>
            <a:ext cx="6494400" cy="4872519"/>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marL="0" indent="0" algn="just">
              <a:buNone/>
            </a:pPr>
            <a:r>
              <a:rPr lang="en-SG" dirty="0"/>
              <a:t>To put things into perspective: </a:t>
            </a:r>
          </a:p>
          <a:p>
            <a:pPr algn="just"/>
            <a:r>
              <a:rPr lang="en-SG" dirty="0"/>
              <a:t>The value of $1 invested in our constructed ROIC-based total return smart beta portfolio at Jun 1988 would be worth </a:t>
            </a:r>
            <a:r>
              <a:rPr lang="en-SG" b="1" dirty="0"/>
              <a:t>$197.10 </a:t>
            </a:r>
            <a:r>
              <a:rPr lang="en-SG" dirty="0"/>
              <a:t>at the end of 2018 (excluding transaction costs).</a:t>
            </a:r>
          </a:p>
          <a:p>
            <a:pPr algn="just"/>
            <a:r>
              <a:rPr lang="en-SG" dirty="0"/>
              <a:t>An identical $1 invested in the benchmark total return index over the same time period would be worth </a:t>
            </a:r>
            <a:r>
              <a:rPr lang="en-SG" b="1" dirty="0"/>
              <a:t>“only” $15.77</a:t>
            </a:r>
            <a:r>
              <a:rPr lang="en-SG" dirty="0"/>
              <a:t>.</a:t>
            </a:r>
          </a:p>
        </p:txBody>
      </p:sp>
    </p:spTree>
    <p:extLst>
      <p:ext uri="{BB962C8B-B14F-4D97-AF65-F5344CB8AC3E}">
        <p14:creationId xmlns:p14="http://schemas.microsoft.com/office/powerpoint/2010/main" val="3043581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1F6B68-AE3E-49D7-94ED-CB108177A125}"/>
              </a:ext>
            </a:extLst>
          </p:cNvPr>
          <p:cNvPicPr>
            <a:picLocks/>
          </p:cNvPicPr>
          <p:nvPr/>
        </p:nvPicPr>
        <p:blipFill>
          <a:blip r:embed="rId2"/>
          <a:stretch>
            <a:fillRect/>
          </a:stretch>
        </p:blipFill>
        <p:spPr>
          <a:xfrm>
            <a:off x="484650" y="1513522"/>
            <a:ext cx="6494400" cy="4874400"/>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algn="just"/>
            <a:r>
              <a:rPr lang="en-SG" dirty="0"/>
              <a:t>As with the case of the price return smart beta indices, the second-best performing total return smart beta portfolio was the one weighted based on </a:t>
            </a:r>
            <a:r>
              <a:rPr lang="en-SG" b="1" dirty="0"/>
              <a:t>ROCE</a:t>
            </a:r>
            <a:r>
              <a:rPr lang="en-SG" dirty="0"/>
              <a:t>.</a:t>
            </a:r>
          </a:p>
          <a:p>
            <a:pPr algn="just"/>
            <a:r>
              <a:rPr lang="en-SG" dirty="0"/>
              <a:t>The </a:t>
            </a:r>
            <a:r>
              <a:rPr lang="en-SG" b="1" dirty="0"/>
              <a:t>Operating Cash Flow Margin</a:t>
            </a:r>
            <a:r>
              <a:rPr lang="en-SG" dirty="0"/>
              <a:t>-based index came in third. </a:t>
            </a:r>
          </a:p>
          <a:p>
            <a:pPr algn="just"/>
            <a:r>
              <a:rPr lang="en-SG" dirty="0"/>
              <a:t>The </a:t>
            </a:r>
            <a:r>
              <a:rPr lang="en-SG" b="1" dirty="0"/>
              <a:t>price-weighted index was once again amongst the worst performing </a:t>
            </a:r>
            <a:r>
              <a:rPr lang="en-SG" dirty="0"/>
              <a:t>but surviving ones.</a:t>
            </a:r>
          </a:p>
        </p:txBody>
      </p:sp>
    </p:spTree>
    <p:extLst>
      <p:ext uri="{BB962C8B-B14F-4D97-AF65-F5344CB8AC3E}">
        <p14:creationId xmlns:p14="http://schemas.microsoft.com/office/powerpoint/2010/main" val="3666054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8637763-CA09-46E8-9726-A5BCA366215E}"/>
              </a:ext>
            </a:extLst>
          </p:cNvPr>
          <p:cNvPicPr>
            <a:picLocks noChangeAspect="1"/>
          </p:cNvPicPr>
          <p:nvPr/>
        </p:nvPicPr>
        <p:blipFill>
          <a:blip r:embed="rId2"/>
          <a:stretch>
            <a:fillRect/>
          </a:stretch>
        </p:blipFill>
        <p:spPr>
          <a:xfrm>
            <a:off x="484650" y="1513522"/>
            <a:ext cx="6494400" cy="4869904"/>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lnSpcReduction="10000"/>
          </a:bodyPr>
          <a:lstStyle/>
          <a:p>
            <a:pPr algn="just"/>
            <a:r>
              <a:rPr lang="en-SG" dirty="0"/>
              <a:t>We also observed a few constructed portfolios which have failed over our sample period (ROA, Profit Margin and LTDE Ratio). </a:t>
            </a:r>
          </a:p>
          <a:p>
            <a:pPr algn="just"/>
            <a:r>
              <a:rPr lang="en-SG" dirty="0"/>
              <a:t>All of the failure cases were the result of a few extensive losses incurred from prescribed unprofitable and extremely large short positions taken on the same few constituent stocks</a:t>
            </a:r>
          </a:p>
          <a:p>
            <a:pPr algn="just"/>
            <a:r>
              <a:rPr lang="en-SG" dirty="0"/>
              <a:t>This is the result of one of the drawbacks that come with allowing fully unconstrained portfolios. </a:t>
            </a:r>
          </a:p>
          <a:p>
            <a:pPr algn="just"/>
            <a:r>
              <a:rPr lang="en-SG" dirty="0"/>
              <a:t>The failures were also observed to all have occurred in mid-to-late 2002.</a:t>
            </a:r>
          </a:p>
        </p:txBody>
      </p:sp>
    </p:spTree>
    <p:extLst>
      <p:ext uri="{BB962C8B-B14F-4D97-AF65-F5344CB8AC3E}">
        <p14:creationId xmlns:p14="http://schemas.microsoft.com/office/powerpoint/2010/main" val="4072247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DA0C3-F773-439D-915C-67573BAD741C}"/>
              </a:ext>
            </a:extLst>
          </p:cNvPr>
          <p:cNvPicPr>
            <a:picLocks noChangeAspect="1"/>
          </p:cNvPicPr>
          <p:nvPr/>
        </p:nvPicPr>
        <p:blipFill>
          <a:blip r:embed="rId2"/>
          <a:stretch>
            <a:fillRect/>
          </a:stretch>
        </p:blipFill>
        <p:spPr>
          <a:xfrm>
            <a:off x="484650" y="1513522"/>
            <a:ext cx="6494400" cy="4862067"/>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lnSpcReduction="10000"/>
          </a:bodyPr>
          <a:lstStyle/>
          <a:p>
            <a:pPr algn="just"/>
            <a:r>
              <a:rPr lang="en-SG" dirty="0"/>
              <a:t>We also observed a few constructed portfolios which have failed over our sample period (ROA, Profit Margin and LTDE Ratio). </a:t>
            </a:r>
          </a:p>
          <a:p>
            <a:pPr algn="just"/>
            <a:r>
              <a:rPr lang="en-SG" dirty="0"/>
              <a:t>All of the failure cases were the result of a few extensive losses incurred from prescribed unprofitable and extremely large short positions taken on the same few constituent stocks</a:t>
            </a:r>
          </a:p>
          <a:p>
            <a:pPr algn="just"/>
            <a:r>
              <a:rPr lang="en-SG" dirty="0"/>
              <a:t>This is the result of one of the drawbacks that come with allowing fully unconstrained portfolios. </a:t>
            </a:r>
          </a:p>
          <a:p>
            <a:pPr algn="just"/>
            <a:r>
              <a:rPr lang="en-SG" dirty="0"/>
              <a:t>The failures were also observed to all have occurred in mid-to-late 2002.</a:t>
            </a:r>
          </a:p>
        </p:txBody>
      </p:sp>
    </p:spTree>
    <p:extLst>
      <p:ext uri="{BB962C8B-B14F-4D97-AF65-F5344CB8AC3E}">
        <p14:creationId xmlns:p14="http://schemas.microsoft.com/office/powerpoint/2010/main" val="598804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4</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Index Performance Appraisal</a:t>
            </a:r>
          </a:p>
        </p:txBody>
      </p:sp>
    </p:spTree>
    <p:extLst>
      <p:ext uri="{BB962C8B-B14F-4D97-AF65-F5344CB8AC3E}">
        <p14:creationId xmlns:p14="http://schemas.microsoft.com/office/powerpoint/2010/main" val="3055933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949E39E-EC75-4F06-BA86-AE0D3B337484}"/>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Performance of Fundamentally Weighted </a:t>
            </a:r>
            <a:r>
              <a:rPr lang="en-US" b="1" spc="10" dirty="0"/>
              <a:t>Price Return Indices </a:t>
            </a:r>
          </a:p>
          <a:p>
            <a:pPr algn="ctr" latinLnBrk="1">
              <a:spcAft>
                <a:spcPts val="1000"/>
              </a:spcAft>
            </a:pPr>
            <a:r>
              <a:rPr lang="en-US" spc="10" dirty="0"/>
              <a:t>Based on </a:t>
            </a:r>
            <a:r>
              <a:rPr lang="en-US" b="1" spc="10" dirty="0"/>
              <a:t>Geometric Mean Monthly Returns</a:t>
            </a:r>
            <a:r>
              <a:rPr lang="en-US" spc="10" dirty="0"/>
              <a:t>, for Jan 1964 - Dec 2018</a:t>
            </a:r>
          </a:p>
        </p:txBody>
      </p:sp>
      <p:graphicFrame>
        <p:nvGraphicFramePr>
          <p:cNvPr id="3" name="Table 2">
            <a:extLst>
              <a:ext uri="{FF2B5EF4-FFF2-40B4-BE49-F238E27FC236}">
                <a16:creationId xmlns:a16="http://schemas.microsoft.com/office/drawing/2014/main" id="{1BCB894B-9B33-4E98-8D02-93BC235402D0}"/>
              </a:ext>
            </a:extLst>
          </p:cNvPr>
          <p:cNvGraphicFramePr>
            <a:graphicFrameLocks noGrp="1"/>
          </p:cNvGraphicFramePr>
          <p:nvPr>
            <p:extLst>
              <p:ext uri="{D42A27DB-BD31-4B8C-83A1-F6EECF244321}">
                <p14:modId xmlns:p14="http://schemas.microsoft.com/office/powerpoint/2010/main" val="4179305206"/>
              </p:ext>
            </p:extLst>
          </p:nvPr>
        </p:nvGraphicFramePr>
        <p:xfrm>
          <a:off x="1070592" y="2201661"/>
          <a:ext cx="9216000" cy="4304160"/>
        </p:xfrm>
        <a:graphic>
          <a:graphicData uri="http://schemas.openxmlformats.org/drawingml/2006/table">
            <a:tbl>
              <a:tblPr firstRow="1" firstCol="1" bandRow="1"/>
              <a:tblGrid>
                <a:gridCol w="1440000">
                  <a:extLst>
                    <a:ext uri="{9D8B030D-6E8A-4147-A177-3AD203B41FA5}">
                      <a16:colId xmlns:a16="http://schemas.microsoft.com/office/drawing/2014/main" val="3040975780"/>
                    </a:ext>
                  </a:extLst>
                </a:gridCol>
                <a:gridCol w="864000">
                  <a:extLst>
                    <a:ext uri="{9D8B030D-6E8A-4147-A177-3AD203B41FA5}">
                      <a16:colId xmlns:a16="http://schemas.microsoft.com/office/drawing/2014/main" val="2088064478"/>
                    </a:ext>
                  </a:extLst>
                </a:gridCol>
                <a:gridCol w="864000">
                  <a:extLst>
                    <a:ext uri="{9D8B030D-6E8A-4147-A177-3AD203B41FA5}">
                      <a16:colId xmlns:a16="http://schemas.microsoft.com/office/drawing/2014/main" val="2505954554"/>
                    </a:ext>
                  </a:extLst>
                </a:gridCol>
                <a:gridCol w="864000">
                  <a:extLst>
                    <a:ext uri="{9D8B030D-6E8A-4147-A177-3AD203B41FA5}">
                      <a16:colId xmlns:a16="http://schemas.microsoft.com/office/drawing/2014/main" val="1890017186"/>
                    </a:ext>
                  </a:extLst>
                </a:gridCol>
                <a:gridCol w="864000">
                  <a:extLst>
                    <a:ext uri="{9D8B030D-6E8A-4147-A177-3AD203B41FA5}">
                      <a16:colId xmlns:a16="http://schemas.microsoft.com/office/drawing/2014/main" val="4289134473"/>
                    </a:ext>
                  </a:extLst>
                </a:gridCol>
                <a:gridCol w="864000">
                  <a:extLst>
                    <a:ext uri="{9D8B030D-6E8A-4147-A177-3AD203B41FA5}">
                      <a16:colId xmlns:a16="http://schemas.microsoft.com/office/drawing/2014/main" val="3198676416"/>
                    </a:ext>
                  </a:extLst>
                </a:gridCol>
                <a:gridCol w="864000">
                  <a:extLst>
                    <a:ext uri="{9D8B030D-6E8A-4147-A177-3AD203B41FA5}">
                      <a16:colId xmlns:a16="http://schemas.microsoft.com/office/drawing/2014/main" val="3878755758"/>
                    </a:ext>
                  </a:extLst>
                </a:gridCol>
                <a:gridCol w="864000">
                  <a:extLst>
                    <a:ext uri="{9D8B030D-6E8A-4147-A177-3AD203B41FA5}">
                      <a16:colId xmlns:a16="http://schemas.microsoft.com/office/drawing/2014/main" val="1430082175"/>
                    </a:ext>
                  </a:extLst>
                </a:gridCol>
                <a:gridCol w="864000">
                  <a:extLst>
                    <a:ext uri="{9D8B030D-6E8A-4147-A177-3AD203B41FA5}">
                      <a16:colId xmlns:a16="http://schemas.microsoft.com/office/drawing/2014/main" val="4066063490"/>
                    </a:ext>
                  </a:extLst>
                </a:gridCol>
                <a:gridCol w="864000">
                  <a:extLst>
                    <a:ext uri="{9D8B030D-6E8A-4147-A177-3AD203B41FA5}">
                      <a16:colId xmlns:a16="http://schemas.microsoft.com/office/drawing/2014/main" val="3216879241"/>
                    </a:ext>
                  </a:extLst>
                </a:gridCol>
              </a:tblGrid>
              <a:tr h="324000">
                <a:tc rowSpan="3">
                  <a:txBody>
                    <a:bodyPr/>
                    <a:lstStyle/>
                    <a:p>
                      <a:pPr algn="ctr" rtl="0" fontAlgn="ctr"/>
                      <a:r>
                        <a:rPr lang="en-SG" sz="1100" b="1" i="0" u="none" strike="noStrike" dirty="0">
                          <a:solidFill>
                            <a:srgbClr val="000000"/>
                          </a:solidFill>
                          <a:effectLst/>
                          <a:latin typeface="Century Schoolbook" panose="02040604050505020304" pitchFamily="18" charset="0"/>
                        </a:rPr>
                        <a:t>Index</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Ending Value of 1$</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Geometric Mean Return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Volatility</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gridSpan="3">
                  <a:txBody>
                    <a:bodyPr/>
                    <a:lstStyle/>
                    <a:p>
                      <a:pPr algn="ctr" rtl="0" fontAlgn="ctr"/>
                      <a:r>
                        <a:rPr lang="en-SG" sz="1100" b="1" i="0" u="none" strike="noStrike" dirty="0">
                          <a:solidFill>
                            <a:srgbClr val="000000"/>
                          </a:solidFill>
                          <a:effectLst/>
                          <a:latin typeface="Century Schoolbook" panose="02040604050505020304" pitchFamily="18" charset="0"/>
                        </a:rPr>
                        <a:t>VS RF rate</a:t>
                      </a:r>
                    </a:p>
                  </a:txBody>
                  <a:tcPr marL="45720" marR="4572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SG"/>
                    </a:p>
                  </a:txBody>
                  <a:tcPr/>
                </a:tc>
                <a:tc hMerge="1">
                  <a:txBody>
                    <a:bodyPr/>
                    <a:lstStyle/>
                    <a:p>
                      <a:endParaRPr lang="en-SG"/>
                    </a:p>
                  </a:txBody>
                  <a:tcPr/>
                </a:tc>
                <a:tc rowSpan="2" gridSpan="3">
                  <a:txBody>
                    <a:bodyPr/>
                    <a:lstStyle/>
                    <a:p>
                      <a:pPr algn="ctr" rtl="0" fontAlgn="ctr"/>
                      <a:r>
                        <a:rPr lang="en-SG" sz="1100" b="1" i="0" u="none" strike="noStrike" dirty="0">
                          <a:solidFill>
                            <a:srgbClr val="000000"/>
                          </a:solidFill>
                          <a:effectLst/>
                          <a:latin typeface="Century Schoolbook" panose="02040604050505020304" pitchFamily="18" charset="0"/>
                        </a:rPr>
                        <a:t>VS Original Index</a:t>
                      </a:r>
                    </a:p>
                  </a:txBody>
                  <a:tcPr marL="45720" marR="45720" anchor="ctr">
                    <a:lnL>
                      <a:noFill/>
                    </a:lnL>
                    <a:lnR>
                      <a:noFill/>
                    </a:lnR>
                    <a:lnT w="6350" cap="flat" cmpd="sng" algn="ctr">
                      <a:solidFill>
                        <a:srgbClr val="000000"/>
                      </a:solidFill>
                      <a:prstDash val="solid"/>
                      <a:round/>
                      <a:headEnd type="none" w="med" len="med"/>
                      <a:tailEnd type="none" w="med" len="med"/>
                    </a:lnT>
                    <a:lnB>
                      <a:noFill/>
                    </a:lnB>
                  </a:tcPr>
                </a:tc>
                <a:tc rowSpan="2" hMerge="1">
                  <a:txBody>
                    <a:bodyPr/>
                    <a:lstStyle/>
                    <a:p>
                      <a:endParaRPr lang="en-SG"/>
                    </a:p>
                  </a:txBody>
                  <a:tcPr/>
                </a:tc>
                <a:tc rowSpan="2" hMerge="1">
                  <a:txBody>
                    <a:bodyPr/>
                    <a:lstStyle/>
                    <a:p>
                      <a:endParaRPr lang="en-SG"/>
                    </a:p>
                  </a:txBody>
                  <a:tcPr/>
                </a:tc>
                <a:extLst>
                  <a:ext uri="{0D108BD9-81ED-4DB2-BD59-A6C34878D82A}">
                    <a16:rowId xmlns:a16="http://schemas.microsoft.com/office/drawing/2014/main" val="2887322327"/>
                  </a:ext>
                </a:extLst>
              </a:tr>
              <a:tr h="324000">
                <a:tc vMerge="1">
                  <a:txBody>
                    <a:bodyPr/>
                    <a:lstStyle/>
                    <a:p>
                      <a:endParaRPr lang="en-SG"/>
                    </a:p>
                  </a:txBody>
                  <a:tcPr/>
                </a:tc>
                <a:tc vMerge="1">
                  <a:txBody>
                    <a:bodyPr/>
                    <a:lstStyle/>
                    <a:p>
                      <a:endParaRPr lang="en-SG"/>
                    </a:p>
                  </a:txBody>
                  <a:tcPr/>
                </a:tc>
                <a:tc vMerge="1">
                  <a:txBody>
                    <a:bodyPr/>
                    <a:lstStyle/>
                    <a:p>
                      <a:endParaRPr lang="en-SG"/>
                    </a:p>
                  </a:txBody>
                  <a:tcPr/>
                </a:tc>
                <a:tc vMerge="1">
                  <a:txBody>
                    <a:bodyPr/>
                    <a:lstStyle/>
                    <a:p>
                      <a:endParaRPr lang="en-SG"/>
                    </a:p>
                  </a:txBody>
                  <a:tcPr/>
                </a:tc>
                <a:tc gridSpan="3">
                  <a:txBody>
                    <a:bodyPr/>
                    <a:lstStyle/>
                    <a:p>
                      <a:pPr algn="ctr" rtl="0" fontAlgn="ctr"/>
                      <a:r>
                        <a:rPr lang="en-SG" sz="1100" b="1" i="0" u="none" strike="noStrike" dirty="0">
                          <a:solidFill>
                            <a:srgbClr val="000000"/>
                          </a:solidFill>
                          <a:effectLst/>
                          <a:latin typeface="Century Schoolbook" panose="02040604050505020304" pitchFamily="18" charset="0"/>
                        </a:rPr>
                        <a:t>(3M US Treasury)</a:t>
                      </a:r>
                    </a:p>
                  </a:txBody>
                  <a:tcPr marL="45720" marR="45720" anchor="ctr">
                    <a:lnL>
                      <a:noFill/>
                    </a:lnL>
                    <a:lnR>
                      <a:noFill/>
                    </a:lnR>
                    <a:lnT>
                      <a:noFill/>
                    </a:lnT>
                    <a:lnB>
                      <a:noFill/>
                    </a:lnB>
                  </a:tcPr>
                </a:tc>
                <a:tc hMerge="1">
                  <a:txBody>
                    <a:bodyPr/>
                    <a:lstStyle/>
                    <a:p>
                      <a:endParaRPr lang="en-SG"/>
                    </a:p>
                  </a:txBody>
                  <a:tcPr/>
                </a:tc>
                <a:tc hMerge="1">
                  <a:txBody>
                    <a:bodyPr/>
                    <a:lstStyle/>
                    <a:p>
                      <a:endParaRPr lang="en-SG"/>
                    </a:p>
                  </a:txBody>
                  <a:tcPr/>
                </a:tc>
                <a:tc gridSpan="3" vMerge="1">
                  <a:txBody>
                    <a:bodyPr/>
                    <a:lstStyle/>
                    <a:p>
                      <a:endParaRPr lang="en-SG"/>
                    </a:p>
                  </a:txBody>
                  <a:tcPr/>
                </a:tc>
                <a:tc hMerge="1" vMerge="1">
                  <a:txBody>
                    <a:bodyPr/>
                    <a:lstStyle/>
                    <a:p>
                      <a:endParaRPr lang="en-SG"/>
                    </a:p>
                  </a:txBody>
                  <a:tcPr/>
                </a:tc>
                <a:tc hMerge="1" vMerge="1">
                  <a:txBody>
                    <a:bodyPr/>
                    <a:lstStyle/>
                    <a:p>
                      <a:endParaRPr lang="en-SG"/>
                    </a:p>
                  </a:txBody>
                  <a:tcPr/>
                </a:tc>
                <a:extLst>
                  <a:ext uri="{0D108BD9-81ED-4DB2-BD59-A6C34878D82A}">
                    <a16:rowId xmlns:a16="http://schemas.microsoft.com/office/drawing/2014/main" val="1685303082"/>
                  </a:ext>
                </a:extLst>
              </a:tr>
              <a:tr h="324000">
                <a:tc vMerge="1">
                  <a:txBody>
                    <a:bodyPr/>
                    <a:lstStyle/>
                    <a:p>
                      <a:endParaRPr lang="en-SG"/>
                    </a:p>
                  </a:txBody>
                  <a:tcPr/>
                </a:tc>
                <a:tc vMerge="1">
                  <a:txBody>
                    <a:bodyPr/>
                    <a:lstStyle/>
                    <a:p>
                      <a:endParaRPr lang="en-SG"/>
                    </a:p>
                  </a:txBody>
                  <a:tcPr/>
                </a:tc>
                <a:tc vMerge="1">
                  <a:txBody>
                    <a:bodyPr/>
                    <a:lstStyle/>
                    <a:p>
                      <a:endParaRPr lang="en-SG"/>
                    </a:p>
                  </a:txBody>
                  <a:tcPr/>
                </a:tc>
                <a:tc vMerge="1">
                  <a:txBody>
                    <a:bodyPr/>
                    <a:lstStyle/>
                    <a:p>
                      <a:endParaRPr lang="en-SG"/>
                    </a:p>
                  </a:txBody>
                  <a:tcPr/>
                </a:tc>
                <a:tc>
                  <a:txBody>
                    <a:bodyPr/>
                    <a:lstStyle/>
                    <a:p>
                      <a:pPr algn="ctr" rtl="0" fontAlgn="ctr"/>
                      <a:r>
                        <a:rPr lang="en-SG" sz="1100" b="1" i="0" u="none" strike="noStrike" dirty="0">
                          <a:solidFill>
                            <a:srgbClr val="000000"/>
                          </a:solidFill>
                          <a:effectLst/>
                          <a:latin typeface="Century Schoolbook" panose="02040604050505020304" pitchFamily="18" charset="0"/>
                        </a:rPr>
                        <a:t>Excess Return</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Sharpe Ratio</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t-Stat</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Excess Return</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Information Ratio</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t-Stat</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442902292"/>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DJUAPR</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$5.14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0.25%</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4.14%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-0.14%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-0.03</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-0.31</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23094469"/>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ROIC</a:t>
                      </a:r>
                    </a:p>
                  </a:txBody>
                  <a:tcPr marL="45720" marR="4572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$37.61</a:t>
                      </a:r>
                    </a:p>
                  </a:txBody>
                  <a:tcPr marL="45720" marR="4572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0.55%</a:t>
                      </a:r>
                    </a:p>
                  </a:txBody>
                  <a:tcPr marL="45720" marR="45720" anchor="ctr">
                    <a:lnL>
                      <a:noFill/>
                    </a:lnL>
                    <a:lnR>
                      <a:noFill/>
                    </a:lnR>
                    <a:lnT>
                      <a:noFill/>
                    </a:lnT>
                    <a:lnB>
                      <a:noFill/>
                    </a:lnB>
                  </a:tcPr>
                </a:tc>
                <a:tc>
                  <a:txBody>
                    <a:bodyPr/>
                    <a:lstStyle/>
                    <a:p>
                      <a:pPr algn="ctr" rtl="0" fontAlgn="ctr"/>
                      <a:r>
                        <a:rPr lang="en-SG" sz="1100" b="1" i="0" u="sng" strike="noStrike" dirty="0">
                          <a:solidFill>
                            <a:srgbClr val="000000"/>
                          </a:solidFill>
                          <a:effectLst/>
                          <a:latin typeface="Century Schoolbook" panose="02040604050505020304" pitchFamily="18" charset="0"/>
                        </a:rPr>
                        <a:t>7.73%</a:t>
                      </a:r>
                    </a:p>
                  </a:txBody>
                  <a:tcPr marL="45720" marR="4572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0.16%</a:t>
                      </a:r>
                    </a:p>
                  </a:txBody>
                  <a:tcPr marL="45720" marR="4572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panose="02040604050505020304" pitchFamily="18" charset="0"/>
                        </a:rPr>
                        <a:t>0.02</a:t>
                      </a:r>
                    </a:p>
                  </a:txBody>
                  <a:tcPr marL="6350" marR="6350" marT="6350" marB="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1.32</a:t>
                      </a:r>
                    </a:p>
                  </a:txBody>
                  <a:tcPr marL="45720" marR="4572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0.31%</a:t>
                      </a:r>
                    </a:p>
                  </a:txBody>
                  <a:tcPr marL="45720" marR="4572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panose="02040604050505020304" pitchFamily="18" charset="0"/>
                        </a:rPr>
                        <a:t>0.05</a:t>
                      </a:r>
                    </a:p>
                  </a:txBody>
                  <a:tcPr marL="6350" marR="6350" marT="6350" marB="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1.80</a:t>
                      </a:r>
                    </a:p>
                  </a:txBody>
                  <a:tcPr marL="45720" marR="45720" anchor="ctr">
                    <a:lnL>
                      <a:noFill/>
                    </a:lnL>
                    <a:lnR>
                      <a:noFill/>
                    </a:lnR>
                    <a:lnT>
                      <a:noFill/>
                    </a:lnT>
                    <a:lnB>
                      <a:noFill/>
                    </a:lnB>
                  </a:tcPr>
                </a:tc>
                <a:extLst>
                  <a:ext uri="{0D108BD9-81ED-4DB2-BD59-A6C34878D82A}">
                    <a16:rowId xmlns:a16="http://schemas.microsoft.com/office/drawing/2014/main" val="105524443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ROCE</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$9.67</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0.34%</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4.79%</a:t>
                      </a:r>
                    </a:p>
                  </a:txBody>
                  <a:tcPr marL="45720" marR="45720" anchor="ctr">
                    <a:lnL>
                      <a:noFill/>
                    </a:lnL>
                    <a:lnR>
                      <a:noFill/>
                    </a:lnR>
                    <a:lnT>
                      <a:noFill/>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-0.04%</a:t>
                      </a:r>
                    </a:p>
                  </a:txBody>
                  <a:tcPr marL="45720" marR="45720" anchor="ctr">
                    <a:lnL>
                      <a:noFill/>
                    </a:lnL>
                    <a:lnR>
                      <a:noFill/>
                    </a:lnR>
                    <a:lnT>
                      <a:noFill/>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-0.01</a:t>
                      </a:r>
                    </a:p>
                  </a:txBody>
                  <a:tcPr marL="6350" marR="6350" marT="635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0.39</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0.10%</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0.05</a:t>
                      </a:r>
                    </a:p>
                  </a:txBody>
                  <a:tcPr marL="6350" marR="6350" marT="635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1.48</a:t>
                      </a:r>
                    </a:p>
                  </a:txBody>
                  <a:tcPr marL="45720" marR="45720" anchor="ctr">
                    <a:lnL>
                      <a:noFill/>
                    </a:lnL>
                    <a:lnR>
                      <a:noFill/>
                    </a:lnR>
                    <a:lnT>
                      <a:noFill/>
                    </a:lnT>
                    <a:lnB>
                      <a:noFill/>
                    </a:lnB>
                  </a:tcPr>
                </a:tc>
                <a:extLst>
                  <a:ext uri="{0D108BD9-81ED-4DB2-BD59-A6C34878D82A}">
                    <a16:rowId xmlns:a16="http://schemas.microsoft.com/office/drawing/2014/main" val="232424737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Gross Margin</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$5.52</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0.26%</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4.53%</a:t>
                      </a:r>
                    </a:p>
                  </a:txBody>
                  <a:tcPr marL="45720" marR="45720" anchor="ctr">
                    <a:lnL>
                      <a:noFill/>
                    </a:lnL>
                    <a:lnR>
                      <a:noFill/>
                    </a:lnR>
                    <a:lnT>
                      <a:noFill/>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-0.13%</a:t>
                      </a:r>
                    </a:p>
                  </a:txBody>
                  <a:tcPr marL="45720" marR="45720" anchor="ctr">
                    <a:lnL>
                      <a:noFill/>
                    </a:lnL>
                    <a:lnR>
                      <a:noFill/>
                    </a:lnR>
                    <a:lnT>
                      <a:noFill/>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-0.03</a:t>
                      </a:r>
                    </a:p>
                  </a:txBody>
                  <a:tcPr marL="6350" marR="6350" marT="635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-0.13</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0.01%</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0.01</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0.40</a:t>
                      </a:r>
                    </a:p>
                  </a:txBody>
                  <a:tcPr marL="45720" marR="45720" anchor="ctr">
                    <a:lnL>
                      <a:noFill/>
                    </a:lnL>
                    <a:lnR>
                      <a:noFill/>
                    </a:lnR>
                    <a:lnT>
                      <a:noFill/>
                    </a:lnT>
                    <a:lnB>
                      <a:noFill/>
                    </a:lnB>
                  </a:tcPr>
                </a:tc>
                <a:extLst>
                  <a:ext uri="{0D108BD9-81ED-4DB2-BD59-A6C34878D82A}">
                    <a16:rowId xmlns:a16="http://schemas.microsoft.com/office/drawing/2014/main" val="361634635"/>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$5.34</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0.25%</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4.51%</a:t>
                      </a:r>
                    </a:p>
                  </a:txBody>
                  <a:tcPr marL="45720" marR="45720" anchor="ctr">
                    <a:lnL>
                      <a:noFill/>
                    </a:lnL>
                    <a:lnR>
                      <a:noFill/>
                    </a:lnR>
                    <a:lnT>
                      <a:noFill/>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-0.13%</a:t>
                      </a:r>
                    </a:p>
                  </a:txBody>
                  <a:tcPr marL="45720" marR="45720" anchor="ctr">
                    <a:lnL>
                      <a:noFill/>
                    </a:lnL>
                    <a:lnR>
                      <a:noFill/>
                    </a:lnR>
                    <a:lnT>
                      <a:noFill/>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-0.03</a:t>
                      </a:r>
                    </a:p>
                  </a:txBody>
                  <a:tcPr marL="6350" marR="6350" marT="635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-0.16</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0.01%</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0.00</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0.32</a:t>
                      </a:r>
                    </a:p>
                  </a:txBody>
                  <a:tcPr marL="45720" marR="45720" anchor="ctr">
                    <a:lnL>
                      <a:noFill/>
                    </a:lnL>
                    <a:lnR>
                      <a:noFill/>
                    </a:lnR>
                    <a:lnT>
                      <a:noFill/>
                    </a:lnT>
                    <a:lnB>
                      <a:noFill/>
                    </a:lnB>
                  </a:tcPr>
                </a:tc>
                <a:extLst>
                  <a:ext uri="{0D108BD9-81ED-4DB2-BD59-A6C34878D82A}">
                    <a16:rowId xmlns:a16="http://schemas.microsoft.com/office/drawing/2014/main" val="3638330564"/>
                  </a:ext>
                </a:extLst>
              </a:tr>
              <a:tr h="39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dirty="0">
                          <a:effectLst/>
                          <a:latin typeface="Century Schoolbook (Body)"/>
                          <a:ea typeface="DengXian" panose="02010600030101010101" pitchFamily="2" charset="-122"/>
                          <a:cs typeface="Calibri" panose="020F0502020204030204" pitchFamily="34" charset="0"/>
                        </a:rPr>
                        <a:t>Operating Cash Flow Margin</a:t>
                      </a:r>
                      <a:endParaRPr lang="en-US" sz="1100" b="1" dirty="0">
                        <a:effectLst/>
                        <a:latin typeface="Century Schoolbook (Body)"/>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1" i="0" u="none" strike="noStrike" dirty="0">
                          <a:solidFill>
                            <a:schemeClr val="tx1"/>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panose="02040604050505020304" pitchFamily="18" charset="0"/>
                        </a:rPr>
                        <a:t>-</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extLst>
                  <a:ext uri="{0D108BD9-81ED-4DB2-BD59-A6C34878D82A}">
                    <a16:rowId xmlns:a16="http://schemas.microsoft.com/office/drawing/2014/main" val="3915743793"/>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Current Ratio</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$6.99</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0.30%</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4.49%</a:t>
                      </a:r>
                    </a:p>
                  </a:txBody>
                  <a:tcPr marL="45720" marR="45720" anchor="ctr">
                    <a:lnL>
                      <a:noFill/>
                    </a:lnL>
                    <a:lnR>
                      <a:noFill/>
                    </a:lnR>
                    <a:lnT>
                      <a:noFill/>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-0.09%</a:t>
                      </a:r>
                    </a:p>
                  </a:txBody>
                  <a:tcPr marL="45720" marR="45720" anchor="ctr">
                    <a:lnL>
                      <a:noFill/>
                    </a:lnL>
                    <a:lnR>
                      <a:noFill/>
                    </a:lnR>
                    <a:lnT>
                      <a:noFill/>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-0.02</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0.07</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0.05%</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0.03</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0.90</a:t>
                      </a:r>
                    </a:p>
                  </a:txBody>
                  <a:tcPr marL="45720" marR="45720" anchor="ctr">
                    <a:lnL>
                      <a:noFill/>
                    </a:lnL>
                    <a:lnR>
                      <a:noFill/>
                    </a:lnR>
                    <a:lnT>
                      <a:noFill/>
                    </a:lnT>
                    <a:lnB>
                      <a:noFill/>
                    </a:lnB>
                  </a:tcPr>
                </a:tc>
                <a:extLst>
                  <a:ext uri="{0D108BD9-81ED-4DB2-BD59-A6C34878D82A}">
                    <a16:rowId xmlns:a16="http://schemas.microsoft.com/office/drawing/2014/main" val="407513736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Market Capitalisation</a:t>
                      </a:r>
                    </a:p>
                  </a:txBody>
                  <a:tcPr marL="45720" marR="45720" anchor="ctr">
                    <a:lnL>
                      <a:noFill/>
                    </a:lnL>
                    <a:lnR>
                      <a:noFill/>
                    </a:lnR>
                    <a:lnT>
                      <a:noFill/>
                    </a:lnT>
                    <a:lnB>
                      <a:noFill/>
                    </a:lnB>
                  </a:tcPr>
                </a:tc>
                <a:tc>
                  <a:txBody>
                    <a:bodyPr/>
                    <a:lstStyle/>
                    <a:p>
                      <a:pPr algn="ctr" rtl="0" fontAlgn="ctr"/>
                      <a:r>
                        <a:rPr lang="en-SG" sz="1100" b="1" i="0" u="sng" strike="noStrike" dirty="0">
                          <a:solidFill>
                            <a:srgbClr val="000000"/>
                          </a:solidFill>
                          <a:effectLst/>
                          <a:latin typeface="Century Schoolbook" panose="02040604050505020304" pitchFamily="18" charset="0"/>
                        </a:rPr>
                        <a:t>$3.77</a:t>
                      </a:r>
                    </a:p>
                  </a:txBody>
                  <a:tcPr marL="45720" marR="45720" anchor="ctr">
                    <a:lnL>
                      <a:noFill/>
                    </a:lnL>
                    <a:lnR>
                      <a:noFill/>
                    </a:lnR>
                    <a:lnT>
                      <a:noFill/>
                    </a:lnT>
                    <a:lnB>
                      <a:noFill/>
                    </a:lnB>
                  </a:tcPr>
                </a:tc>
                <a:tc>
                  <a:txBody>
                    <a:bodyPr/>
                    <a:lstStyle/>
                    <a:p>
                      <a:pPr algn="ctr" rtl="0" fontAlgn="ctr"/>
                      <a:r>
                        <a:rPr lang="en-SG" sz="1100" b="1" i="0" u="sng" strike="noStrike" dirty="0">
                          <a:solidFill>
                            <a:srgbClr val="000000"/>
                          </a:solidFill>
                          <a:effectLst/>
                          <a:latin typeface="Century Schoolbook" panose="02040604050505020304" pitchFamily="18" charset="0"/>
                        </a:rPr>
                        <a:t>0.20%</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4.53%</a:t>
                      </a:r>
                    </a:p>
                  </a:txBody>
                  <a:tcPr marL="45720" marR="4572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-0.18%</a:t>
                      </a:r>
                    </a:p>
                  </a:txBody>
                  <a:tcPr marL="45720" marR="4572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-0.04</a:t>
                      </a:r>
                    </a:p>
                  </a:txBody>
                  <a:tcPr marL="6350" marR="6350" marT="6350" marB="0" anchor="ctr">
                    <a:lnL>
                      <a:noFill/>
                    </a:lnL>
                    <a:lnR>
                      <a:noFill/>
                    </a:lnR>
                    <a:lnT>
                      <a:noFill/>
                    </a:lnT>
                    <a:lnB>
                      <a:noFill/>
                    </a:lnB>
                  </a:tcPr>
                </a:tc>
                <a:tc>
                  <a:txBody>
                    <a:bodyPr/>
                    <a:lstStyle/>
                    <a:p>
                      <a:pPr algn="ctr" rtl="0" fontAlgn="ctr"/>
                      <a:r>
                        <a:rPr lang="en-SG" sz="1100" b="1" i="0" u="sng" strike="noStrike" dirty="0">
                          <a:solidFill>
                            <a:schemeClr val="tx1"/>
                          </a:solidFill>
                          <a:effectLst/>
                          <a:latin typeface="Century Schoolbook" panose="02040604050505020304" pitchFamily="18" charset="0"/>
                        </a:rPr>
                        <a:t>-0.46</a:t>
                      </a:r>
                    </a:p>
                  </a:txBody>
                  <a:tcPr marL="45720" marR="4572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-0.05%</a:t>
                      </a:r>
                    </a:p>
                  </a:txBody>
                  <a:tcPr marL="45720" marR="4572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-0.03</a:t>
                      </a:r>
                    </a:p>
                  </a:txBody>
                  <a:tcPr marL="6350" marR="6350" marT="6350" marB="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-0.41</a:t>
                      </a:r>
                    </a:p>
                  </a:txBody>
                  <a:tcPr marL="45720" marR="45720" anchor="ctr">
                    <a:lnL>
                      <a:noFill/>
                    </a:lnL>
                    <a:lnR>
                      <a:noFill/>
                    </a:lnR>
                    <a:lnT>
                      <a:noFill/>
                    </a:lnT>
                    <a:lnB>
                      <a:noFill/>
                    </a:lnB>
                  </a:tcPr>
                </a:tc>
                <a:extLst>
                  <a:ext uri="{0D108BD9-81ED-4DB2-BD59-A6C34878D82A}">
                    <a16:rowId xmlns:a16="http://schemas.microsoft.com/office/drawing/2014/main" val="2027417822"/>
                  </a:ext>
                </a:extLst>
              </a:tr>
            </a:tbl>
          </a:graphicData>
        </a:graphic>
      </p:graphicFrame>
      <p:sp>
        <p:nvSpPr>
          <p:cNvPr id="10" name="Title 1">
            <a:extLst>
              <a:ext uri="{FF2B5EF4-FFF2-40B4-BE49-F238E27FC236}">
                <a16:creationId xmlns:a16="http://schemas.microsoft.com/office/drawing/2014/main" id="{B496DB22-F21A-4AD9-B85E-6AA3C71B6782}"/>
              </a:ext>
            </a:extLst>
          </p:cNvPr>
          <p:cNvSpPr txBox="1">
            <a:spLocks/>
          </p:cNvSpPr>
          <p:nvPr/>
        </p:nvSpPr>
        <p:spPr>
          <a:xfrm>
            <a:off x="1261872" y="365760"/>
            <a:ext cx="9692640"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GB" dirty="0"/>
              <a:t>Price Return Indices</a:t>
            </a:r>
          </a:p>
        </p:txBody>
      </p:sp>
    </p:spTree>
    <p:extLst>
      <p:ext uri="{BB962C8B-B14F-4D97-AF65-F5344CB8AC3E}">
        <p14:creationId xmlns:p14="http://schemas.microsoft.com/office/powerpoint/2010/main" val="1819646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949E39E-EC75-4F06-BA86-AE0D3B337484}"/>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Distribution of Fundamentally Weighted </a:t>
            </a:r>
            <a:r>
              <a:rPr lang="en-US" b="1" spc="10" dirty="0"/>
              <a:t>Price Return Indices </a:t>
            </a:r>
          </a:p>
          <a:p>
            <a:pPr algn="ctr" latinLnBrk="1">
              <a:spcAft>
                <a:spcPts val="1000"/>
              </a:spcAft>
            </a:pPr>
            <a:r>
              <a:rPr lang="en-US" spc="10" dirty="0"/>
              <a:t>Based on </a:t>
            </a:r>
            <a:r>
              <a:rPr lang="en-US" b="1" spc="10" dirty="0"/>
              <a:t>Geometric Mean Monthly Returns</a:t>
            </a:r>
            <a:r>
              <a:rPr lang="en-US" spc="10" dirty="0"/>
              <a:t>, for Jan 1964 - Dec 2018</a:t>
            </a:r>
          </a:p>
        </p:txBody>
      </p:sp>
      <p:graphicFrame>
        <p:nvGraphicFramePr>
          <p:cNvPr id="3" name="Table 2">
            <a:extLst>
              <a:ext uri="{FF2B5EF4-FFF2-40B4-BE49-F238E27FC236}">
                <a16:creationId xmlns:a16="http://schemas.microsoft.com/office/drawing/2014/main" id="{1BCB894B-9B33-4E98-8D02-93BC235402D0}"/>
              </a:ext>
            </a:extLst>
          </p:cNvPr>
          <p:cNvGraphicFramePr>
            <a:graphicFrameLocks noGrp="1"/>
          </p:cNvGraphicFramePr>
          <p:nvPr>
            <p:extLst>
              <p:ext uri="{D42A27DB-BD31-4B8C-83A1-F6EECF244321}">
                <p14:modId xmlns:p14="http://schemas.microsoft.com/office/powerpoint/2010/main" val="3882680288"/>
              </p:ext>
            </p:extLst>
          </p:nvPr>
        </p:nvGraphicFramePr>
        <p:xfrm>
          <a:off x="1070592" y="2201661"/>
          <a:ext cx="9216000" cy="4309440"/>
        </p:xfrm>
        <a:graphic>
          <a:graphicData uri="http://schemas.openxmlformats.org/drawingml/2006/table">
            <a:tbl>
              <a:tblPr firstRow="1" firstCol="1" bandRow="1"/>
              <a:tblGrid>
                <a:gridCol w="1440000">
                  <a:extLst>
                    <a:ext uri="{9D8B030D-6E8A-4147-A177-3AD203B41FA5}">
                      <a16:colId xmlns:a16="http://schemas.microsoft.com/office/drawing/2014/main" val="3040975780"/>
                    </a:ext>
                  </a:extLst>
                </a:gridCol>
                <a:gridCol w="972000">
                  <a:extLst>
                    <a:ext uri="{9D8B030D-6E8A-4147-A177-3AD203B41FA5}">
                      <a16:colId xmlns:a16="http://schemas.microsoft.com/office/drawing/2014/main" val="2088064478"/>
                    </a:ext>
                  </a:extLst>
                </a:gridCol>
                <a:gridCol w="972000">
                  <a:extLst>
                    <a:ext uri="{9D8B030D-6E8A-4147-A177-3AD203B41FA5}">
                      <a16:colId xmlns:a16="http://schemas.microsoft.com/office/drawing/2014/main" val="2505954554"/>
                    </a:ext>
                  </a:extLst>
                </a:gridCol>
                <a:gridCol w="972000">
                  <a:extLst>
                    <a:ext uri="{9D8B030D-6E8A-4147-A177-3AD203B41FA5}">
                      <a16:colId xmlns:a16="http://schemas.microsoft.com/office/drawing/2014/main" val="1890017186"/>
                    </a:ext>
                  </a:extLst>
                </a:gridCol>
                <a:gridCol w="972000">
                  <a:extLst>
                    <a:ext uri="{9D8B030D-6E8A-4147-A177-3AD203B41FA5}">
                      <a16:colId xmlns:a16="http://schemas.microsoft.com/office/drawing/2014/main" val="4289134473"/>
                    </a:ext>
                  </a:extLst>
                </a:gridCol>
                <a:gridCol w="972000">
                  <a:extLst>
                    <a:ext uri="{9D8B030D-6E8A-4147-A177-3AD203B41FA5}">
                      <a16:colId xmlns:a16="http://schemas.microsoft.com/office/drawing/2014/main" val="3198676416"/>
                    </a:ext>
                  </a:extLst>
                </a:gridCol>
                <a:gridCol w="972000">
                  <a:extLst>
                    <a:ext uri="{9D8B030D-6E8A-4147-A177-3AD203B41FA5}">
                      <a16:colId xmlns:a16="http://schemas.microsoft.com/office/drawing/2014/main" val="3878755758"/>
                    </a:ext>
                  </a:extLst>
                </a:gridCol>
                <a:gridCol w="972000">
                  <a:extLst>
                    <a:ext uri="{9D8B030D-6E8A-4147-A177-3AD203B41FA5}">
                      <a16:colId xmlns:a16="http://schemas.microsoft.com/office/drawing/2014/main" val="1430082175"/>
                    </a:ext>
                  </a:extLst>
                </a:gridCol>
                <a:gridCol w="972000">
                  <a:extLst>
                    <a:ext uri="{9D8B030D-6E8A-4147-A177-3AD203B41FA5}">
                      <a16:colId xmlns:a16="http://schemas.microsoft.com/office/drawing/2014/main" val="4066063490"/>
                    </a:ext>
                  </a:extLst>
                </a:gridCol>
              </a:tblGrid>
              <a:tr h="1080000">
                <a:tc>
                  <a:txBody>
                    <a:bodyPr/>
                    <a:lstStyle/>
                    <a:p>
                      <a:pPr algn="ctr" rtl="0" fontAlgn="ctr"/>
                      <a:r>
                        <a:rPr lang="en-SG" sz="1100" b="1" i="0" u="none" strike="noStrike" dirty="0">
                          <a:solidFill>
                            <a:srgbClr val="000000"/>
                          </a:solidFill>
                          <a:effectLst/>
                          <a:latin typeface="Century Schoolbook" panose="02040604050505020304" pitchFamily="18" charset="0"/>
                        </a:rPr>
                        <a:t>Index</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Skewness</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Kurtosis</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Monthly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 Monthly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3-Month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a:t>
                      </a:r>
                    </a:p>
                    <a:p>
                      <a:pPr algn="ctr">
                        <a:lnSpc>
                          <a:spcPct val="107000"/>
                        </a:lnSpc>
                        <a:spcAft>
                          <a:spcPts val="0"/>
                        </a:spcAft>
                      </a:pPr>
                      <a:r>
                        <a:rPr lang="en-US" sz="1200" b="1" dirty="0">
                          <a:effectLst/>
                        </a:rPr>
                        <a:t>3-Month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12-Month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a:t>
                      </a:r>
                    </a:p>
                    <a:p>
                      <a:pPr algn="ctr">
                        <a:lnSpc>
                          <a:spcPct val="107000"/>
                        </a:lnSpc>
                        <a:spcAft>
                          <a:spcPts val="0"/>
                        </a:spcAft>
                      </a:pPr>
                      <a:r>
                        <a:rPr lang="en-US" sz="1200" b="1" dirty="0">
                          <a:effectLst/>
                        </a:rPr>
                        <a:t>12-Month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887322327"/>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DJUAPR</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effectLst/>
                        </a:rPr>
                        <a:t>-0.23</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a:effectLst/>
                        </a:rPr>
                        <a:t>0.82</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13.41%</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effectLst/>
                        </a:rPr>
                        <a:t>-16.02%</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27.68%</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effectLst/>
                        </a:rPr>
                        <a:t>-24.55%</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46.70%</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effectLst/>
                        </a:rPr>
                        <a:t>-41.68%</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23094469"/>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ROIC</a:t>
                      </a:r>
                    </a:p>
                  </a:txBody>
                  <a:tcPr marL="45720" marR="45720" anchor="ctr">
                    <a:lnL>
                      <a:noFill/>
                    </a:lnL>
                    <a:lnR>
                      <a:noFill/>
                    </a:lnR>
                    <a:lnT>
                      <a:noFill/>
                    </a:lnT>
                    <a:lnB>
                      <a:noFill/>
                    </a:lnB>
                  </a:tcPr>
                </a:tc>
                <a:tc>
                  <a:txBody>
                    <a:bodyPr/>
                    <a:lstStyle/>
                    <a:p>
                      <a:pPr algn="ctr">
                        <a:lnSpc>
                          <a:spcPct val="107000"/>
                        </a:lnSpc>
                        <a:spcAft>
                          <a:spcPts val="0"/>
                        </a:spcAft>
                      </a:pPr>
                      <a:r>
                        <a:rPr lang="en-US" sz="1100" b="0" u="none" dirty="0">
                          <a:effectLst/>
                        </a:rPr>
                        <a:t>8.30</a:t>
                      </a:r>
                      <a:endParaRPr lang="en-US" sz="11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rPr>
                        <a:t>138.22</a:t>
                      </a:r>
                      <a:endParaRPr lang="en-US" sz="11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effectLst/>
                        </a:rPr>
                        <a:t>134.33%</a:t>
                      </a:r>
                      <a:endParaRPr lang="en-US" sz="11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effectLst/>
                        </a:rPr>
                        <a:t>-30.60%</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effectLst/>
                        </a:rPr>
                        <a:t>125.15%</a:t>
                      </a:r>
                      <a:endParaRPr lang="en-US" sz="11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-27.62%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effectLst/>
                        </a:rPr>
                        <a:t>161.42%</a:t>
                      </a:r>
                      <a:endParaRPr lang="en-US" sz="11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-43.59%</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105524443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ROCE</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0.26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2.48</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27.47%</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-17.66%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55.88%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-28.14%</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100.79%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-41.76%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32424737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Gross Margin</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-0.20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1.35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16.88%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-21.34%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40.09%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-30.76%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62.44%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-44.46%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1634635"/>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-0.18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1.19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16.88%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-20.12%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37.60%</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-28.96%</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56.73%</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-44.46%</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38330564"/>
                  </a:ext>
                </a:extLst>
              </a:tr>
              <a:tr h="39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dirty="0">
                          <a:effectLst/>
                          <a:latin typeface="Century Schoolbook (Body)"/>
                          <a:ea typeface="DengXian" panose="02010600030101010101" pitchFamily="2" charset="-122"/>
                          <a:cs typeface="Calibri" panose="020F0502020204030204" pitchFamily="34" charset="0"/>
                        </a:rPr>
                        <a:t>Operating Cash Flow Margin</a:t>
                      </a:r>
                      <a:endParaRPr lang="en-US" sz="1100" b="1" dirty="0">
                        <a:effectLst/>
                        <a:latin typeface="Century Schoolbook (Body)"/>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extLst>
                  <a:ext uri="{0D108BD9-81ED-4DB2-BD59-A6C34878D82A}">
                    <a16:rowId xmlns:a16="http://schemas.microsoft.com/office/drawing/2014/main" val="3915743793"/>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Current Ratio</a:t>
                      </a:r>
                    </a:p>
                  </a:txBody>
                  <a:tcPr marL="45720" marR="45720" anchor="ctr">
                    <a:lnL>
                      <a:noFill/>
                    </a:lnL>
                    <a:lnR>
                      <a:noFill/>
                    </a:lnR>
                    <a:lnT>
                      <a:noFill/>
                    </a:lnT>
                    <a:lnB>
                      <a:noFill/>
                    </a:lnB>
                  </a:tcPr>
                </a:tc>
                <a:tc>
                  <a:txBody>
                    <a:bodyPr/>
                    <a:lstStyle/>
                    <a:p>
                      <a:pPr algn="ctr">
                        <a:lnSpc>
                          <a:spcPct val="107000"/>
                        </a:lnSpc>
                        <a:spcAft>
                          <a:spcPts val="0"/>
                        </a:spcAft>
                      </a:pPr>
                      <a:r>
                        <a:rPr lang="en-US" sz="1100" b="0" dirty="0">
                          <a:effectLst/>
                        </a:rPr>
                        <a:t>-0.21</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1.67</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19.25%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-21.33%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39.49%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effectLst/>
                        </a:rPr>
                        <a:t>-34.02%</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67.16%</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-44.29%</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407513736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Market Capitalisation</a:t>
                      </a:r>
                    </a:p>
                  </a:txBody>
                  <a:tcPr marL="45720" marR="45720" anchor="ctr">
                    <a:lnL>
                      <a:noFill/>
                    </a:lnL>
                    <a:lnR>
                      <a:noFill/>
                    </a:lnR>
                    <a:lnT>
                      <a:noFill/>
                    </a:lnT>
                    <a:lnB>
                      <a:noFill/>
                    </a:lnB>
                  </a:tcPr>
                </a:tc>
                <a:tc>
                  <a:txBody>
                    <a:bodyPr/>
                    <a:lstStyle/>
                    <a:p>
                      <a:pPr algn="ctr">
                        <a:lnSpc>
                          <a:spcPct val="107000"/>
                        </a:lnSpc>
                        <a:spcAft>
                          <a:spcPts val="0"/>
                        </a:spcAft>
                      </a:pPr>
                      <a:r>
                        <a:rPr lang="en-US" sz="1100" b="0" dirty="0">
                          <a:effectLst/>
                        </a:rPr>
                        <a:t>-0.02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1.22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19.44%</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-17.65%</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34.76%</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-30.31%</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58.32%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effectLst/>
                        </a:rPr>
                        <a:t>-49.46%</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027417822"/>
                  </a:ext>
                </a:extLst>
              </a:tr>
            </a:tbl>
          </a:graphicData>
        </a:graphic>
      </p:graphicFrame>
      <p:sp>
        <p:nvSpPr>
          <p:cNvPr id="9" name="Title 1">
            <a:extLst>
              <a:ext uri="{FF2B5EF4-FFF2-40B4-BE49-F238E27FC236}">
                <a16:creationId xmlns:a16="http://schemas.microsoft.com/office/drawing/2014/main" id="{F0876000-4DEC-4D92-A31F-2E4628F87B3F}"/>
              </a:ext>
            </a:extLst>
          </p:cNvPr>
          <p:cNvSpPr>
            <a:spLocks noGrp="1"/>
          </p:cNvSpPr>
          <p:nvPr>
            <p:ph type="title"/>
          </p:nvPr>
        </p:nvSpPr>
        <p:spPr>
          <a:xfrm>
            <a:off x="1262063" y="365125"/>
            <a:ext cx="9691687" cy="1325563"/>
          </a:xfrm>
        </p:spPr>
        <p:txBody>
          <a:bodyPr anchor="ctr">
            <a:normAutofit/>
          </a:bodyPr>
          <a:lstStyle/>
          <a:p>
            <a:r>
              <a:rPr lang="en-GB" dirty="0"/>
              <a:t>Price Return Indices</a:t>
            </a:r>
          </a:p>
        </p:txBody>
      </p:sp>
    </p:spTree>
    <p:extLst>
      <p:ext uri="{BB962C8B-B14F-4D97-AF65-F5344CB8AC3E}">
        <p14:creationId xmlns:p14="http://schemas.microsoft.com/office/powerpoint/2010/main" val="90382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Price Return Indices</a:t>
            </a:r>
          </a:p>
        </p:txBody>
      </p:sp>
      <p:sp>
        <p:nvSpPr>
          <p:cNvPr id="5" name="Rectangle 4">
            <a:extLst>
              <a:ext uri="{FF2B5EF4-FFF2-40B4-BE49-F238E27FC236}">
                <a16:creationId xmlns:a16="http://schemas.microsoft.com/office/drawing/2014/main" id="{CFEFCE02-4869-475E-A829-99F1E317E73E}"/>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Summary of Statistics of Fundamentally Weighted </a:t>
            </a:r>
            <a:r>
              <a:rPr lang="en-US" b="1" spc="10" dirty="0"/>
              <a:t>Price Return Indices </a:t>
            </a:r>
          </a:p>
          <a:p>
            <a:pPr algn="ctr" latinLnBrk="1">
              <a:spcAft>
                <a:spcPts val="1000"/>
              </a:spcAft>
            </a:pPr>
            <a:r>
              <a:rPr lang="en-US" spc="10" dirty="0"/>
              <a:t>Based on </a:t>
            </a:r>
            <a:r>
              <a:rPr lang="en-US" b="1" spc="10" dirty="0"/>
              <a:t>Arithmetic Mean Returns</a:t>
            </a:r>
            <a:r>
              <a:rPr lang="en-US" spc="10" dirty="0"/>
              <a:t>, for Jan 1964 - Dec 2018</a:t>
            </a:r>
          </a:p>
        </p:txBody>
      </p:sp>
      <p:graphicFrame>
        <p:nvGraphicFramePr>
          <p:cNvPr id="4" name="Table 3">
            <a:extLst>
              <a:ext uri="{FF2B5EF4-FFF2-40B4-BE49-F238E27FC236}">
                <a16:creationId xmlns:a16="http://schemas.microsoft.com/office/drawing/2014/main" id="{27476577-0157-48FF-8008-432C2EF8D151}"/>
              </a:ext>
            </a:extLst>
          </p:cNvPr>
          <p:cNvGraphicFramePr>
            <a:graphicFrameLocks noGrp="1"/>
          </p:cNvGraphicFramePr>
          <p:nvPr>
            <p:extLst>
              <p:ext uri="{D42A27DB-BD31-4B8C-83A1-F6EECF244321}">
                <p14:modId xmlns:p14="http://schemas.microsoft.com/office/powerpoint/2010/main" val="3066826453"/>
              </p:ext>
            </p:extLst>
          </p:nvPr>
        </p:nvGraphicFramePr>
        <p:xfrm>
          <a:off x="1262063" y="2201661"/>
          <a:ext cx="8594721" cy="4541520"/>
        </p:xfrm>
        <a:graphic>
          <a:graphicData uri="http://schemas.openxmlformats.org/drawingml/2006/table">
            <a:tbl>
              <a:tblPr/>
              <a:tblGrid>
                <a:gridCol w="3211249">
                  <a:extLst>
                    <a:ext uri="{9D8B030D-6E8A-4147-A177-3AD203B41FA5}">
                      <a16:colId xmlns:a16="http://schemas.microsoft.com/office/drawing/2014/main" val="2976323335"/>
                    </a:ext>
                  </a:extLst>
                </a:gridCol>
                <a:gridCol w="672934">
                  <a:extLst>
                    <a:ext uri="{9D8B030D-6E8A-4147-A177-3AD203B41FA5}">
                      <a16:colId xmlns:a16="http://schemas.microsoft.com/office/drawing/2014/main" val="3196875071"/>
                    </a:ext>
                  </a:extLst>
                </a:gridCol>
                <a:gridCol w="672934">
                  <a:extLst>
                    <a:ext uri="{9D8B030D-6E8A-4147-A177-3AD203B41FA5}">
                      <a16:colId xmlns:a16="http://schemas.microsoft.com/office/drawing/2014/main" val="2733139941"/>
                    </a:ext>
                  </a:extLst>
                </a:gridCol>
                <a:gridCol w="672934">
                  <a:extLst>
                    <a:ext uri="{9D8B030D-6E8A-4147-A177-3AD203B41FA5}">
                      <a16:colId xmlns:a16="http://schemas.microsoft.com/office/drawing/2014/main" val="2726040985"/>
                    </a:ext>
                  </a:extLst>
                </a:gridCol>
                <a:gridCol w="672934">
                  <a:extLst>
                    <a:ext uri="{9D8B030D-6E8A-4147-A177-3AD203B41FA5}">
                      <a16:colId xmlns:a16="http://schemas.microsoft.com/office/drawing/2014/main" val="3164030986"/>
                    </a:ext>
                  </a:extLst>
                </a:gridCol>
                <a:gridCol w="672934">
                  <a:extLst>
                    <a:ext uri="{9D8B030D-6E8A-4147-A177-3AD203B41FA5}">
                      <a16:colId xmlns:a16="http://schemas.microsoft.com/office/drawing/2014/main" val="2115085389"/>
                    </a:ext>
                  </a:extLst>
                </a:gridCol>
                <a:gridCol w="672934">
                  <a:extLst>
                    <a:ext uri="{9D8B030D-6E8A-4147-A177-3AD203B41FA5}">
                      <a16:colId xmlns:a16="http://schemas.microsoft.com/office/drawing/2014/main" val="2763286380"/>
                    </a:ext>
                  </a:extLst>
                </a:gridCol>
                <a:gridCol w="672934">
                  <a:extLst>
                    <a:ext uri="{9D8B030D-6E8A-4147-A177-3AD203B41FA5}">
                      <a16:colId xmlns:a16="http://schemas.microsoft.com/office/drawing/2014/main" val="2631414128"/>
                    </a:ext>
                  </a:extLst>
                </a:gridCol>
                <a:gridCol w="672934">
                  <a:extLst>
                    <a:ext uri="{9D8B030D-6E8A-4147-A177-3AD203B41FA5}">
                      <a16:colId xmlns:a16="http://schemas.microsoft.com/office/drawing/2014/main" val="2285621873"/>
                    </a:ext>
                  </a:extLst>
                </a:gridCol>
              </a:tblGrid>
              <a:tr h="0">
                <a:tc>
                  <a:txBody>
                    <a:bodyPr/>
                    <a:lstStyle/>
                    <a:p>
                      <a:pPr algn="l" fontAlgn="b"/>
                      <a:r>
                        <a:rPr lang="en-SG" sz="1000" b="0" i="0" u="none" strike="noStrike" dirty="0">
                          <a:solidFill>
                            <a:srgbClr val="000000"/>
                          </a:solidFill>
                          <a:effectLst/>
                          <a:latin typeface="Calibri" panose="020F0502020204030204" pitchFamily="34" charset="0"/>
                        </a:rPr>
                        <a:t> </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DJU</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a:solidFill>
                            <a:srgbClr val="000000"/>
                          </a:solidFill>
                          <a:effectLst/>
                          <a:latin typeface="Century Schoolbook" panose="02040604050505020304" pitchFamily="18" charset="0"/>
                        </a:rPr>
                        <a:t>Market Cap</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ROIC</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a:solidFill>
                            <a:srgbClr val="000000"/>
                          </a:solidFill>
                          <a:effectLst/>
                          <a:latin typeface="Century Schoolbook" panose="02040604050505020304" pitchFamily="18" charset="0"/>
                        </a:rPr>
                        <a:t>ROC</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Gross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Op CF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Current </a:t>
                      </a:r>
                    </a:p>
                    <a:p>
                      <a:pPr algn="ctr" rtl="0" fontAlgn="ctr"/>
                      <a:r>
                        <a:rPr lang="en-SG" sz="1000" b="1" i="0" u="none" strike="noStrike" dirty="0">
                          <a:solidFill>
                            <a:srgbClr val="000000"/>
                          </a:solidFill>
                          <a:effectLst/>
                          <a:latin typeface="Century Schoolbook" panose="02040604050505020304" pitchFamily="18" charset="0"/>
                        </a:rPr>
                        <a:t>Ratio</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502080597"/>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Key Statistics (Based on Annual Returns)</a:t>
                      </a:r>
                    </a:p>
                  </a:txBody>
                  <a:tcPr marL="45720" marR="45720" anchor="ctr">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25400" cap="flat" cmpd="dbl"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93947016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Mean Return (%)</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4.34%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3.91%</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9.47%</a:t>
                      </a:r>
                    </a:p>
                  </a:txBody>
                  <a:tcPr marL="45720" marR="4572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5.89%</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4.68%</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4.55%</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5.20%</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73614694"/>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Volatility (%)</a:t>
                      </a:r>
                    </a:p>
                  </a:txBody>
                  <a:tcPr marL="45720" marR="45720" anchor="ctr">
                    <a:lnL>
                      <a:noFill/>
                    </a:lnL>
                    <a:lnR>
                      <a:noFill/>
                    </a:lnR>
                    <a:lnT>
                      <a:noFill/>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16.31%</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17.38%</a:t>
                      </a:r>
                    </a:p>
                  </a:txBody>
                  <a:tcPr marL="45720" marR="45720" anchor="ctr">
                    <a:lnL>
                      <a:noFill/>
                    </a:lnL>
                    <a:lnR>
                      <a:noFill/>
                    </a:lnR>
                    <a:lnT>
                      <a:noFill/>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27.20%</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19.49%</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17.71%</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17.27%</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18.17%</a:t>
                      </a:r>
                    </a:p>
                  </a:txBody>
                  <a:tcPr marL="45720" marR="45720" anchor="ctr">
                    <a:lnL>
                      <a:noFill/>
                    </a:lnL>
                    <a:lnR>
                      <a:noFill/>
                    </a:lnR>
                    <a:lnT>
                      <a:noFill/>
                    </a:lnT>
                    <a:lnB>
                      <a:noFill/>
                    </a:lnB>
                  </a:tcPr>
                </a:tc>
                <a:extLst>
                  <a:ext uri="{0D108BD9-81ED-4DB2-BD59-A6C34878D82A}">
                    <a16:rowId xmlns:a16="http://schemas.microsoft.com/office/drawing/2014/main" val="915042439"/>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Mean Risk Free Rate (%)</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extLst>
                  <a:ext uri="{0D108BD9-81ED-4DB2-BD59-A6C34878D82A}">
                    <a16:rowId xmlns:a16="http://schemas.microsoft.com/office/drawing/2014/main" val="1621163775"/>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Ending Value of $1 Investment</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5.13</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sng" strike="noStrike" dirty="0">
                          <a:solidFill>
                            <a:srgbClr val="000000"/>
                          </a:solidFill>
                          <a:effectLst/>
                          <a:latin typeface="Century Schoolbook" panose="02040604050505020304" pitchFamily="18" charset="0"/>
                        </a:rPr>
                        <a:t>3.77</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37.61</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9.67</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5.52</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5.34</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6.99</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1089193"/>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Ratios (Net of Rf)</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240351272"/>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Sharpe Ratio</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FF0000"/>
                          </a:solidFill>
                          <a:effectLst/>
                          <a:latin typeface="Century Schoolbook" panose="02040604050505020304" pitchFamily="18" charset="0"/>
                        </a:rPr>
                        <a:t>-0.027</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FF0000"/>
                          </a:solidFill>
                          <a:effectLst/>
                          <a:latin typeface="Century Schoolbook" panose="02040604050505020304" pitchFamily="18" charset="0"/>
                        </a:rPr>
                        <a:t>-0.048</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0.171</a:t>
                      </a:r>
                    </a:p>
                  </a:txBody>
                  <a:tcPr marL="6350" marR="6350" marT="6350" marB="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0.056</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FF0000"/>
                          </a:solidFill>
                          <a:effectLst/>
                          <a:latin typeface="Century Schoolbook" panose="02040604050505020304" pitchFamily="18" charset="0"/>
                        </a:rPr>
                        <a:t>-0.006</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FF0000"/>
                          </a:solidFill>
                          <a:effectLst/>
                          <a:latin typeface="Century Schoolbook" panose="02040604050505020304" pitchFamily="18" charset="0"/>
                        </a:rPr>
                        <a:t>-0.013</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0.022</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113765"/>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Downside Volatility (%)</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11.39%</a:t>
                      </a:r>
                    </a:p>
                  </a:txBody>
                  <a:tcPr marL="45720" marR="45720" anchor="ctr">
                    <a:lnL>
                      <a:noFill/>
                    </a:lnL>
                    <a:lnR>
                      <a:noFill/>
                    </a:lnR>
                    <a:lnT>
                      <a:noFill/>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10.75%</a:t>
                      </a:r>
                    </a:p>
                  </a:txBody>
                  <a:tcPr marL="45720" marR="45720" anchor="ctr">
                    <a:lnL>
                      <a:noFill/>
                    </a:lnL>
                    <a:lnR>
                      <a:noFill/>
                    </a:lnR>
                    <a:lnT>
                      <a:noFill/>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11.87%</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11.08%</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11.05%</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10.87%</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11.59%</a:t>
                      </a:r>
                    </a:p>
                  </a:txBody>
                  <a:tcPr marL="45720" marR="45720" anchor="ctr">
                    <a:lnL>
                      <a:noFill/>
                    </a:lnL>
                    <a:lnR>
                      <a:noFill/>
                    </a:lnR>
                    <a:lnT>
                      <a:noFill/>
                    </a:lnT>
                    <a:lnB>
                      <a:noFill/>
                    </a:lnB>
                  </a:tcPr>
                </a:tc>
                <a:extLst>
                  <a:ext uri="{0D108BD9-81ED-4DB2-BD59-A6C34878D82A}">
                    <a16:rowId xmlns:a16="http://schemas.microsoft.com/office/drawing/2014/main" val="2061333967"/>
                  </a:ext>
                </a:extLst>
              </a:tr>
              <a:tr h="0">
                <a:tc>
                  <a:txBody>
                    <a:bodyPr/>
                    <a:lstStyle/>
                    <a:p>
                      <a:pPr algn="l" rtl="0" fontAlgn="ctr"/>
                      <a:r>
                        <a:rPr lang="en-SG" sz="1000" b="1" i="0" u="none" strike="noStrike" dirty="0" err="1">
                          <a:solidFill>
                            <a:srgbClr val="000000"/>
                          </a:solidFill>
                          <a:effectLst/>
                          <a:latin typeface="Century Schoolbook" panose="02040604050505020304" pitchFamily="18" charset="0"/>
                        </a:rPr>
                        <a:t>Sortino</a:t>
                      </a:r>
                      <a:r>
                        <a:rPr lang="en-SG" sz="1000" b="1" i="0" u="none" strike="noStrike" dirty="0">
                          <a:solidFill>
                            <a:srgbClr val="000000"/>
                          </a:solidFill>
                          <a:effectLst/>
                          <a:latin typeface="Century Schoolbook" panose="02040604050505020304" pitchFamily="18" charset="0"/>
                        </a:rPr>
                        <a:t> Ratio (%)</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a:solidFill>
                            <a:srgbClr val="FF0000"/>
                          </a:solidFill>
                          <a:effectLst/>
                          <a:latin typeface="Century Schoolbook" panose="02040604050505020304" pitchFamily="18" charset="0"/>
                        </a:rPr>
                        <a:t>-0.039</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sng" strike="noStrike" dirty="0">
                          <a:solidFill>
                            <a:srgbClr val="FF0000"/>
                          </a:solidFill>
                          <a:effectLst/>
                          <a:latin typeface="Century Schoolbook" panose="02040604050505020304" pitchFamily="18" charset="0"/>
                        </a:rPr>
                        <a:t>-0.081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0.395</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0.101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FF0000"/>
                          </a:solidFill>
                          <a:effectLst/>
                          <a:latin typeface="Century Schoolbook" panose="02040604050505020304" pitchFamily="18" charset="0"/>
                        </a:rPr>
                        <a:t>-0.009</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FF0000"/>
                          </a:solidFill>
                          <a:effectLst/>
                          <a:latin typeface="Century Schoolbook" panose="02040604050505020304" pitchFamily="18" charset="0"/>
                        </a:rPr>
                        <a:t>-0.021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0.036</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419847"/>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Extreme Risk Statistics</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57058312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Best Monthly Return (%)</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45.45%</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19.44%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134.33%</a:t>
                      </a:r>
                    </a:p>
                  </a:txBody>
                  <a:tcPr marL="45720" marR="4572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27.47%</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a:solidFill>
                            <a:srgbClr val="000000"/>
                          </a:solidFill>
                          <a:effectLst/>
                          <a:latin typeface="Century Schoolbook" panose="02040604050505020304" pitchFamily="18" charset="0"/>
                        </a:rPr>
                        <a:t>16.88%</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16.88%</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19.25%</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458377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Worst Monthly Return (%)</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-30.38%</a:t>
                      </a:r>
                    </a:p>
                  </a:txBody>
                  <a:tcPr marL="45720" marR="45720" anchor="ctr">
                    <a:lnL>
                      <a:noFill/>
                    </a:lnL>
                    <a:lnR>
                      <a:noFill/>
                    </a:lnR>
                    <a:lnT>
                      <a:noFill/>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-17.65%</a:t>
                      </a:r>
                    </a:p>
                  </a:txBody>
                  <a:tcPr marL="45720" marR="45720" anchor="ctr">
                    <a:lnL>
                      <a:noFill/>
                    </a:lnL>
                    <a:lnR>
                      <a:noFill/>
                    </a:lnR>
                    <a:lnT>
                      <a:noFill/>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-30.60%</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-17.66%</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-21.34%</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-20.12%</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-21.33%</a:t>
                      </a:r>
                    </a:p>
                  </a:txBody>
                  <a:tcPr marL="45720" marR="45720" anchor="ctr">
                    <a:lnL>
                      <a:noFill/>
                    </a:lnL>
                    <a:lnR>
                      <a:noFill/>
                    </a:lnR>
                    <a:lnT>
                      <a:noFill/>
                    </a:lnT>
                    <a:lnB>
                      <a:noFill/>
                    </a:lnB>
                  </a:tcPr>
                </a:tc>
                <a:extLst>
                  <a:ext uri="{0D108BD9-81ED-4DB2-BD59-A6C34878D82A}">
                    <a16:rowId xmlns:a16="http://schemas.microsoft.com/office/drawing/2014/main" val="1728551405"/>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 of Months with +</a:t>
                      </a:r>
                      <a:r>
                        <a:rPr lang="en-US" sz="1000" b="1" i="0" u="none" strike="noStrike" dirty="0" err="1">
                          <a:solidFill>
                            <a:srgbClr val="000000"/>
                          </a:solidFill>
                          <a:effectLst/>
                          <a:latin typeface="Century Schoolbook" panose="02040604050505020304" pitchFamily="18" charset="0"/>
                        </a:rPr>
                        <a:t>ve</a:t>
                      </a:r>
                      <a:r>
                        <a:rPr lang="en-US" sz="1000" b="1" i="0" u="none" strike="noStrike" dirty="0">
                          <a:solidFill>
                            <a:srgbClr val="000000"/>
                          </a:solidFill>
                          <a:effectLst/>
                          <a:latin typeface="Century Schoolbook" panose="02040604050505020304" pitchFamily="18" charset="0"/>
                        </a:rPr>
                        <a:t> Return (Not Net of Rf)</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55.30%</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55.12%</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56.73%</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56.14%</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55.12%</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55.85%</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sng" strike="noStrike" dirty="0">
                          <a:solidFill>
                            <a:srgbClr val="000000"/>
                          </a:solidFill>
                          <a:effectLst/>
                          <a:latin typeface="Century Schoolbook" panose="02040604050505020304" pitchFamily="18" charset="0"/>
                        </a:rPr>
                        <a:t>54.82%</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5035097"/>
                  </a:ext>
                </a:extLst>
              </a:tr>
              <a:tr h="0">
                <a:tc gridSpan="9">
                  <a:txBody>
                    <a:bodyPr/>
                    <a:lstStyle/>
                    <a:p>
                      <a:pPr algn="ctr" rtl="0" fontAlgn="ctr"/>
                      <a:r>
                        <a:rPr lang="en-US" sz="1000" b="1" i="0" u="none" strike="noStrike" dirty="0">
                          <a:solidFill>
                            <a:srgbClr val="000000"/>
                          </a:solidFill>
                          <a:effectLst/>
                          <a:latin typeface="Century Schoolbook" panose="02040604050505020304" pitchFamily="18" charset="0"/>
                        </a:rPr>
                        <a:t>Performance Relative to the DJUA (Net of Rf, Based on Annual Returns)</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817937239"/>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Alpha</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0.00%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-0.41%</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5.16%</a:t>
                      </a:r>
                    </a:p>
                  </a:txBody>
                  <a:tcPr marL="6350" marR="6350" marT="6350" marB="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1.60%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0.36%</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0.22%</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0.89%</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46088319"/>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Beta to Market</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1.03</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1.07</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1.1</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1.03</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1.02</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1.06</a:t>
                      </a:r>
                    </a:p>
                  </a:txBody>
                  <a:tcPr marL="45720" marR="45720" anchor="ctr">
                    <a:lnL>
                      <a:noFill/>
                    </a:lnL>
                    <a:lnR>
                      <a:noFill/>
                    </a:lnR>
                    <a:lnT>
                      <a:noFill/>
                    </a:lnT>
                    <a:lnB>
                      <a:noFill/>
                    </a:lnB>
                  </a:tcPr>
                </a:tc>
                <a:extLst>
                  <a:ext uri="{0D108BD9-81ED-4DB2-BD59-A6C34878D82A}">
                    <a16:rowId xmlns:a16="http://schemas.microsoft.com/office/drawing/2014/main" val="2886527091"/>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Correlation with DJU</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0.95</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0.64</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0.91</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0.94</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0.94</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0.95</a:t>
                      </a:r>
                    </a:p>
                  </a:txBody>
                  <a:tcPr marL="45720" marR="45720" anchor="ctr">
                    <a:lnL>
                      <a:noFill/>
                    </a:lnL>
                    <a:lnR>
                      <a:noFill/>
                    </a:lnR>
                    <a:lnT>
                      <a:noFill/>
                    </a:lnT>
                    <a:lnB>
                      <a:noFill/>
                    </a:lnB>
                  </a:tcPr>
                </a:tc>
                <a:extLst>
                  <a:ext uri="{0D108BD9-81ED-4DB2-BD59-A6C34878D82A}">
                    <a16:rowId xmlns:a16="http://schemas.microsoft.com/office/drawing/2014/main" val="3231694363"/>
                  </a:ext>
                </a:extLst>
              </a:tr>
            </a:tbl>
          </a:graphicData>
        </a:graphic>
      </p:graphicFrame>
    </p:spTree>
    <p:extLst>
      <p:ext uri="{BB962C8B-B14F-4D97-AF65-F5344CB8AC3E}">
        <p14:creationId xmlns:p14="http://schemas.microsoft.com/office/powerpoint/2010/main" val="176667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1748344" y="3048113"/>
            <a:ext cx="8695313" cy="1091974"/>
          </a:xfrm>
        </p:spPr>
        <p:txBody>
          <a:bodyPr anchor="ctr">
            <a:normAutofit/>
          </a:bodyPr>
          <a:lstStyle/>
          <a:p>
            <a:pPr algn="ctr"/>
            <a:r>
              <a:rPr lang="en-SG" sz="6600" u="sng" dirty="0"/>
              <a:t>Enjoy the Chocolates!</a:t>
            </a:r>
          </a:p>
        </p:txBody>
      </p:sp>
    </p:spTree>
    <p:extLst>
      <p:ext uri="{BB962C8B-B14F-4D97-AF65-F5344CB8AC3E}">
        <p14:creationId xmlns:p14="http://schemas.microsoft.com/office/powerpoint/2010/main" val="991016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BCB894B-9B33-4E98-8D02-93BC235402D0}"/>
              </a:ext>
            </a:extLst>
          </p:cNvPr>
          <p:cNvGraphicFramePr>
            <a:graphicFrameLocks noGrp="1"/>
          </p:cNvGraphicFramePr>
          <p:nvPr>
            <p:extLst>
              <p:ext uri="{D42A27DB-BD31-4B8C-83A1-F6EECF244321}">
                <p14:modId xmlns:p14="http://schemas.microsoft.com/office/powerpoint/2010/main" val="2265103867"/>
              </p:ext>
            </p:extLst>
          </p:nvPr>
        </p:nvGraphicFramePr>
        <p:xfrm>
          <a:off x="1070592" y="2201661"/>
          <a:ext cx="9216000" cy="4304160"/>
        </p:xfrm>
        <a:graphic>
          <a:graphicData uri="http://schemas.openxmlformats.org/drawingml/2006/table">
            <a:tbl>
              <a:tblPr firstRow="1" firstCol="1" bandRow="1"/>
              <a:tblGrid>
                <a:gridCol w="1440000">
                  <a:extLst>
                    <a:ext uri="{9D8B030D-6E8A-4147-A177-3AD203B41FA5}">
                      <a16:colId xmlns:a16="http://schemas.microsoft.com/office/drawing/2014/main" val="3040975780"/>
                    </a:ext>
                  </a:extLst>
                </a:gridCol>
                <a:gridCol w="864000">
                  <a:extLst>
                    <a:ext uri="{9D8B030D-6E8A-4147-A177-3AD203B41FA5}">
                      <a16:colId xmlns:a16="http://schemas.microsoft.com/office/drawing/2014/main" val="2088064478"/>
                    </a:ext>
                  </a:extLst>
                </a:gridCol>
                <a:gridCol w="864000">
                  <a:extLst>
                    <a:ext uri="{9D8B030D-6E8A-4147-A177-3AD203B41FA5}">
                      <a16:colId xmlns:a16="http://schemas.microsoft.com/office/drawing/2014/main" val="2505954554"/>
                    </a:ext>
                  </a:extLst>
                </a:gridCol>
                <a:gridCol w="864000">
                  <a:extLst>
                    <a:ext uri="{9D8B030D-6E8A-4147-A177-3AD203B41FA5}">
                      <a16:colId xmlns:a16="http://schemas.microsoft.com/office/drawing/2014/main" val="1890017186"/>
                    </a:ext>
                  </a:extLst>
                </a:gridCol>
                <a:gridCol w="864000">
                  <a:extLst>
                    <a:ext uri="{9D8B030D-6E8A-4147-A177-3AD203B41FA5}">
                      <a16:colId xmlns:a16="http://schemas.microsoft.com/office/drawing/2014/main" val="4289134473"/>
                    </a:ext>
                  </a:extLst>
                </a:gridCol>
                <a:gridCol w="864000">
                  <a:extLst>
                    <a:ext uri="{9D8B030D-6E8A-4147-A177-3AD203B41FA5}">
                      <a16:colId xmlns:a16="http://schemas.microsoft.com/office/drawing/2014/main" val="3198676416"/>
                    </a:ext>
                  </a:extLst>
                </a:gridCol>
                <a:gridCol w="864000">
                  <a:extLst>
                    <a:ext uri="{9D8B030D-6E8A-4147-A177-3AD203B41FA5}">
                      <a16:colId xmlns:a16="http://schemas.microsoft.com/office/drawing/2014/main" val="3878755758"/>
                    </a:ext>
                  </a:extLst>
                </a:gridCol>
                <a:gridCol w="864000">
                  <a:extLst>
                    <a:ext uri="{9D8B030D-6E8A-4147-A177-3AD203B41FA5}">
                      <a16:colId xmlns:a16="http://schemas.microsoft.com/office/drawing/2014/main" val="1430082175"/>
                    </a:ext>
                  </a:extLst>
                </a:gridCol>
                <a:gridCol w="864000">
                  <a:extLst>
                    <a:ext uri="{9D8B030D-6E8A-4147-A177-3AD203B41FA5}">
                      <a16:colId xmlns:a16="http://schemas.microsoft.com/office/drawing/2014/main" val="4066063490"/>
                    </a:ext>
                  </a:extLst>
                </a:gridCol>
                <a:gridCol w="864000">
                  <a:extLst>
                    <a:ext uri="{9D8B030D-6E8A-4147-A177-3AD203B41FA5}">
                      <a16:colId xmlns:a16="http://schemas.microsoft.com/office/drawing/2014/main" val="3216879241"/>
                    </a:ext>
                  </a:extLst>
                </a:gridCol>
              </a:tblGrid>
              <a:tr h="324000">
                <a:tc rowSpan="3">
                  <a:txBody>
                    <a:bodyPr/>
                    <a:lstStyle/>
                    <a:p>
                      <a:pPr algn="ctr" rtl="0" fontAlgn="ctr"/>
                      <a:r>
                        <a:rPr lang="en-SG" sz="1100" b="1" i="0" u="none" strike="noStrike" dirty="0">
                          <a:solidFill>
                            <a:srgbClr val="000000"/>
                          </a:solidFill>
                          <a:effectLst/>
                          <a:latin typeface="Century Schoolbook" panose="02040604050505020304" pitchFamily="18" charset="0"/>
                        </a:rPr>
                        <a:t>Index</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Ending Value of 1$</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GeometricMean Return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Volatility</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gridSpan="3">
                  <a:txBody>
                    <a:bodyPr/>
                    <a:lstStyle/>
                    <a:p>
                      <a:pPr algn="ctr" rtl="0" fontAlgn="ctr"/>
                      <a:r>
                        <a:rPr lang="en-SG" sz="1100" b="1" i="0" u="none" strike="noStrike">
                          <a:solidFill>
                            <a:srgbClr val="000000"/>
                          </a:solidFill>
                          <a:effectLst/>
                          <a:latin typeface="Century Schoolbook" panose="02040604050505020304" pitchFamily="18" charset="0"/>
                        </a:rPr>
                        <a:t>VS RF rate</a:t>
                      </a:r>
                    </a:p>
                  </a:txBody>
                  <a:tcPr marL="45720" marR="4572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SG"/>
                    </a:p>
                  </a:txBody>
                  <a:tcPr/>
                </a:tc>
                <a:tc hMerge="1">
                  <a:txBody>
                    <a:bodyPr/>
                    <a:lstStyle/>
                    <a:p>
                      <a:endParaRPr lang="en-SG"/>
                    </a:p>
                  </a:txBody>
                  <a:tcPr/>
                </a:tc>
                <a:tc rowSpan="2" gridSpan="3">
                  <a:txBody>
                    <a:bodyPr/>
                    <a:lstStyle/>
                    <a:p>
                      <a:pPr algn="ctr" rtl="0" fontAlgn="ctr"/>
                      <a:r>
                        <a:rPr lang="en-SG" sz="1100" b="1" i="0" u="none" strike="noStrike" dirty="0">
                          <a:solidFill>
                            <a:srgbClr val="000000"/>
                          </a:solidFill>
                          <a:effectLst/>
                          <a:latin typeface="Century Schoolbook" panose="02040604050505020304" pitchFamily="18" charset="0"/>
                        </a:rPr>
                        <a:t>VS Original Index</a:t>
                      </a:r>
                    </a:p>
                  </a:txBody>
                  <a:tcPr marL="45720" marR="45720" anchor="ctr">
                    <a:lnL>
                      <a:noFill/>
                    </a:lnL>
                    <a:lnR>
                      <a:noFill/>
                    </a:lnR>
                    <a:lnT w="6350" cap="flat" cmpd="sng" algn="ctr">
                      <a:solidFill>
                        <a:srgbClr val="000000"/>
                      </a:solidFill>
                      <a:prstDash val="solid"/>
                      <a:round/>
                      <a:headEnd type="none" w="med" len="med"/>
                      <a:tailEnd type="none" w="med" len="med"/>
                    </a:lnT>
                    <a:lnB>
                      <a:noFill/>
                    </a:lnB>
                  </a:tcPr>
                </a:tc>
                <a:tc rowSpan="2" hMerge="1">
                  <a:txBody>
                    <a:bodyPr/>
                    <a:lstStyle/>
                    <a:p>
                      <a:endParaRPr lang="en-SG"/>
                    </a:p>
                  </a:txBody>
                  <a:tcPr/>
                </a:tc>
                <a:tc rowSpan="2" hMerge="1">
                  <a:txBody>
                    <a:bodyPr/>
                    <a:lstStyle/>
                    <a:p>
                      <a:endParaRPr lang="en-SG"/>
                    </a:p>
                  </a:txBody>
                  <a:tcPr/>
                </a:tc>
                <a:extLst>
                  <a:ext uri="{0D108BD9-81ED-4DB2-BD59-A6C34878D82A}">
                    <a16:rowId xmlns:a16="http://schemas.microsoft.com/office/drawing/2014/main" val="2887322327"/>
                  </a:ext>
                </a:extLst>
              </a:tr>
              <a:tr h="324000">
                <a:tc vMerge="1">
                  <a:txBody>
                    <a:bodyPr/>
                    <a:lstStyle/>
                    <a:p>
                      <a:endParaRPr lang="en-SG"/>
                    </a:p>
                  </a:txBody>
                  <a:tcPr/>
                </a:tc>
                <a:tc vMerge="1">
                  <a:txBody>
                    <a:bodyPr/>
                    <a:lstStyle/>
                    <a:p>
                      <a:endParaRPr lang="en-SG"/>
                    </a:p>
                  </a:txBody>
                  <a:tcPr/>
                </a:tc>
                <a:tc vMerge="1">
                  <a:txBody>
                    <a:bodyPr/>
                    <a:lstStyle/>
                    <a:p>
                      <a:endParaRPr lang="en-SG"/>
                    </a:p>
                  </a:txBody>
                  <a:tcPr/>
                </a:tc>
                <a:tc vMerge="1">
                  <a:txBody>
                    <a:bodyPr/>
                    <a:lstStyle/>
                    <a:p>
                      <a:endParaRPr lang="en-SG"/>
                    </a:p>
                  </a:txBody>
                  <a:tcPr/>
                </a:tc>
                <a:tc gridSpan="3">
                  <a:txBody>
                    <a:bodyPr/>
                    <a:lstStyle/>
                    <a:p>
                      <a:pPr algn="ctr" rtl="0" fontAlgn="ctr"/>
                      <a:r>
                        <a:rPr lang="en-SG" sz="1100" b="1" i="0" u="none" strike="noStrike" dirty="0">
                          <a:solidFill>
                            <a:srgbClr val="000000"/>
                          </a:solidFill>
                          <a:effectLst/>
                          <a:latin typeface="Century Schoolbook" panose="02040604050505020304" pitchFamily="18" charset="0"/>
                        </a:rPr>
                        <a:t>(3M US Treasury)</a:t>
                      </a:r>
                    </a:p>
                  </a:txBody>
                  <a:tcPr marL="45720" marR="45720" anchor="ctr">
                    <a:lnL>
                      <a:noFill/>
                    </a:lnL>
                    <a:lnR>
                      <a:noFill/>
                    </a:lnR>
                    <a:lnT>
                      <a:noFill/>
                    </a:lnT>
                    <a:lnB>
                      <a:noFill/>
                    </a:lnB>
                  </a:tcPr>
                </a:tc>
                <a:tc hMerge="1">
                  <a:txBody>
                    <a:bodyPr/>
                    <a:lstStyle/>
                    <a:p>
                      <a:endParaRPr lang="en-SG"/>
                    </a:p>
                  </a:txBody>
                  <a:tcPr/>
                </a:tc>
                <a:tc hMerge="1">
                  <a:txBody>
                    <a:bodyPr/>
                    <a:lstStyle/>
                    <a:p>
                      <a:endParaRPr lang="en-SG"/>
                    </a:p>
                  </a:txBody>
                  <a:tcPr/>
                </a:tc>
                <a:tc gridSpan="3" vMerge="1">
                  <a:txBody>
                    <a:bodyPr/>
                    <a:lstStyle/>
                    <a:p>
                      <a:endParaRPr lang="en-SG"/>
                    </a:p>
                  </a:txBody>
                  <a:tcPr/>
                </a:tc>
                <a:tc hMerge="1" vMerge="1">
                  <a:txBody>
                    <a:bodyPr/>
                    <a:lstStyle/>
                    <a:p>
                      <a:endParaRPr lang="en-SG"/>
                    </a:p>
                  </a:txBody>
                  <a:tcPr/>
                </a:tc>
                <a:tc hMerge="1" vMerge="1">
                  <a:txBody>
                    <a:bodyPr/>
                    <a:lstStyle/>
                    <a:p>
                      <a:endParaRPr lang="en-SG"/>
                    </a:p>
                  </a:txBody>
                  <a:tcPr/>
                </a:tc>
                <a:extLst>
                  <a:ext uri="{0D108BD9-81ED-4DB2-BD59-A6C34878D82A}">
                    <a16:rowId xmlns:a16="http://schemas.microsoft.com/office/drawing/2014/main" val="1685303082"/>
                  </a:ext>
                </a:extLst>
              </a:tr>
              <a:tr h="324000">
                <a:tc vMerge="1">
                  <a:txBody>
                    <a:bodyPr/>
                    <a:lstStyle/>
                    <a:p>
                      <a:endParaRPr lang="en-SG"/>
                    </a:p>
                  </a:txBody>
                  <a:tcPr/>
                </a:tc>
                <a:tc vMerge="1">
                  <a:txBody>
                    <a:bodyPr/>
                    <a:lstStyle/>
                    <a:p>
                      <a:endParaRPr lang="en-SG"/>
                    </a:p>
                  </a:txBody>
                  <a:tcPr/>
                </a:tc>
                <a:tc vMerge="1">
                  <a:txBody>
                    <a:bodyPr/>
                    <a:lstStyle/>
                    <a:p>
                      <a:endParaRPr lang="en-SG"/>
                    </a:p>
                  </a:txBody>
                  <a:tcPr/>
                </a:tc>
                <a:tc vMerge="1">
                  <a:txBody>
                    <a:bodyPr/>
                    <a:lstStyle/>
                    <a:p>
                      <a:endParaRPr lang="en-SG"/>
                    </a:p>
                  </a:txBody>
                  <a:tcPr/>
                </a:tc>
                <a:tc>
                  <a:txBody>
                    <a:bodyPr/>
                    <a:lstStyle/>
                    <a:p>
                      <a:pPr algn="ctr" rtl="0" fontAlgn="ctr"/>
                      <a:r>
                        <a:rPr lang="en-SG" sz="1100" b="1" i="0" u="none" strike="noStrike">
                          <a:solidFill>
                            <a:srgbClr val="000000"/>
                          </a:solidFill>
                          <a:effectLst/>
                          <a:latin typeface="Century Schoolbook" panose="02040604050505020304" pitchFamily="18" charset="0"/>
                        </a:rPr>
                        <a:t>Excess Return</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Sharpe Ratio</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t-Stat</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Excess Return</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Information Ratio</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t-Stat</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442902292"/>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DJUATR</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$ 14.71</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0.75%</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solidFill>
                            <a:srgbClr val="000000"/>
                          </a:solidFill>
                          <a:effectLst/>
                          <a:latin typeface="Century Schoolbook (Body)"/>
                          <a:ea typeface="DengXian" panose="02010600030101010101" pitchFamily="2" charset="-122"/>
                          <a:cs typeface="Calibri" panose="020F0502020204030204" pitchFamily="34" charset="0"/>
                        </a:rPr>
                        <a:t>4.17%</a:t>
                      </a:r>
                      <a:endParaRPr lang="en-US" sz="11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0.51%</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1" i="0" u="sng" strike="noStrike" dirty="0">
                          <a:solidFill>
                            <a:srgbClr val="000000"/>
                          </a:solidFill>
                          <a:effectLst/>
                          <a:latin typeface="Century Schoolbook (Body)"/>
                        </a:rPr>
                        <a:t>0.12</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2.70</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solidFill>
                            <a:srgbClr val="000000"/>
                          </a:solidFill>
                          <a:effectLst/>
                          <a:latin typeface="Century Schoolbook (Body)"/>
                          <a:ea typeface="DengXian" panose="02010600030101010101" pitchFamily="2" charset="-122"/>
                          <a:cs typeface="Calibri" panose="020F0502020204030204" pitchFamily="34" charset="0"/>
                        </a:rPr>
                        <a:t>-</a:t>
                      </a:r>
                      <a:endParaRPr lang="en-US" sz="1100" b="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a:solidFill>
                            <a:srgbClr val="000000"/>
                          </a:solidFill>
                          <a:effectLst/>
                          <a:latin typeface="Century Schoolbook (Body)"/>
                        </a:rPr>
                        <a:t>-</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solidFill>
                            <a:srgbClr val="000000"/>
                          </a:solidFill>
                          <a:effectLst/>
                          <a:latin typeface="Century Schoolbook (Body)"/>
                          <a:ea typeface="DengXian" panose="02010600030101010101" pitchFamily="2" charset="-122"/>
                          <a:cs typeface="Calibri" panose="020F0502020204030204" pitchFamily="34" charset="0"/>
                        </a:rPr>
                        <a:t>-</a:t>
                      </a:r>
                      <a:endParaRPr lang="en-US" sz="1100" b="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23094469"/>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ROIC</a:t>
                      </a:r>
                    </a:p>
                  </a:txBody>
                  <a:tcPr marL="45720" marR="4572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$ 181.77</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1.46%</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9.32%</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1.21%</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0.13</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b="0" dirty="0">
                          <a:solidFill>
                            <a:srgbClr val="000000"/>
                          </a:solidFill>
                          <a:effectLst/>
                          <a:latin typeface="Century Schoolbook (Body)"/>
                          <a:ea typeface="DengXian" panose="02010600030101010101" pitchFamily="2" charset="-122"/>
                          <a:cs typeface="Calibri" panose="020F0502020204030204" pitchFamily="34" charset="0"/>
                        </a:rPr>
                        <a:t>3.11</a:t>
                      </a:r>
                      <a:endParaRPr lang="en-US" sz="1100" b="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1.07%</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1" i="0" u="sng" strike="noStrike">
                          <a:solidFill>
                            <a:srgbClr val="000000"/>
                          </a:solidFill>
                          <a:effectLst/>
                          <a:latin typeface="Century Schoolbook (Body)"/>
                        </a:rPr>
                        <a:t>0.13</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2.17</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105524443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ROCE</a:t>
                      </a:r>
                    </a:p>
                  </a:txBody>
                  <a:tcPr marL="45720" marR="4572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$ 40.60</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1.03%</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4.78%</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0.79%</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0.17</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b="1" dirty="0">
                          <a:solidFill>
                            <a:srgbClr val="000000"/>
                          </a:solidFill>
                          <a:effectLst/>
                          <a:latin typeface="Century Schoolbook (Body)"/>
                          <a:ea typeface="DengXian" panose="02010600030101010101" pitchFamily="2" charset="-122"/>
                          <a:cs typeface="Calibri" panose="020F0502020204030204" pitchFamily="34" charset="0"/>
                        </a:rPr>
                        <a:t>3.58</a:t>
                      </a:r>
                      <a:endParaRPr lang="en-US" sz="11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0.65%</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0.27</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3.20</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32424737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Gross Margin</a:t>
                      </a: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$ 28.79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0.94%</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4.45%</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0.69%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0.16</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3.38</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0.55%</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0.27</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3.11</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1634635"/>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$ 28.19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0.93%</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4.42%</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0.69%</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0.16</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3.38</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0.54%</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0.27</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3.10</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38330564"/>
                  </a:ext>
                </a:extLst>
              </a:tr>
              <a:tr h="39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dirty="0">
                          <a:effectLst/>
                          <a:latin typeface="Century Schoolbook (Body)"/>
                          <a:ea typeface="DengXian" panose="02010600030101010101" pitchFamily="2" charset="-122"/>
                          <a:cs typeface="Calibri" panose="020F0502020204030204" pitchFamily="34" charset="0"/>
                        </a:rPr>
                        <a:t>Operating Cash Flow Margin</a:t>
                      </a:r>
                      <a:endParaRPr lang="en-US" sz="1100" b="1" dirty="0">
                        <a:effectLst/>
                        <a:latin typeface="Century Schoolbook (Body)"/>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$ 29.46</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0.94%</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4.21%</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0.70%</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Body)"/>
                        </a:rPr>
                        <a:t>0.17</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b="0" u="none" dirty="0">
                          <a:solidFill>
                            <a:srgbClr val="000000"/>
                          </a:solidFill>
                          <a:effectLst/>
                          <a:latin typeface="Century Schoolbook (Body)"/>
                          <a:ea typeface="DengXian" panose="02010600030101010101" pitchFamily="2" charset="-122"/>
                          <a:cs typeface="Calibri" panose="020F0502020204030204" pitchFamily="34" charset="0"/>
                        </a:rPr>
                        <a:t>3.55</a:t>
                      </a:r>
                      <a:endParaRPr lang="en-US" sz="1100" b="0"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0.55%</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Body)"/>
                        </a:rPr>
                        <a:t>0.29</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3.38</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915743793"/>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Current Ratio</a:t>
                      </a: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$ 24.56</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0.89%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4.44%</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0.65%</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0.15</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3.20</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0.51%</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0.26</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2.34</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407513736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Market Capitalisation</a:t>
                      </a: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$ 26.76</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0.92%</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4.19%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0.67%</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Body)"/>
                        </a:rPr>
                        <a:t>0.16</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3.44</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0.52%</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Body)"/>
                        </a:rPr>
                        <a:t>0.29</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3.23</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027417822"/>
                  </a:ext>
                </a:extLst>
              </a:tr>
            </a:tbl>
          </a:graphicData>
        </a:graphic>
      </p:graphicFrame>
      <p:sp>
        <p:nvSpPr>
          <p:cNvPr id="6" name="Rectangle 5">
            <a:extLst>
              <a:ext uri="{FF2B5EF4-FFF2-40B4-BE49-F238E27FC236}">
                <a16:creationId xmlns:a16="http://schemas.microsoft.com/office/drawing/2014/main" id="{E949E39E-EC75-4F06-BA86-AE0D3B337484}"/>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Performance of Fundamentally Weighted </a:t>
            </a:r>
            <a:r>
              <a:rPr lang="en-US" b="1" spc="10" dirty="0"/>
              <a:t>Total Return Indices </a:t>
            </a:r>
          </a:p>
          <a:p>
            <a:pPr algn="ctr" latinLnBrk="1">
              <a:spcAft>
                <a:spcPts val="1000"/>
              </a:spcAft>
            </a:pPr>
            <a:r>
              <a:rPr lang="en-US" spc="10" dirty="0"/>
              <a:t>Based on </a:t>
            </a:r>
            <a:r>
              <a:rPr lang="en-US" b="1" spc="10" dirty="0"/>
              <a:t>Geometric Mean Monthly Returns</a:t>
            </a:r>
            <a:r>
              <a:rPr lang="en-US" spc="10" dirty="0"/>
              <a:t>, for Jan 1989 - Dec 2018</a:t>
            </a:r>
          </a:p>
        </p:txBody>
      </p:sp>
      <p:sp>
        <p:nvSpPr>
          <p:cNvPr id="9" name="Title 1">
            <a:extLst>
              <a:ext uri="{FF2B5EF4-FFF2-40B4-BE49-F238E27FC236}">
                <a16:creationId xmlns:a16="http://schemas.microsoft.com/office/drawing/2014/main" id="{B7E2B0AC-292E-48BB-BCDB-F7E476A2ED81}"/>
              </a:ext>
            </a:extLst>
          </p:cNvPr>
          <p:cNvSpPr txBox="1">
            <a:spLocks/>
          </p:cNvSpPr>
          <p:nvPr/>
        </p:nvSpPr>
        <p:spPr>
          <a:xfrm>
            <a:off x="1261872" y="365760"/>
            <a:ext cx="9692640"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GB" dirty="0"/>
              <a:t>Total Return Indices</a:t>
            </a:r>
          </a:p>
        </p:txBody>
      </p:sp>
    </p:spTree>
    <p:extLst>
      <p:ext uri="{BB962C8B-B14F-4D97-AF65-F5344CB8AC3E}">
        <p14:creationId xmlns:p14="http://schemas.microsoft.com/office/powerpoint/2010/main" val="2377683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BCB894B-9B33-4E98-8D02-93BC235402D0}"/>
              </a:ext>
            </a:extLst>
          </p:cNvPr>
          <p:cNvGraphicFramePr>
            <a:graphicFrameLocks noGrp="1"/>
          </p:cNvGraphicFramePr>
          <p:nvPr>
            <p:extLst>
              <p:ext uri="{D42A27DB-BD31-4B8C-83A1-F6EECF244321}">
                <p14:modId xmlns:p14="http://schemas.microsoft.com/office/powerpoint/2010/main" val="3805316520"/>
              </p:ext>
            </p:extLst>
          </p:nvPr>
        </p:nvGraphicFramePr>
        <p:xfrm>
          <a:off x="1070592" y="2201661"/>
          <a:ext cx="9216000" cy="4309440"/>
        </p:xfrm>
        <a:graphic>
          <a:graphicData uri="http://schemas.openxmlformats.org/drawingml/2006/table">
            <a:tbl>
              <a:tblPr firstRow="1" firstCol="1" bandRow="1"/>
              <a:tblGrid>
                <a:gridCol w="1440000">
                  <a:extLst>
                    <a:ext uri="{9D8B030D-6E8A-4147-A177-3AD203B41FA5}">
                      <a16:colId xmlns:a16="http://schemas.microsoft.com/office/drawing/2014/main" val="3040975780"/>
                    </a:ext>
                  </a:extLst>
                </a:gridCol>
                <a:gridCol w="972000">
                  <a:extLst>
                    <a:ext uri="{9D8B030D-6E8A-4147-A177-3AD203B41FA5}">
                      <a16:colId xmlns:a16="http://schemas.microsoft.com/office/drawing/2014/main" val="2088064478"/>
                    </a:ext>
                  </a:extLst>
                </a:gridCol>
                <a:gridCol w="972000">
                  <a:extLst>
                    <a:ext uri="{9D8B030D-6E8A-4147-A177-3AD203B41FA5}">
                      <a16:colId xmlns:a16="http://schemas.microsoft.com/office/drawing/2014/main" val="2505954554"/>
                    </a:ext>
                  </a:extLst>
                </a:gridCol>
                <a:gridCol w="972000">
                  <a:extLst>
                    <a:ext uri="{9D8B030D-6E8A-4147-A177-3AD203B41FA5}">
                      <a16:colId xmlns:a16="http://schemas.microsoft.com/office/drawing/2014/main" val="1890017186"/>
                    </a:ext>
                  </a:extLst>
                </a:gridCol>
                <a:gridCol w="972000">
                  <a:extLst>
                    <a:ext uri="{9D8B030D-6E8A-4147-A177-3AD203B41FA5}">
                      <a16:colId xmlns:a16="http://schemas.microsoft.com/office/drawing/2014/main" val="4289134473"/>
                    </a:ext>
                  </a:extLst>
                </a:gridCol>
                <a:gridCol w="972000">
                  <a:extLst>
                    <a:ext uri="{9D8B030D-6E8A-4147-A177-3AD203B41FA5}">
                      <a16:colId xmlns:a16="http://schemas.microsoft.com/office/drawing/2014/main" val="3198676416"/>
                    </a:ext>
                  </a:extLst>
                </a:gridCol>
                <a:gridCol w="972000">
                  <a:extLst>
                    <a:ext uri="{9D8B030D-6E8A-4147-A177-3AD203B41FA5}">
                      <a16:colId xmlns:a16="http://schemas.microsoft.com/office/drawing/2014/main" val="3878755758"/>
                    </a:ext>
                  </a:extLst>
                </a:gridCol>
                <a:gridCol w="972000">
                  <a:extLst>
                    <a:ext uri="{9D8B030D-6E8A-4147-A177-3AD203B41FA5}">
                      <a16:colId xmlns:a16="http://schemas.microsoft.com/office/drawing/2014/main" val="1430082175"/>
                    </a:ext>
                  </a:extLst>
                </a:gridCol>
                <a:gridCol w="972000">
                  <a:extLst>
                    <a:ext uri="{9D8B030D-6E8A-4147-A177-3AD203B41FA5}">
                      <a16:colId xmlns:a16="http://schemas.microsoft.com/office/drawing/2014/main" val="4066063490"/>
                    </a:ext>
                  </a:extLst>
                </a:gridCol>
              </a:tblGrid>
              <a:tr h="1080000">
                <a:tc>
                  <a:txBody>
                    <a:bodyPr/>
                    <a:lstStyle/>
                    <a:p>
                      <a:pPr algn="ctr" rtl="0" fontAlgn="ctr"/>
                      <a:r>
                        <a:rPr lang="en-SG" sz="1100" b="1" i="0" u="none" strike="noStrike" dirty="0">
                          <a:solidFill>
                            <a:srgbClr val="000000"/>
                          </a:solidFill>
                          <a:effectLst/>
                          <a:latin typeface="Century Schoolbook" panose="02040604050505020304" pitchFamily="18" charset="0"/>
                        </a:rPr>
                        <a:t>Index</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Skewness</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Kurtosis</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Monthly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 Monthly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3-Month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a:t>
                      </a:r>
                    </a:p>
                    <a:p>
                      <a:pPr algn="ctr">
                        <a:lnSpc>
                          <a:spcPct val="107000"/>
                        </a:lnSpc>
                        <a:spcAft>
                          <a:spcPts val="0"/>
                        </a:spcAft>
                      </a:pPr>
                      <a:r>
                        <a:rPr lang="en-US" sz="1200" b="1" dirty="0">
                          <a:effectLst/>
                        </a:rPr>
                        <a:t>3-Month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12-Month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a:t>
                      </a:r>
                    </a:p>
                    <a:p>
                      <a:pPr algn="ctr">
                        <a:lnSpc>
                          <a:spcPct val="107000"/>
                        </a:lnSpc>
                        <a:spcAft>
                          <a:spcPts val="0"/>
                        </a:spcAft>
                      </a:pPr>
                      <a:r>
                        <a:rPr lang="en-US" sz="1200" b="1" dirty="0">
                          <a:effectLst/>
                        </a:rPr>
                        <a:t>12-Month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887322327"/>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DJUATR</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effectLst/>
                        </a:rPr>
                        <a:t>-0.48</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a:effectLst/>
                        </a:rPr>
                        <a:t>0.55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12.39%</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a:effectLst/>
                        </a:rPr>
                        <a:t>-13.33%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30.78%</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effectLst/>
                        </a:rPr>
                        <a:t>-21.63%</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51.65%</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effectLst/>
                        </a:rPr>
                        <a:t>-31.80%</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23094469"/>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ROIC</a:t>
                      </a:r>
                    </a:p>
                  </a:txBody>
                  <a:tcPr marL="45720" marR="45720" anchor="ctr">
                    <a:lnL>
                      <a:noFill/>
                    </a:lnL>
                    <a:lnR>
                      <a:noFill/>
                    </a:lnR>
                    <a:lnT>
                      <a:noFill/>
                    </a:lnT>
                    <a:lnB>
                      <a:noFill/>
                    </a:lnB>
                  </a:tcPr>
                </a:tc>
                <a:tc>
                  <a:txBody>
                    <a:bodyPr/>
                    <a:lstStyle/>
                    <a:p>
                      <a:pPr algn="ctr">
                        <a:lnSpc>
                          <a:spcPct val="107000"/>
                        </a:lnSpc>
                        <a:spcAft>
                          <a:spcPts val="0"/>
                        </a:spcAft>
                      </a:pPr>
                      <a:r>
                        <a:rPr lang="en-US" sz="1100" b="0" u="none" dirty="0">
                          <a:effectLst/>
                        </a:rPr>
                        <a:t>8.43</a:t>
                      </a:r>
                      <a:endParaRPr lang="en-US" sz="11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rPr>
                        <a:t>117.26</a:t>
                      </a:r>
                      <a:endParaRPr lang="en-US" sz="11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none" kern="1200" dirty="0">
                          <a:solidFill>
                            <a:schemeClr val="tx1"/>
                          </a:solidFill>
                          <a:effectLst/>
                          <a:latin typeface="+mn-lt"/>
                          <a:ea typeface="+mn-ea"/>
                          <a:cs typeface="+mn-cs"/>
                        </a:rPr>
                        <a:t>134.84%</a:t>
                      </a: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sng" kern="1200" dirty="0">
                          <a:solidFill>
                            <a:schemeClr val="tx1"/>
                          </a:solidFill>
                          <a:effectLst/>
                          <a:latin typeface="+mn-lt"/>
                          <a:ea typeface="+mn-ea"/>
                          <a:cs typeface="+mn-cs"/>
                        </a:rPr>
                        <a:t>-28.59%</a:t>
                      </a: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none" kern="1200" dirty="0">
                          <a:solidFill>
                            <a:schemeClr val="tx1"/>
                          </a:solidFill>
                          <a:effectLst/>
                          <a:latin typeface="+mn-lt"/>
                          <a:ea typeface="+mn-ea"/>
                          <a:cs typeface="+mn-cs"/>
                        </a:rPr>
                        <a:t>129.33%</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-26.87%</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none" kern="1200" dirty="0">
                          <a:solidFill>
                            <a:schemeClr val="tx1"/>
                          </a:solidFill>
                          <a:effectLst/>
                          <a:latin typeface="+mn-lt"/>
                          <a:ea typeface="+mn-ea"/>
                          <a:cs typeface="+mn-cs"/>
                        </a:rPr>
                        <a:t>194.69%</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-32.58%</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105524443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ROCE</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0.29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3.80</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27.36%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-17.55%</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57.59%</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-27.47%</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108.80%</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-33.09%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32424737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Gross Margin</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-0.57</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1.98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15.83%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-21.26%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40.81%</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-30.14%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67.14%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-33.25%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1634635"/>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-0.53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1.63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14.40%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-20.04%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38.39%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-28.33%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61.74%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-31.42%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38330564"/>
                  </a:ext>
                </a:extLst>
              </a:tr>
              <a:tr h="39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dirty="0">
                          <a:effectLst/>
                          <a:latin typeface="Century Schoolbook (Body)"/>
                          <a:ea typeface="DengXian" panose="02010600030101010101" pitchFamily="2" charset="-122"/>
                          <a:cs typeface="Calibri" panose="020F0502020204030204" pitchFamily="34" charset="0"/>
                        </a:rPr>
                        <a:t>Operating Cash Flow Margin</a:t>
                      </a:r>
                      <a:endParaRPr lang="en-US" sz="1100" b="1" dirty="0">
                        <a:effectLst/>
                        <a:latin typeface="Century Schoolbook (Body)"/>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-0.43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0.68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13.93%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-13.00%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33.52%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-22.70%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52.94%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-32.84%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915743793"/>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Current Ratio</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-0.58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15.34%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-21.28%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40.26%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sng" kern="1200" dirty="0">
                          <a:solidFill>
                            <a:schemeClr val="tx1"/>
                          </a:solidFill>
                          <a:effectLst/>
                          <a:latin typeface="+mn-lt"/>
                          <a:ea typeface="+mn-ea"/>
                          <a:cs typeface="+mn-cs"/>
                        </a:rPr>
                        <a:t>-33.44%</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71.58%</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kern="1200" dirty="0">
                          <a:solidFill>
                            <a:schemeClr val="tx1"/>
                          </a:solidFill>
                          <a:effectLst/>
                          <a:latin typeface="+mn-lt"/>
                          <a:ea typeface="+mn-ea"/>
                          <a:cs typeface="+mn-cs"/>
                        </a:rPr>
                        <a:t>-37.54%</a:t>
                      </a:r>
                    </a:p>
                  </a:txBody>
                  <a:tcPr marL="36195" marR="36195" marT="0" marB="0" anchor="ctr">
                    <a:lnL>
                      <a:noFill/>
                    </a:lnL>
                    <a:lnR>
                      <a:noFill/>
                    </a:lnR>
                    <a:lnT>
                      <a:noFill/>
                    </a:lnT>
                    <a:lnB>
                      <a:noFill/>
                    </a:lnB>
                  </a:tcPr>
                </a:tc>
                <a:extLst>
                  <a:ext uri="{0D108BD9-81ED-4DB2-BD59-A6C34878D82A}">
                    <a16:rowId xmlns:a16="http://schemas.microsoft.com/office/drawing/2014/main" val="407513736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Market Capitalisation</a:t>
                      </a:r>
                    </a:p>
                  </a:txBody>
                  <a:tcPr marL="45720" marR="45720" anchor="ctr">
                    <a:lnL>
                      <a:noFill/>
                    </a:lnL>
                    <a:lnR>
                      <a:noFill/>
                    </a:lnR>
                    <a:lnT>
                      <a:noFill/>
                    </a:lnT>
                    <a:lnB>
                      <a:noFill/>
                    </a:lnB>
                  </a:tcPr>
                </a:tc>
                <a:tc>
                  <a:txBody>
                    <a:bodyPr/>
                    <a:lstStyle/>
                    <a:p>
                      <a:pPr algn="ctr">
                        <a:lnSpc>
                          <a:spcPct val="107000"/>
                        </a:lnSpc>
                        <a:spcAft>
                          <a:spcPts val="0"/>
                        </a:spcAft>
                      </a:pPr>
                      <a:r>
                        <a:rPr lang="en-US" sz="1100" b="0" dirty="0">
                          <a:effectLst/>
                        </a:rPr>
                        <a:t>-0.14</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1.14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19.37%</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dirty="0">
                          <a:effectLst/>
                        </a:rPr>
                        <a:t>-11.18%</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35.80%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-22.07%</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63.38%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dirty="0">
                          <a:effectLst/>
                        </a:rPr>
                        <a:t>-27.70%</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027417822"/>
                  </a:ext>
                </a:extLst>
              </a:tr>
            </a:tbl>
          </a:graphicData>
        </a:graphic>
      </p:graphicFrame>
      <p:sp>
        <p:nvSpPr>
          <p:cNvPr id="6" name="Rectangle 5">
            <a:extLst>
              <a:ext uri="{FF2B5EF4-FFF2-40B4-BE49-F238E27FC236}">
                <a16:creationId xmlns:a16="http://schemas.microsoft.com/office/drawing/2014/main" id="{E949E39E-EC75-4F06-BA86-AE0D3B337484}"/>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Distribution of Fundamentally Weighted </a:t>
            </a:r>
            <a:r>
              <a:rPr lang="en-US" b="1" spc="10" dirty="0"/>
              <a:t>Total Return Indices </a:t>
            </a:r>
          </a:p>
          <a:p>
            <a:pPr algn="ctr" latinLnBrk="1">
              <a:spcAft>
                <a:spcPts val="1000"/>
              </a:spcAft>
            </a:pPr>
            <a:r>
              <a:rPr lang="en-US" spc="10" dirty="0"/>
              <a:t>Based on </a:t>
            </a:r>
            <a:r>
              <a:rPr lang="en-US" b="1" spc="10" dirty="0"/>
              <a:t>Geometric Mean Monthly Returns</a:t>
            </a:r>
            <a:r>
              <a:rPr lang="en-US" spc="10" dirty="0"/>
              <a:t>, for Jan 1989 - Dec 2018</a:t>
            </a:r>
          </a:p>
        </p:txBody>
      </p:sp>
      <p:sp>
        <p:nvSpPr>
          <p:cNvPr id="9" name="Title 1">
            <a:extLst>
              <a:ext uri="{FF2B5EF4-FFF2-40B4-BE49-F238E27FC236}">
                <a16:creationId xmlns:a16="http://schemas.microsoft.com/office/drawing/2014/main" id="{3F5BEEE3-AEEF-47BA-9BE4-11BFEA2B057D}"/>
              </a:ext>
            </a:extLst>
          </p:cNvPr>
          <p:cNvSpPr txBox="1">
            <a:spLocks/>
          </p:cNvSpPr>
          <p:nvPr/>
        </p:nvSpPr>
        <p:spPr>
          <a:xfrm>
            <a:off x="1261872" y="365760"/>
            <a:ext cx="9692640"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GB" dirty="0"/>
              <a:t>Total Return Indices</a:t>
            </a:r>
          </a:p>
        </p:txBody>
      </p:sp>
    </p:spTree>
    <p:extLst>
      <p:ext uri="{BB962C8B-B14F-4D97-AF65-F5344CB8AC3E}">
        <p14:creationId xmlns:p14="http://schemas.microsoft.com/office/powerpoint/2010/main" val="2839780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Total Return Indices</a:t>
            </a:r>
          </a:p>
        </p:txBody>
      </p:sp>
      <p:sp>
        <p:nvSpPr>
          <p:cNvPr id="5" name="Rectangle 4">
            <a:extLst>
              <a:ext uri="{FF2B5EF4-FFF2-40B4-BE49-F238E27FC236}">
                <a16:creationId xmlns:a16="http://schemas.microsoft.com/office/drawing/2014/main" id="{CFEFCE02-4869-475E-A829-99F1E317E73E}"/>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Summary of Statistics of Fundamentally Weighted </a:t>
            </a:r>
            <a:r>
              <a:rPr lang="en-US" b="1" spc="10" dirty="0"/>
              <a:t>Total Return Indices </a:t>
            </a:r>
          </a:p>
          <a:p>
            <a:pPr algn="ctr" latinLnBrk="1">
              <a:spcAft>
                <a:spcPts val="1000"/>
              </a:spcAft>
            </a:pPr>
            <a:r>
              <a:rPr lang="en-US" spc="10" dirty="0"/>
              <a:t>Based on </a:t>
            </a:r>
            <a:r>
              <a:rPr lang="en-US" b="1" spc="10" dirty="0"/>
              <a:t>Arithmetic Mean Returns</a:t>
            </a:r>
            <a:r>
              <a:rPr lang="en-US" spc="10" dirty="0"/>
              <a:t>, for Jan 1989 - Dec 2018</a:t>
            </a:r>
          </a:p>
        </p:txBody>
      </p:sp>
      <p:graphicFrame>
        <p:nvGraphicFramePr>
          <p:cNvPr id="4" name="Table 3">
            <a:extLst>
              <a:ext uri="{FF2B5EF4-FFF2-40B4-BE49-F238E27FC236}">
                <a16:creationId xmlns:a16="http://schemas.microsoft.com/office/drawing/2014/main" id="{27476577-0157-48FF-8008-432C2EF8D151}"/>
              </a:ext>
            </a:extLst>
          </p:cNvPr>
          <p:cNvGraphicFramePr>
            <a:graphicFrameLocks noGrp="1"/>
          </p:cNvGraphicFramePr>
          <p:nvPr>
            <p:extLst>
              <p:ext uri="{D42A27DB-BD31-4B8C-83A1-F6EECF244321}">
                <p14:modId xmlns:p14="http://schemas.microsoft.com/office/powerpoint/2010/main" val="756933583"/>
              </p:ext>
            </p:extLst>
          </p:nvPr>
        </p:nvGraphicFramePr>
        <p:xfrm>
          <a:off x="1262063" y="2201661"/>
          <a:ext cx="8594721" cy="4541520"/>
        </p:xfrm>
        <a:graphic>
          <a:graphicData uri="http://schemas.openxmlformats.org/drawingml/2006/table">
            <a:tbl>
              <a:tblPr/>
              <a:tblGrid>
                <a:gridCol w="3211249">
                  <a:extLst>
                    <a:ext uri="{9D8B030D-6E8A-4147-A177-3AD203B41FA5}">
                      <a16:colId xmlns:a16="http://schemas.microsoft.com/office/drawing/2014/main" val="2976323335"/>
                    </a:ext>
                  </a:extLst>
                </a:gridCol>
                <a:gridCol w="672934">
                  <a:extLst>
                    <a:ext uri="{9D8B030D-6E8A-4147-A177-3AD203B41FA5}">
                      <a16:colId xmlns:a16="http://schemas.microsoft.com/office/drawing/2014/main" val="3196875071"/>
                    </a:ext>
                  </a:extLst>
                </a:gridCol>
                <a:gridCol w="672934">
                  <a:extLst>
                    <a:ext uri="{9D8B030D-6E8A-4147-A177-3AD203B41FA5}">
                      <a16:colId xmlns:a16="http://schemas.microsoft.com/office/drawing/2014/main" val="2733139941"/>
                    </a:ext>
                  </a:extLst>
                </a:gridCol>
                <a:gridCol w="672934">
                  <a:extLst>
                    <a:ext uri="{9D8B030D-6E8A-4147-A177-3AD203B41FA5}">
                      <a16:colId xmlns:a16="http://schemas.microsoft.com/office/drawing/2014/main" val="2726040985"/>
                    </a:ext>
                  </a:extLst>
                </a:gridCol>
                <a:gridCol w="672934">
                  <a:extLst>
                    <a:ext uri="{9D8B030D-6E8A-4147-A177-3AD203B41FA5}">
                      <a16:colId xmlns:a16="http://schemas.microsoft.com/office/drawing/2014/main" val="3164030986"/>
                    </a:ext>
                  </a:extLst>
                </a:gridCol>
                <a:gridCol w="672934">
                  <a:extLst>
                    <a:ext uri="{9D8B030D-6E8A-4147-A177-3AD203B41FA5}">
                      <a16:colId xmlns:a16="http://schemas.microsoft.com/office/drawing/2014/main" val="2115085389"/>
                    </a:ext>
                  </a:extLst>
                </a:gridCol>
                <a:gridCol w="672934">
                  <a:extLst>
                    <a:ext uri="{9D8B030D-6E8A-4147-A177-3AD203B41FA5}">
                      <a16:colId xmlns:a16="http://schemas.microsoft.com/office/drawing/2014/main" val="2763286380"/>
                    </a:ext>
                  </a:extLst>
                </a:gridCol>
                <a:gridCol w="672934">
                  <a:extLst>
                    <a:ext uri="{9D8B030D-6E8A-4147-A177-3AD203B41FA5}">
                      <a16:colId xmlns:a16="http://schemas.microsoft.com/office/drawing/2014/main" val="3926367162"/>
                    </a:ext>
                  </a:extLst>
                </a:gridCol>
                <a:gridCol w="672934">
                  <a:extLst>
                    <a:ext uri="{9D8B030D-6E8A-4147-A177-3AD203B41FA5}">
                      <a16:colId xmlns:a16="http://schemas.microsoft.com/office/drawing/2014/main" val="2285621873"/>
                    </a:ext>
                  </a:extLst>
                </a:gridCol>
              </a:tblGrid>
              <a:tr h="0">
                <a:tc>
                  <a:txBody>
                    <a:bodyPr/>
                    <a:lstStyle/>
                    <a:p>
                      <a:pPr algn="l" fontAlgn="b"/>
                      <a:r>
                        <a:rPr lang="en-SG" sz="1000" b="0" i="0" u="none" strike="noStrike" dirty="0">
                          <a:solidFill>
                            <a:srgbClr val="000000"/>
                          </a:solidFill>
                          <a:effectLst/>
                          <a:latin typeface="Calibri" panose="020F0502020204030204" pitchFamily="34" charset="0"/>
                        </a:rPr>
                        <a:t> </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DJU</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a:solidFill>
                            <a:srgbClr val="000000"/>
                          </a:solidFill>
                          <a:effectLst/>
                          <a:latin typeface="Century Schoolbook" panose="02040604050505020304" pitchFamily="18" charset="0"/>
                        </a:rPr>
                        <a:t>Market Cap</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ROIC</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a:solidFill>
                            <a:srgbClr val="000000"/>
                          </a:solidFill>
                          <a:effectLst/>
                          <a:latin typeface="Century Schoolbook" panose="02040604050505020304" pitchFamily="18" charset="0"/>
                        </a:rPr>
                        <a:t>ROC</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Gross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Op CF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Current </a:t>
                      </a:r>
                    </a:p>
                    <a:p>
                      <a:pPr algn="ctr" rtl="0" fontAlgn="ctr"/>
                      <a:r>
                        <a:rPr lang="en-SG" sz="1000" b="1" i="0" u="none" strike="noStrike" dirty="0">
                          <a:solidFill>
                            <a:srgbClr val="000000"/>
                          </a:solidFill>
                          <a:effectLst/>
                          <a:latin typeface="Century Schoolbook" panose="02040604050505020304" pitchFamily="18" charset="0"/>
                        </a:rPr>
                        <a:t>Ratio</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502080597"/>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Key Statistics (Based on Annual Returns)</a:t>
                      </a:r>
                    </a:p>
                  </a:txBody>
                  <a:tcPr marL="45720" marR="45720" anchor="ctr">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25400" cap="flat" cmpd="dbl"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93947016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Mean Return (%)</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1" u="sng" dirty="0">
                          <a:effectLst/>
                        </a:rPr>
                        <a:t>11.02%</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13.13%</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1" u="none" dirty="0">
                          <a:effectLst/>
                        </a:rPr>
                        <a:t>22.82%</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B>
                      <a:noFill/>
                    </a:lnB>
                  </a:tcPr>
                </a:tc>
                <a:tc>
                  <a:txBody>
                    <a:bodyPr/>
                    <a:lstStyle/>
                    <a:p>
                      <a:pPr algn="ctr">
                        <a:lnSpc>
                          <a:spcPct val="107000"/>
                        </a:lnSpc>
                        <a:spcAft>
                          <a:spcPts val="0"/>
                        </a:spcAft>
                      </a:pPr>
                      <a:r>
                        <a:rPr lang="en-GB" sz="1000" b="0" u="none" dirty="0">
                          <a:effectLst/>
                        </a:rPr>
                        <a:t>15.24%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13.61%</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13.42%</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13.39%</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13.13%</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73614694"/>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Volatility (%)</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dirty="0">
                          <a:effectLst/>
                        </a:rPr>
                        <a:t>18.70%</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18.82%</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sng" dirty="0">
                          <a:effectLst/>
                        </a:rPr>
                        <a:t>36.03%</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22.84%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19.73%</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19.06%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none" dirty="0">
                          <a:effectLst/>
                        </a:rPr>
                        <a:t>17.85%</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20.29%</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915042439"/>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Mean Risk Free Rate (%)</a:t>
                      </a:r>
                    </a:p>
                  </a:txBody>
                  <a:tcPr marL="45720" marR="45720" anchor="ctr">
                    <a:lnL>
                      <a:noFill/>
                    </a:lnL>
                    <a:lnR>
                      <a:noFill/>
                    </a:lnR>
                    <a:lnT>
                      <a:noFill/>
                    </a:lnT>
                    <a:lnB>
                      <a:noFill/>
                    </a:lnB>
                  </a:tcPr>
                </a:tc>
                <a:tc>
                  <a:txBody>
                    <a:bodyPr/>
                    <a:lstStyle/>
                    <a:p>
                      <a:pPr algn="ctr">
                        <a:lnSpc>
                          <a:spcPct val="115000"/>
                        </a:lnSpc>
                        <a:spcAft>
                          <a:spcPts val="0"/>
                        </a:spcAft>
                      </a:pPr>
                      <a:r>
                        <a:rPr lang="en-GB" sz="1000" b="0" u="none" dirty="0">
                          <a:effectLst/>
                        </a:rPr>
                        <a:t>3.04%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a:effectLst/>
                        </a:rPr>
                        <a:t>3.04%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a:effectLst/>
                        </a:rPr>
                        <a:t>3.04%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a:effectLst/>
                        </a:rPr>
                        <a:t>3.04%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a:effectLst/>
                        </a:rPr>
                        <a:t>3.04%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dirty="0">
                          <a:effectLst/>
                        </a:rPr>
                        <a:t>3.04%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dirty="0">
                          <a:effectLst/>
                        </a:rPr>
                        <a:t>3.04%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dirty="0">
                          <a:effectLst/>
                        </a:rPr>
                        <a:t>3.04%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621163775"/>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Ending Value of $1 Investment</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1" u="sng" dirty="0">
                          <a:effectLst/>
                        </a:rPr>
                        <a:t>14.71</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26.76</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1" u="none" dirty="0">
                          <a:effectLst/>
                        </a:rPr>
                        <a:t>181.77</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40.60</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28.79</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28.19</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29.46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24.56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1089193"/>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Ratios (Net of Rf)</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240351272"/>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Sharpe Ratio</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0.43</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0.54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0.56</a:t>
                      </a:r>
                    </a:p>
                  </a:txBody>
                  <a:tcPr marL="6350" marR="6350" marT="6350" marB="0" anchor="ctr">
                    <a:lnL>
                      <a:noFill/>
                    </a:lnL>
                    <a:lnR>
                      <a:noFill/>
                    </a:lnR>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0.54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0.54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0.55</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0.58</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0.50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113765"/>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Downside Volatility (%)</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a:effectLst/>
                        </a:rPr>
                        <a:t>13.95%</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none" dirty="0">
                          <a:effectLst/>
                        </a:rPr>
                        <a:t>11.75%</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13.76%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13.57%</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13.39%</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12.94%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12.32%</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sng" dirty="0">
                          <a:effectLst/>
                        </a:rPr>
                        <a:t>14.77%</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061333967"/>
                  </a:ext>
                </a:extLst>
              </a:tr>
              <a:tr h="0">
                <a:tc>
                  <a:txBody>
                    <a:bodyPr/>
                    <a:lstStyle/>
                    <a:p>
                      <a:pPr algn="l" rtl="0" fontAlgn="ctr"/>
                      <a:r>
                        <a:rPr lang="en-SG" sz="1000" b="1" i="0" u="none" strike="noStrike" dirty="0" err="1">
                          <a:solidFill>
                            <a:srgbClr val="000000"/>
                          </a:solidFill>
                          <a:effectLst/>
                          <a:latin typeface="Century Schoolbook" panose="02040604050505020304" pitchFamily="18" charset="0"/>
                        </a:rPr>
                        <a:t>Sortino</a:t>
                      </a:r>
                      <a:r>
                        <a:rPr lang="en-SG" sz="1000" b="1" i="0" u="none" strike="noStrike" dirty="0">
                          <a:solidFill>
                            <a:srgbClr val="000000"/>
                          </a:solidFill>
                          <a:effectLst/>
                          <a:latin typeface="Century Schoolbook" panose="02040604050505020304" pitchFamily="18" charset="0"/>
                        </a:rPr>
                        <a:t> Ratio (%)</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0.57</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0.86</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1.44</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0.90</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0.79</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0.80</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0.84</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0.68</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419847"/>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Extreme Risk Statistics</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57058312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Best Monthly Return (%)</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50.76%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19.37%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1" u="none" dirty="0">
                          <a:effectLst/>
                        </a:rPr>
                        <a:t>134.84%</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B>
                      <a:noFill/>
                    </a:lnB>
                  </a:tcPr>
                </a:tc>
                <a:tc>
                  <a:txBody>
                    <a:bodyPr/>
                    <a:lstStyle/>
                    <a:p>
                      <a:pPr algn="ctr">
                        <a:lnSpc>
                          <a:spcPct val="107000"/>
                        </a:lnSpc>
                        <a:spcAft>
                          <a:spcPts val="0"/>
                        </a:spcAft>
                      </a:pPr>
                      <a:r>
                        <a:rPr lang="en-GB" sz="1000" b="0" u="none" dirty="0">
                          <a:effectLst/>
                        </a:rPr>
                        <a:t>27.36%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15.83%</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14.40%</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1" u="sng" dirty="0">
                          <a:effectLst/>
                        </a:rPr>
                        <a:t>13.93%</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15.34%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458377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Worst Monthly Return (%)</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dirty="0">
                          <a:effectLst/>
                        </a:rPr>
                        <a:t>-27.84%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none" dirty="0">
                          <a:effectLst/>
                        </a:rPr>
                        <a:t>-11.18%</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sng" dirty="0">
                          <a:effectLst/>
                        </a:rPr>
                        <a:t>-28.59%</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-17.55%</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-21.26%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-20.04%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-13.00%</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-21.28%</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728551405"/>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 of Months with +</a:t>
                      </a:r>
                      <a:r>
                        <a:rPr lang="en-US" sz="1000" b="1" i="0" u="none" strike="noStrike" dirty="0" err="1">
                          <a:solidFill>
                            <a:srgbClr val="000000"/>
                          </a:solidFill>
                          <a:effectLst/>
                          <a:latin typeface="Century Schoolbook" panose="02040604050505020304" pitchFamily="18" charset="0"/>
                        </a:rPr>
                        <a:t>ve</a:t>
                      </a:r>
                      <a:r>
                        <a:rPr lang="en-US" sz="1000" b="1" i="0" u="none" strike="noStrike" dirty="0">
                          <a:solidFill>
                            <a:srgbClr val="000000"/>
                          </a:solidFill>
                          <a:effectLst/>
                          <a:latin typeface="Century Schoolbook" panose="02040604050505020304" pitchFamily="18" charset="0"/>
                        </a:rPr>
                        <a:t> Return (Not Net of Rf)</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1" u="sng" dirty="0">
                          <a:effectLst/>
                        </a:rPr>
                        <a:t>63.61%</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65.28%</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65.56%</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63.89%</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64.17%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64.44%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1" u="none" dirty="0">
                          <a:effectLst/>
                        </a:rPr>
                        <a:t>65.83%</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64.17%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5035097"/>
                  </a:ext>
                </a:extLst>
              </a:tr>
              <a:tr h="0">
                <a:tc gridSpan="9">
                  <a:txBody>
                    <a:bodyPr/>
                    <a:lstStyle/>
                    <a:p>
                      <a:pPr algn="ctr" rtl="0" fontAlgn="ctr"/>
                      <a:r>
                        <a:rPr lang="en-US" sz="1000" b="1" i="0" u="none" strike="noStrike" dirty="0">
                          <a:solidFill>
                            <a:srgbClr val="000000"/>
                          </a:solidFill>
                          <a:effectLst/>
                          <a:latin typeface="Century Schoolbook" panose="02040604050505020304" pitchFamily="18" charset="0"/>
                        </a:rPr>
                        <a:t>Performance Relative to the DJUA (Net of Rf, Based on Annual Returns)</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817937239"/>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Alpha</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0.00%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2.33%</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12.19%</a:t>
                      </a:r>
                    </a:p>
                  </a:txBody>
                  <a:tcPr marL="6350" marR="6350" marT="6350" marB="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3.64%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2.72%</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2.74%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3.15%</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2.00%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46088319"/>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Beta to Market</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a:effectLst/>
                        </a:rPr>
                        <a:t>1</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0.95</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1.07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0.98</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0.90</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1.01</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886527091"/>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Correlation with DJU</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dirty="0">
                          <a:effectLst/>
                        </a:rPr>
                        <a:t>1</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0.98</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0.54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0.90</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0.94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0.95</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0.95</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231694363"/>
                  </a:ext>
                </a:extLst>
              </a:tr>
            </a:tbl>
          </a:graphicData>
        </a:graphic>
      </p:graphicFrame>
    </p:spTree>
    <p:extLst>
      <p:ext uri="{BB962C8B-B14F-4D97-AF65-F5344CB8AC3E}">
        <p14:creationId xmlns:p14="http://schemas.microsoft.com/office/powerpoint/2010/main" val="3850976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5</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Conclusion</a:t>
            </a:r>
          </a:p>
        </p:txBody>
      </p:sp>
    </p:spTree>
    <p:extLst>
      <p:ext uri="{BB962C8B-B14F-4D97-AF65-F5344CB8AC3E}">
        <p14:creationId xmlns:p14="http://schemas.microsoft.com/office/powerpoint/2010/main" val="3063404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BE53-B78A-4364-8FF4-E7AB290A1C5B}"/>
              </a:ext>
            </a:extLst>
          </p:cNvPr>
          <p:cNvSpPr>
            <a:spLocks noGrp="1"/>
          </p:cNvSpPr>
          <p:nvPr>
            <p:ph type="title"/>
          </p:nvPr>
        </p:nvSpPr>
        <p:spPr/>
        <p:txBody>
          <a:bodyPr/>
          <a:lstStyle/>
          <a:p>
            <a:r>
              <a:rPr lang="en-SG" dirty="0"/>
              <a:t>Conclusion</a:t>
            </a:r>
          </a:p>
        </p:txBody>
      </p:sp>
      <p:sp>
        <p:nvSpPr>
          <p:cNvPr id="3" name="Content Placeholder 2">
            <a:extLst>
              <a:ext uri="{FF2B5EF4-FFF2-40B4-BE49-F238E27FC236}">
                <a16:creationId xmlns:a16="http://schemas.microsoft.com/office/drawing/2014/main" id="{B150E9E8-DBCF-4182-A4C6-5F3DABCED778}"/>
              </a:ext>
            </a:extLst>
          </p:cNvPr>
          <p:cNvSpPr>
            <a:spLocks noGrp="1"/>
          </p:cNvSpPr>
          <p:nvPr>
            <p:ph idx="1"/>
          </p:nvPr>
        </p:nvSpPr>
        <p:spPr/>
        <p:txBody>
          <a:bodyPr anchor="ctr">
            <a:normAutofit/>
          </a:bodyPr>
          <a:lstStyle/>
          <a:p>
            <a:pPr algn="just"/>
            <a:r>
              <a:rPr lang="en-SG" b="1" dirty="0"/>
              <a:t>ROIC</a:t>
            </a:r>
            <a:r>
              <a:rPr lang="en-SG" dirty="0"/>
              <a:t>-based smart beta index is the one of choice, as it delivers far </a:t>
            </a:r>
            <a:r>
              <a:rPr lang="en-SG" b="1" dirty="0"/>
              <a:t>superior returns and decent risk-adjusted performance</a:t>
            </a:r>
            <a:r>
              <a:rPr lang="en-SG" dirty="0"/>
              <a:t>.</a:t>
            </a:r>
          </a:p>
          <a:p>
            <a:pPr algn="just"/>
            <a:r>
              <a:rPr lang="en-SG" dirty="0"/>
              <a:t>However, superior returns come at expense of greater </a:t>
            </a:r>
            <a:r>
              <a:rPr lang="en-SG" b="1" dirty="0"/>
              <a:t>downside volatility </a:t>
            </a:r>
            <a:r>
              <a:rPr lang="en-SG" dirty="0"/>
              <a:t>and </a:t>
            </a:r>
            <a:r>
              <a:rPr lang="en-SG" b="1" dirty="0"/>
              <a:t>worst monthly return </a:t>
            </a:r>
            <a:r>
              <a:rPr lang="en-SG" dirty="0"/>
              <a:t>(higher risk).</a:t>
            </a:r>
          </a:p>
          <a:p>
            <a:pPr algn="just"/>
            <a:r>
              <a:rPr lang="en-SG" b="1" dirty="0"/>
              <a:t>Op CF Margin</a:t>
            </a:r>
            <a:r>
              <a:rPr lang="en-SG" dirty="0"/>
              <a:t>-based smart beta index also worth an honourable mention due to its </a:t>
            </a:r>
            <a:r>
              <a:rPr lang="en-SG" b="1" dirty="0"/>
              <a:t>superior risk-adjusted return </a:t>
            </a:r>
            <a:r>
              <a:rPr lang="en-SG" dirty="0"/>
              <a:t>in terms of Sharpe ratio, may be better suited for lower-volatility play.</a:t>
            </a:r>
          </a:p>
          <a:p>
            <a:pPr marL="274320" lvl="1" indent="0" algn="just">
              <a:buNone/>
            </a:pPr>
            <a:endParaRPr lang="en-SG" sz="1800" dirty="0"/>
          </a:p>
          <a:p>
            <a:pPr algn="just"/>
            <a:r>
              <a:rPr lang="en-SG" dirty="0"/>
              <a:t>Possible Additional Avenues of Exploration</a:t>
            </a:r>
          </a:p>
          <a:p>
            <a:pPr lvl="1" algn="just"/>
            <a:r>
              <a:rPr lang="en-SG" sz="1800" dirty="0"/>
              <a:t>Analyses of more fundamental-weighted indices</a:t>
            </a:r>
          </a:p>
          <a:p>
            <a:pPr lvl="1" algn="just"/>
            <a:r>
              <a:rPr lang="en-SG" sz="1800" dirty="0"/>
              <a:t>Analyses of drivers of relative smart beta index outperformance</a:t>
            </a:r>
          </a:p>
        </p:txBody>
      </p:sp>
    </p:spTree>
    <p:extLst>
      <p:ext uri="{BB962C8B-B14F-4D97-AF65-F5344CB8AC3E}">
        <p14:creationId xmlns:p14="http://schemas.microsoft.com/office/powerpoint/2010/main" val="3418362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Thank you.</a:t>
            </a:r>
          </a:p>
        </p:txBody>
      </p:sp>
    </p:spTree>
    <p:extLst>
      <p:ext uri="{BB962C8B-B14F-4D97-AF65-F5344CB8AC3E}">
        <p14:creationId xmlns:p14="http://schemas.microsoft.com/office/powerpoint/2010/main" val="3725463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1DA1-3254-4DBC-A712-404AF6164653}"/>
              </a:ext>
            </a:extLst>
          </p:cNvPr>
          <p:cNvSpPr>
            <a:spLocks noGrp="1"/>
          </p:cNvSpPr>
          <p:nvPr>
            <p:ph type="title"/>
          </p:nvPr>
        </p:nvSpPr>
        <p:spPr/>
        <p:txBody>
          <a:bodyPr anchor="ctr">
            <a:normAutofit/>
          </a:bodyPr>
          <a:lstStyle/>
          <a:p>
            <a:r>
              <a:rPr lang="en-SG" dirty="0"/>
              <a:t>The Dow Jones Utility Average </a:t>
            </a:r>
            <a:br>
              <a:rPr lang="en-SG" dirty="0"/>
            </a:br>
            <a:r>
              <a:rPr lang="en-SG" dirty="0"/>
              <a:t>&amp; Smart Beta Alternatives</a:t>
            </a:r>
          </a:p>
        </p:txBody>
      </p:sp>
      <p:sp>
        <p:nvSpPr>
          <p:cNvPr id="3" name="Content Placeholder 2">
            <a:extLst>
              <a:ext uri="{FF2B5EF4-FFF2-40B4-BE49-F238E27FC236}">
                <a16:creationId xmlns:a16="http://schemas.microsoft.com/office/drawing/2014/main" id="{B80800DE-245A-4A7D-94B6-6763B13ED1F5}"/>
              </a:ext>
            </a:extLst>
          </p:cNvPr>
          <p:cNvSpPr>
            <a:spLocks noGrp="1"/>
          </p:cNvSpPr>
          <p:nvPr>
            <p:ph idx="1"/>
          </p:nvPr>
        </p:nvSpPr>
        <p:spPr/>
        <p:txBody>
          <a:bodyPr anchor="ctr"/>
          <a:lstStyle/>
          <a:p>
            <a:pPr marL="342900" indent="-342900">
              <a:buFont typeface="+mj-lt"/>
              <a:buAutoNum type="arabicParenR"/>
            </a:pPr>
            <a:r>
              <a:rPr lang="en-US" dirty="0"/>
              <a:t>Introduction</a:t>
            </a:r>
          </a:p>
          <a:p>
            <a:pPr marL="342900" indent="-342900">
              <a:buFont typeface="+mj-lt"/>
              <a:buAutoNum type="arabicParenR"/>
            </a:pPr>
            <a:r>
              <a:rPr lang="en-US" dirty="0"/>
              <a:t>Data Sources &amp; Preparation</a:t>
            </a:r>
          </a:p>
          <a:p>
            <a:pPr marL="342900" indent="-342900">
              <a:buFont typeface="+mj-lt"/>
              <a:buAutoNum type="arabicParenR"/>
            </a:pPr>
            <a:r>
              <a:rPr lang="en-GB" dirty="0"/>
              <a:t>Smart Beta Index Construction, Methodology &amp; Initial Findings</a:t>
            </a:r>
          </a:p>
          <a:p>
            <a:pPr marL="342900" indent="-342900">
              <a:buFont typeface="+mj-lt"/>
              <a:buAutoNum type="arabicParenR"/>
            </a:pPr>
            <a:r>
              <a:rPr lang="en-GB" dirty="0"/>
              <a:t>Index Performance Appraisal</a:t>
            </a:r>
          </a:p>
          <a:p>
            <a:pPr marL="342900" indent="-342900">
              <a:buFont typeface="+mj-lt"/>
              <a:buAutoNum type="arabicParenR"/>
            </a:pPr>
            <a:r>
              <a:rPr lang="en-GB" dirty="0"/>
              <a:t>Conclusion</a:t>
            </a:r>
          </a:p>
        </p:txBody>
      </p:sp>
    </p:spTree>
    <p:extLst>
      <p:ext uri="{BB962C8B-B14F-4D97-AF65-F5344CB8AC3E}">
        <p14:creationId xmlns:p14="http://schemas.microsoft.com/office/powerpoint/2010/main" val="1278586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1</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1748344" y="3048113"/>
            <a:ext cx="8695313" cy="1091974"/>
          </a:xfrm>
        </p:spPr>
        <p:txBody>
          <a:bodyPr anchor="ctr">
            <a:normAutofit/>
          </a:bodyPr>
          <a:lstStyle/>
          <a:p>
            <a:pPr algn="ctr"/>
            <a:r>
              <a:rPr lang="en-SG" sz="6600" u="sng" dirty="0"/>
              <a:t>Introduction</a:t>
            </a:r>
          </a:p>
        </p:txBody>
      </p:sp>
    </p:spTree>
    <p:extLst>
      <p:ext uri="{BB962C8B-B14F-4D97-AF65-F5344CB8AC3E}">
        <p14:creationId xmlns:p14="http://schemas.microsoft.com/office/powerpoint/2010/main" val="1087048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Introduction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Dow Jones Utility Average (DJUA), a member of the Dow Jones Global Indexes, was created in 1929 when utility stocks were removed from the Dow Jones Industrial Average. </a:t>
            </a:r>
          </a:p>
          <a:p>
            <a:pPr algn="just"/>
            <a:r>
              <a:rPr lang="en-SG" dirty="0"/>
              <a:t>The DJUA tracks the overall performance of a small group of </a:t>
            </a:r>
            <a:r>
              <a:rPr lang="en-SG" b="1" dirty="0"/>
              <a:t>15 utility stocks </a:t>
            </a:r>
            <a:r>
              <a:rPr lang="en-SG" dirty="0"/>
              <a:t>traded in the U.S. by using a price-weighted average method.</a:t>
            </a:r>
          </a:p>
          <a:p>
            <a:pPr algn="just"/>
            <a:r>
              <a:rPr lang="en-SG" dirty="0"/>
              <a:t>Constituent companies are primarily </a:t>
            </a:r>
            <a:r>
              <a:rPr lang="en-SG" b="1" dirty="0"/>
              <a:t>producers of utility resources </a:t>
            </a:r>
            <a:r>
              <a:rPr lang="en-SG" dirty="0"/>
              <a:t>such as electricity and natural gas. </a:t>
            </a:r>
          </a:p>
        </p:txBody>
      </p:sp>
    </p:spTree>
    <p:extLst>
      <p:ext uri="{BB962C8B-B14F-4D97-AF65-F5344CB8AC3E}">
        <p14:creationId xmlns:p14="http://schemas.microsoft.com/office/powerpoint/2010/main" val="2204832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Introduction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In addition, these utility companies typically </a:t>
            </a:r>
            <a:r>
              <a:rPr lang="en-SG" b="1" dirty="0"/>
              <a:t>pay sizable dividends </a:t>
            </a:r>
            <a:r>
              <a:rPr lang="en-SG" dirty="0"/>
              <a:t>and provide a </a:t>
            </a:r>
            <a:r>
              <a:rPr lang="en-SG" b="1" dirty="0"/>
              <a:t>steady stream of dividend income </a:t>
            </a:r>
            <a:r>
              <a:rPr lang="en-SG" dirty="0"/>
              <a:t>relative to companies from other sectors as they face less uncertainty and minimal future volatility due to nature of their industry. </a:t>
            </a:r>
          </a:p>
          <a:p>
            <a:pPr algn="just"/>
            <a:r>
              <a:rPr lang="en-SG" dirty="0"/>
              <a:t>This therefore results in utility sector stocks to be typically seen as a </a:t>
            </a:r>
            <a:r>
              <a:rPr lang="en-SG" b="1" dirty="0"/>
              <a:t>favourite for retirees and other income-seeking investors</a:t>
            </a:r>
            <a:r>
              <a:rPr lang="en-SG" dirty="0"/>
              <a:t>. </a:t>
            </a:r>
          </a:p>
          <a:p>
            <a:pPr algn="just"/>
            <a:r>
              <a:rPr lang="en-SG" dirty="0"/>
              <a:t>In hope of constructing an index that outperforms the price-weighted DJUA, our team decided to </a:t>
            </a:r>
            <a:r>
              <a:rPr lang="en-SG" b="1" dirty="0"/>
              <a:t>construct smart-beta indices </a:t>
            </a:r>
            <a:r>
              <a:rPr lang="en-SG" dirty="0"/>
              <a:t>which weigh constituent stocks by fundamentals instead of price. We then analysed and appraised the findings of our endeavour. </a:t>
            </a:r>
          </a:p>
        </p:txBody>
      </p:sp>
    </p:spTree>
    <p:extLst>
      <p:ext uri="{BB962C8B-B14F-4D97-AF65-F5344CB8AC3E}">
        <p14:creationId xmlns:p14="http://schemas.microsoft.com/office/powerpoint/2010/main" val="2069959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2</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rmAutofit fontScale="90000"/>
          </a:bodyPr>
          <a:lstStyle/>
          <a:p>
            <a:pPr algn="ctr"/>
            <a:r>
              <a:rPr lang="en-SG" sz="6600" u="sng" dirty="0"/>
              <a:t>Data Sources &amp; Preparation</a:t>
            </a:r>
          </a:p>
        </p:txBody>
      </p:sp>
    </p:spTree>
    <p:extLst>
      <p:ext uri="{BB962C8B-B14F-4D97-AF65-F5344CB8AC3E}">
        <p14:creationId xmlns:p14="http://schemas.microsoft.com/office/powerpoint/2010/main" val="928811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Data Sources &amp; Preparation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Our data sample includes stock and relevant fundamentals data on all stocks which have ever been members of the Dow Jones Utility Average index for the period between 1963 and 2018 (the sample period). </a:t>
            </a:r>
          </a:p>
          <a:p>
            <a:pPr algn="just"/>
            <a:r>
              <a:rPr lang="en-SG" dirty="0"/>
              <a:t>We obtained the bulk of our data from </a:t>
            </a:r>
            <a:r>
              <a:rPr lang="en-SG" b="1" dirty="0"/>
              <a:t>Wharton Research Data Services (WRDS)</a:t>
            </a:r>
            <a:r>
              <a:rPr lang="en-SG" dirty="0"/>
              <a:t>, from which the </a:t>
            </a:r>
            <a:r>
              <a:rPr lang="en-SG" dirty="0" err="1"/>
              <a:t>Center</a:t>
            </a:r>
            <a:r>
              <a:rPr lang="en-SG" dirty="0"/>
              <a:t> for Research in Security Prices (CRSP), </a:t>
            </a:r>
            <a:r>
              <a:rPr lang="en-SG" dirty="0" err="1"/>
              <a:t>Compustat</a:t>
            </a:r>
            <a:r>
              <a:rPr lang="en-SG" dirty="0"/>
              <a:t> - Capital IQ and CRSP/</a:t>
            </a:r>
            <a:r>
              <a:rPr lang="en-SG" dirty="0" err="1"/>
              <a:t>Compustat</a:t>
            </a:r>
            <a:r>
              <a:rPr lang="en-SG" dirty="0"/>
              <a:t> Merged Database (CCM) databases were utilised. </a:t>
            </a:r>
          </a:p>
          <a:p>
            <a:pPr algn="just"/>
            <a:r>
              <a:rPr lang="en-SG" dirty="0"/>
              <a:t>We also tapped on the </a:t>
            </a:r>
            <a:r>
              <a:rPr lang="en-SG" b="1" dirty="0"/>
              <a:t>Bloomberg database </a:t>
            </a:r>
            <a:r>
              <a:rPr lang="en-SG" dirty="0"/>
              <a:t>for index price data and membership data on the Dow Jones Utility Average, though the information provided was incomplete and was supplemented by information from </a:t>
            </a:r>
            <a:r>
              <a:rPr lang="en-SG" u="sng" dirty="0">
                <a:hlinkClick r:id="rId2"/>
              </a:rPr>
              <a:t>this article by Global Financial Data</a:t>
            </a:r>
            <a:r>
              <a:rPr lang="en-SG" dirty="0"/>
              <a:t>.</a:t>
            </a:r>
          </a:p>
        </p:txBody>
      </p:sp>
    </p:spTree>
    <p:extLst>
      <p:ext uri="{BB962C8B-B14F-4D97-AF65-F5344CB8AC3E}">
        <p14:creationId xmlns:p14="http://schemas.microsoft.com/office/powerpoint/2010/main" val="374086344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631</TotalTime>
  <Words>2924</Words>
  <Application>Microsoft Office PowerPoint</Application>
  <PresentationFormat>Widescreen</PresentationFormat>
  <Paragraphs>786</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Century Schoolbook (Body)</vt:lpstr>
      <vt:lpstr>Arial</vt:lpstr>
      <vt:lpstr>Calibri</vt:lpstr>
      <vt:lpstr>Cambria Math</vt:lpstr>
      <vt:lpstr>Century Schoolbook</vt:lpstr>
      <vt:lpstr>Wingdings 2</vt:lpstr>
      <vt:lpstr>View</vt:lpstr>
      <vt:lpstr>QF604: Econometrics  of Financial Markets</vt:lpstr>
      <vt:lpstr>Hey!</vt:lpstr>
      <vt:lpstr>Enjoy the Chocolates!</vt:lpstr>
      <vt:lpstr>The Dow Jones Utility Average  &amp; Smart Beta Alternatives</vt:lpstr>
      <vt:lpstr>Introduction</vt:lpstr>
      <vt:lpstr>Introduction</vt:lpstr>
      <vt:lpstr>Introduction</vt:lpstr>
      <vt:lpstr>Data Sources &amp; Preparation</vt:lpstr>
      <vt:lpstr>Data Sources &amp; Preparation</vt:lpstr>
      <vt:lpstr>Center for Research in Security Prices (CRSP)</vt:lpstr>
      <vt:lpstr>Compustat - Capital IQ</vt:lpstr>
      <vt:lpstr>CRSP/Compustat  Merged Database (CCM)</vt:lpstr>
      <vt:lpstr>Computation of Fundamentals</vt:lpstr>
      <vt:lpstr>Some Data Constraints</vt:lpstr>
      <vt:lpstr>Smart Beta Index Construction, Methodology &amp; Initial Findings</vt:lpstr>
      <vt:lpstr>Weighting Method</vt:lpstr>
      <vt:lpstr>Real-World Replicability</vt:lpstr>
      <vt:lpstr>Just Some Rules..</vt:lpstr>
      <vt:lpstr>Just Some More Rules..</vt:lpstr>
      <vt:lpstr>Initial Findings</vt:lpstr>
      <vt:lpstr>Initial Findings</vt:lpstr>
      <vt:lpstr>Initial Findings</vt:lpstr>
      <vt:lpstr>Initial Findings</vt:lpstr>
      <vt:lpstr>Initial Findings</vt:lpstr>
      <vt:lpstr>Initial Findings</vt:lpstr>
      <vt:lpstr>Index Performance Appraisal</vt:lpstr>
      <vt:lpstr>PowerPoint Presentation</vt:lpstr>
      <vt:lpstr>Price Return Indices</vt:lpstr>
      <vt:lpstr>Price Return Indices</vt:lpstr>
      <vt:lpstr>PowerPoint Presentation</vt:lpstr>
      <vt:lpstr>PowerPoint Presentation</vt:lpstr>
      <vt:lpstr>Total Return Indices</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QF608: Research Methods for Quantitative Professionals</dc:title>
  <dc:creator>Tian Yong Woon</dc:creator>
  <cp:lastModifiedBy>Tian Yong Woon</cp:lastModifiedBy>
  <cp:revision>55</cp:revision>
  <dcterms:created xsi:type="dcterms:W3CDTF">2019-05-01T08:09:45Z</dcterms:created>
  <dcterms:modified xsi:type="dcterms:W3CDTF">2019-05-02T14:13:23Z</dcterms:modified>
</cp:coreProperties>
</file>