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7" r:id="rId2"/>
    <p:sldId id="299" r:id="rId3"/>
    <p:sldId id="301" r:id="rId4"/>
    <p:sldId id="283" r:id="rId5"/>
    <p:sldId id="337" r:id="rId6"/>
    <p:sldId id="302" r:id="rId7"/>
    <p:sldId id="328" r:id="rId8"/>
    <p:sldId id="329" r:id="rId9"/>
    <p:sldId id="330" r:id="rId10"/>
    <p:sldId id="331" r:id="rId11"/>
    <p:sldId id="332" r:id="rId12"/>
    <p:sldId id="338" r:id="rId13"/>
    <p:sldId id="333" r:id="rId14"/>
    <p:sldId id="334" r:id="rId15"/>
    <p:sldId id="336" r:id="rId16"/>
    <p:sldId id="335" r:id="rId17"/>
    <p:sldId id="339" r:id="rId18"/>
    <p:sldId id="340" r:id="rId19"/>
    <p:sldId id="342" r:id="rId20"/>
    <p:sldId id="341" r:id="rId21"/>
    <p:sldId id="343" r:id="rId22"/>
    <p:sldId id="344" r:id="rId23"/>
    <p:sldId id="345" r:id="rId24"/>
    <p:sldId id="346" r:id="rId25"/>
    <p:sldId id="350" r:id="rId26"/>
    <p:sldId id="352" r:id="rId27"/>
    <p:sldId id="347" r:id="rId28"/>
    <p:sldId id="348" r:id="rId29"/>
    <p:sldId id="34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EBEC"/>
    <a:srgbClr val="6F6F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37" autoAdjust="0"/>
    <p:restoredTop sz="94660"/>
  </p:normalViewPr>
  <p:slideViewPr>
    <p:cSldViewPr snapToGrid="0">
      <p:cViewPr>
        <p:scale>
          <a:sx n="90" d="100"/>
          <a:sy n="90" d="100"/>
        </p:scale>
        <p:origin x="64"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6AA14-9F45-4B04-AA4C-E99B18EBC369}" type="datetimeFigureOut">
              <a:rPr lang="en-SG" smtClean="0"/>
              <a:t>1/5/2019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F73EA6-BDB1-4AA0-A4FD-116B3BAAB35F}" type="slidenum">
              <a:rPr lang="en-SG" smtClean="0"/>
              <a:t>‹#›</a:t>
            </a:fld>
            <a:endParaRPr lang="en-SG"/>
          </a:p>
        </p:txBody>
      </p:sp>
    </p:spTree>
    <p:extLst>
      <p:ext uri="{BB962C8B-B14F-4D97-AF65-F5344CB8AC3E}">
        <p14:creationId xmlns:p14="http://schemas.microsoft.com/office/powerpoint/2010/main" val="135209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1131007-DF03-4009-AE18-344449028902}" type="datetimeFigureOut">
              <a:rPr lang="en-SG" smtClean="0"/>
              <a:t>1/5/2019</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C730054-D9D4-430A-8FE1-45FF4A533F25}"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373910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1/5/2019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110470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1/5/2019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2236085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1/5/2019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424339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31007-DF03-4009-AE18-344449028902}" type="datetimeFigureOut">
              <a:rPr lang="en-SG" smtClean="0"/>
              <a:t>1/5/2019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78425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131007-DF03-4009-AE18-344449028902}" type="datetimeFigureOut">
              <a:rPr lang="en-SG" smtClean="0"/>
              <a:t>1/5/2019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2709062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131007-DF03-4009-AE18-344449028902}" type="datetimeFigureOut">
              <a:rPr lang="en-SG" smtClean="0"/>
              <a:t>1/5/2019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343068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131007-DF03-4009-AE18-344449028902}" type="datetimeFigureOut">
              <a:rPr lang="en-SG" smtClean="0"/>
              <a:t>1/5/2019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72367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131007-DF03-4009-AE18-344449028902}" type="datetimeFigureOut">
              <a:rPr lang="en-SG" smtClean="0"/>
              <a:t>1/5/2019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739177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131007-DF03-4009-AE18-344449028902}" type="datetimeFigureOut">
              <a:rPr lang="en-SG" smtClean="0"/>
              <a:t>1/5/2019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097724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131007-DF03-4009-AE18-344449028902}" type="datetimeFigureOut">
              <a:rPr lang="en-SG" smtClean="0"/>
              <a:t>1/5/2019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411577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1131007-DF03-4009-AE18-344449028902}" type="datetimeFigureOut">
              <a:rPr lang="en-SG" smtClean="0"/>
              <a:t>1/5/2019</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SG"/>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C730054-D9D4-430A-8FE1-45FF4A533F25}" type="slidenum">
              <a:rPr lang="en-SG" smtClean="0"/>
              <a:t>‹#›</a:t>
            </a:fld>
            <a:endParaRPr lang="en-SG"/>
          </a:p>
        </p:txBody>
      </p:sp>
    </p:spTree>
    <p:extLst>
      <p:ext uri="{BB962C8B-B14F-4D97-AF65-F5344CB8AC3E}">
        <p14:creationId xmlns:p14="http://schemas.microsoft.com/office/powerpoint/2010/main" val="41526297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globalfinancialdata.com/GFD/Article/a-brief-history-of-the-dow-jones-utility-averag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p:txBody>
          <a:bodyPr>
            <a:normAutofit/>
          </a:bodyPr>
          <a:lstStyle/>
          <a:p>
            <a:r>
              <a:rPr lang="en-SG" sz="4800" dirty="0"/>
              <a:t>QF604: Econometrics </a:t>
            </a:r>
            <a:br>
              <a:rPr lang="en-SG" sz="4800" dirty="0"/>
            </a:br>
            <a:r>
              <a:rPr lang="en-SG" sz="4800" dirty="0"/>
              <a:t>of Financial Markets</a:t>
            </a:r>
          </a:p>
        </p:txBody>
      </p:sp>
      <p:sp>
        <p:nvSpPr>
          <p:cNvPr id="3" name="Subtitle 2">
            <a:extLst>
              <a:ext uri="{FF2B5EF4-FFF2-40B4-BE49-F238E27FC236}">
                <a16:creationId xmlns:a16="http://schemas.microsoft.com/office/drawing/2014/main" id="{AEA92913-D24B-44C4-AA85-98F207246E46}"/>
              </a:ext>
            </a:extLst>
          </p:cNvPr>
          <p:cNvSpPr>
            <a:spLocks noGrp="1"/>
          </p:cNvSpPr>
          <p:nvPr>
            <p:ph type="subTitle" idx="1"/>
          </p:nvPr>
        </p:nvSpPr>
        <p:spPr/>
        <p:txBody>
          <a:bodyPr/>
          <a:lstStyle/>
          <a:p>
            <a:r>
              <a:rPr lang="en-SG" dirty="0"/>
              <a:t>Jin, Kim, Quek, Wang and Woon (2019)</a:t>
            </a:r>
          </a:p>
        </p:txBody>
      </p:sp>
    </p:spTree>
    <p:extLst>
      <p:ext uri="{BB962C8B-B14F-4D97-AF65-F5344CB8AC3E}">
        <p14:creationId xmlns:p14="http://schemas.microsoft.com/office/powerpoint/2010/main" val="3982204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a:t>CRSP/</a:t>
            </a:r>
            <a:r>
              <a:rPr lang="en-SG" dirty="0" err="1"/>
              <a:t>Compustat</a:t>
            </a:r>
            <a:r>
              <a:rPr lang="en-SG" dirty="0"/>
              <a:t> </a:t>
            </a:r>
            <a:br>
              <a:rPr lang="en-SG" dirty="0"/>
            </a:br>
            <a:r>
              <a:rPr lang="en-SG" dirty="0"/>
              <a:t>Merged Database (CCM)</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We used the CCM Database to obtain the </a:t>
            </a:r>
            <a:r>
              <a:rPr lang="en-SG" b="1" dirty="0"/>
              <a:t>links between the unique PERMCO and GVKEY identifiers</a:t>
            </a:r>
            <a:r>
              <a:rPr lang="en-SG" dirty="0"/>
              <a:t> for the CRSP and </a:t>
            </a:r>
            <a:r>
              <a:rPr lang="en-SG" dirty="0" err="1"/>
              <a:t>Compustat</a:t>
            </a:r>
            <a:r>
              <a:rPr lang="en-SG" dirty="0"/>
              <a:t> databases respectively. </a:t>
            </a:r>
          </a:p>
          <a:p>
            <a:pPr algn="just"/>
            <a:r>
              <a:rPr lang="en-SG" dirty="0"/>
              <a:t>This allowed us to be able to </a:t>
            </a:r>
            <a:r>
              <a:rPr lang="en-SG" b="1" dirty="0"/>
              <a:t>link stock price and market capitalisation data to other corresponding fundamentals</a:t>
            </a:r>
            <a:r>
              <a:rPr lang="en-SG" dirty="0"/>
              <a:t> (e.g. computed ROCE, ROA numbers) data at the entity level. With that said, not all required data was found to be available for our sample period.</a:t>
            </a:r>
          </a:p>
        </p:txBody>
      </p:sp>
    </p:spTree>
    <p:extLst>
      <p:ext uri="{BB962C8B-B14F-4D97-AF65-F5344CB8AC3E}">
        <p14:creationId xmlns:p14="http://schemas.microsoft.com/office/powerpoint/2010/main" val="3290989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a:t>Computation of Fundamentals</a:t>
            </a:r>
          </a:p>
        </p:txBody>
      </p:sp>
      <p:graphicFrame>
        <p:nvGraphicFramePr>
          <p:cNvPr id="8" name="Table 7">
            <a:extLst>
              <a:ext uri="{FF2B5EF4-FFF2-40B4-BE49-F238E27FC236}">
                <a16:creationId xmlns:a16="http://schemas.microsoft.com/office/drawing/2014/main" id="{C98E10E0-4293-472E-A0E7-FC07C16DAD32}"/>
              </a:ext>
            </a:extLst>
          </p:cNvPr>
          <p:cNvGraphicFramePr>
            <a:graphicFrameLocks noGrp="1"/>
          </p:cNvGraphicFramePr>
          <p:nvPr>
            <p:extLst>
              <p:ext uri="{D42A27DB-BD31-4B8C-83A1-F6EECF244321}">
                <p14:modId xmlns:p14="http://schemas.microsoft.com/office/powerpoint/2010/main" val="839458869"/>
              </p:ext>
            </p:extLst>
          </p:nvPr>
        </p:nvGraphicFramePr>
        <p:xfrm>
          <a:off x="1447800" y="1691322"/>
          <a:ext cx="8623301" cy="4526960"/>
        </p:xfrm>
        <a:graphic>
          <a:graphicData uri="http://schemas.openxmlformats.org/drawingml/2006/table">
            <a:tbl>
              <a:tblPr firstRow="1" firstCol="1" bandRow="1"/>
              <a:tblGrid>
                <a:gridCol w="1535375">
                  <a:extLst>
                    <a:ext uri="{9D8B030D-6E8A-4147-A177-3AD203B41FA5}">
                      <a16:colId xmlns:a16="http://schemas.microsoft.com/office/drawing/2014/main" val="221469691"/>
                    </a:ext>
                  </a:extLst>
                </a:gridCol>
                <a:gridCol w="2149524">
                  <a:extLst>
                    <a:ext uri="{9D8B030D-6E8A-4147-A177-3AD203B41FA5}">
                      <a16:colId xmlns:a16="http://schemas.microsoft.com/office/drawing/2014/main" val="3379633020"/>
                    </a:ext>
                  </a:extLst>
                </a:gridCol>
                <a:gridCol w="1296658">
                  <a:extLst>
                    <a:ext uri="{9D8B030D-6E8A-4147-A177-3AD203B41FA5}">
                      <a16:colId xmlns:a16="http://schemas.microsoft.com/office/drawing/2014/main" val="4120727020"/>
                    </a:ext>
                  </a:extLst>
                </a:gridCol>
                <a:gridCol w="1296658">
                  <a:extLst>
                    <a:ext uri="{9D8B030D-6E8A-4147-A177-3AD203B41FA5}">
                      <a16:colId xmlns:a16="http://schemas.microsoft.com/office/drawing/2014/main" val="18894829"/>
                    </a:ext>
                  </a:extLst>
                </a:gridCol>
                <a:gridCol w="2345086">
                  <a:extLst>
                    <a:ext uri="{9D8B030D-6E8A-4147-A177-3AD203B41FA5}">
                      <a16:colId xmlns:a16="http://schemas.microsoft.com/office/drawing/2014/main" val="1062052474"/>
                    </a:ext>
                  </a:extLst>
                </a:gridCol>
              </a:tblGrid>
              <a:tr h="399580">
                <a:tc>
                  <a:txBody>
                    <a:bodyPr/>
                    <a:lstStyle/>
                    <a:p>
                      <a:pPr algn="ctr">
                        <a:lnSpc>
                          <a:spcPct val="107000"/>
                        </a:lnSpc>
                        <a:spcAft>
                          <a:spcPts val="0"/>
                        </a:spcAft>
                      </a:pPr>
                      <a:r>
                        <a:rPr lang="en-SG" sz="13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Description</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Equation</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Price Return Index</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Return Index</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Comments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64742096"/>
                  </a:ext>
                </a:extLst>
              </a:tr>
              <a:tr h="406316">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Market Capitalisation</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Share Price x No. of Shares Outstanding</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621509547"/>
                  </a:ext>
                </a:extLst>
              </a:tr>
              <a:tr h="406316">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on Assets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Net Income/Total Assets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3985600179"/>
                  </a:ext>
                </a:extLst>
              </a:tr>
              <a:tr h="406316">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on Capital Employed</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EBIT/Capital Employed</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Capital Employed = Total Assets - Current Liabilities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4503840"/>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on Invested Capital</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NOPAT/Invested Capital</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NOPAT = EBIT x (1-Tax Rate)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24141365"/>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Gross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Gross Profit/Revenue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1569038928"/>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Profit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Net Income/Revenue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4071779314"/>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EBITDA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EBITDA/Revenue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3521843752"/>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Operating Cash Flow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Operating Cash Flow/Revenue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3670675201"/>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Current Ratio</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Current Assets/Current Liabilities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1225812862"/>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Long Term Debt to Total Equity</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Long Term Debt/Total Equity</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3627586967"/>
                  </a:ext>
                </a:extLst>
              </a:tr>
            </a:tbl>
          </a:graphicData>
        </a:graphic>
      </p:graphicFrame>
    </p:spTree>
    <p:extLst>
      <p:ext uri="{BB962C8B-B14F-4D97-AF65-F5344CB8AC3E}">
        <p14:creationId xmlns:p14="http://schemas.microsoft.com/office/powerpoint/2010/main" val="797318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Some Data Constraints</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We only started our smart beta Total Return indices from June 1988 owing to a </a:t>
            </a:r>
            <a:r>
              <a:rPr lang="en-SG" b="1" dirty="0"/>
              <a:t>lack of prior price data on the relevant benchmark index </a:t>
            </a:r>
            <a:r>
              <a:rPr lang="en-SG" dirty="0"/>
              <a:t>(the Dow Jones Utility Average Total Return) and on Operating Cash Flow Margin fundamentals data. </a:t>
            </a:r>
          </a:p>
          <a:p>
            <a:pPr algn="just"/>
            <a:r>
              <a:rPr lang="en-SG" dirty="0"/>
              <a:t>As can be inferred, owing to a lack of data, </a:t>
            </a:r>
            <a:r>
              <a:rPr lang="en-SG" b="1" dirty="0"/>
              <a:t>price return smart beta indices based on Operating Cash Flow Margin were not constructed</a:t>
            </a:r>
            <a:r>
              <a:rPr lang="en-SG" dirty="0"/>
              <a:t>. </a:t>
            </a:r>
          </a:p>
        </p:txBody>
      </p:sp>
    </p:spTree>
    <p:extLst>
      <p:ext uri="{BB962C8B-B14F-4D97-AF65-F5344CB8AC3E}">
        <p14:creationId xmlns:p14="http://schemas.microsoft.com/office/powerpoint/2010/main" val="3302204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3</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Smart Beta Index Construction, Methodology &amp; Initial Findings</a:t>
            </a:r>
          </a:p>
        </p:txBody>
      </p:sp>
    </p:spTree>
    <p:extLst>
      <p:ext uri="{BB962C8B-B14F-4D97-AF65-F5344CB8AC3E}">
        <p14:creationId xmlns:p14="http://schemas.microsoft.com/office/powerpoint/2010/main" val="4251011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Weighting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marL="0" indent="0" algn="just">
                  <a:buNone/>
                </a:pPr>
                <a:r>
                  <a:rPr lang="en-SG" dirty="0"/>
                  <a:t>We then proceeded to construct smart beta indices based on the 10 fundamentals we have selected. Our weighting method is as follows:</a:t>
                </a:r>
              </a:p>
              <a:p>
                <a:pPr marL="0" indent="0" algn="just">
                  <a:buNone/>
                </a:pPr>
                <a:endParaRPr lang="en-SG" dirty="0"/>
              </a:p>
              <a:p>
                <a:pPr marL="0" indent="0" algn="just">
                  <a:buNone/>
                </a:pPr>
                <a14:m>
                  <m:oMathPara xmlns:m="http://schemas.openxmlformats.org/officeDocument/2006/math">
                    <m:oMathParaPr>
                      <m:jc m:val="centerGroup"/>
                    </m:oMathParaPr>
                    <m:oMath xmlns:m="http://schemas.openxmlformats.org/officeDocument/2006/math">
                      <m:sSub>
                        <m:sSubPr>
                          <m:ctrlPr>
                            <a:rPr lang="en-SG" b="1" i="1">
                              <a:latin typeface="Cambria Math" panose="02040503050406030204" pitchFamily="18" charset="0"/>
                            </a:rPr>
                          </m:ctrlPr>
                        </m:sSubPr>
                        <m:e>
                          <m:r>
                            <a:rPr lang="en-SG" b="1" i="1">
                              <a:latin typeface="Cambria Math" panose="02040503050406030204" pitchFamily="18" charset="0"/>
                            </a:rPr>
                            <m:t>𝒘</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sub>
                      </m:sSub>
                      <m:r>
                        <a:rPr lang="en-SG" b="1" i="1">
                          <a:latin typeface="Cambria Math" panose="02040503050406030204" pitchFamily="18" charset="0"/>
                        </a:rPr>
                        <m:t>=</m:t>
                      </m:r>
                      <m:f>
                        <m:fPr>
                          <m:ctrlPr>
                            <a:rPr lang="en-SG" b="1" i="1">
                              <a:latin typeface="Cambria Math" panose="02040503050406030204" pitchFamily="18" charset="0"/>
                            </a:rPr>
                          </m:ctrlPr>
                        </m:fPr>
                        <m:num>
                          <m:sSub>
                            <m:sSubPr>
                              <m:ctrlPr>
                                <a:rPr lang="en-SG" b="1" i="1">
                                  <a:latin typeface="Cambria Math" panose="02040503050406030204" pitchFamily="18" charset="0"/>
                                </a:rPr>
                              </m:ctrlPr>
                            </m:sSubPr>
                            <m:e>
                              <m:r>
                                <a:rPr lang="en-SG" b="1" i="1">
                                  <a:latin typeface="Cambria Math" panose="02040503050406030204" pitchFamily="18" charset="0"/>
                                </a:rPr>
                                <m:t>𝒇</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r>
                                <a:rPr lang="en-SG" b="1" i="1">
                                  <a:latin typeface="Cambria Math" panose="02040503050406030204" pitchFamily="18" charset="0"/>
                                </a:rPr>
                                <m:t>−</m:t>
                              </m:r>
                              <m:r>
                                <a:rPr lang="en-SG" b="1" i="1">
                                  <a:latin typeface="Cambria Math" panose="02040503050406030204" pitchFamily="18" charset="0"/>
                                </a:rPr>
                                <m:t>𝟏</m:t>
                              </m:r>
                            </m:sub>
                          </m:sSub>
                        </m:num>
                        <m:den>
                          <m:nary>
                            <m:naryPr>
                              <m:chr m:val="∑"/>
                              <m:ctrlPr>
                                <a:rPr lang="en-SG" b="1" i="1">
                                  <a:latin typeface="Cambria Math" panose="02040503050406030204" pitchFamily="18" charset="0"/>
                                </a:rPr>
                              </m:ctrlPr>
                            </m:naryPr>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𝟏</m:t>
                              </m:r>
                            </m:sub>
                            <m:sup>
                              <m:r>
                                <a:rPr lang="en-SG" b="1" i="1">
                                  <a:latin typeface="Cambria Math" panose="02040503050406030204" pitchFamily="18" charset="0"/>
                                </a:rPr>
                                <m:t>𝑵</m:t>
                              </m:r>
                              <m:r>
                                <a:rPr lang="en-SG" b="1" i="1">
                                  <a:latin typeface="Cambria Math" panose="02040503050406030204" pitchFamily="18" charset="0"/>
                                </a:rPr>
                                <m:t>≤</m:t>
                              </m:r>
                              <m:r>
                                <a:rPr lang="en-SG" b="1" i="1">
                                  <a:latin typeface="Cambria Math" panose="02040503050406030204" pitchFamily="18" charset="0"/>
                                </a:rPr>
                                <m:t>𝟏𝟓</m:t>
                              </m:r>
                            </m:sup>
                            <m:e>
                              <m:sSub>
                                <m:sSubPr>
                                  <m:ctrlPr>
                                    <a:rPr lang="en-SG" b="1" i="1">
                                      <a:latin typeface="Cambria Math" panose="02040503050406030204" pitchFamily="18" charset="0"/>
                                    </a:rPr>
                                  </m:ctrlPr>
                                </m:sSubPr>
                                <m:e>
                                  <m:r>
                                    <a:rPr lang="en-SG" b="1" i="1">
                                      <a:latin typeface="Cambria Math" panose="02040503050406030204" pitchFamily="18" charset="0"/>
                                    </a:rPr>
                                    <m:t>𝒇</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r>
                                    <a:rPr lang="en-SG" b="1" i="1">
                                      <a:latin typeface="Cambria Math" panose="02040503050406030204" pitchFamily="18" charset="0"/>
                                    </a:rPr>
                                    <m:t>−</m:t>
                                  </m:r>
                                  <m:r>
                                    <a:rPr lang="en-SG" b="1" i="1">
                                      <a:latin typeface="Cambria Math" panose="02040503050406030204" pitchFamily="18" charset="0"/>
                                    </a:rPr>
                                    <m:t>𝟏</m:t>
                                  </m:r>
                                </m:sub>
                              </m:sSub>
                            </m:e>
                          </m:nary>
                        </m:den>
                      </m:f>
                      <m:r>
                        <a:rPr lang="en-SG" b="1" i="1">
                          <a:latin typeface="Cambria Math" panose="02040503050406030204" pitchFamily="18" charset="0"/>
                        </a:rPr>
                        <m:t>,  </m:t>
                      </m:r>
                      <m:nary>
                        <m:naryPr>
                          <m:chr m:val="∑"/>
                          <m:ctrlPr>
                            <a:rPr lang="en-SG" b="1" i="1">
                              <a:latin typeface="Cambria Math" panose="02040503050406030204" pitchFamily="18" charset="0"/>
                            </a:rPr>
                          </m:ctrlPr>
                        </m:naryPr>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𝟏</m:t>
                          </m:r>
                        </m:sub>
                        <m:sup>
                          <m:r>
                            <a:rPr lang="en-SG" b="1" i="1">
                              <a:latin typeface="Cambria Math" panose="02040503050406030204" pitchFamily="18" charset="0"/>
                            </a:rPr>
                            <m:t>𝑵</m:t>
                          </m:r>
                          <m:r>
                            <a:rPr lang="en-SG" b="1" i="1">
                              <a:latin typeface="Cambria Math" panose="02040503050406030204" pitchFamily="18" charset="0"/>
                            </a:rPr>
                            <m:t>≤</m:t>
                          </m:r>
                          <m:r>
                            <a:rPr lang="en-SG" b="1" i="1">
                              <a:latin typeface="Cambria Math" panose="02040503050406030204" pitchFamily="18" charset="0"/>
                            </a:rPr>
                            <m:t>𝟏𝟓</m:t>
                          </m:r>
                        </m:sup>
                        <m:e>
                          <m:sSub>
                            <m:sSubPr>
                              <m:ctrlPr>
                                <a:rPr lang="en-SG" b="1" i="1">
                                  <a:latin typeface="Cambria Math" panose="02040503050406030204" pitchFamily="18" charset="0"/>
                                </a:rPr>
                              </m:ctrlPr>
                            </m:sSubPr>
                            <m:e>
                              <m:r>
                                <a:rPr lang="en-SG" b="1" i="1">
                                  <a:latin typeface="Cambria Math" panose="02040503050406030204" pitchFamily="18" charset="0"/>
                                </a:rPr>
                                <m:t>𝒘</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sub>
                          </m:sSub>
                        </m:e>
                      </m:nary>
                      <m:r>
                        <a:rPr lang="en-SG" b="1" i="1">
                          <a:latin typeface="Cambria Math" panose="02040503050406030204" pitchFamily="18" charset="0"/>
                        </a:rPr>
                        <m:t>=</m:t>
                      </m:r>
                      <m:r>
                        <a:rPr lang="en-SG" b="1" i="1">
                          <a:latin typeface="Cambria Math" panose="02040503050406030204" pitchFamily="18" charset="0"/>
                        </a:rPr>
                        <m:t>𝟏</m:t>
                      </m:r>
                    </m:oMath>
                  </m:oMathPara>
                </a14:m>
                <a:endParaRPr lang="en-SG" b="1" dirty="0"/>
              </a:p>
              <a:p>
                <a:pPr marL="0" indent="0" algn="just">
                  <a:buNone/>
                </a:pPr>
                <a:endParaRPr lang="en-SG" sz="400" dirty="0"/>
              </a:p>
              <a:p>
                <a:pPr marL="0" indent="0" algn="just">
                  <a:buNone/>
                </a:pPr>
                <a:r>
                  <a:rPr lang="en-SG" dirty="0"/>
                  <a:t>where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𝑤</m:t>
                        </m:r>
                      </m:e>
                      <m:sub>
                        <m:r>
                          <a:rPr lang="en-SG" i="1">
                            <a:latin typeface="Cambria Math" panose="02040503050406030204" pitchFamily="18" charset="0"/>
                          </a:rPr>
                          <m:t>𝑖</m:t>
                        </m:r>
                        <m:r>
                          <a:rPr lang="en-SG" i="1">
                            <a:latin typeface="Cambria Math" panose="02040503050406030204" pitchFamily="18" charset="0"/>
                          </a:rPr>
                          <m:t>,</m:t>
                        </m:r>
                        <m:r>
                          <a:rPr lang="en-SG" i="1">
                            <a:latin typeface="Cambria Math" panose="02040503050406030204" pitchFamily="18" charset="0"/>
                          </a:rPr>
                          <m:t>𝑡</m:t>
                        </m:r>
                      </m:sub>
                    </m:sSub>
                  </m:oMath>
                </a14:m>
                <a:r>
                  <a:rPr lang="en-SG" dirty="0"/>
                  <a:t> is the weight assigned for stock </a:t>
                </a:r>
                <a14:m>
                  <m:oMath xmlns:m="http://schemas.openxmlformats.org/officeDocument/2006/math">
                    <m:r>
                      <a:rPr lang="en-SG" i="1">
                        <a:latin typeface="Cambria Math" panose="02040503050406030204" pitchFamily="18" charset="0"/>
                      </a:rPr>
                      <m:t>𝑖</m:t>
                    </m:r>
                  </m:oMath>
                </a14:m>
                <a:r>
                  <a:rPr lang="en-SG" dirty="0"/>
                  <a:t> for trading year </a:t>
                </a:r>
                <a14:m>
                  <m:oMath xmlns:m="http://schemas.openxmlformats.org/officeDocument/2006/math">
                    <m:r>
                      <a:rPr lang="en-SG" i="1">
                        <a:latin typeface="Cambria Math" panose="02040503050406030204" pitchFamily="18" charset="0"/>
                      </a:rPr>
                      <m:t>𝑡</m:t>
                    </m:r>
                  </m:oMath>
                </a14:m>
                <a:r>
                  <a:rPr lang="en-SG" dirty="0"/>
                  <a:t>, based on its fundamentals data from fiscal year </a:t>
                </a:r>
                <a14:m>
                  <m:oMath xmlns:m="http://schemas.openxmlformats.org/officeDocument/2006/math">
                    <m:r>
                      <a:rPr lang="en-SG" i="1">
                        <a:latin typeface="Cambria Math" panose="02040503050406030204" pitchFamily="18" charset="0"/>
                      </a:rPr>
                      <m:t>𝑡</m:t>
                    </m:r>
                    <m:r>
                      <a:rPr lang="en-SG" i="1">
                        <a:latin typeface="Cambria Math" panose="02040503050406030204" pitchFamily="18" charset="0"/>
                      </a:rPr>
                      <m:t>−1</m:t>
                    </m:r>
                  </m:oMath>
                </a14:m>
                <a:r>
                  <a:rPr lang="en-SG" dirty="0"/>
                  <a:t>, where the sum of the weights of the individual stocks for any year is 1. </a:t>
                </a:r>
              </a:p>
            </p:txBody>
          </p:sp>
        </mc:Choice>
        <mc:Fallback xmlns="">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567" r="-567"/>
                </a:stretch>
              </a:blipFill>
            </p:spPr>
            <p:txBody>
              <a:bodyPr/>
              <a:lstStyle/>
              <a:p>
                <a:r>
                  <a:rPr lang="en-SG">
                    <a:noFill/>
                  </a:rPr>
                  <a:t> </a:t>
                </a:r>
              </a:p>
            </p:txBody>
          </p:sp>
        </mc:Fallback>
      </mc:AlternateContent>
    </p:spTree>
    <p:extLst>
      <p:ext uri="{BB962C8B-B14F-4D97-AF65-F5344CB8AC3E}">
        <p14:creationId xmlns:p14="http://schemas.microsoft.com/office/powerpoint/2010/main" val="425137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Real-World Replicability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Price and Total Return smart beta indices were first constructed on </a:t>
                </a:r>
                <a:r>
                  <a:rPr lang="en-SG" b="1" dirty="0"/>
                  <a:t>June 1963 </a:t>
                </a:r>
                <a:r>
                  <a:rPr lang="en-SG" dirty="0"/>
                  <a:t>and </a:t>
                </a:r>
                <a:r>
                  <a:rPr lang="en-SG" b="1" dirty="0"/>
                  <a:t>June 1988 </a:t>
                </a:r>
                <a:r>
                  <a:rPr lang="en-SG" dirty="0"/>
                  <a:t>respectively. Rebalancing took place every year at the </a:t>
                </a:r>
                <a:r>
                  <a:rPr lang="en-SG" b="1" dirty="0"/>
                  <a:t>end of June</a:t>
                </a:r>
                <a:r>
                  <a:rPr lang="en-SG" dirty="0"/>
                  <a:t>.</a:t>
                </a:r>
              </a:p>
              <a:p>
                <a:pPr algn="just"/>
                <a:r>
                  <a:rPr lang="en-SG" dirty="0"/>
                  <a:t>The weighting approach using fundamentals data from fiscal year </a:t>
                </a:r>
                <a14:m>
                  <m:oMath xmlns:m="http://schemas.openxmlformats.org/officeDocument/2006/math">
                    <m:r>
                      <a:rPr lang="en-SG" i="1">
                        <a:latin typeface="Cambria Math" panose="02040503050406030204" pitchFamily="18" charset="0"/>
                      </a:rPr>
                      <m:t>𝑡</m:t>
                    </m:r>
                    <m:r>
                      <a:rPr lang="en-SG" i="1">
                        <a:latin typeface="Cambria Math" panose="02040503050406030204" pitchFamily="18" charset="0"/>
                      </a:rPr>
                      <m:t>−1</m:t>
                    </m:r>
                  </m:oMath>
                </a14:m>
                <a:r>
                  <a:rPr lang="en-SG" dirty="0"/>
                  <a:t> for weights for trading year  </a:t>
                </a:r>
                <a14:m>
                  <m:oMath xmlns:m="http://schemas.openxmlformats.org/officeDocument/2006/math">
                    <m:r>
                      <a:rPr lang="en-SG" i="1">
                        <a:latin typeface="Cambria Math" panose="02040503050406030204" pitchFamily="18" charset="0"/>
                      </a:rPr>
                      <m:t>𝑡</m:t>
                    </m:r>
                  </m:oMath>
                </a14:m>
                <a:r>
                  <a:rPr lang="en-SG" dirty="0"/>
                  <a:t>, coupled with our approach of performing annual rebalancing only in end-June allows for the </a:t>
                </a:r>
                <a:r>
                  <a:rPr lang="en-SG" b="1" dirty="0"/>
                  <a:t>real-world replication </a:t>
                </a:r>
                <a:r>
                  <a:rPr lang="en-SG" dirty="0"/>
                  <a:t>of our smart beta indices .</a:t>
                </a:r>
              </a:p>
              <a:p>
                <a:pPr algn="just"/>
                <a:r>
                  <a:rPr lang="en-SG" dirty="0"/>
                  <a:t>This is because </a:t>
                </a:r>
                <a:r>
                  <a:rPr lang="en-SG" b="1" dirty="0"/>
                  <a:t>full fiscal year fundamentals data are usually only released at the end of Q1 of every calendar year</a:t>
                </a:r>
                <a:r>
                  <a:rPr lang="en-SG" dirty="0"/>
                  <a:t>. </a:t>
                </a:r>
              </a:p>
            </p:txBody>
          </p:sp>
        </mc:Choice>
        <mc:Fallback xmlns="">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142" r="-567"/>
                </a:stretch>
              </a:blipFill>
            </p:spPr>
            <p:txBody>
              <a:bodyPr/>
              <a:lstStyle/>
              <a:p>
                <a:r>
                  <a:rPr lang="en-SG">
                    <a:noFill/>
                  </a:rPr>
                  <a:t> </a:t>
                </a:r>
              </a:p>
            </p:txBody>
          </p:sp>
        </mc:Fallback>
      </mc:AlternateContent>
    </p:spTree>
    <p:extLst>
      <p:ext uri="{BB962C8B-B14F-4D97-AF65-F5344CB8AC3E}">
        <p14:creationId xmlns:p14="http://schemas.microsoft.com/office/powerpoint/2010/main" val="3743745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Just Some Rules..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For every year, only stocks of companies which were </a:t>
                </a:r>
                <a:r>
                  <a:rPr lang="en-SG" b="1" dirty="0"/>
                  <a:t>officially members of the benchmark index</a:t>
                </a:r>
                <a:r>
                  <a:rPr lang="en-SG" dirty="0"/>
                  <a:t> (the Dow Jones Utility Average) were included in this weighting process. </a:t>
                </a:r>
              </a:p>
              <a:p>
                <a:pPr algn="just"/>
                <a:r>
                  <a:rPr lang="en-SG" dirty="0"/>
                  <a:t>In the case of the problem of </a:t>
                </a:r>
                <a:r>
                  <a:rPr lang="en-SG" b="1" dirty="0"/>
                  <a:t>missing data </a:t>
                </a:r>
                <a:r>
                  <a:rPr lang="en-SG" dirty="0"/>
                  <a:t>encountered for certain eligible companies in certain years, said </a:t>
                </a:r>
                <a:r>
                  <a:rPr lang="en-SG" b="1" dirty="0"/>
                  <a:t>companies will be excluded </a:t>
                </a:r>
                <a:r>
                  <a:rPr lang="en-SG" dirty="0"/>
                  <a:t>from the Index for that year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𝑤</m:t>
                        </m:r>
                      </m:e>
                      <m:sub>
                        <m:r>
                          <a:rPr lang="en-SG" i="1">
                            <a:latin typeface="Cambria Math" panose="02040503050406030204" pitchFamily="18" charset="0"/>
                          </a:rPr>
                          <m:t>𝑖</m:t>
                        </m:r>
                        <m:r>
                          <a:rPr lang="en-SG" i="1">
                            <a:latin typeface="Cambria Math" panose="02040503050406030204" pitchFamily="18" charset="0"/>
                          </a:rPr>
                          <m:t>,</m:t>
                        </m:r>
                        <m:r>
                          <a:rPr lang="en-SG" i="1">
                            <a:latin typeface="Cambria Math" panose="02040503050406030204" pitchFamily="18" charset="0"/>
                          </a:rPr>
                          <m:t>𝑡</m:t>
                        </m:r>
                      </m:sub>
                    </m:sSub>
                    <m:r>
                      <a:rPr lang="en-SG" i="1">
                        <a:latin typeface="Cambria Math" panose="02040503050406030204" pitchFamily="18" charset="0"/>
                      </a:rPr>
                      <m:t>=0</m:t>
                    </m:r>
                  </m:oMath>
                </a14:m>
                <a:r>
                  <a:rPr lang="en-SG" dirty="0"/>
                  <a:t>). </a:t>
                </a:r>
              </a:p>
              <a:p>
                <a:pPr algn="just"/>
                <a:r>
                  <a:rPr lang="en-SG" dirty="0"/>
                  <a:t>For that reason, our constructed indices may have less than 15 constituent stocks for some years, but </a:t>
                </a:r>
                <a:r>
                  <a:rPr lang="en-SG" b="1" dirty="0"/>
                  <a:t>never more than 15 constituent stocks </a:t>
                </a:r>
                <a:r>
                  <a:rPr lang="en-SG" dirty="0"/>
                  <a:t>for any year (as with the benchmark index). </a:t>
                </a:r>
              </a:p>
            </p:txBody>
          </p:sp>
        </mc:Choice>
        <mc:Fallback xmlns="">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142" r="-567"/>
                </a:stretch>
              </a:blipFill>
            </p:spPr>
            <p:txBody>
              <a:bodyPr/>
              <a:lstStyle/>
              <a:p>
                <a:r>
                  <a:rPr lang="en-SG">
                    <a:noFill/>
                  </a:rPr>
                  <a:t> </a:t>
                </a:r>
              </a:p>
            </p:txBody>
          </p:sp>
        </mc:Fallback>
      </mc:AlternateContent>
    </p:spTree>
    <p:extLst>
      <p:ext uri="{BB962C8B-B14F-4D97-AF65-F5344CB8AC3E}">
        <p14:creationId xmlns:p14="http://schemas.microsoft.com/office/powerpoint/2010/main" val="3998591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Just Some More Rules..</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Given how some of our chosen fundamentals (e.g. ROA, ROCE, ROIC etc) can take on negative values, we allowed our indices to be </a:t>
            </a:r>
            <a:r>
              <a:rPr lang="en-SG" b="1" dirty="0"/>
              <a:t>fully unconstrained</a:t>
            </a:r>
            <a:r>
              <a:rPr lang="en-SG" dirty="0"/>
              <a:t>. </a:t>
            </a:r>
          </a:p>
          <a:p>
            <a:pPr algn="just"/>
            <a:r>
              <a:rPr lang="en-SG" dirty="0"/>
              <a:t>This means that long or short positions on eligible stocks were permitted </a:t>
            </a:r>
            <a:r>
              <a:rPr lang="en-SG" b="1" dirty="0"/>
              <a:t>with no set limits</a:t>
            </a:r>
            <a:r>
              <a:rPr lang="en-SG" dirty="0"/>
              <a:t>. </a:t>
            </a:r>
          </a:p>
          <a:p>
            <a:pPr algn="just"/>
            <a:r>
              <a:rPr lang="en-SG" b="1" dirty="0"/>
              <a:t>We also established an “absorbing state” </a:t>
            </a:r>
            <a:r>
              <a:rPr lang="en-SG" dirty="0"/>
              <a:t>for the prices of the smart beta indices to be at 0 (indicating a total loss of initial capital), with any of our indices reaching or exceeding that floor deemed to be failed ones and as such excluded from further analysis.</a:t>
            </a:r>
          </a:p>
        </p:txBody>
      </p:sp>
    </p:spTree>
    <p:extLst>
      <p:ext uri="{BB962C8B-B14F-4D97-AF65-F5344CB8AC3E}">
        <p14:creationId xmlns:p14="http://schemas.microsoft.com/office/powerpoint/2010/main" val="529469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CD849AF-3D9E-44CF-ACF7-F40E10FBE63F}"/>
              </a:ext>
            </a:extLst>
          </p:cNvPr>
          <p:cNvPicPr>
            <a:picLocks noChangeAspect="1"/>
          </p:cNvPicPr>
          <p:nvPr/>
        </p:nvPicPr>
        <p:blipFill>
          <a:blip r:embed="rId2"/>
          <a:stretch>
            <a:fillRect/>
          </a:stretch>
        </p:blipFill>
        <p:spPr>
          <a:xfrm>
            <a:off x="484650" y="1513522"/>
            <a:ext cx="6494400" cy="4872519"/>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a:bodyPr>
          <a:lstStyle/>
          <a:p>
            <a:pPr algn="just"/>
            <a:r>
              <a:rPr lang="en-SG" dirty="0"/>
              <a:t>The superior smart beta index become </a:t>
            </a:r>
            <a:r>
              <a:rPr lang="en-SG" b="1" dirty="0"/>
              <a:t>clear as day </a:t>
            </a:r>
            <a:r>
              <a:rPr lang="en-SG" dirty="0"/>
              <a:t>after the computed smart beta index prices were plotted over time. </a:t>
            </a:r>
          </a:p>
          <a:p>
            <a:pPr algn="just"/>
            <a:r>
              <a:rPr lang="en-SG" dirty="0"/>
              <a:t>For both price return and total return smart beta portfolios, the portfolios with </a:t>
            </a:r>
            <a:r>
              <a:rPr lang="en-SG" b="1" dirty="0"/>
              <a:t>ROIC-based weightings </a:t>
            </a:r>
            <a:r>
              <a:rPr lang="en-SG" dirty="0"/>
              <a:t>achieved far superior returns over our other constructed indices. </a:t>
            </a:r>
          </a:p>
        </p:txBody>
      </p:sp>
    </p:spTree>
    <p:extLst>
      <p:ext uri="{BB962C8B-B14F-4D97-AF65-F5344CB8AC3E}">
        <p14:creationId xmlns:p14="http://schemas.microsoft.com/office/powerpoint/2010/main" val="565896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877BDC-C351-4309-88ED-FC9794187AF7}"/>
              </a:ext>
            </a:extLst>
          </p:cNvPr>
          <p:cNvPicPr>
            <a:picLocks noChangeAspect="1"/>
          </p:cNvPicPr>
          <p:nvPr/>
        </p:nvPicPr>
        <p:blipFill>
          <a:blip r:embed="rId2"/>
          <a:stretch>
            <a:fillRect/>
          </a:stretch>
        </p:blipFill>
        <p:spPr>
          <a:xfrm>
            <a:off x="484650" y="1513521"/>
            <a:ext cx="6494400" cy="4867368"/>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058225" y="1513522"/>
            <a:ext cx="3817112" cy="5031390"/>
          </a:xfrm>
        </p:spPr>
        <p:txBody>
          <a:bodyPr anchor="ctr">
            <a:normAutofit/>
          </a:bodyPr>
          <a:lstStyle/>
          <a:p>
            <a:pPr algn="just"/>
            <a:r>
              <a:rPr lang="en-SG" dirty="0"/>
              <a:t>Coming in as faraway second and third place were the </a:t>
            </a:r>
            <a:r>
              <a:rPr lang="en-SG" b="1" dirty="0"/>
              <a:t>ROCE</a:t>
            </a:r>
            <a:r>
              <a:rPr lang="en-SG" dirty="0"/>
              <a:t> and </a:t>
            </a:r>
            <a:r>
              <a:rPr lang="en-SG" b="1" dirty="0"/>
              <a:t>Current Ratio</a:t>
            </a:r>
            <a:r>
              <a:rPr lang="en-SG" dirty="0"/>
              <a:t>-based smart beta indices. </a:t>
            </a:r>
          </a:p>
          <a:p>
            <a:pPr algn="just"/>
            <a:r>
              <a:rPr lang="en-SG" dirty="0"/>
              <a:t>Amongst the portfolios which survived the sample period, indices weighed based on </a:t>
            </a:r>
            <a:r>
              <a:rPr lang="en-SG" b="1" dirty="0"/>
              <a:t>price</a:t>
            </a:r>
            <a:r>
              <a:rPr lang="en-SG" dirty="0"/>
              <a:t> and </a:t>
            </a:r>
            <a:r>
              <a:rPr lang="en-SG" b="1" dirty="0"/>
              <a:t>market capitalisation performed the worst</a:t>
            </a:r>
            <a:r>
              <a:rPr lang="en-SG" dirty="0"/>
              <a:t>.</a:t>
            </a:r>
          </a:p>
        </p:txBody>
      </p:sp>
    </p:spTree>
    <p:extLst>
      <p:ext uri="{BB962C8B-B14F-4D97-AF65-F5344CB8AC3E}">
        <p14:creationId xmlns:p14="http://schemas.microsoft.com/office/powerpoint/2010/main" val="1811704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31DA1-3254-4DBC-A712-404AF6164653}"/>
              </a:ext>
            </a:extLst>
          </p:cNvPr>
          <p:cNvSpPr>
            <a:spLocks noGrp="1"/>
          </p:cNvSpPr>
          <p:nvPr>
            <p:ph type="title"/>
          </p:nvPr>
        </p:nvSpPr>
        <p:spPr/>
        <p:txBody>
          <a:bodyPr anchor="ctr">
            <a:normAutofit/>
          </a:bodyPr>
          <a:lstStyle/>
          <a:p>
            <a:r>
              <a:rPr lang="en-SG" dirty="0"/>
              <a:t>The Dow Jones Utility Average </a:t>
            </a:r>
            <a:br>
              <a:rPr lang="en-SG" dirty="0"/>
            </a:br>
            <a:r>
              <a:rPr lang="en-SG" dirty="0"/>
              <a:t>&amp; Smart Beta Alternatives</a:t>
            </a:r>
          </a:p>
        </p:txBody>
      </p:sp>
      <p:sp>
        <p:nvSpPr>
          <p:cNvPr id="3" name="Content Placeholder 2">
            <a:extLst>
              <a:ext uri="{FF2B5EF4-FFF2-40B4-BE49-F238E27FC236}">
                <a16:creationId xmlns:a16="http://schemas.microsoft.com/office/drawing/2014/main" id="{B80800DE-245A-4A7D-94B6-6763B13ED1F5}"/>
              </a:ext>
            </a:extLst>
          </p:cNvPr>
          <p:cNvSpPr>
            <a:spLocks noGrp="1"/>
          </p:cNvSpPr>
          <p:nvPr>
            <p:ph idx="1"/>
          </p:nvPr>
        </p:nvSpPr>
        <p:spPr/>
        <p:txBody>
          <a:bodyPr anchor="ctr"/>
          <a:lstStyle/>
          <a:p>
            <a:pPr marL="342900" indent="-342900">
              <a:buFont typeface="+mj-lt"/>
              <a:buAutoNum type="arabicParenR"/>
            </a:pPr>
            <a:r>
              <a:rPr lang="en-US" dirty="0"/>
              <a:t>Introduction</a:t>
            </a:r>
          </a:p>
          <a:p>
            <a:pPr marL="342900" indent="-342900">
              <a:buFont typeface="+mj-lt"/>
              <a:buAutoNum type="arabicParenR"/>
            </a:pPr>
            <a:r>
              <a:rPr lang="en-US" dirty="0"/>
              <a:t>Data Sources &amp; Preparation</a:t>
            </a:r>
          </a:p>
          <a:p>
            <a:pPr marL="342900" indent="-342900">
              <a:buFont typeface="+mj-lt"/>
              <a:buAutoNum type="arabicParenR"/>
            </a:pPr>
            <a:r>
              <a:rPr lang="en-GB" dirty="0"/>
              <a:t>Smart Beta Index Construction, Methodology &amp; Initial Findings</a:t>
            </a:r>
          </a:p>
          <a:p>
            <a:pPr marL="342900" indent="-342900">
              <a:buFont typeface="+mj-lt"/>
              <a:buAutoNum type="arabicParenR"/>
            </a:pPr>
            <a:r>
              <a:rPr lang="en-GB" dirty="0"/>
              <a:t>Index Performance Appraisal</a:t>
            </a:r>
          </a:p>
          <a:p>
            <a:pPr marL="342900" indent="-342900">
              <a:buFont typeface="+mj-lt"/>
              <a:buAutoNum type="arabicParenR"/>
            </a:pPr>
            <a:r>
              <a:rPr lang="en-GB" dirty="0"/>
              <a:t>Autocorrelation of Fundamentals</a:t>
            </a:r>
          </a:p>
          <a:p>
            <a:pPr marL="342900" indent="-342900">
              <a:buFont typeface="+mj-lt"/>
              <a:buAutoNum type="arabicParenR"/>
            </a:pPr>
            <a:r>
              <a:rPr lang="en-GB" dirty="0"/>
              <a:t>Further Regression Studies</a:t>
            </a:r>
          </a:p>
          <a:p>
            <a:pPr marL="342900" indent="-342900">
              <a:buFont typeface="+mj-lt"/>
              <a:buAutoNum type="arabicParenR"/>
            </a:pPr>
            <a:r>
              <a:rPr lang="en-GB" dirty="0"/>
              <a:t>Conclusion</a:t>
            </a:r>
          </a:p>
        </p:txBody>
      </p:sp>
    </p:spTree>
    <p:extLst>
      <p:ext uri="{BB962C8B-B14F-4D97-AF65-F5344CB8AC3E}">
        <p14:creationId xmlns:p14="http://schemas.microsoft.com/office/powerpoint/2010/main" val="1278586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9DAEF2D-06D1-4008-9179-456E867B2E3D}"/>
              </a:ext>
            </a:extLst>
          </p:cNvPr>
          <p:cNvPicPr>
            <a:picLocks noChangeAspect="1"/>
          </p:cNvPicPr>
          <p:nvPr/>
        </p:nvPicPr>
        <p:blipFill>
          <a:blip r:embed="rId2"/>
          <a:stretch>
            <a:fillRect/>
          </a:stretch>
        </p:blipFill>
        <p:spPr>
          <a:xfrm>
            <a:off x="484650" y="1513522"/>
            <a:ext cx="6494400" cy="4872519"/>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a:bodyPr>
          <a:lstStyle/>
          <a:p>
            <a:pPr marL="0" indent="0" algn="just">
              <a:buNone/>
            </a:pPr>
            <a:r>
              <a:rPr lang="en-SG" dirty="0"/>
              <a:t>To put things into perspective: </a:t>
            </a:r>
          </a:p>
          <a:p>
            <a:pPr algn="just"/>
            <a:r>
              <a:rPr lang="en-SG" dirty="0"/>
              <a:t>The value of $1 invested in our constructed ROIC-based total return smart beta portfolio at Jun 1988 would be worth </a:t>
            </a:r>
            <a:r>
              <a:rPr lang="en-SG" b="1" dirty="0"/>
              <a:t>$197.10 </a:t>
            </a:r>
            <a:r>
              <a:rPr lang="en-SG" dirty="0"/>
              <a:t>at the end of 2018 (excluding transaction costs).</a:t>
            </a:r>
          </a:p>
          <a:p>
            <a:pPr algn="just"/>
            <a:r>
              <a:rPr lang="en-SG" dirty="0"/>
              <a:t>An identical $1 invested in the benchmark total return index over the same time period would be worth </a:t>
            </a:r>
            <a:r>
              <a:rPr lang="en-SG" b="1" dirty="0"/>
              <a:t>“only” $15.77</a:t>
            </a:r>
            <a:r>
              <a:rPr lang="en-SG" dirty="0"/>
              <a:t>.</a:t>
            </a:r>
          </a:p>
        </p:txBody>
      </p:sp>
    </p:spTree>
    <p:extLst>
      <p:ext uri="{BB962C8B-B14F-4D97-AF65-F5344CB8AC3E}">
        <p14:creationId xmlns:p14="http://schemas.microsoft.com/office/powerpoint/2010/main" val="3043581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1F6B68-AE3E-49D7-94ED-CB108177A125}"/>
              </a:ext>
            </a:extLst>
          </p:cNvPr>
          <p:cNvPicPr>
            <a:picLocks/>
          </p:cNvPicPr>
          <p:nvPr/>
        </p:nvPicPr>
        <p:blipFill>
          <a:blip r:embed="rId2"/>
          <a:stretch>
            <a:fillRect/>
          </a:stretch>
        </p:blipFill>
        <p:spPr>
          <a:xfrm>
            <a:off x="484650" y="1513522"/>
            <a:ext cx="6494400" cy="4874400"/>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a:bodyPr>
          <a:lstStyle/>
          <a:p>
            <a:pPr algn="just"/>
            <a:r>
              <a:rPr lang="en-SG" dirty="0"/>
              <a:t>As with the case of the price return smart beta indices, the second-best performing total return smart beta portfolio was the one weighted based on </a:t>
            </a:r>
            <a:r>
              <a:rPr lang="en-SG" b="1" dirty="0"/>
              <a:t>ROCE</a:t>
            </a:r>
            <a:r>
              <a:rPr lang="en-SG" dirty="0"/>
              <a:t>.</a:t>
            </a:r>
          </a:p>
          <a:p>
            <a:pPr algn="just"/>
            <a:r>
              <a:rPr lang="en-SG" dirty="0"/>
              <a:t>The </a:t>
            </a:r>
            <a:r>
              <a:rPr lang="en-SG" b="1" dirty="0"/>
              <a:t>Operating Cash Flow Margin</a:t>
            </a:r>
            <a:r>
              <a:rPr lang="en-SG" dirty="0"/>
              <a:t>-based index came in third. </a:t>
            </a:r>
          </a:p>
          <a:p>
            <a:pPr algn="just"/>
            <a:r>
              <a:rPr lang="en-SG" dirty="0"/>
              <a:t>The </a:t>
            </a:r>
            <a:r>
              <a:rPr lang="en-SG" b="1" dirty="0"/>
              <a:t>price-weighted index was once again amongst the worst performing </a:t>
            </a:r>
            <a:r>
              <a:rPr lang="en-SG" dirty="0"/>
              <a:t>but surviving ones.</a:t>
            </a:r>
          </a:p>
        </p:txBody>
      </p:sp>
    </p:spTree>
    <p:extLst>
      <p:ext uri="{BB962C8B-B14F-4D97-AF65-F5344CB8AC3E}">
        <p14:creationId xmlns:p14="http://schemas.microsoft.com/office/powerpoint/2010/main" val="3666054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8637763-CA09-46E8-9726-A5BCA366215E}"/>
              </a:ext>
            </a:extLst>
          </p:cNvPr>
          <p:cNvPicPr>
            <a:picLocks noChangeAspect="1"/>
          </p:cNvPicPr>
          <p:nvPr/>
        </p:nvPicPr>
        <p:blipFill>
          <a:blip r:embed="rId2"/>
          <a:stretch>
            <a:fillRect/>
          </a:stretch>
        </p:blipFill>
        <p:spPr>
          <a:xfrm>
            <a:off x="484650" y="1513522"/>
            <a:ext cx="6494400" cy="4869904"/>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lnSpcReduction="10000"/>
          </a:bodyPr>
          <a:lstStyle/>
          <a:p>
            <a:pPr algn="just"/>
            <a:r>
              <a:rPr lang="en-SG" dirty="0"/>
              <a:t>We also observed a few constructed portfolios which have failed over our sample period (ROA, Profit Margin and LTDE Ratio). </a:t>
            </a:r>
          </a:p>
          <a:p>
            <a:pPr algn="just"/>
            <a:r>
              <a:rPr lang="en-SG" dirty="0"/>
              <a:t>All of the failure cases were the result of a few extensive losses incurred from prescribed unprofitable and extremely large short positions taken on the same few constituent stocks</a:t>
            </a:r>
          </a:p>
          <a:p>
            <a:pPr algn="just"/>
            <a:r>
              <a:rPr lang="en-SG" dirty="0"/>
              <a:t>This is the result of one of the drawbacks that come with allowing fully unconstrained portfolios. </a:t>
            </a:r>
          </a:p>
          <a:p>
            <a:pPr algn="just"/>
            <a:r>
              <a:rPr lang="en-SG" dirty="0"/>
              <a:t>The failures were also observed to all have occurred in mid-to-late 2002.</a:t>
            </a:r>
          </a:p>
        </p:txBody>
      </p:sp>
    </p:spTree>
    <p:extLst>
      <p:ext uri="{BB962C8B-B14F-4D97-AF65-F5344CB8AC3E}">
        <p14:creationId xmlns:p14="http://schemas.microsoft.com/office/powerpoint/2010/main" val="4072247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FDA0C3-F773-439D-915C-67573BAD741C}"/>
              </a:ext>
            </a:extLst>
          </p:cNvPr>
          <p:cNvPicPr>
            <a:picLocks noChangeAspect="1"/>
          </p:cNvPicPr>
          <p:nvPr/>
        </p:nvPicPr>
        <p:blipFill>
          <a:blip r:embed="rId2"/>
          <a:stretch>
            <a:fillRect/>
          </a:stretch>
        </p:blipFill>
        <p:spPr>
          <a:xfrm>
            <a:off x="484650" y="1513522"/>
            <a:ext cx="6494400" cy="4862067"/>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lnSpcReduction="10000"/>
          </a:bodyPr>
          <a:lstStyle/>
          <a:p>
            <a:pPr algn="just"/>
            <a:r>
              <a:rPr lang="en-SG" dirty="0"/>
              <a:t>We also observed a few constructed portfolios which have failed over our sample period (ROA, Profit Margin and LTDE Ratio). </a:t>
            </a:r>
          </a:p>
          <a:p>
            <a:pPr algn="just"/>
            <a:r>
              <a:rPr lang="en-SG" dirty="0"/>
              <a:t>All of the failure cases were the result of a few extensive losses incurred from prescribed unprofitable and extremely large short positions taken on the same few constituent stocks</a:t>
            </a:r>
          </a:p>
          <a:p>
            <a:pPr algn="just"/>
            <a:r>
              <a:rPr lang="en-SG" dirty="0"/>
              <a:t>This is the result of one of the drawbacks that come with allowing fully unconstrained portfolios. </a:t>
            </a:r>
          </a:p>
          <a:p>
            <a:pPr algn="just"/>
            <a:r>
              <a:rPr lang="en-SG" dirty="0"/>
              <a:t>The failures were also observed to all have occurred in mid-to-late 2002.</a:t>
            </a:r>
          </a:p>
        </p:txBody>
      </p:sp>
    </p:spTree>
    <p:extLst>
      <p:ext uri="{BB962C8B-B14F-4D97-AF65-F5344CB8AC3E}">
        <p14:creationId xmlns:p14="http://schemas.microsoft.com/office/powerpoint/2010/main" val="598804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4</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Index Performance Appraisal</a:t>
            </a:r>
          </a:p>
        </p:txBody>
      </p:sp>
    </p:spTree>
    <p:extLst>
      <p:ext uri="{BB962C8B-B14F-4D97-AF65-F5344CB8AC3E}">
        <p14:creationId xmlns:p14="http://schemas.microsoft.com/office/powerpoint/2010/main" val="3055933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Arithmetic Annual Price Return</a:t>
            </a:r>
          </a:p>
        </p:txBody>
      </p:sp>
      <p:graphicFrame>
        <p:nvGraphicFramePr>
          <p:cNvPr id="7" name="Table 6">
            <a:extLst>
              <a:ext uri="{FF2B5EF4-FFF2-40B4-BE49-F238E27FC236}">
                <a16:creationId xmlns:a16="http://schemas.microsoft.com/office/drawing/2014/main" id="{787099E5-D1EC-4BA3-8461-94B8BB8560E4}"/>
              </a:ext>
            </a:extLst>
          </p:cNvPr>
          <p:cNvGraphicFramePr>
            <a:graphicFrameLocks noGrp="1"/>
          </p:cNvGraphicFramePr>
          <p:nvPr>
            <p:extLst>
              <p:ext uri="{D42A27DB-BD31-4B8C-83A1-F6EECF244321}">
                <p14:modId xmlns:p14="http://schemas.microsoft.com/office/powerpoint/2010/main" val="3169274613"/>
              </p:ext>
            </p:extLst>
          </p:nvPr>
        </p:nvGraphicFramePr>
        <p:xfrm>
          <a:off x="1237488" y="1667258"/>
          <a:ext cx="8732874" cy="4664726"/>
        </p:xfrm>
        <a:graphic>
          <a:graphicData uri="http://schemas.openxmlformats.org/drawingml/2006/table">
            <a:tbl>
              <a:tblPr firstRow="1" firstCol="1" bandRow="1">
                <a:tableStyleId>{5C22544A-7EE6-4342-B048-85BDC9FD1C3A}</a:tableStyleId>
              </a:tblPr>
              <a:tblGrid>
                <a:gridCol w="3273508">
                  <a:extLst>
                    <a:ext uri="{9D8B030D-6E8A-4147-A177-3AD203B41FA5}">
                      <a16:colId xmlns:a16="http://schemas.microsoft.com/office/drawing/2014/main" val="3174484956"/>
                    </a:ext>
                  </a:extLst>
                </a:gridCol>
                <a:gridCol w="711967">
                  <a:extLst>
                    <a:ext uri="{9D8B030D-6E8A-4147-A177-3AD203B41FA5}">
                      <a16:colId xmlns:a16="http://schemas.microsoft.com/office/drawing/2014/main" val="4067680817"/>
                    </a:ext>
                  </a:extLst>
                </a:gridCol>
                <a:gridCol w="1004054">
                  <a:extLst>
                    <a:ext uri="{9D8B030D-6E8A-4147-A177-3AD203B41FA5}">
                      <a16:colId xmlns:a16="http://schemas.microsoft.com/office/drawing/2014/main" val="479397890"/>
                    </a:ext>
                  </a:extLst>
                </a:gridCol>
                <a:gridCol w="769615">
                  <a:extLst>
                    <a:ext uri="{9D8B030D-6E8A-4147-A177-3AD203B41FA5}">
                      <a16:colId xmlns:a16="http://schemas.microsoft.com/office/drawing/2014/main" val="1347346993"/>
                    </a:ext>
                  </a:extLst>
                </a:gridCol>
                <a:gridCol w="742712">
                  <a:extLst>
                    <a:ext uri="{9D8B030D-6E8A-4147-A177-3AD203B41FA5}">
                      <a16:colId xmlns:a16="http://schemas.microsoft.com/office/drawing/2014/main" val="4225064752"/>
                    </a:ext>
                  </a:extLst>
                </a:gridCol>
                <a:gridCol w="742712">
                  <a:extLst>
                    <a:ext uri="{9D8B030D-6E8A-4147-A177-3AD203B41FA5}">
                      <a16:colId xmlns:a16="http://schemas.microsoft.com/office/drawing/2014/main" val="735990602"/>
                    </a:ext>
                  </a:extLst>
                </a:gridCol>
                <a:gridCol w="742712">
                  <a:extLst>
                    <a:ext uri="{9D8B030D-6E8A-4147-A177-3AD203B41FA5}">
                      <a16:colId xmlns:a16="http://schemas.microsoft.com/office/drawing/2014/main" val="4240143993"/>
                    </a:ext>
                  </a:extLst>
                </a:gridCol>
                <a:gridCol w="745594">
                  <a:extLst>
                    <a:ext uri="{9D8B030D-6E8A-4147-A177-3AD203B41FA5}">
                      <a16:colId xmlns:a16="http://schemas.microsoft.com/office/drawing/2014/main" val="3765727727"/>
                    </a:ext>
                  </a:extLst>
                </a:gridCol>
              </a:tblGrid>
              <a:tr h="261070">
                <a:tc>
                  <a:txBody>
                    <a:bodyPr/>
                    <a:lstStyle/>
                    <a:p>
                      <a:pPr>
                        <a:lnSpc>
                          <a:spcPct val="107000"/>
                        </a:lnSpc>
                      </a:pPr>
                      <a:endParaRPr lang="en-GB" sz="2000" dirty="0">
                        <a:effectLst/>
                        <a:latin typeface="Calibri" panose="020F0502020204030204" pitchFamily="34" charset="0"/>
                        <a:cs typeface="Times New Roman" panose="02020603050405020304" pitchFamily="18" charset="0"/>
                      </a:endParaRPr>
                    </a:p>
                  </a:txBody>
                  <a:tcPr marL="68580" marR="68580" marT="0" marB="0" anchor="b"/>
                </a:tc>
                <a:tc gridSpan="7">
                  <a:txBody>
                    <a:bodyPr/>
                    <a:lstStyle/>
                    <a:p>
                      <a:pPr algn="ctr">
                        <a:lnSpc>
                          <a:spcPct val="107000"/>
                        </a:lnSpc>
                        <a:spcAft>
                          <a:spcPts val="0"/>
                        </a:spcAft>
                      </a:pPr>
                      <a:r>
                        <a:rPr lang="en-GB" sz="1100" dirty="0">
                          <a:effectLst/>
                        </a:rPr>
                        <a:t>Price Return (Arithmetic)</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4164522234"/>
                  </a:ext>
                </a:extLst>
              </a:tr>
              <a:tr h="512569">
                <a:tc>
                  <a:txBody>
                    <a:bodyPr/>
                    <a:lstStyle/>
                    <a:p>
                      <a:pPr algn="ctr">
                        <a:lnSpc>
                          <a:spcPct val="107000"/>
                        </a:lnSpc>
                        <a:spcAft>
                          <a:spcPts val="0"/>
                        </a:spcAft>
                      </a:pPr>
                      <a:r>
                        <a:rPr lang="en-GB" sz="1600" dirty="0">
                          <a:solidFill>
                            <a:schemeClr val="tx1"/>
                          </a:solidFill>
                          <a:effectLst/>
                        </a:rPr>
                        <a:t>Jan 1964- Dec 2018</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dirty="0">
                          <a:effectLst/>
                        </a:rPr>
                        <a:t>DJU</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b="1" u="sng" dirty="0">
                          <a:effectLst/>
                        </a:rPr>
                        <a:t>Market Cap</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b="1" dirty="0">
                          <a:effectLst/>
                        </a:rPr>
                        <a:t>ROIC</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dirty="0">
                          <a:effectLst/>
                        </a:rPr>
                        <a:t>ROC</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dirty="0">
                          <a:effectLst/>
                        </a:rPr>
                        <a:t>Gross Margin</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dirty="0">
                          <a:effectLst/>
                        </a:rPr>
                        <a:t>EBITDA Margin</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dirty="0" err="1">
                          <a:effectLst/>
                        </a:rPr>
                        <a:t>Curr</a:t>
                      </a:r>
                      <a:r>
                        <a:rPr lang="en-GB" sz="1100" dirty="0">
                          <a:effectLst/>
                        </a:rPr>
                        <a:t> Ratio</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extLst>
                  <a:ext uri="{0D108BD9-81ED-4DB2-BD59-A6C34878D82A}">
                    <a16:rowId xmlns:a16="http://schemas.microsoft.com/office/drawing/2014/main" val="530766163"/>
                  </a:ext>
                </a:extLst>
              </a:tr>
              <a:tr h="215626">
                <a:tc>
                  <a:txBody>
                    <a:bodyPr/>
                    <a:lstStyle/>
                    <a:p>
                      <a:pPr>
                        <a:lnSpc>
                          <a:spcPct val="107000"/>
                        </a:lnSpc>
                        <a:spcAft>
                          <a:spcPts val="0"/>
                        </a:spcAft>
                      </a:pPr>
                      <a:r>
                        <a:rPr lang="en-GB" sz="1100">
                          <a:effectLst/>
                        </a:rPr>
                        <a:t>Annual return</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b="1" dirty="0">
                          <a:effectLst/>
                        </a:rPr>
                        <a:t> </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a:effectLst/>
                        </a:rPr>
                        <a:t> </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extLst>
                  <a:ext uri="{0D108BD9-81ED-4DB2-BD59-A6C34878D82A}">
                    <a16:rowId xmlns:a16="http://schemas.microsoft.com/office/drawing/2014/main" val="3919759063"/>
                  </a:ext>
                </a:extLst>
              </a:tr>
              <a:tr h="208856">
                <a:tc>
                  <a:txBody>
                    <a:bodyPr/>
                    <a:lstStyle/>
                    <a:p>
                      <a:pPr>
                        <a:lnSpc>
                          <a:spcPct val="107000"/>
                        </a:lnSpc>
                        <a:spcAft>
                          <a:spcPts val="0"/>
                        </a:spcAft>
                      </a:pPr>
                      <a:r>
                        <a:rPr lang="en-GB" sz="1100" dirty="0">
                          <a:solidFill>
                            <a:schemeClr val="tx1"/>
                          </a:solidFill>
                          <a:effectLst/>
                        </a:rPr>
                        <a:t>Average Annual Return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4.34%</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3.91%</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9.47%</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5.89%</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4.68%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4.55%</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5.20%</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897609212"/>
                  </a:ext>
                </a:extLst>
              </a:tr>
              <a:tr h="208856">
                <a:tc>
                  <a:txBody>
                    <a:bodyPr/>
                    <a:lstStyle/>
                    <a:p>
                      <a:pPr>
                        <a:lnSpc>
                          <a:spcPct val="107000"/>
                        </a:lnSpc>
                        <a:spcAft>
                          <a:spcPts val="0"/>
                        </a:spcAft>
                      </a:pPr>
                      <a:r>
                        <a:rPr lang="en-GB" sz="1100" dirty="0">
                          <a:solidFill>
                            <a:schemeClr val="tx1"/>
                          </a:solidFill>
                          <a:effectLst/>
                        </a:rPr>
                        <a:t>Annual Volatility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16.31%</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17.38%</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27.20%</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19.49%</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17.71%</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17.27%</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18.17%</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9315594"/>
                  </a:ext>
                </a:extLst>
              </a:tr>
              <a:tr h="215626">
                <a:tc>
                  <a:txBody>
                    <a:bodyPr/>
                    <a:lstStyle/>
                    <a:p>
                      <a:pPr>
                        <a:lnSpc>
                          <a:spcPct val="107000"/>
                        </a:lnSpc>
                        <a:spcAft>
                          <a:spcPts val="0"/>
                        </a:spcAft>
                      </a:pPr>
                      <a:r>
                        <a:rPr lang="en-GB" sz="1100" dirty="0">
                          <a:solidFill>
                            <a:schemeClr val="tx1"/>
                          </a:solidFill>
                          <a:effectLst/>
                        </a:rPr>
                        <a:t>Average Annual Risk Free Rate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4.78%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4.78%</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4.78%</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4.78%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4.78%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4.78%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4.78%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467418497"/>
                  </a:ext>
                </a:extLst>
              </a:tr>
              <a:tr h="215626">
                <a:tc>
                  <a:txBody>
                    <a:bodyPr/>
                    <a:lstStyle/>
                    <a:p>
                      <a:pPr>
                        <a:lnSpc>
                          <a:spcPct val="107000"/>
                        </a:lnSpc>
                        <a:spcAft>
                          <a:spcPts val="0"/>
                        </a:spcAft>
                      </a:pPr>
                      <a:r>
                        <a:rPr lang="en-GB" sz="1100" dirty="0">
                          <a:solidFill>
                            <a:schemeClr val="tx1"/>
                          </a:solidFill>
                          <a:effectLst/>
                        </a:rPr>
                        <a:t>End Value with 1$ invested</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5.13</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3.77</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37.61</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9.67</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5.52</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5.34</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6.99</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2363461"/>
                  </a:ext>
                </a:extLst>
              </a:tr>
              <a:tr h="215626">
                <a:tc>
                  <a:txBody>
                    <a:bodyPr/>
                    <a:lstStyle/>
                    <a:p>
                      <a:pPr>
                        <a:lnSpc>
                          <a:spcPct val="107000"/>
                        </a:lnSpc>
                        <a:spcAft>
                          <a:spcPts val="0"/>
                        </a:spcAft>
                      </a:pPr>
                      <a:r>
                        <a:rPr lang="en-GB" sz="1100" dirty="0">
                          <a:effectLst/>
                        </a:rPr>
                        <a:t>Ratios (net of Rf)</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b="1" dirty="0">
                          <a:effectLst/>
                        </a:rPr>
                        <a:t> </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b="1" dirty="0">
                          <a:effectLst/>
                        </a:rPr>
                        <a:t> </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extLst>
                  <a:ext uri="{0D108BD9-81ED-4DB2-BD59-A6C34878D82A}">
                    <a16:rowId xmlns:a16="http://schemas.microsoft.com/office/drawing/2014/main" val="1552402481"/>
                  </a:ext>
                </a:extLst>
              </a:tr>
              <a:tr h="208856">
                <a:tc>
                  <a:txBody>
                    <a:bodyPr/>
                    <a:lstStyle/>
                    <a:p>
                      <a:pPr>
                        <a:lnSpc>
                          <a:spcPct val="107000"/>
                        </a:lnSpc>
                        <a:spcAft>
                          <a:spcPts val="0"/>
                        </a:spcAft>
                      </a:pPr>
                      <a:r>
                        <a:rPr lang="en-GB" sz="1100" dirty="0">
                          <a:solidFill>
                            <a:schemeClr val="tx1"/>
                          </a:solidFill>
                          <a:effectLst/>
                        </a:rPr>
                        <a:t>Sharpe Ratio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-2.65%</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-4.84%</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17.05%</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5.56%</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-0.56%</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-1.29%</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2.23%</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164311714"/>
                  </a:ext>
                </a:extLst>
              </a:tr>
              <a:tr h="208856">
                <a:tc>
                  <a:txBody>
                    <a:bodyPr/>
                    <a:lstStyle/>
                    <a:p>
                      <a:pPr>
                        <a:lnSpc>
                          <a:spcPct val="107000"/>
                        </a:lnSpc>
                        <a:spcAft>
                          <a:spcPts val="0"/>
                        </a:spcAft>
                      </a:pPr>
                      <a:r>
                        <a:rPr lang="en-GB" sz="1100" dirty="0">
                          <a:solidFill>
                            <a:schemeClr val="tx1"/>
                          </a:solidFill>
                          <a:effectLst/>
                        </a:rPr>
                        <a:t>Downside Volatility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11.39%</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10.75%</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11.87%</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11.08%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11.05%</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10.87%</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11.59%</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1795427004"/>
                  </a:ext>
                </a:extLst>
              </a:tr>
              <a:tr h="215626">
                <a:tc>
                  <a:txBody>
                    <a:bodyPr/>
                    <a:lstStyle/>
                    <a:p>
                      <a:pPr>
                        <a:lnSpc>
                          <a:spcPct val="107000"/>
                        </a:lnSpc>
                        <a:spcAft>
                          <a:spcPts val="0"/>
                        </a:spcAft>
                      </a:pPr>
                      <a:r>
                        <a:rPr lang="en-GB" sz="1100" dirty="0" err="1">
                          <a:solidFill>
                            <a:schemeClr val="tx1"/>
                          </a:solidFill>
                          <a:effectLst/>
                        </a:rPr>
                        <a:t>Sortino</a:t>
                      </a:r>
                      <a:r>
                        <a:rPr lang="en-GB" sz="1100" dirty="0">
                          <a:solidFill>
                            <a:schemeClr val="tx1"/>
                          </a:solidFill>
                          <a:effectLst/>
                        </a:rPr>
                        <a:t> Ratio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-3.89%</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-8.09%</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39.51%</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10.05%</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-0.93%</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-2.12%</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3.59%</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4271747346"/>
                  </a:ext>
                </a:extLst>
              </a:tr>
              <a:tr h="215626">
                <a:tc>
                  <a:txBody>
                    <a:bodyPr/>
                    <a:lstStyle/>
                    <a:p>
                      <a:pPr>
                        <a:lnSpc>
                          <a:spcPct val="107000"/>
                        </a:lnSpc>
                        <a:spcAft>
                          <a:spcPts val="0"/>
                        </a:spcAft>
                      </a:pPr>
                      <a:r>
                        <a:rPr lang="en-GB" sz="1100" dirty="0">
                          <a:effectLst/>
                        </a:rPr>
                        <a:t>Extreme Risk Statistics</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b="1" dirty="0">
                          <a:effectLst/>
                        </a:rPr>
                        <a:t> </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b="1" dirty="0">
                          <a:effectLst/>
                        </a:rPr>
                        <a:t> </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extLst>
                  <a:ext uri="{0D108BD9-81ED-4DB2-BD59-A6C34878D82A}">
                    <a16:rowId xmlns:a16="http://schemas.microsoft.com/office/drawing/2014/main" val="2453195414"/>
                  </a:ext>
                </a:extLst>
              </a:tr>
              <a:tr h="208856">
                <a:tc>
                  <a:txBody>
                    <a:bodyPr/>
                    <a:lstStyle/>
                    <a:p>
                      <a:pPr>
                        <a:lnSpc>
                          <a:spcPct val="107000"/>
                        </a:lnSpc>
                        <a:spcAft>
                          <a:spcPts val="0"/>
                        </a:spcAft>
                      </a:pPr>
                      <a:r>
                        <a:rPr lang="en-GB" sz="1100" dirty="0">
                          <a:solidFill>
                            <a:schemeClr val="tx1"/>
                          </a:solidFill>
                          <a:effectLst/>
                        </a:rPr>
                        <a:t>Best Monthly Return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45.45%</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19.44%</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134.33%</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27.47%</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16.88%</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16.88%</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19.25%</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6244475"/>
                  </a:ext>
                </a:extLst>
              </a:tr>
              <a:tr h="208856">
                <a:tc>
                  <a:txBody>
                    <a:bodyPr/>
                    <a:lstStyle/>
                    <a:p>
                      <a:pPr>
                        <a:lnSpc>
                          <a:spcPct val="107000"/>
                        </a:lnSpc>
                        <a:spcAft>
                          <a:spcPts val="0"/>
                        </a:spcAft>
                      </a:pPr>
                      <a:r>
                        <a:rPr lang="en-GB" sz="1100" dirty="0">
                          <a:solidFill>
                            <a:schemeClr val="tx1"/>
                          </a:solidFill>
                          <a:effectLst/>
                        </a:rPr>
                        <a:t>Worst Monthly Return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-30.38%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-17.65%</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-30.60%</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-17.66%</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-21.34%</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-20.12%</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-21.33%</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214187267"/>
                  </a:ext>
                </a:extLst>
              </a:tr>
              <a:tr h="338715">
                <a:tc>
                  <a:txBody>
                    <a:bodyPr/>
                    <a:lstStyle/>
                    <a:p>
                      <a:pPr>
                        <a:lnSpc>
                          <a:spcPct val="107000"/>
                        </a:lnSpc>
                        <a:spcAft>
                          <a:spcPts val="0"/>
                        </a:spcAft>
                      </a:pPr>
                      <a:r>
                        <a:rPr lang="en-GB" sz="1100" dirty="0">
                          <a:solidFill>
                            <a:schemeClr val="tx1"/>
                          </a:solidFill>
                          <a:effectLst/>
                        </a:rPr>
                        <a:t>Percentage of Months with + Return (not netting of Rf)</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55.30%</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55.12%</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56.73%</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56.14%</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55.12%</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55.85%</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54.82%</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522747992"/>
                  </a:ext>
                </a:extLst>
              </a:tr>
              <a:tr h="215626">
                <a:tc>
                  <a:txBody>
                    <a:bodyPr/>
                    <a:lstStyle/>
                    <a:p>
                      <a:pPr>
                        <a:lnSpc>
                          <a:spcPct val="107000"/>
                        </a:lnSpc>
                        <a:spcAft>
                          <a:spcPts val="0"/>
                        </a:spcAft>
                      </a:pPr>
                      <a:r>
                        <a:rPr lang="en-GB" sz="1100" dirty="0">
                          <a:effectLst/>
                        </a:rPr>
                        <a:t>Performance Relative to the DJU (net of Rf)</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b="1" dirty="0">
                          <a:effectLst/>
                        </a:rPr>
                        <a:t> </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b="1" dirty="0">
                          <a:effectLst/>
                        </a:rPr>
                        <a:t> </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extLst>
                  <a:ext uri="{0D108BD9-81ED-4DB2-BD59-A6C34878D82A}">
                    <a16:rowId xmlns:a16="http://schemas.microsoft.com/office/drawing/2014/main" val="3862595342"/>
                  </a:ext>
                </a:extLst>
              </a:tr>
              <a:tr h="208856">
                <a:tc>
                  <a:txBody>
                    <a:bodyPr/>
                    <a:lstStyle/>
                    <a:p>
                      <a:pPr>
                        <a:lnSpc>
                          <a:spcPct val="107000"/>
                        </a:lnSpc>
                        <a:spcAft>
                          <a:spcPts val="0"/>
                        </a:spcAft>
                      </a:pPr>
                      <a:r>
                        <a:rPr lang="en-GB" sz="1100" dirty="0">
                          <a:solidFill>
                            <a:schemeClr val="tx1"/>
                          </a:solidFill>
                          <a:effectLst/>
                        </a:rPr>
                        <a:t>Annually Alpha</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-0.0041</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0.0516</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0.0160</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0.0036</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0.0022</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0.0089</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1899517385"/>
                  </a:ext>
                </a:extLst>
              </a:tr>
              <a:tr h="0">
                <a:tc>
                  <a:txBody>
                    <a:bodyPr/>
                    <a:lstStyle/>
                    <a:p>
                      <a:pPr>
                        <a:lnSpc>
                          <a:spcPct val="107000"/>
                        </a:lnSpc>
                        <a:spcAft>
                          <a:spcPts val="0"/>
                        </a:spcAft>
                      </a:pPr>
                      <a:r>
                        <a:rPr lang="en-GB" sz="1100" dirty="0">
                          <a:solidFill>
                            <a:schemeClr val="tx1"/>
                          </a:solidFill>
                          <a:effectLst/>
                        </a:rPr>
                        <a:t>Annually Beta to Market</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1.03</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1.07</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1.10</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1.03</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1.02</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1.06</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1219745356"/>
                  </a:ext>
                </a:extLst>
              </a:tr>
              <a:tr h="215626">
                <a:tc>
                  <a:txBody>
                    <a:bodyPr/>
                    <a:lstStyle/>
                    <a:p>
                      <a:pPr>
                        <a:lnSpc>
                          <a:spcPct val="107000"/>
                        </a:lnSpc>
                        <a:spcAft>
                          <a:spcPts val="0"/>
                        </a:spcAft>
                      </a:pPr>
                      <a:r>
                        <a:rPr lang="en-GB" sz="1100" dirty="0">
                          <a:solidFill>
                            <a:schemeClr val="tx1"/>
                          </a:solidFill>
                          <a:effectLst/>
                        </a:rPr>
                        <a:t>Annually Correlation with DJU</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0.95</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0.64</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0.91</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0.94</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0.94</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0.95</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664296632"/>
                  </a:ext>
                </a:extLst>
              </a:tr>
            </a:tbl>
          </a:graphicData>
        </a:graphic>
      </p:graphicFrame>
    </p:spTree>
    <p:extLst>
      <p:ext uri="{BB962C8B-B14F-4D97-AF65-F5344CB8AC3E}">
        <p14:creationId xmlns:p14="http://schemas.microsoft.com/office/powerpoint/2010/main" val="1766677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AED0DAA0-61B0-46CB-9637-4A74F2B2DDD3}"/>
              </a:ext>
            </a:extLst>
          </p:cNvPr>
          <p:cNvGraphicFramePr>
            <a:graphicFrameLocks noGrp="1"/>
          </p:cNvGraphicFramePr>
          <p:nvPr>
            <p:extLst>
              <p:ext uri="{D42A27DB-BD31-4B8C-83A1-F6EECF244321}">
                <p14:modId xmlns:p14="http://schemas.microsoft.com/office/powerpoint/2010/main" val="4167086480"/>
              </p:ext>
            </p:extLst>
          </p:nvPr>
        </p:nvGraphicFramePr>
        <p:xfrm>
          <a:off x="1027956" y="1450206"/>
          <a:ext cx="9207340" cy="5092245"/>
        </p:xfrm>
        <a:graphic>
          <a:graphicData uri="http://schemas.openxmlformats.org/drawingml/2006/table">
            <a:tbl>
              <a:tblPr firstRow="1" firstCol="1" bandRow="1">
                <a:tableStyleId>{5C22544A-7EE6-4342-B048-85BDC9FD1C3A}</a:tableStyleId>
              </a:tblPr>
              <a:tblGrid>
                <a:gridCol w="3147095">
                  <a:extLst>
                    <a:ext uri="{9D8B030D-6E8A-4147-A177-3AD203B41FA5}">
                      <a16:colId xmlns:a16="http://schemas.microsoft.com/office/drawing/2014/main" val="3766305623"/>
                    </a:ext>
                  </a:extLst>
                </a:gridCol>
                <a:gridCol w="692785">
                  <a:extLst>
                    <a:ext uri="{9D8B030D-6E8A-4147-A177-3AD203B41FA5}">
                      <a16:colId xmlns:a16="http://schemas.microsoft.com/office/drawing/2014/main" val="2155438717"/>
                    </a:ext>
                  </a:extLst>
                </a:gridCol>
                <a:gridCol w="945198">
                  <a:extLst>
                    <a:ext uri="{9D8B030D-6E8A-4147-A177-3AD203B41FA5}">
                      <a16:colId xmlns:a16="http://schemas.microsoft.com/office/drawing/2014/main" val="3413748684"/>
                    </a:ext>
                  </a:extLst>
                </a:gridCol>
                <a:gridCol w="692501">
                  <a:extLst>
                    <a:ext uri="{9D8B030D-6E8A-4147-A177-3AD203B41FA5}">
                      <a16:colId xmlns:a16="http://schemas.microsoft.com/office/drawing/2014/main" val="822402595"/>
                    </a:ext>
                  </a:extLst>
                </a:gridCol>
                <a:gridCol w="633503">
                  <a:extLst>
                    <a:ext uri="{9D8B030D-6E8A-4147-A177-3AD203B41FA5}">
                      <a16:colId xmlns:a16="http://schemas.microsoft.com/office/drawing/2014/main" val="4131693734"/>
                    </a:ext>
                  </a:extLst>
                </a:gridCol>
                <a:gridCol w="633503">
                  <a:extLst>
                    <a:ext uri="{9D8B030D-6E8A-4147-A177-3AD203B41FA5}">
                      <a16:colId xmlns:a16="http://schemas.microsoft.com/office/drawing/2014/main" val="143602785"/>
                    </a:ext>
                  </a:extLst>
                </a:gridCol>
                <a:gridCol w="1192847">
                  <a:extLst>
                    <a:ext uri="{9D8B030D-6E8A-4147-A177-3AD203B41FA5}">
                      <a16:colId xmlns:a16="http://schemas.microsoft.com/office/drawing/2014/main" val="3802596456"/>
                    </a:ext>
                  </a:extLst>
                </a:gridCol>
                <a:gridCol w="633503">
                  <a:extLst>
                    <a:ext uri="{9D8B030D-6E8A-4147-A177-3AD203B41FA5}">
                      <a16:colId xmlns:a16="http://schemas.microsoft.com/office/drawing/2014/main" val="2545639759"/>
                    </a:ext>
                  </a:extLst>
                </a:gridCol>
                <a:gridCol w="636405">
                  <a:extLst>
                    <a:ext uri="{9D8B030D-6E8A-4147-A177-3AD203B41FA5}">
                      <a16:colId xmlns:a16="http://schemas.microsoft.com/office/drawing/2014/main" val="3209249223"/>
                    </a:ext>
                  </a:extLst>
                </a:gridCol>
              </a:tblGrid>
              <a:tr h="286445">
                <a:tc>
                  <a:txBody>
                    <a:bodyPr/>
                    <a:lstStyle/>
                    <a:p>
                      <a:pPr>
                        <a:lnSpc>
                          <a:spcPct val="107000"/>
                        </a:lnSpc>
                      </a:pPr>
                      <a:endParaRPr lang="en-GB" sz="1100" dirty="0">
                        <a:effectLst/>
                        <a:latin typeface="Calibri" panose="020F0502020204030204" pitchFamily="34" charset="0"/>
                        <a:cs typeface="Times New Roman" panose="02020603050405020304" pitchFamily="18" charset="0"/>
                      </a:endParaRPr>
                    </a:p>
                  </a:txBody>
                  <a:tcPr marL="68580" marR="68580" marT="0" marB="0" anchor="b"/>
                </a:tc>
                <a:tc gridSpan="8">
                  <a:txBody>
                    <a:bodyPr/>
                    <a:lstStyle/>
                    <a:p>
                      <a:pPr algn="ctr">
                        <a:lnSpc>
                          <a:spcPct val="107000"/>
                        </a:lnSpc>
                        <a:spcAft>
                          <a:spcPts val="0"/>
                        </a:spcAft>
                      </a:pPr>
                      <a:r>
                        <a:rPr lang="en-GB" sz="1100" dirty="0">
                          <a:effectLst/>
                        </a:rPr>
                        <a:t>Total Return (Arithmetic)</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437612260"/>
                  </a:ext>
                </a:extLst>
              </a:tr>
              <a:tr h="530419">
                <a:tc>
                  <a:txBody>
                    <a:bodyPr/>
                    <a:lstStyle/>
                    <a:p>
                      <a:pPr algn="ctr">
                        <a:lnSpc>
                          <a:spcPct val="107000"/>
                        </a:lnSpc>
                        <a:spcAft>
                          <a:spcPts val="0"/>
                        </a:spcAft>
                      </a:pPr>
                      <a:r>
                        <a:rPr lang="en-GB" sz="1600" dirty="0">
                          <a:solidFill>
                            <a:schemeClr val="tx1"/>
                          </a:solidFill>
                          <a:effectLst/>
                        </a:rPr>
                        <a:t>Jan 1989-Dec 2018</a:t>
                      </a:r>
                      <a:endParaRPr lang="en-GB" sz="16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b="1" u="sng" dirty="0">
                          <a:effectLst/>
                        </a:rPr>
                        <a:t>DJU</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a:effectLst/>
                        </a:rPr>
                        <a:t>Market Cap</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b="1" dirty="0">
                          <a:effectLst/>
                        </a:rPr>
                        <a:t>ROIC</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a:effectLst/>
                        </a:rPr>
                        <a:t>ROC</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a:effectLst/>
                        </a:rPr>
                        <a:t>Gross Margin</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a:effectLst/>
                        </a:rPr>
                        <a:t>EBITDA Margin</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a:effectLst/>
                        </a:rPr>
                        <a:t>Op CF Margin</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dirty="0" err="1">
                          <a:effectLst/>
                        </a:rPr>
                        <a:t>Curr</a:t>
                      </a:r>
                      <a:r>
                        <a:rPr lang="en-GB" sz="1100" dirty="0">
                          <a:effectLst/>
                        </a:rPr>
                        <a:t> Ratio</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extLst>
                  <a:ext uri="{0D108BD9-81ED-4DB2-BD59-A6C34878D82A}">
                    <a16:rowId xmlns:a16="http://schemas.microsoft.com/office/drawing/2014/main" val="2523171809"/>
                  </a:ext>
                </a:extLst>
              </a:tr>
              <a:tr h="201737">
                <a:tc>
                  <a:txBody>
                    <a:bodyPr/>
                    <a:lstStyle/>
                    <a:p>
                      <a:pPr>
                        <a:lnSpc>
                          <a:spcPct val="107000"/>
                        </a:lnSpc>
                        <a:spcAft>
                          <a:spcPts val="0"/>
                        </a:spcAft>
                      </a:pPr>
                      <a:r>
                        <a:rPr lang="en-GB" sz="1100">
                          <a:effectLst/>
                        </a:rPr>
                        <a:t>Annual return</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nSpc>
                          <a:spcPct val="107000"/>
                        </a:lnSpc>
                      </a:pPr>
                      <a:endParaRPr lang="en-GB" sz="1100" b="1" dirty="0">
                        <a:effectLst/>
                        <a:latin typeface="Calibri" panose="020F0502020204030204" pitchFamily="34" charset="0"/>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b="1" dirty="0">
                          <a:effectLst/>
                        </a:rPr>
                        <a:t> </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extLst>
                  <a:ext uri="{0D108BD9-81ED-4DB2-BD59-A6C34878D82A}">
                    <a16:rowId xmlns:a16="http://schemas.microsoft.com/office/drawing/2014/main" val="1579997783"/>
                  </a:ext>
                </a:extLst>
              </a:tr>
              <a:tr h="261735">
                <a:tc>
                  <a:txBody>
                    <a:bodyPr/>
                    <a:lstStyle/>
                    <a:p>
                      <a:pPr>
                        <a:lnSpc>
                          <a:spcPct val="107000"/>
                        </a:lnSpc>
                        <a:spcAft>
                          <a:spcPts val="0"/>
                        </a:spcAft>
                      </a:pPr>
                      <a:r>
                        <a:rPr lang="en-GB" sz="1100" dirty="0">
                          <a:solidFill>
                            <a:schemeClr val="tx1"/>
                          </a:solidFill>
                          <a:effectLst/>
                        </a:rPr>
                        <a:t>Average Annual Return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11.02%</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13.13%</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22.82%</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15.24%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13.61%</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13.42%</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13.39%</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13.13%</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1724432503"/>
                  </a:ext>
                </a:extLst>
              </a:tr>
              <a:tr h="261735">
                <a:tc>
                  <a:txBody>
                    <a:bodyPr/>
                    <a:lstStyle/>
                    <a:p>
                      <a:pPr>
                        <a:lnSpc>
                          <a:spcPct val="107000"/>
                        </a:lnSpc>
                        <a:spcAft>
                          <a:spcPts val="0"/>
                        </a:spcAft>
                      </a:pPr>
                      <a:r>
                        <a:rPr lang="en-GB" sz="1100" dirty="0">
                          <a:solidFill>
                            <a:schemeClr val="tx1"/>
                          </a:solidFill>
                          <a:effectLst/>
                        </a:rPr>
                        <a:t>Annual Volatility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18.70%</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18.82%</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36.03%</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22.84%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19.73%</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19.06%</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17.85%</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20.29%</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1648732224"/>
                  </a:ext>
                </a:extLst>
              </a:tr>
              <a:tr h="189035">
                <a:tc>
                  <a:txBody>
                    <a:bodyPr/>
                    <a:lstStyle/>
                    <a:p>
                      <a:pPr>
                        <a:lnSpc>
                          <a:spcPct val="115000"/>
                        </a:lnSpc>
                        <a:spcAft>
                          <a:spcPts val="0"/>
                        </a:spcAft>
                      </a:pPr>
                      <a:r>
                        <a:rPr lang="en-GB" sz="1100" dirty="0">
                          <a:solidFill>
                            <a:schemeClr val="tx1"/>
                          </a:solidFill>
                          <a:effectLst/>
                        </a:rPr>
                        <a:t>Average Annual Risk Free Rate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b="1" u="sng" dirty="0">
                          <a:effectLst/>
                        </a:rPr>
                        <a:t>3.04%</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a:effectLst/>
                        </a:rPr>
                        <a:t>3.04%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b="1">
                          <a:effectLst/>
                        </a:rPr>
                        <a:t>3.04%</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a:effectLst/>
                        </a:rPr>
                        <a:t>3.04%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a:effectLst/>
                        </a:rPr>
                        <a:t>3.04%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a:effectLst/>
                        </a:rPr>
                        <a:t>3.04%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a:effectLst/>
                        </a:rPr>
                        <a:t>3.04%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dirty="0">
                          <a:effectLst/>
                        </a:rPr>
                        <a:t>3.04%</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4175438944"/>
                  </a:ext>
                </a:extLst>
              </a:tr>
              <a:tr h="189035">
                <a:tc>
                  <a:txBody>
                    <a:bodyPr/>
                    <a:lstStyle/>
                    <a:p>
                      <a:pPr>
                        <a:lnSpc>
                          <a:spcPct val="107000"/>
                        </a:lnSpc>
                        <a:spcAft>
                          <a:spcPts val="0"/>
                        </a:spcAft>
                      </a:pPr>
                      <a:r>
                        <a:rPr lang="en-GB" sz="1100" dirty="0">
                          <a:solidFill>
                            <a:schemeClr val="tx1"/>
                          </a:solidFill>
                          <a:effectLst/>
                        </a:rPr>
                        <a:t>End Value with 1$ invested</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b="1" u="sng" dirty="0">
                          <a:effectLst/>
                        </a:rPr>
                        <a:t>14.71</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a:effectLst/>
                        </a:rPr>
                        <a:t>26.76</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b="1" dirty="0">
                          <a:effectLst/>
                        </a:rPr>
                        <a:t>181.77</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a:effectLst/>
                        </a:rPr>
                        <a:t>40.60</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a:effectLst/>
                        </a:rPr>
                        <a:t>28.79</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a:effectLst/>
                        </a:rPr>
                        <a:t>28.19</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a:effectLst/>
                        </a:rPr>
                        <a:t>29.46</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dirty="0">
                          <a:effectLst/>
                        </a:rPr>
                        <a:t>24.56</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extLst>
                  <a:ext uri="{0D108BD9-81ED-4DB2-BD59-A6C34878D82A}">
                    <a16:rowId xmlns:a16="http://schemas.microsoft.com/office/drawing/2014/main" val="222030201"/>
                  </a:ext>
                </a:extLst>
              </a:tr>
              <a:tr h="189035">
                <a:tc>
                  <a:txBody>
                    <a:bodyPr/>
                    <a:lstStyle/>
                    <a:p>
                      <a:pPr>
                        <a:lnSpc>
                          <a:spcPct val="107000"/>
                        </a:lnSpc>
                        <a:spcAft>
                          <a:spcPts val="0"/>
                        </a:spcAft>
                      </a:pPr>
                      <a:r>
                        <a:rPr lang="en-GB" sz="1100" dirty="0">
                          <a:effectLst/>
                        </a:rPr>
                        <a:t>Ratios (net of Rf)</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07000"/>
                        </a:lnSpc>
                        <a:spcAft>
                          <a:spcPts val="0"/>
                        </a:spcAft>
                      </a:pPr>
                      <a:r>
                        <a:rPr lang="en-GB" sz="1100" b="1" u="sng" dirty="0">
                          <a:effectLst/>
                        </a:rPr>
                        <a:t> </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b="1" dirty="0">
                          <a:effectLst/>
                        </a:rPr>
                        <a:t> </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extLst>
                  <a:ext uri="{0D108BD9-81ED-4DB2-BD59-A6C34878D82A}">
                    <a16:rowId xmlns:a16="http://schemas.microsoft.com/office/drawing/2014/main" val="720130755"/>
                  </a:ext>
                </a:extLst>
              </a:tr>
              <a:tr h="183057">
                <a:tc>
                  <a:txBody>
                    <a:bodyPr/>
                    <a:lstStyle/>
                    <a:p>
                      <a:pPr>
                        <a:lnSpc>
                          <a:spcPct val="107000"/>
                        </a:lnSpc>
                        <a:spcAft>
                          <a:spcPts val="0"/>
                        </a:spcAft>
                      </a:pPr>
                      <a:r>
                        <a:rPr lang="en-GB" sz="1100" dirty="0">
                          <a:solidFill>
                            <a:schemeClr val="tx1"/>
                          </a:solidFill>
                          <a:effectLst/>
                        </a:rPr>
                        <a:t>Sharpe Ratio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42.58%</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54.2%</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56.1%</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54.2%</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53.7%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54.7%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58.2%</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49.7%</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585823194"/>
                  </a:ext>
                </a:extLst>
              </a:tr>
              <a:tr h="261735">
                <a:tc>
                  <a:txBody>
                    <a:bodyPr/>
                    <a:lstStyle/>
                    <a:p>
                      <a:pPr>
                        <a:lnSpc>
                          <a:spcPct val="107000"/>
                        </a:lnSpc>
                        <a:spcAft>
                          <a:spcPts val="0"/>
                        </a:spcAft>
                      </a:pPr>
                      <a:r>
                        <a:rPr lang="en-GB" sz="1100" dirty="0">
                          <a:solidFill>
                            <a:schemeClr val="tx1"/>
                          </a:solidFill>
                          <a:effectLst/>
                        </a:rPr>
                        <a:t>Downside Volatility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a:effectLst/>
                        </a:rPr>
                        <a:t>13.95%</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11.75%</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13.76%</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13.57%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13.39%</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12.94%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12.32%</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14.77%</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197993036"/>
                  </a:ext>
                </a:extLst>
              </a:tr>
              <a:tr h="261735">
                <a:tc>
                  <a:txBody>
                    <a:bodyPr/>
                    <a:lstStyle/>
                    <a:p>
                      <a:pPr>
                        <a:lnSpc>
                          <a:spcPct val="107000"/>
                        </a:lnSpc>
                        <a:spcAft>
                          <a:spcPts val="0"/>
                        </a:spcAft>
                      </a:pPr>
                      <a:r>
                        <a:rPr lang="en-GB" sz="1100" dirty="0" err="1">
                          <a:solidFill>
                            <a:schemeClr val="tx1"/>
                          </a:solidFill>
                          <a:effectLst/>
                        </a:rPr>
                        <a:t>Sortino</a:t>
                      </a:r>
                      <a:r>
                        <a:rPr lang="en-GB" sz="1100" dirty="0">
                          <a:solidFill>
                            <a:schemeClr val="tx1"/>
                          </a:solidFill>
                          <a:effectLst/>
                        </a:rPr>
                        <a:t> Ratio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a:effectLst/>
                        </a:rPr>
                        <a:t>57.21%</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85.90%</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143.76%</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89.97%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78.97%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80.21%</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84.04%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68.36%</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125323187"/>
                  </a:ext>
                </a:extLst>
              </a:tr>
              <a:tr h="189035">
                <a:tc>
                  <a:txBody>
                    <a:bodyPr/>
                    <a:lstStyle/>
                    <a:p>
                      <a:pPr>
                        <a:lnSpc>
                          <a:spcPct val="107000"/>
                        </a:lnSpc>
                        <a:spcAft>
                          <a:spcPts val="0"/>
                        </a:spcAft>
                      </a:pPr>
                      <a:r>
                        <a:rPr lang="en-GB" sz="1100" dirty="0">
                          <a:effectLst/>
                        </a:rPr>
                        <a:t>Extreme Risk Statistics</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07000"/>
                        </a:lnSpc>
                        <a:spcAft>
                          <a:spcPts val="0"/>
                        </a:spcAft>
                      </a:pPr>
                      <a:r>
                        <a:rPr lang="en-GB" sz="1100" b="1" u="sng" dirty="0">
                          <a:effectLst/>
                        </a:rPr>
                        <a:t> </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b="1" dirty="0">
                          <a:effectLst/>
                        </a:rPr>
                        <a:t> </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extLst>
                  <a:ext uri="{0D108BD9-81ED-4DB2-BD59-A6C34878D82A}">
                    <a16:rowId xmlns:a16="http://schemas.microsoft.com/office/drawing/2014/main" val="1744691799"/>
                  </a:ext>
                </a:extLst>
              </a:tr>
              <a:tr h="261735">
                <a:tc>
                  <a:txBody>
                    <a:bodyPr/>
                    <a:lstStyle/>
                    <a:p>
                      <a:pPr>
                        <a:lnSpc>
                          <a:spcPct val="107000"/>
                        </a:lnSpc>
                        <a:spcAft>
                          <a:spcPts val="0"/>
                        </a:spcAft>
                      </a:pPr>
                      <a:r>
                        <a:rPr lang="en-GB" sz="1100" dirty="0">
                          <a:solidFill>
                            <a:schemeClr val="tx1"/>
                          </a:solidFill>
                          <a:effectLst/>
                        </a:rPr>
                        <a:t>Best </a:t>
                      </a:r>
                      <a:r>
                        <a:rPr lang="en-GB" sz="1100" dirty="0" err="1">
                          <a:solidFill>
                            <a:schemeClr val="tx1"/>
                          </a:solidFill>
                          <a:effectLst/>
                        </a:rPr>
                        <a:t>Month,y</a:t>
                      </a:r>
                      <a:r>
                        <a:rPr lang="en-GB" sz="1100" dirty="0">
                          <a:solidFill>
                            <a:schemeClr val="tx1"/>
                          </a:solidFill>
                          <a:effectLst/>
                        </a:rPr>
                        <a:t> Return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a:effectLst/>
                        </a:rPr>
                        <a:t>50.76%</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19.37%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134.84%</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27.36%</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15.83%</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14.40%</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13.93%</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15.34%</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723653157"/>
                  </a:ext>
                </a:extLst>
              </a:tr>
              <a:tr h="396077">
                <a:tc>
                  <a:txBody>
                    <a:bodyPr/>
                    <a:lstStyle/>
                    <a:p>
                      <a:pPr>
                        <a:lnSpc>
                          <a:spcPct val="107000"/>
                        </a:lnSpc>
                        <a:spcAft>
                          <a:spcPts val="0"/>
                        </a:spcAft>
                      </a:pPr>
                      <a:r>
                        <a:rPr lang="en-GB" sz="1100" dirty="0">
                          <a:solidFill>
                            <a:schemeClr val="tx1"/>
                          </a:solidFill>
                          <a:effectLst/>
                        </a:rPr>
                        <a:t>Worst </a:t>
                      </a:r>
                      <a:r>
                        <a:rPr lang="en-GB" sz="1100" dirty="0" err="1">
                          <a:solidFill>
                            <a:schemeClr val="tx1"/>
                          </a:solidFill>
                          <a:effectLst/>
                        </a:rPr>
                        <a:t>Monttly</a:t>
                      </a:r>
                      <a:r>
                        <a:rPr lang="en-GB" sz="1100" dirty="0">
                          <a:solidFill>
                            <a:schemeClr val="tx1"/>
                          </a:solidFill>
                          <a:effectLst/>
                        </a:rPr>
                        <a:t> Return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a:effectLst/>
                        </a:rPr>
                        <a:t>-27.84%</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-11.18%</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-28.59%</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-17.55%</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-21.26%</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-20.04%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-13.00%</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-21.28%</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602440365"/>
                  </a:ext>
                </a:extLst>
              </a:tr>
              <a:tr h="284673">
                <a:tc>
                  <a:txBody>
                    <a:bodyPr/>
                    <a:lstStyle/>
                    <a:p>
                      <a:pPr>
                        <a:lnSpc>
                          <a:spcPct val="107000"/>
                        </a:lnSpc>
                        <a:spcAft>
                          <a:spcPts val="0"/>
                        </a:spcAft>
                      </a:pPr>
                      <a:r>
                        <a:rPr lang="en-GB" sz="1100" dirty="0">
                          <a:solidFill>
                            <a:schemeClr val="tx1"/>
                          </a:solidFill>
                          <a:effectLst/>
                        </a:rPr>
                        <a:t>Percentage of Months with + Return (not netting of Rf)</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a:effectLst/>
                        </a:rPr>
                        <a:t>63.61%</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65.28%</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65.56%</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63.89%</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64.17%</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64.44%</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65.83%</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64.17%</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2243203588"/>
                  </a:ext>
                </a:extLst>
              </a:tr>
              <a:tr h="261735">
                <a:tc>
                  <a:txBody>
                    <a:bodyPr/>
                    <a:lstStyle/>
                    <a:p>
                      <a:pPr>
                        <a:lnSpc>
                          <a:spcPct val="107000"/>
                        </a:lnSpc>
                        <a:spcAft>
                          <a:spcPts val="0"/>
                        </a:spcAft>
                      </a:pPr>
                      <a:r>
                        <a:rPr lang="en-GB" sz="1100" dirty="0">
                          <a:effectLst/>
                        </a:rPr>
                        <a:t>Performance Relative to the DJU (net of Rf)</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07000"/>
                        </a:lnSpc>
                        <a:spcAft>
                          <a:spcPts val="0"/>
                        </a:spcAft>
                      </a:pPr>
                      <a:r>
                        <a:rPr lang="en-GB" sz="1100" b="1" u="sng" dirty="0">
                          <a:effectLst/>
                        </a:rPr>
                        <a:t> </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b="1" dirty="0">
                          <a:effectLst/>
                        </a:rPr>
                        <a:t> </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extLst>
                  <a:ext uri="{0D108BD9-81ED-4DB2-BD59-A6C34878D82A}">
                    <a16:rowId xmlns:a16="http://schemas.microsoft.com/office/drawing/2014/main" val="3746048037"/>
                  </a:ext>
                </a:extLst>
              </a:tr>
              <a:tr h="183057">
                <a:tc>
                  <a:txBody>
                    <a:bodyPr/>
                    <a:lstStyle/>
                    <a:p>
                      <a:pPr>
                        <a:lnSpc>
                          <a:spcPct val="107000"/>
                        </a:lnSpc>
                        <a:spcAft>
                          <a:spcPts val="0"/>
                        </a:spcAft>
                      </a:pPr>
                      <a:r>
                        <a:rPr lang="en-GB" sz="1100" dirty="0">
                          <a:solidFill>
                            <a:schemeClr val="tx1"/>
                          </a:solidFill>
                          <a:effectLst/>
                        </a:rPr>
                        <a:t>Annually Alpha</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a:effectLst/>
                        </a:rPr>
                        <a:t>0</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0.0233</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0.1219</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0.0364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0.0272</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0.0274</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0.0315</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0.0200</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1849316300"/>
                  </a:ext>
                </a:extLst>
              </a:tr>
              <a:tr h="183057">
                <a:tc>
                  <a:txBody>
                    <a:bodyPr/>
                    <a:lstStyle/>
                    <a:p>
                      <a:pPr>
                        <a:lnSpc>
                          <a:spcPct val="107000"/>
                        </a:lnSpc>
                        <a:spcAft>
                          <a:spcPts val="0"/>
                        </a:spcAft>
                      </a:pPr>
                      <a:r>
                        <a:rPr lang="en-GB" sz="1100" dirty="0">
                          <a:solidFill>
                            <a:schemeClr val="tx1"/>
                          </a:solidFill>
                          <a:effectLst/>
                        </a:rPr>
                        <a:t>Annually Beta to Market</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a:effectLst/>
                        </a:rPr>
                        <a:t>1</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0.95</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1.07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0.98</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0.96</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0.90</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1.01</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924322210"/>
                  </a:ext>
                </a:extLst>
              </a:tr>
              <a:tr h="189035">
                <a:tc>
                  <a:txBody>
                    <a:bodyPr/>
                    <a:lstStyle/>
                    <a:p>
                      <a:pPr>
                        <a:lnSpc>
                          <a:spcPct val="107000"/>
                        </a:lnSpc>
                        <a:spcAft>
                          <a:spcPts val="0"/>
                        </a:spcAft>
                      </a:pPr>
                      <a:r>
                        <a:rPr lang="en-GB" sz="1100" dirty="0">
                          <a:solidFill>
                            <a:schemeClr val="tx1"/>
                          </a:solidFill>
                          <a:effectLst/>
                        </a:rPr>
                        <a:t>Annually Correlation with DJU</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0.98</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0.54</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0.90</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0.95</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0.95</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0.94</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75747529"/>
                  </a:ext>
                </a:extLst>
              </a:tr>
            </a:tbl>
          </a:graphicData>
        </a:graphic>
      </p:graphicFrame>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Arithmetic Annual Total Return</a:t>
            </a:r>
          </a:p>
        </p:txBody>
      </p:sp>
    </p:spTree>
    <p:extLst>
      <p:ext uri="{BB962C8B-B14F-4D97-AF65-F5344CB8AC3E}">
        <p14:creationId xmlns:p14="http://schemas.microsoft.com/office/powerpoint/2010/main" val="240834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5</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Autocorrelation of Fundamentals</a:t>
            </a:r>
          </a:p>
        </p:txBody>
      </p:sp>
    </p:spTree>
    <p:extLst>
      <p:ext uri="{BB962C8B-B14F-4D97-AF65-F5344CB8AC3E}">
        <p14:creationId xmlns:p14="http://schemas.microsoft.com/office/powerpoint/2010/main" val="23452579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6</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Further Regression Studies</a:t>
            </a:r>
          </a:p>
        </p:txBody>
      </p:sp>
    </p:spTree>
    <p:extLst>
      <p:ext uri="{BB962C8B-B14F-4D97-AF65-F5344CB8AC3E}">
        <p14:creationId xmlns:p14="http://schemas.microsoft.com/office/powerpoint/2010/main" val="2560330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7</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Conclusion</a:t>
            </a:r>
          </a:p>
        </p:txBody>
      </p:sp>
    </p:spTree>
    <p:extLst>
      <p:ext uri="{BB962C8B-B14F-4D97-AF65-F5344CB8AC3E}">
        <p14:creationId xmlns:p14="http://schemas.microsoft.com/office/powerpoint/2010/main" val="3063404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E58ACE-BDD6-4F97-8AAE-520552BF048D}"/>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1</a:t>
            </a:r>
            <a:endParaRPr lang="en-GB" sz="28700" b="1" dirty="0">
              <a:solidFill>
                <a:schemeClr val="bg1">
                  <a:lumMod val="50000"/>
                  <a:lumOff val="50000"/>
                </a:schemeClr>
              </a:solidFill>
            </a:endParaRPr>
          </a:p>
        </p:txBody>
      </p:sp>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a:xfrm>
            <a:off x="1748344" y="3048113"/>
            <a:ext cx="8695313" cy="1091974"/>
          </a:xfrm>
        </p:spPr>
        <p:txBody>
          <a:bodyPr anchor="ctr">
            <a:normAutofit/>
          </a:bodyPr>
          <a:lstStyle/>
          <a:p>
            <a:pPr algn="ctr"/>
            <a:r>
              <a:rPr lang="en-SG" sz="6600" u="sng" dirty="0"/>
              <a:t>Introduction</a:t>
            </a:r>
          </a:p>
        </p:txBody>
      </p:sp>
    </p:spTree>
    <p:extLst>
      <p:ext uri="{BB962C8B-B14F-4D97-AF65-F5344CB8AC3E}">
        <p14:creationId xmlns:p14="http://schemas.microsoft.com/office/powerpoint/2010/main" val="1087048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sz="4000" dirty="0"/>
              <a:t>Introduction</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The Dow Jones Utility Average (DJUA), a member of the Dow Jones Global Indexes, was created in 1929 when utility stocks were removed from the Dow Jones Industrial Average. </a:t>
            </a:r>
          </a:p>
          <a:p>
            <a:pPr algn="just"/>
            <a:r>
              <a:rPr lang="en-SG" dirty="0"/>
              <a:t>The DJUA tracks the overall performance of a small group of </a:t>
            </a:r>
            <a:r>
              <a:rPr lang="en-SG" b="1" dirty="0"/>
              <a:t>15 utility stocks </a:t>
            </a:r>
            <a:r>
              <a:rPr lang="en-SG" dirty="0"/>
              <a:t>traded in the U.S. by using a price-weighted average method.</a:t>
            </a:r>
          </a:p>
          <a:p>
            <a:pPr algn="just"/>
            <a:r>
              <a:rPr lang="en-SG" dirty="0"/>
              <a:t>Constituent companies are primarily </a:t>
            </a:r>
            <a:r>
              <a:rPr lang="en-SG" b="1" dirty="0"/>
              <a:t>producers of utility resources </a:t>
            </a:r>
            <a:r>
              <a:rPr lang="en-SG" dirty="0"/>
              <a:t>such as electricity and natural gas. </a:t>
            </a:r>
          </a:p>
        </p:txBody>
      </p:sp>
    </p:spTree>
    <p:extLst>
      <p:ext uri="{BB962C8B-B14F-4D97-AF65-F5344CB8AC3E}">
        <p14:creationId xmlns:p14="http://schemas.microsoft.com/office/powerpoint/2010/main" val="2204832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sz="4000" dirty="0"/>
              <a:t>Introduction</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In addition, these utility companies typically </a:t>
            </a:r>
            <a:r>
              <a:rPr lang="en-SG" b="1" dirty="0"/>
              <a:t>pay sizable dividends </a:t>
            </a:r>
            <a:r>
              <a:rPr lang="en-SG" dirty="0"/>
              <a:t>and provide a </a:t>
            </a:r>
            <a:r>
              <a:rPr lang="en-SG" b="1" dirty="0"/>
              <a:t>steady stream of dividend income </a:t>
            </a:r>
            <a:r>
              <a:rPr lang="en-SG" dirty="0"/>
              <a:t>relative to companies from other sectors as they face less uncertainty and minimal future volatility due to nature of their industry. </a:t>
            </a:r>
          </a:p>
          <a:p>
            <a:pPr algn="just"/>
            <a:r>
              <a:rPr lang="en-SG" dirty="0"/>
              <a:t>This therefore results in utility sector stocks to be typically seen as a </a:t>
            </a:r>
            <a:r>
              <a:rPr lang="en-SG" b="1" dirty="0"/>
              <a:t>favourite for retirees and other income-seeking investors</a:t>
            </a:r>
            <a:r>
              <a:rPr lang="en-SG" dirty="0"/>
              <a:t>. </a:t>
            </a:r>
          </a:p>
          <a:p>
            <a:pPr algn="just"/>
            <a:r>
              <a:rPr lang="en-SG" dirty="0"/>
              <a:t>In hope of constructing an index that outperforms the price-weighted DJUA, our team decided to </a:t>
            </a:r>
            <a:r>
              <a:rPr lang="en-SG" b="1" dirty="0"/>
              <a:t>construct smart-beta indices </a:t>
            </a:r>
            <a:r>
              <a:rPr lang="en-SG" dirty="0"/>
              <a:t>which weigh constituent stocks by fundamentals instead of price. We then analysed and appraised the findings of our endeavour. </a:t>
            </a:r>
          </a:p>
        </p:txBody>
      </p:sp>
    </p:spTree>
    <p:extLst>
      <p:ext uri="{BB962C8B-B14F-4D97-AF65-F5344CB8AC3E}">
        <p14:creationId xmlns:p14="http://schemas.microsoft.com/office/powerpoint/2010/main" val="2069959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2</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rmAutofit fontScale="90000"/>
          </a:bodyPr>
          <a:lstStyle/>
          <a:p>
            <a:pPr algn="ctr"/>
            <a:r>
              <a:rPr lang="en-SG" sz="6600" u="sng" dirty="0"/>
              <a:t>Data Sources &amp; Preparation</a:t>
            </a:r>
          </a:p>
        </p:txBody>
      </p:sp>
    </p:spTree>
    <p:extLst>
      <p:ext uri="{BB962C8B-B14F-4D97-AF65-F5344CB8AC3E}">
        <p14:creationId xmlns:p14="http://schemas.microsoft.com/office/powerpoint/2010/main" val="928811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sz="4000" dirty="0"/>
              <a:t>Data Sources &amp; Preparation</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Our data sample includes stock and relevant fundamentals data on all stocks which have ever been members of the Dow Jones Utility Average index for the period between 1963 and 2018 (the sample period). </a:t>
            </a:r>
          </a:p>
          <a:p>
            <a:pPr algn="just"/>
            <a:r>
              <a:rPr lang="en-SG" dirty="0"/>
              <a:t>We obtained the bulk of our data from </a:t>
            </a:r>
            <a:r>
              <a:rPr lang="en-SG" b="1" dirty="0"/>
              <a:t>Wharton Research Data Services (WRDS)</a:t>
            </a:r>
            <a:r>
              <a:rPr lang="en-SG" dirty="0"/>
              <a:t>, from which the </a:t>
            </a:r>
            <a:r>
              <a:rPr lang="en-SG" dirty="0" err="1"/>
              <a:t>Center</a:t>
            </a:r>
            <a:r>
              <a:rPr lang="en-SG" dirty="0"/>
              <a:t> for Research in Security Prices (CRSP), </a:t>
            </a:r>
            <a:r>
              <a:rPr lang="en-SG" dirty="0" err="1"/>
              <a:t>Compustat</a:t>
            </a:r>
            <a:r>
              <a:rPr lang="en-SG" dirty="0"/>
              <a:t> - Capital IQ and CRSP/</a:t>
            </a:r>
            <a:r>
              <a:rPr lang="en-SG" dirty="0" err="1"/>
              <a:t>Compustat</a:t>
            </a:r>
            <a:r>
              <a:rPr lang="en-SG" dirty="0"/>
              <a:t> Merged Database (CCM) databases were utilised. </a:t>
            </a:r>
          </a:p>
          <a:p>
            <a:pPr algn="just"/>
            <a:r>
              <a:rPr lang="en-SG" dirty="0"/>
              <a:t>We also tapped on the </a:t>
            </a:r>
            <a:r>
              <a:rPr lang="en-SG" b="1" dirty="0"/>
              <a:t>Bloomberg database </a:t>
            </a:r>
            <a:r>
              <a:rPr lang="en-SG" dirty="0"/>
              <a:t>for index price data and membership data on the Dow Jones Utility Average, though the information provided was incomplete and was supplemented by information from </a:t>
            </a:r>
            <a:r>
              <a:rPr lang="en-SG" u="sng" dirty="0">
                <a:hlinkClick r:id="rId2"/>
              </a:rPr>
              <a:t>this article by Global Financial Data</a:t>
            </a:r>
            <a:r>
              <a:rPr lang="en-SG" dirty="0"/>
              <a:t>.</a:t>
            </a:r>
          </a:p>
        </p:txBody>
      </p:sp>
    </p:spTree>
    <p:extLst>
      <p:ext uri="{BB962C8B-B14F-4D97-AF65-F5344CB8AC3E}">
        <p14:creationId xmlns:p14="http://schemas.microsoft.com/office/powerpoint/2010/main" val="3740863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err="1"/>
              <a:t>Center</a:t>
            </a:r>
            <a:r>
              <a:rPr lang="en-SG" dirty="0"/>
              <a:t> for Research in Security Prices (CRSP)</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The </a:t>
            </a:r>
            <a:r>
              <a:rPr lang="en-SG" dirty="0" err="1"/>
              <a:t>Center</a:t>
            </a:r>
            <a:r>
              <a:rPr lang="en-SG" dirty="0"/>
              <a:t> for Research in Security Prices (CRSP) provided us with relevant data on:</a:t>
            </a:r>
          </a:p>
          <a:p>
            <a:pPr lvl="1" algn="just"/>
            <a:r>
              <a:rPr lang="en-SG" sz="1800" dirty="0"/>
              <a:t>Monthly closing price, </a:t>
            </a:r>
          </a:p>
          <a:p>
            <a:pPr lvl="1" algn="just"/>
            <a:r>
              <a:rPr lang="en-SG" sz="1800" dirty="0"/>
              <a:t>Adjusted returns </a:t>
            </a:r>
          </a:p>
          <a:p>
            <a:pPr lvl="1" algn="just"/>
            <a:r>
              <a:rPr lang="en-SG" sz="1800" dirty="0"/>
              <a:t>Outstanding number of stocks. </a:t>
            </a:r>
          </a:p>
          <a:p>
            <a:pPr algn="just"/>
            <a:r>
              <a:rPr lang="en-SG" b="1" dirty="0"/>
              <a:t>PERMCOs and PERMNOs </a:t>
            </a:r>
            <a:r>
              <a:rPr lang="en-SG" dirty="0"/>
              <a:t>as unique entity and issue-level identifiers when navigating the CRSP database.</a:t>
            </a:r>
          </a:p>
        </p:txBody>
      </p:sp>
    </p:spTree>
    <p:extLst>
      <p:ext uri="{BB962C8B-B14F-4D97-AF65-F5344CB8AC3E}">
        <p14:creationId xmlns:p14="http://schemas.microsoft.com/office/powerpoint/2010/main" val="1085148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err="1"/>
              <a:t>Compustat</a:t>
            </a:r>
            <a:r>
              <a:rPr lang="en-SG" dirty="0"/>
              <a:t> - Capital IQ</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err="1"/>
              <a:t>Compustat</a:t>
            </a:r>
            <a:r>
              <a:rPr lang="en-SG" dirty="0"/>
              <a:t> provided us with the relevant fundamentals data (e.g. Net Income, Operating Cash Flow etc) on the relevant constituent stocks of the Dow Jones Utility Average. </a:t>
            </a:r>
          </a:p>
          <a:p>
            <a:pPr algn="just"/>
            <a:r>
              <a:rPr lang="en-SG" dirty="0"/>
              <a:t>We used </a:t>
            </a:r>
            <a:r>
              <a:rPr lang="en-SG" b="1" dirty="0"/>
              <a:t>GVKEY</a:t>
            </a:r>
            <a:r>
              <a:rPr lang="en-SG" dirty="0"/>
              <a:t> as unique entity-level identifiers when navigating the </a:t>
            </a:r>
            <a:r>
              <a:rPr lang="en-SG" dirty="0" err="1"/>
              <a:t>Compustat</a:t>
            </a:r>
            <a:r>
              <a:rPr lang="en-SG" dirty="0"/>
              <a:t> database.</a:t>
            </a:r>
          </a:p>
        </p:txBody>
      </p:sp>
    </p:spTree>
    <p:extLst>
      <p:ext uri="{BB962C8B-B14F-4D97-AF65-F5344CB8AC3E}">
        <p14:creationId xmlns:p14="http://schemas.microsoft.com/office/powerpoint/2010/main" val="266215079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137</TotalTime>
  <Words>2041</Words>
  <Application>Microsoft Office PowerPoint</Application>
  <PresentationFormat>Widescreen</PresentationFormat>
  <Paragraphs>458</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Cambria Math</vt:lpstr>
      <vt:lpstr>Century Schoolbook</vt:lpstr>
      <vt:lpstr>Wingdings 2</vt:lpstr>
      <vt:lpstr>View</vt:lpstr>
      <vt:lpstr>QF604: Econometrics  of Financial Markets</vt:lpstr>
      <vt:lpstr>The Dow Jones Utility Average  &amp; Smart Beta Alternatives</vt:lpstr>
      <vt:lpstr>Introduction</vt:lpstr>
      <vt:lpstr>Introduction</vt:lpstr>
      <vt:lpstr>Introduction</vt:lpstr>
      <vt:lpstr>Data Sources &amp; Preparation</vt:lpstr>
      <vt:lpstr>Data Sources &amp; Preparation</vt:lpstr>
      <vt:lpstr>Center for Research in Security Prices (CRSP)</vt:lpstr>
      <vt:lpstr>Compustat - Capital IQ</vt:lpstr>
      <vt:lpstr>CRSP/Compustat  Merged Database (CCM)</vt:lpstr>
      <vt:lpstr>Computation of Fundamentals</vt:lpstr>
      <vt:lpstr>Some Data Constraints</vt:lpstr>
      <vt:lpstr>Smart Beta Index Construction, Methodology &amp; Initial Findings</vt:lpstr>
      <vt:lpstr>Weighting Method</vt:lpstr>
      <vt:lpstr>Real-World Replicability</vt:lpstr>
      <vt:lpstr>Just Some Rules..</vt:lpstr>
      <vt:lpstr>Just Some More Rules..</vt:lpstr>
      <vt:lpstr>Initial Findings</vt:lpstr>
      <vt:lpstr>Initial Findings</vt:lpstr>
      <vt:lpstr>Initial Findings</vt:lpstr>
      <vt:lpstr>Initial Findings</vt:lpstr>
      <vt:lpstr>Initial Findings</vt:lpstr>
      <vt:lpstr>Initial Findings</vt:lpstr>
      <vt:lpstr>Index Performance Appraisal</vt:lpstr>
      <vt:lpstr>Arithmetic Annual Price Return</vt:lpstr>
      <vt:lpstr>Arithmetic Annual Total Return</vt:lpstr>
      <vt:lpstr>Autocorrelation of Fundamentals</vt:lpstr>
      <vt:lpstr>Further Regression Studies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QF608: Research Methods for Quantitative Professionals</dc:title>
  <dc:creator>Tian Yong Woon</dc:creator>
  <cp:lastModifiedBy>Mark JIN</cp:lastModifiedBy>
  <cp:revision>20</cp:revision>
  <dcterms:created xsi:type="dcterms:W3CDTF">2019-05-01T08:09:45Z</dcterms:created>
  <dcterms:modified xsi:type="dcterms:W3CDTF">2019-05-01T10:29:34Z</dcterms:modified>
</cp:coreProperties>
</file>