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5"/>
  </p:notesMasterIdLst>
  <p:sldIdLst>
    <p:sldId id="257" r:id="rId2"/>
    <p:sldId id="299" r:id="rId3"/>
    <p:sldId id="301" r:id="rId4"/>
    <p:sldId id="283" r:id="rId5"/>
    <p:sldId id="337" r:id="rId6"/>
    <p:sldId id="302" r:id="rId7"/>
    <p:sldId id="328" r:id="rId8"/>
    <p:sldId id="329" r:id="rId9"/>
    <p:sldId id="330" r:id="rId10"/>
    <p:sldId id="331" r:id="rId11"/>
    <p:sldId id="332" r:id="rId12"/>
    <p:sldId id="338" r:id="rId13"/>
    <p:sldId id="333" r:id="rId14"/>
    <p:sldId id="334" r:id="rId15"/>
    <p:sldId id="336" r:id="rId16"/>
    <p:sldId id="335" r:id="rId17"/>
    <p:sldId id="339" r:id="rId18"/>
    <p:sldId id="340" r:id="rId19"/>
    <p:sldId id="342" r:id="rId20"/>
    <p:sldId id="341" r:id="rId21"/>
    <p:sldId id="343" r:id="rId22"/>
    <p:sldId id="344" r:id="rId23"/>
    <p:sldId id="345" r:id="rId24"/>
    <p:sldId id="346" r:id="rId25"/>
    <p:sldId id="364" r:id="rId26"/>
    <p:sldId id="373" r:id="rId27"/>
    <p:sldId id="350" r:id="rId28"/>
    <p:sldId id="371" r:id="rId29"/>
    <p:sldId id="374" r:id="rId30"/>
    <p:sldId id="375" r:id="rId31"/>
    <p:sldId id="349" r:id="rId32"/>
    <p:sldId id="377" r:id="rId33"/>
    <p:sldId id="376" r:id="rId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F6F74"/>
    <a:srgbClr val="EBEBE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437" autoAdjust="0"/>
    <p:restoredTop sz="94660"/>
  </p:normalViewPr>
  <p:slideViewPr>
    <p:cSldViewPr snapToGrid="0">
      <p:cViewPr varScale="1">
        <p:scale>
          <a:sx n="72" d="100"/>
          <a:sy n="72" d="100"/>
        </p:scale>
        <p:origin x="55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AC6AA14-9F45-4B04-AA4C-E99B18EBC369}" type="datetimeFigureOut">
              <a:rPr lang="en-SG" smtClean="0"/>
              <a:t>2/5/2019</a:t>
            </a:fld>
            <a:endParaRPr lang="en-S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4F73EA6-BDB1-4AA0-A4FD-116B3BAAB35F}" type="slidenum">
              <a:rPr lang="en-SG" smtClean="0"/>
              <a:t>‹#›</a:t>
            </a:fld>
            <a:endParaRPr lang="en-SG"/>
          </a:p>
        </p:txBody>
      </p:sp>
    </p:spTree>
    <p:extLst>
      <p:ext uri="{BB962C8B-B14F-4D97-AF65-F5344CB8AC3E}">
        <p14:creationId xmlns:p14="http://schemas.microsoft.com/office/powerpoint/2010/main" val="1352090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61131007-DF03-4009-AE18-344449028902}" type="datetimeFigureOut">
              <a:rPr lang="en-SG" smtClean="0"/>
              <a:t>2/5/2019</a:t>
            </a:fld>
            <a:endParaRPr lang="en-SG"/>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SG"/>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BC730054-D9D4-430A-8FE1-45FF4A533F25}" type="slidenum">
              <a:rPr lang="en-SG" smtClean="0"/>
              <a:t>‹#›</a:t>
            </a:fld>
            <a:endParaRPr lang="en-SG"/>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773739106"/>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1131007-DF03-4009-AE18-344449028902}" type="datetimeFigureOut">
              <a:rPr lang="en-SG" smtClean="0"/>
              <a:t>2/5/2019</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BC730054-D9D4-430A-8FE1-45FF4A533F25}" type="slidenum">
              <a:rPr lang="en-SG" smtClean="0"/>
              <a:t>‹#›</a:t>
            </a:fld>
            <a:endParaRPr lang="en-SG"/>
          </a:p>
        </p:txBody>
      </p:sp>
    </p:spTree>
    <p:extLst>
      <p:ext uri="{BB962C8B-B14F-4D97-AF65-F5344CB8AC3E}">
        <p14:creationId xmlns:p14="http://schemas.microsoft.com/office/powerpoint/2010/main" val="31104705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1131007-DF03-4009-AE18-344449028902}" type="datetimeFigureOut">
              <a:rPr lang="en-SG" smtClean="0"/>
              <a:t>2/5/2019</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BC730054-D9D4-430A-8FE1-45FF4A533F25}" type="slidenum">
              <a:rPr lang="en-SG" smtClean="0"/>
              <a:t>‹#›</a:t>
            </a:fld>
            <a:endParaRPr lang="en-SG"/>
          </a:p>
        </p:txBody>
      </p:sp>
    </p:spTree>
    <p:extLst>
      <p:ext uri="{BB962C8B-B14F-4D97-AF65-F5344CB8AC3E}">
        <p14:creationId xmlns:p14="http://schemas.microsoft.com/office/powerpoint/2010/main" val="22360851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1131007-DF03-4009-AE18-344449028902}" type="datetimeFigureOut">
              <a:rPr lang="en-SG" smtClean="0"/>
              <a:t>2/5/2019</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BC730054-D9D4-430A-8FE1-45FF4A533F25}" type="slidenum">
              <a:rPr lang="en-SG" smtClean="0"/>
              <a:t>‹#›</a:t>
            </a:fld>
            <a:endParaRPr lang="en-SG"/>
          </a:p>
        </p:txBody>
      </p:sp>
    </p:spTree>
    <p:extLst>
      <p:ext uri="{BB962C8B-B14F-4D97-AF65-F5344CB8AC3E}">
        <p14:creationId xmlns:p14="http://schemas.microsoft.com/office/powerpoint/2010/main" val="34243399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1131007-DF03-4009-AE18-344449028902}" type="datetimeFigureOut">
              <a:rPr lang="en-SG" smtClean="0"/>
              <a:t>2/5/2019</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BC730054-D9D4-430A-8FE1-45FF4A533F25}" type="slidenum">
              <a:rPr lang="en-SG" smtClean="0"/>
              <a:t>‹#›</a:t>
            </a:fld>
            <a:endParaRPr lang="en-SG"/>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1784250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1131007-DF03-4009-AE18-344449028902}" type="datetimeFigureOut">
              <a:rPr lang="en-SG" smtClean="0"/>
              <a:t>2/5/2019</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BC730054-D9D4-430A-8FE1-45FF4A533F25}" type="slidenum">
              <a:rPr lang="en-SG" smtClean="0"/>
              <a:t>‹#›</a:t>
            </a:fld>
            <a:endParaRPr lang="en-SG"/>
          </a:p>
        </p:txBody>
      </p:sp>
    </p:spTree>
    <p:extLst>
      <p:ext uri="{BB962C8B-B14F-4D97-AF65-F5344CB8AC3E}">
        <p14:creationId xmlns:p14="http://schemas.microsoft.com/office/powerpoint/2010/main" val="27090620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1131007-DF03-4009-AE18-344449028902}" type="datetimeFigureOut">
              <a:rPr lang="en-SG" smtClean="0"/>
              <a:t>2/5/2019</a:t>
            </a:fld>
            <a:endParaRPr lang="en-SG"/>
          </a:p>
        </p:txBody>
      </p:sp>
      <p:sp>
        <p:nvSpPr>
          <p:cNvPr id="8" name="Footer Placeholder 7"/>
          <p:cNvSpPr>
            <a:spLocks noGrp="1"/>
          </p:cNvSpPr>
          <p:nvPr>
            <p:ph type="ftr" sz="quarter" idx="11"/>
          </p:nvPr>
        </p:nvSpPr>
        <p:spPr/>
        <p:txBody>
          <a:bodyPr/>
          <a:lstStyle/>
          <a:p>
            <a:endParaRPr lang="en-SG"/>
          </a:p>
        </p:txBody>
      </p:sp>
      <p:sp>
        <p:nvSpPr>
          <p:cNvPr id="9" name="Slide Number Placeholder 8"/>
          <p:cNvSpPr>
            <a:spLocks noGrp="1"/>
          </p:cNvSpPr>
          <p:nvPr>
            <p:ph type="sldNum" sz="quarter" idx="12"/>
          </p:nvPr>
        </p:nvSpPr>
        <p:spPr/>
        <p:txBody>
          <a:bodyPr/>
          <a:lstStyle/>
          <a:p>
            <a:fld id="{BC730054-D9D4-430A-8FE1-45FF4A533F25}" type="slidenum">
              <a:rPr lang="en-SG" smtClean="0"/>
              <a:t>‹#›</a:t>
            </a:fld>
            <a:endParaRPr lang="en-SG"/>
          </a:p>
        </p:txBody>
      </p:sp>
    </p:spTree>
    <p:extLst>
      <p:ext uri="{BB962C8B-B14F-4D97-AF65-F5344CB8AC3E}">
        <p14:creationId xmlns:p14="http://schemas.microsoft.com/office/powerpoint/2010/main" val="13430680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1131007-DF03-4009-AE18-344449028902}" type="datetimeFigureOut">
              <a:rPr lang="en-SG" smtClean="0"/>
              <a:t>2/5/2019</a:t>
            </a:fld>
            <a:endParaRPr lang="en-SG"/>
          </a:p>
        </p:txBody>
      </p:sp>
      <p:sp>
        <p:nvSpPr>
          <p:cNvPr id="4" name="Footer Placeholder 3"/>
          <p:cNvSpPr>
            <a:spLocks noGrp="1"/>
          </p:cNvSpPr>
          <p:nvPr>
            <p:ph type="ftr" sz="quarter" idx="11"/>
          </p:nvPr>
        </p:nvSpPr>
        <p:spPr/>
        <p:txBody>
          <a:bodyPr/>
          <a:lstStyle/>
          <a:p>
            <a:endParaRPr lang="en-SG"/>
          </a:p>
        </p:txBody>
      </p:sp>
      <p:sp>
        <p:nvSpPr>
          <p:cNvPr id="5" name="Slide Number Placeholder 4"/>
          <p:cNvSpPr>
            <a:spLocks noGrp="1"/>
          </p:cNvSpPr>
          <p:nvPr>
            <p:ph type="sldNum" sz="quarter" idx="12"/>
          </p:nvPr>
        </p:nvSpPr>
        <p:spPr/>
        <p:txBody>
          <a:bodyPr/>
          <a:lstStyle/>
          <a:p>
            <a:fld id="{BC730054-D9D4-430A-8FE1-45FF4A533F25}" type="slidenum">
              <a:rPr lang="en-SG" smtClean="0"/>
              <a:t>‹#›</a:t>
            </a:fld>
            <a:endParaRPr lang="en-SG"/>
          </a:p>
        </p:txBody>
      </p:sp>
    </p:spTree>
    <p:extLst>
      <p:ext uri="{BB962C8B-B14F-4D97-AF65-F5344CB8AC3E}">
        <p14:creationId xmlns:p14="http://schemas.microsoft.com/office/powerpoint/2010/main" val="37236726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1131007-DF03-4009-AE18-344449028902}" type="datetimeFigureOut">
              <a:rPr lang="en-SG" smtClean="0"/>
              <a:t>2/5/2019</a:t>
            </a:fld>
            <a:endParaRPr lang="en-SG"/>
          </a:p>
        </p:txBody>
      </p:sp>
      <p:sp>
        <p:nvSpPr>
          <p:cNvPr id="3" name="Footer Placeholder 2"/>
          <p:cNvSpPr>
            <a:spLocks noGrp="1"/>
          </p:cNvSpPr>
          <p:nvPr>
            <p:ph type="ftr" sz="quarter" idx="11"/>
          </p:nvPr>
        </p:nvSpPr>
        <p:spPr/>
        <p:txBody>
          <a:bodyPr/>
          <a:lstStyle/>
          <a:p>
            <a:endParaRPr lang="en-SG"/>
          </a:p>
        </p:txBody>
      </p:sp>
      <p:sp>
        <p:nvSpPr>
          <p:cNvPr id="4" name="Slide Number Placeholder 3"/>
          <p:cNvSpPr>
            <a:spLocks noGrp="1"/>
          </p:cNvSpPr>
          <p:nvPr>
            <p:ph type="sldNum" sz="quarter" idx="12"/>
          </p:nvPr>
        </p:nvSpPr>
        <p:spPr/>
        <p:txBody>
          <a:bodyPr/>
          <a:lstStyle/>
          <a:p>
            <a:fld id="{BC730054-D9D4-430A-8FE1-45FF4A533F25}" type="slidenum">
              <a:rPr lang="en-SG" smtClean="0"/>
              <a:t>‹#›</a:t>
            </a:fld>
            <a:endParaRPr lang="en-SG"/>
          </a:p>
        </p:txBody>
      </p:sp>
    </p:spTree>
    <p:extLst>
      <p:ext uri="{BB962C8B-B14F-4D97-AF65-F5344CB8AC3E}">
        <p14:creationId xmlns:p14="http://schemas.microsoft.com/office/powerpoint/2010/main" val="17391779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1131007-DF03-4009-AE18-344449028902}" type="datetimeFigureOut">
              <a:rPr lang="en-SG" smtClean="0"/>
              <a:t>2/5/2019</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BC730054-D9D4-430A-8FE1-45FF4A533F25}" type="slidenum">
              <a:rPr lang="en-SG" smtClean="0"/>
              <a:t>‹#›</a:t>
            </a:fld>
            <a:endParaRPr lang="en-SG"/>
          </a:p>
        </p:txBody>
      </p:sp>
    </p:spTree>
    <p:extLst>
      <p:ext uri="{BB962C8B-B14F-4D97-AF65-F5344CB8AC3E}">
        <p14:creationId xmlns:p14="http://schemas.microsoft.com/office/powerpoint/2010/main" val="10977247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1131007-DF03-4009-AE18-344449028902}" type="datetimeFigureOut">
              <a:rPr lang="en-SG" smtClean="0"/>
              <a:t>2/5/2019</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BC730054-D9D4-430A-8FE1-45FF4A533F25}" type="slidenum">
              <a:rPr lang="en-SG" smtClean="0"/>
              <a:t>‹#›</a:t>
            </a:fld>
            <a:endParaRPr lang="en-SG"/>
          </a:p>
        </p:txBody>
      </p:sp>
    </p:spTree>
    <p:extLst>
      <p:ext uri="{BB962C8B-B14F-4D97-AF65-F5344CB8AC3E}">
        <p14:creationId xmlns:p14="http://schemas.microsoft.com/office/powerpoint/2010/main" val="41157755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61131007-DF03-4009-AE18-344449028902}" type="datetimeFigureOut">
              <a:rPr lang="en-SG" smtClean="0"/>
              <a:t>2/5/2019</a:t>
            </a:fld>
            <a:endParaRPr lang="en-SG"/>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SG"/>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BC730054-D9D4-430A-8FE1-45FF4A533F25}" type="slidenum">
              <a:rPr lang="en-SG" smtClean="0"/>
              <a:t>‹#›</a:t>
            </a:fld>
            <a:endParaRPr lang="en-SG"/>
          </a:p>
        </p:txBody>
      </p:sp>
    </p:spTree>
    <p:extLst>
      <p:ext uri="{BB962C8B-B14F-4D97-AF65-F5344CB8AC3E}">
        <p14:creationId xmlns:p14="http://schemas.microsoft.com/office/powerpoint/2010/main" val="415262975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hyperlink" Target="https://www.globalfinancialdata.com/GFD/Article/a-brief-history-of-the-dow-jones-utility-average"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021F1-307B-408C-9FCF-6F677B44ECFE}"/>
              </a:ext>
            </a:extLst>
          </p:cNvPr>
          <p:cNvSpPr>
            <a:spLocks noGrp="1"/>
          </p:cNvSpPr>
          <p:nvPr>
            <p:ph type="ctrTitle"/>
          </p:nvPr>
        </p:nvSpPr>
        <p:spPr/>
        <p:txBody>
          <a:bodyPr>
            <a:normAutofit/>
          </a:bodyPr>
          <a:lstStyle/>
          <a:p>
            <a:r>
              <a:rPr lang="en-SG" sz="4800" dirty="0"/>
              <a:t>QF604: Econometrics </a:t>
            </a:r>
            <a:br>
              <a:rPr lang="en-SG" sz="4800" dirty="0"/>
            </a:br>
            <a:r>
              <a:rPr lang="en-SG" sz="4800" dirty="0"/>
              <a:t>of Financial Markets</a:t>
            </a:r>
          </a:p>
        </p:txBody>
      </p:sp>
      <p:sp>
        <p:nvSpPr>
          <p:cNvPr id="3" name="Subtitle 2">
            <a:extLst>
              <a:ext uri="{FF2B5EF4-FFF2-40B4-BE49-F238E27FC236}">
                <a16:creationId xmlns:a16="http://schemas.microsoft.com/office/drawing/2014/main" id="{AEA92913-D24B-44C4-AA85-98F207246E46}"/>
              </a:ext>
            </a:extLst>
          </p:cNvPr>
          <p:cNvSpPr>
            <a:spLocks noGrp="1"/>
          </p:cNvSpPr>
          <p:nvPr>
            <p:ph type="subTitle" idx="1"/>
          </p:nvPr>
        </p:nvSpPr>
        <p:spPr/>
        <p:txBody>
          <a:bodyPr/>
          <a:lstStyle/>
          <a:p>
            <a:r>
              <a:rPr lang="en-SG" dirty="0"/>
              <a:t>Jin, Kim, Quek, Wang and Woon (2019)</a:t>
            </a:r>
          </a:p>
        </p:txBody>
      </p:sp>
    </p:spTree>
    <p:extLst>
      <p:ext uri="{BB962C8B-B14F-4D97-AF65-F5344CB8AC3E}">
        <p14:creationId xmlns:p14="http://schemas.microsoft.com/office/powerpoint/2010/main" val="39822045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021F1-307B-408C-9FCF-6F677B44ECFE}"/>
              </a:ext>
            </a:extLst>
          </p:cNvPr>
          <p:cNvSpPr>
            <a:spLocks noGrp="1"/>
          </p:cNvSpPr>
          <p:nvPr>
            <p:ph type="title"/>
          </p:nvPr>
        </p:nvSpPr>
        <p:spPr/>
        <p:txBody>
          <a:bodyPr anchor="ctr">
            <a:normAutofit/>
          </a:bodyPr>
          <a:lstStyle/>
          <a:p>
            <a:r>
              <a:rPr lang="en-SG" dirty="0"/>
              <a:t>CRSP/</a:t>
            </a:r>
            <a:r>
              <a:rPr lang="en-SG" dirty="0" err="1"/>
              <a:t>Compustat</a:t>
            </a:r>
            <a:r>
              <a:rPr lang="en-SG" dirty="0"/>
              <a:t> </a:t>
            </a:r>
            <a:br>
              <a:rPr lang="en-SG" dirty="0"/>
            </a:br>
            <a:r>
              <a:rPr lang="en-SG" dirty="0"/>
              <a:t>Merged Database (CCM)</a:t>
            </a:r>
          </a:p>
        </p:txBody>
      </p:sp>
      <p:sp>
        <p:nvSpPr>
          <p:cNvPr id="3" name="Content Placeholder 2">
            <a:extLst>
              <a:ext uri="{FF2B5EF4-FFF2-40B4-BE49-F238E27FC236}">
                <a16:creationId xmlns:a16="http://schemas.microsoft.com/office/drawing/2014/main" id="{C5A6A21D-90D4-4D3D-A603-476DBD3CBF11}"/>
              </a:ext>
            </a:extLst>
          </p:cNvPr>
          <p:cNvSpPr>
            <a:spLocks noGrp="1"/>
          </p:cNvSpPr>
          <p:nvPr>
            <p:ph idx="1"/>
          </p:nvPr>
        </p:nvSpPr>
        <p:spPr/>
        <p:txBody>
          <a:bodyPr anchor="ctr">
            <a:normAutofit/>
          </a:bodyPr>
          <a:lstStyle/>
          <a:p>
            <a:pPr algn="just"/>
            <a:r>
              <a:rPr lang="en-SG" dirty="0"/>
              <a:t>We used the CCM Database to obtain the </a:t>
            </a:r>
            <a:r>
              <a:rPr lang="en-SG" b="1" dirty="0"/>
              <a:t>links between the unique PERMCO and GVKEY identifiers</a:t>
            </a:r>
            <a:r>
              <a:rPr lang="en-SG" dirty="0"/>
              <a:t> for the CRSP and </a:t>
            </a:r>
            <a:r>
              <a:rPr lang="en-SG" dirty="0" err="1"/>
              <a:t>Compustat</a:t>
            </a:r>
            <a:r>
              <a:rPr lang="en-SG" dirty="0"/>
              <a:t> databases respectively. </a:t>
            </a:r>
          </a:p>
          <a:p>
            <a:pPr algn="just"/>
            <a:r>
              <a:rPr lang="en-SG" dirty="0"/>
              <a:t>This allowed us to be able to </a:t>
            </a:r>
            <a:r>
              <a:rPr lang="en-SG" b="1" dirty="0"/>
              <a:t>link stock price and market capitalisation data to other corresponding fundamentals</a:t>
            </a:r>
            <a:r>
              <a:rPr lang="en-SG" dirty="0"/>
              <a:t> (e.g. computed ROCE, ROA numbers) data at the entity level. With that said, not all required data was found to be available for our sample period.</a:t>
            </a:r>
          </a:p>
        </p:txBody>
      </p:sp>
    </p:spTree>
    <p:extLst>
      <p:ext uri="{BB962C8B-B14F-4D97-AF65-F5344CB8AC3E}">
        <p14:creationId xmlns:p14="http://schemas.microsoft.com/office/powerpoint/2010/main" val="32909893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021F1-307B-408C-9FCF-6F677B44ECFE}"/>
              </a:ext>
            </a:extLst>
          </p:cNvPr>
          <p:cNvSpPr>
            <a:spLocks noGrp="1"/>
          </p:cNvSpPr>
          <p:nvPr>
            <p:ph type="title"/>
          </p:nvPr>
        </p:nvSpPr>
        <p:spPr/>
        <p:txBody>
          <a:bodyPr anchor="ctr">
            <a:normAutofit/>
          </a:bodyPr>
          <a:lstStyle/>
          <a:p>
            <a:r>
              <a:rPr lang="en-SG" dirty="0"/>
              <a:t>Computation of Fundamentals</a:t>
            </a:r>
          </a:p>
        </p:txBody>
      </p:sp>
      <p:graphicFrame>
        <p:nvGraphicFramePr>
          <p:cNvPr id="8" name="Table 7">
            <a:extLst>
              <a:ext uri="{FF2B5EF4-FFF2-40B4-BE49-F238E27FC236}">
                <a16:creationId xmlns:a16="http://schemas.microsoft.com/office/drawing/2014/main" id="{C98E10E0-4293-472E-A0E7-FC07C16DAD32}"/>
              </a:ext>
            </a:extLst>
          </p:cNvPr>
          <p:cNvGraphicFramePr>
            <a:graphicFrameLocks noGrp="1"/>
          </p:cNvGraphicFramePr>
          <p:nvPr>
            <p:extLst>
              <p:ext uri="{D42A27DB-BD31-4B8C-83A1-F6EECF244321}">
                <p14:modId xmlns:p14="http://schemas.microsoft.com/office/powerpoint/2010/main" val="4033438262"/>
              </p:ext>
            </p:extLst>
          </p:nvPr>
        </p:nvGraphicFramePr>
        <p:xfrm>
          <a:off x="1447801" y="1431263"/>
          <a:ext cx="8426042" cy="5167040"/>
        </p:xfrm>
        <a:graphic>
          <a:graphicData uri="http://schemas.openxmlformats.org/drawingml/2006/table">
            <a:tbl>
              <a:tblPr firstRow="1" firstCol="1" bandRow="1"/>
              <a:tblGrid>
                <a:gridCol w="1500253">
                  <a:extLst>
                    <a:ext uri="{9D8B030D-6E8A-4147-A177-3AD203B41FA5}">
                      <a16:colId xmlns:a16="http://schemas.microsoft.com/office/drawing/2014/main" val="221469691"/>
                    </a:ext>
                  </a:extLst>
                </a:gridCol>
                <a:gridCol w="2100352">
                  <a:extLst>
                    <a:ext uri="{9D8B030D-6E8A-4147-A177-3AD203B41FA5}">
                      <a16:colId xmlns:a16="http://schemas.microsoft.com/office/drawing/2014/main" val="3379633020"/>
                    </a:ext>
                  </a:extLst>
                </a:gridCol>
                <a:gridCol w="1266998">
                  <a:extLst>
                    <a:ext uri="{9D8B030D-6E8A-4147-A177-3AD203B41FA5}">
                      <a16:colId xmlns:a16="http://schemas.microsoft.com/office/drawing/2014/main" val="4120727020"/>
                    </a:ext>
                  </a:extLst>
                </a:gridCol>
                <a:gridCol w="1266998">
                  <a:extLst>
                    <a:ext uri="{9D8B030D-6E8A-4147-A177-3AD203B41FA5}">
                      <a16:colId xmlns:a16="http://schemas.microsoft.com/office/drawing/2014/main" val="18894829"/>
                    </a:ext>
                  </a:extLst>
                </a:gridCol>
                <a:gridCol w="2291441">
                  <a:extLst>
                    <a:ext uri="{9D8B030D-6E8A-4147-A177-3AD203B41FA5}">
                      <a16:colId xmlns:a16="http://schemas.microsoft.com/office/drawing/2014/main" val="1062052474"/>
                    </a:ext>
                  </a:extLst>
                </a:gridCol>
              </a:tblGrid>
              <a:tr h="399580">
                <a:tc>
                  <a:txBody>
                    <a:bodyPr/>
                    <a:lstStyle/>
                    <a:p>
                      <a:pPr algn="ctr">
                        <a:lnSpc>
                          <a:spcPct val="107000"/>
                        </a:lnSpc>
                        <a:spcAft>
                          <a:spcPts val="0"/>
                        </a:spcAft>
                      </a:pPr>
                      <a:r>
                        <a:rPr lang="en-SG" sz="13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Description</a:t>
                      </a:r>
                      <a:endParaRPr lang="en-SG" sz="1300" dirty="0">
                        <a:effectLst/>
                        <a:latin typeface="Calibri" panose="020F0502020204030204" pitchFamily="34" charset="0"/>
                        <a:ea typeface="DengXian" panose="02010600030101010101" pitchFamily="2" charset="-122"/>
                        <a:cs typeface="Times New Roman" panose="02020603050405020304" pitchFamily="18" charset="0"/>
                      </a:endParaRPr>
                    </a:p>
                  </a:txBody>
                  <a:tcPr marL="45720" marR="45720" anchor="ctr">
                    <a:lnL>
                      <a:noFill/>
                    </a:lnL>
                    <a:lnR>
                      <a:noFill/>
                    </a:lnR>
                    <a:lnT w="12700" cap="flat" cmpd="sng"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FFFFFF"/>
                    </a:solidFill>
                  </a:tcPr>
                </a:tc>
                <a:tc>
                  <a:txBody>
                    <a:bodyPr/>
                    <a:lstStyle/>
                    <a:p>
                      <a:pPr algn="ctr">
                        <a:lnSpc>
                          <a:spcPct val="107000"/>
                        </a:lnSpc>
                        <a:spcAft>
                          <a:spcPts val="0"/>
                        </a:spcAft>
                      </a:pPr>
                      <a:r>
                        <a:rPr lang="en-SG" sz="13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Equation</a:t>
                      </a:r>
                      <a:endParaRPr lang="en-SG" sz="1300" dirty="0">
                        <a:effectLst/>
                        <a:latin typeface="Calibri" panose="020F0502020204030204" pitchFamily="34" charset="0"/>
                        <a:ea typeface="DengXian" panose="02010600030101010101" pitchFamily="2" charset="-122"/>
                        <a:cs typeface="Times New Roman" panose="02020603050405020304" pitchFamily="18" charset="0"/>
                      </a:endParaRPr>
                    </a:p>
                  </a:txBody>
                  <a:tcPr marL="45720" marR="45720" anchor="ctr">
                    <a:lnL>
                      <a:noFill/>
                    </a:lnL>
                    <a:lnR>
                      <a:noFill/>
                    </a:lnR>
                    <a:lnT w="12700" cap="flat" cmpd="sng"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FFFFFF"/>
                    </a:solidFill>
                  </a:tcPr>
                </a:tc>
                <a:tc>
                  <a:txBody>
                    <a:bodyPr/>
                    <a:lstStyle/>
                    <a:p>
                      <a:pPr algn="ctr">
                        <a:lnSpc>
                          <a:spcPct val="107000"/>
                        </a:lnSpc>
                        <a:spcAft>
                          <a:spcPts val="0"/>
                        </a:spcAft>
                      </a:pPr>
                      <a:r>
                        <a:rPr lang="en-SG" sz="13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Price Return Index</a:t>
                      </a:r>
                      <a:endParaRPr lang="en-SG" sz="1300" dirty="0">
                        <a:effectLst/>
                        <a:latin typeface="Calibri" panose="020F0502020204030204" pitchFamily="34" charset="0"/>
                        <a:ea typeface="DengXian" panose="02010600030101010101" pitchFamily="2" charset="-122"/>
                        <a:cs typeface="Times New Roman" panose="02020603050405020304" pitchFamily="18" charset="0"/>
                      </a:endParaRPr>
                    </a:p>
                  </a:txBody>
                  <a:tcPr marL="45720" marR="45720" anchor="ctr">
                    <a:lnL>
                      <a:noFill/>
                    </a:lnL>
                    <a:lnR>
                      <a:noFill/>
                    </a:lnR>
                    <a:lnT w="12700" cap="flat" cmpd="sng"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FFFFFF"/>
                    </a:solidFill>
                  </a:tcPr>
                </a:tc>
                <a:tc>
                  <a:txBody>
                    <a:bodyPr/>
                    <a:lstStyle/>
                    <a:p>
                      <a:pPr algn="ctr">
                        <a:lnSpc>
                          <a:spcPct val="107000"/>
                        </a:lnSpc>
                        <a:spcAft>
                          <a:spcPts val="0"/>
                        </a:spcAft>
                      </a:pPr>
                      <a:r>
                        <a:rPr lang="en-SG" sz="13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Total Return Index</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45720" marR="45720" anchor="ctr">
                    <a:lnL>
                      <a:noFill/>
                    </a:lnL>
                    <a:lnR>
                      <a:noFill/>
                    </a:lnR>
                    <a:lnT w="12700" cap="flat" cmpd="sng"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FFFFFF"/>
                    </a:solidFill>
                  </a:tcPr>
                </a:tc>
                <a:tc>
                  <a:txBody>
                    <a:bodyPr/>
                    <a:lstStyle/>
                    <a:p>
                      <a:pPr algn="ctr">
                        <a:lnSpc>
                          <a:spcPct val="107000"/>
                        </a:lnSpc>
                        <a:spcAft>
                          <a:spcPts val="0"/>
                        </a:spcAft>
                      </a:pPr>
                      <a:r>
                        <a:rPr lang="en-SG" sz="13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Comments</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45720" marR="45720" anchor="ctr">
                    <a:lnL>
                      <a:noFill/>
                    </a:lnL>
                    <a:lnR>
                      <a:noFill/>
                    </a:lnR>
                    <a:lnT w="12700" cap="flat" cmpd="sng"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464742096"/>
                  </a:ext>
                </a:extLst>
              </a:tr>
              <a:tr h="406316">
                <a:tc>
                  <a:txBody>
                    <a:bodyPr/>
                    <a:lstStyle/>
                    <a:p>
                      <a:pPr algn="ctr">
                        <a:lnSpc>
                          <a:spcPct val="107000"/>
                        </a:lnSpc>
                        <a:spcAft>
                          <a:spcPts val="0"/>
                        </a:spcAft>
                      </a:pPr>
                      <a:r>
                        <a:rPr lang="en-SG" sz="13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Market Capitalisation</a:t>
                      </a:r>
                      <a:endParaRPr lang="en-SG" sz="1300" dirty="0">
                        <a:effectLst/>
                        <a:latin typeface="Calibri" panose="020F0502020204030204" pitchFamily="34" charset="0"/>
                        <a:ea typeface="DengXian" panose="02010600030101010101" pitchFamily="2" charset="-122"/>
                        <a:cs typeface="Times New Roman" panose="02020603050405020304" pitchFamily="18" charset="0"/>
                      </a:endParaRPr>
                    </a:p>
                  </a:txBody>
                  <a:tcPr marL="45720" marR="45720" anchor="ctr">
                    <a:lnL>
                      <a:noFill/>
                    </a:lnL>
                    <a:lnR>
                      <a:noFill/>
                    </a:lnR>
                    <a:lnT w="28575" cap="flat" cmpd="dbl" algn="ctr">
                      <a:solidFill>
                        <a:srgbClr val="000000"/>
                      </a:solidFill>
                      <a:prstDash val="solid"/>
                      <a:round/>
                      <a:headEnd type="none" w="med" len="med"/>
                      <a:tailEnd type="none" w="med" len="med"/>
                    </a:lnT>
                    <a:lnB>
                      <a:noFill/>
                    </a:lnB>
                    <a:solidFill>
                      <a:srgbClr val="FFFFFF"/>
                    </a:solidFill>
                  </a:tcPr>
                </a:tc>
                <a:tc>
                  <a:txBody>
                    <a:bodyPr/>
                    <a:lstStyle/>
                    <a:p>
                      <a:pPr algn="ctr">
                        <a:lnSpc>
                          <a:spcPct val="107000"/>
                        </a:lnSpc>
                        <a:spcAft>
                          <a:spcPts val="0"/>
                        </a:spcAft>
                      </a:pPr>
                      <a:r>
                        <a:rPr lang="en-SG" sz="13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Share Price x No. of Shares Outstanding</a:t>
                      </a:r>
                      <a:endParaRPr lang="en-SG" sz="1300" dirty="0">
                        <a:effectLst/>
                        <a:latin typeface="Calibri" panose="020F0502020204030204" pitchFamily="34" charset="0"/>
                        <a:ea typeface="DengXian" panose="02010600030101010101" pitchFamily="2" charset="-122"/>
                        <a:cs typeface="Times New Roman" panose="02020603050405020304" pitchFamily="18" charset="0"/>
                      </a:endParaRPr>
                    </a:p>
                  </a:txBody>
                  <a:tcPr marL="45720" marR="45720" anchor="ctr">
                    <a:lnL>
                      <a:noFill/>
                    </a:lnL>
                    <a:lnR>
                      <a:noFill/>
                    </a:lnR>
                    <a:lnT w="28575" cap="flat" cmpd="dbl" algn="ctr">
                      <a:solidFill>
                        <a:srgbClr val="000000"/>
                      </a:solidFill>
                      <a:prstDash val="solid"/>
                      <a:round/>
                      <a:headEnd type="none" w="med" len="med"/>
                      <a:tailEnd type="none" w="med" len="med"/>
                    </a:lnT>
                    <a:lnB>
                      <a:noFill/>
                    </a:lnB>
                    <a:solidFill>
                      <a:srgbClr val="FFFFFF"/>
                    </a:solidFill>
                  </a:tcPr>
                </a:tc>
                <a:tc>
                  <a:txBody>
                    <a:bodyPr/>
                    <a:lstStyle/>
                    <a:p>
                      <a:pPr algn="ctr">
                        <a:lnSpc>
                          <a:spcPct val="107000"/>
                        </a:lnSpc>
                        <a:spcAft>
                          <a:spcPts val="0"/>
                        </a:spcAft>
                      </a:pPr>
                      <a:r>
                        <a:rPr lang="en-SG" sz="13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Yes</a:t>
                      </a:r>
                      <a:endParaRPr lang="en-SG" sz="1300" dirty="0">
                        <a:effectLst/>
                        <a:latin typeface="Calibri" panose="020F0502020204030204" pitchFamily="34" charset="0"/>
                        <a:ea typeface="DengXian" panose="02010600030101010101" pitchFamily="2" charset="-122"/>
                        <a:cs typeface="Times New Roman" panose="02020603050405020304" pitchFamily="18" charset="0"/>
                      </a:endParaRPr>
                    </a:p>
                  </a:txBody>
                  <a:tcPr marL="45720" marR="45720" anchor="ctr">
                    <a:lnL>
                      <a:noFill/>
                    </a:lnL>
                    <a:lnR>
                      <a:noFill/>
                    </a:lnR>
                    <a:lnT w="28575" cap="flat" cmpd="dbl" algn="ctr">
                      <a:solidFill>
                        <a:srgbClr val="000000"/>
                      </a:solidFill>
                      <a:prstDash val="solid"/>
                      <a:round/>
                      <a:headEnd type="none" w="med" len="med"/>
                      <a:tailEnd type="none" w="med" len="med"/>
                    </a:lnT>
                    <a:lnB>
                      <a:noFill/>
                    </a:lnB>
                    <a:solidFill>
                      <a:srgbClr val="FFFFFF"/>
                    </a:solidFill>
                  </a:tcPr>
                </a:tc>
                <a:tc>
                  <a:txBody>
                    <a:bodyPr/>
                    <a:lstStyle/>
                    <a:p>
                      <a:pPr algn="ctr">
                        <a:lnSpc>
                          <a:spcPct val="107000"/>
                        </a:lnSpc>
                        <a:spcAft>
                          <a:spcPts val="0"/>
                        </a:spcAft>
                      </a:pPr>
                      <a:r>
                        <a:rPr lang="en-SG" sz="13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Yes</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45720" marR="45720" anchor="ctr">
                    <a:lnL>
                      <a:noFill/>
                    </a:lnL>
                    <a:lnR>
                      <a:noFill/>
                    </a:lnR>
                    <a:lnT w="28575" cap="flat" cmpd="dbl" algn="ctr">
                      <a:solidFill>
                        <a:srgbClr val="000000"/>
                      </a:solidFill>
                      <a:prstDash val="solid"/>
                      <a:round/>
                      <a:headEnd type="none" w="med" len="med"/>
                      <a:tailEnd type="none" w="med" len="med"/>
                    </a:lnT>
                    <a:lnB>
                      <a:noFill/>
                    </a:lnB>
                    <a:solidFill>
                      <a:srgbClr val="FFFFFF"/>
                    </a:solidFill>
                  </a:tcPr>
                </a:tc>
                <a:tc>
                  <a:txBody>
                    <a:bodyPr/>
                    <a:lstStyle/>
                    <a:p>
                      <a:pPr algn="ctr">
                        <a:lnSpc>
                          <a:spcPct val="107000"/>
                        </a:lnSpc>
                        <a:spcAft>
                          <a:spcPts val="0"/>
                        </a:spcAft>
                      </a:pPr>
                      <a:r>
                        <a:rPr lang="en-SG" sz="13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45720" marR="45720" anchor="ctr">
                    <a:lnL>
                      <a:noFill/>
                    </a:lnL>
                    <a:lnR>
                      <a:noFill/>
                    </a:lnR>
                    <a:lnT w="28575" cap="flat" cmpd="dbl" algn="ctr">
                      <a:solidFill>
                        <a:srgbClr val="000000"/>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3621509547"/>
                  </a:ext>
                </a:extLst>
              </a:tr>
              <a:tr h="406316">
                <a:tc>
                  <a:txBody>
                    <a:bodyPr/>
                    <a:lstStyle/>
                    <a:p>
                      <a:pPr algn="ctr">
                        <a:lnSpc>
                          <a:spcPct val="107000"/>
                        </a:lnSpc>
                        <a:spcAft>
                          <a:spcPts val="0"/>
                        </a:spcAft>
                      </a:pPr>
                      <a:r>
                        <a:rPr lang="en-SG" sz="13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Return on Assets</a:t>
                      </a:r>
                      <a:endParaRPr lang="en-SG" sz="1300" dirty="0">
                        <a:effectLst/>
                        <a:latin typeface="Calibri" panose="020F0502020204030204" pitchFamily="34" charset="0"/>
                        <a:ea typeface="DengXian" panose="02010600030101010101" pitchFamily="2" charset="-122"/>
                        <a:cs typeface="Times New Roman" panose="02020603050405020304" pitchFamily="18" charset="0"/>
                      </a:endParaRPr>
                    </a:p>
                  </a:txBody>
                  <a:tcPr marL="45720" marR="45720" anchor="ctr">
                    <a:lnL>
                      <a:noFill/>
                    </a:lnL>
                    <a:lnR>
                      <a:noFill/>
                    </a:lnR>
                    <a:lnT>
                      <a:noFill/>
                    </a:lnT>
                    <a:lnB>
                      <a:noFill/>
                    </a:lnB>
                    <a:solidFill>
                      <a:srgbClr val="FFFFFF"/>
                    </a:solidFill>
                  </a:tcPr>
                </a:tc>
                <a:tc>
                  <a:txBody>
                    <a:bodyPr/>
                    <a:lstStyle/>
                    <a:p>
                      <a:pPr algn="ctr">
                        <a:lnSpc>
                          <a:spcPct val="107000"/>
                        </a:lnSpc>
                        <a:spcAft>
                          <a:spcPts val="0"/>
                        </a:spcAft>
                      </a:pPr>
                      <a:r>
                        <a:rPr lang="en-SG" sz="13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Net Income/Total Assets</a:t>
                      </a:r>
                      <a:endParaRPr lang="en-SG" sz="1300" dirty="0">
                        <a:effectLst/>
                        <a:latin typeface="Calibri" panose="020F0502020204030204" pitchFamily="34" charset="0"/>
                        <a:ea typeface="DengXian" panose="02010600030101010101" pitchFamily="2" charset="-122"/>
                        <a:cs typeface="Times New Roman" panose="02020603050405020304" pitchFamily="18" charset="0"/>
                      </a:endParaRPr>
                    </a:p>
                  </a:txBody>
                  <a:tcPr marL="45720" marR="45720" anchor="ctr">
                    <a:lnL>
                      <a:noFill/>
                    </a:lnL>
                    <a:lnR>
                      <a:noFill/>
                    </a:lnR>
                    <a:lnT>
                      <a:noFill/>
                    </a:lnT>
                    <a:lnB>
                      <a:noFill/>
                    </a:lnB>
                    <a:solidFill>
                      <a:srgbClr val="FFFFFF"/>
                    </a:solidFill>
                  </a:tcPr>
                </a:tc>
                <a:tc>
                  <a:txBody>
                    <a:bodyPr/>
                    <a:lstStyle/>
                    <a:p>
                      <a:pPr algn="ctr">
                        <a:lnSpc>
                          <a:spcPct val="107000"/>
                        </a:lnSpc>
                        <a:spcAft>
                          <a:spcPts val="0"/>
                        </a:spcAft>
                      </a:pPr>
                      <a:r>
                        <a:rPr lang="en-SG" sz="13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Yes</a:t>
                      </a:r>
                      <a:endParaRPr lang="en-SG" sz="1300" dirty="0">
                        <a:effectLst/>
                        <a:latin typeface="Calibri" panose="020F0502020204030204" pitchFamily="34" charset="0"/>
                        <a:ea typeface="DengXian" panose="02010600030101010101" pitchFamily="2" charset="-122"/>
                        <a:cs typeface="Times New Roman" panose="02020603050405020304" pitchFamily="18" charset="0"/>
                      </a:endParaRPr>
                    </a:p>
                  </a:txBody>
                  <a:tcPr marL="45720" marR="45720" anchor="ctr">
                    <a:lnL>
                      <a:noFill/>
                    </a:lnL>
                    <a:lnR>
                      <a:noFill/>
                    </a:lnR>
                    <a:lnT>
                      <a:noFill/>
                    </a:lnT>
                    <a:lnB>
                      <a:noFill/>
                    </a:lnB>
                    <a:solidFill>
                      <a:srgbClr val="FFFFFF"/>
                    </a:solidFill>
                  </a:tcPr>
                </a:tc>
                <a:tc>
                  <a:txBody>
                    <a:bodyPr/>
                    <a:lstStyle/>
                    <a:p>
                      <a:pPr algn="ctr">
                        <a:lnSpc>
                          <a:spcPct val="107000"/>
                        </a:lnSpc>
                        <a:spcAft>
                          <a:spcPts val="0"/>
                        </a:spcAft>
                      </a:pPr>
                      <a:r>
                        <a:rPr lang="en-SG" sz="13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Yes</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45720" marR="45720" anchor="ctr">
                    <a:lnL>
                      <a:noFill/>
                    </a:lnL>
                    <a:lnR>
                      <a:noFill/>
                    </a:lnR>
                    <a:lnT>
                      <a:noFill/>
                    </a:lnT>
                    <a:lnB>
                      <a:noFill/>
                    </a:lnB>
                    <a:solidFill>
                      <a:srgbClr val="FFFFFF"/>
                    </a:solidFill>
                  </a:tcPr>
                </a:tc>
                <a:tc>
                  <a:txBody>
                    <a:bodyPr/>
                    <a:lstStyle/>
                    <a:p>
                      <a:pPr algn="ctr">
                        <a:lnSpc>
                          <a:spcPct val="107000"/>
                        </a:lnSpc>
                        <a:spcAft>
                          <a:spcPts val="0"/>
                        </a:spcAft>
                      </a:pPr>
                      <a:r>
                        <a:rPr lang="en-SG" sz="13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45720" marR="45720" anchor="ctr">
                    <a:lnL>
                      <a:noFill/>
                    </a:lnL>
                    <a:lnR>
                      <a:noFill/>
                    </a:lnR>
                    <a:lnT>
                      <a:noFill/>
                    </a:lnT>
                    <a:lnB>
                      <a:noFill/>
                    </a:lnB>
                    <a:solidFill>
                      <a:srgbClr val="FFFFFF"/>
                    </a:solidFill>
                  </a:tcPr>
                </a:tc>
                <a:extLst>
                  <a:ext uri="{0D108BD9-81ED-4DB2-BD59-A6C34878D82A}">
                    <a16:rowId xmlns:a16="http://schemas.microsoft.com/office/drawing/2014/main" val="3985600179"/>
                  </a:ext>
                </a:extLst>
              </a:tr>
              <a:tr h="465152">
                <a:tc>
                  <a:txBody>
                    <a:bodyPr/>
                    <a:lstStyle/>
                    <a:p>
                      <a:pPr algn="ctr">
                        <a:lnSpc>
                          <a:spcPct val="107000"/>
                        </a:lnSpc>
                        <a:spcAft>
                          <a:spcPts val="0"/>
                        </a:spcAft>
                      </a:pPr>
                      <a:r>
                        <a:rPr lang="en-SG" sz="13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Return on Capital Employed</a:t>
                      </a:r>
                      <a:endParaRPr lang="en-SG" sz="1300" dirty="0">
                        <a:effectLst/>
                        <a:latin typeface="Calibri" panose="020F0502020204030204" pitchFamily="34" charset="0"/>
                        <a:ea typeface="DengXian" panose="02010600030101010101" pitchFamily="2" charset="-122"/>
                        <a:cs typeface="Times New Roman" panose="02020603050405020304" pitchFamily="18" charset="0"/>
                      </a:endParaRPr>
                    </a:p>
                  </a:txBody>
                  <a:tcPr marL="45720" marR="45720" anchor="ctr">
                    <a:lnL>
                      <a:noFill/>
                    </a:lnL>
                    <a:lnR>
                      <a:noFill/>
                    </a:lnR>
                    <a:lnT>
                      <a:noFill/>
                    </a:lnT>
                    <a:lnB>
                      <a:noFill/>
                    </a:lnB>
                    <a:solidFill>
                      <a:srgbClr val="FFFFFF"/>
                    </a:solidFill>
                  </a:tcPr>
                </a:tc>
                <a:tc>
                  <a:txBody>
                    <a:bodyPr/>
                    <a:lstStyle/>
                    <a:p>
                      <a:pPr algn="ctr">
                        <a:lnSpc>
                          <a:spcPct val="107000"/>
                        </a:lnSpc>
                        <a:spcAft>
                          <a:spcPts val="0"/>
                        </a:spcAft>
                      </a:pPr>
                      <a:r>
                        <a:rPr lang="en-SG" sz="13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EBIT/Capital Employed</a:t>
                      </a:r>
                      <a:endParaRPr lang="en-SG" sz="1300" dirty="0">
                        <a:effectLst/>
                        <a:latin typeface="Calibri" panose="020F0502020204030204" pitchFamily="34" charset="0"/>
                        <a:ea typeface="DengXian" panose="02010600030101010101" pitchFamily="2" charset="-122"/>
                        <a:cs typeface="Times New Roman" panose="02020603050405020304" pitchFamily="18" charset="0"/>
                      </a:endParaRPr>
                    </a:p>
                  </a:txBody>
                  <a:tcPr marL="45720" marR="45720" anchor="ctr">
                    <a:lnL>
                      <a:noFill/>
                    </a:lnL>
                    <a:lnR>
                      <a:noFill/>
                    </a:lnR>
                    <a:lnT>
                      <a:noFill/>
                    </a:lnT>
                    <a:lnB>
                      <a:noFill/>
                    </a:lnB>
                    <a:solidFill>
                      <a:srgbClr val="FFFFFF"/>
                    </a:solidFill>
                  </a:tcPr>
                </a:tc>
                <a:tc>
                  <a:txBody>
                    <a:bodyPr/>
                    <a:lstStyle/>
                    <a:p>
                      <a:pPr algn="ctr">
                        <a:lnSpc>
                          <a:spcPct val="107000"/>
                        </a:lnSpc>
                        <a:spcAft>
                          <a:spcPts val="0"/>
                        </a:spcAft>
                      </a:pPr>
                      <a:r>
                        <a:rPr lang="en-SG" sz="13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Yes</a:t>
                      </a:r>
                      <a:endParaRPr lang="en-SG" sz="1300" dirty="0">
                        <a:effectLst/>
                        <a:latin typeface="Calibri" panose="020F0502020204030204" pitchFamily="34" charset="0"/>
                        <a:ea typeface="DengXian" panose="02010600030101010101" pitchFamily="2" charset="-122"/>
                        <a:cs typeface="Times New Roman" panose="02020603050405020304" pitchFamily="18" charset="0"/>
                      </a:endParaRPr>
                    </a:p>
                  </a:txBody>
                  <a:tcPr marL="45720" marR="45720" anchor="ctr">
                    <a:lnL>
                      <a:noFill/>
                    </a:lnL>
                    <a:lnR>
                      <a:noFill/>
                    </a:lnR>
                    <a:lnT>
                      <a:noFill/>
                    </a:lnT>
                    <a:lnB>
                      <a:noFill/>
                    </a:lnB>
                    <a:solidFill>
                      <a:srgbClr val="FFFFFF"/>
                    </a:solidFill>
                  </a:tcPr>
                </a:tc>
                <a:tc>
                  <a:txBody>
                    <a:bodyPr/>
                    <a:lstStyle/>
                    <a:p>
                      <a:pPr algn="ctr">
                        <a:lnSpc>
                          <a:spcPct val="107000"/>
                        </a:lnSpc>
                        <a:spcAft>
                          <a:spcPts val="0"/>
                        </a:spcAft>
                      </a:pPr>
                      <a:r>
                        <a:rPr lang="en-SG" sz="13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Yes</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45720" marR="45720" anchor="ctr">
                    <a:lnL>
                      <a:noFill/>
                    </a:lnL>
                    <a:lnR>
                      <a:noFill/>
                    </a:lnR>
                    <a:lnT>
                      <a:noFill/>
                    </a:lnT>
                    <a:lnB>
                      <a:noFill/>
                    </a:lnB>
                    <a:solidFill>
                      <a:srgbClr val="FFFFFF"/>
                    </a:solidFill>
                  </a:tcPr>
                </a:tc>
                <a:tc>
                  <a:txBody>
                    <a:bodyPr/>
                    <a:lstStyle/>
                    <a:p>
                      <a:pPr algn="ctr">
                        <a:lnSpc>
                          <a:spcPct val="107000"/>
                        </a:lnSpc>
                        <a:spcAft>
                          <a:spcPts val="0"/>
                        </a:spcAft>
                      </a:pPr>
                      <a:r>
                        <a:rPr lang="en-SG" sz="13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Capital Employed = Total Assets - Current Liabilities</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45720" marR="45720" anchor="ctr">
                    <a:lnL>
                      <a:noFill/>
                    </a:lnL>
                    <a:lnR>
                      <a:noFill/>
                    </a:lnR>
                    <a:lnT>
                      <a:noFill/>
                    </a:lnT>
                    <a:lnB>
                      <a:noFill/>
                    </a:lnB>
                    <a:solidFill>
                      <a:srgbClr val="FFFFFF"/>
                    </a:solidFill>
                  </a:tcPr>
                </a:tc>
                <a:extLst>
                  <a:ext uri="{0D108BD9-81ED-4DB2-BD59-A6C34878D82A}">
                    <a16:rowId xmlns:a16="http://schemas.microsoft.com/office/drawing/2014/main" val="4503840"/>
                  </a:ext>
                </a:extLst>
              </a:tr>
              <a:tr h="406316">
                <a:tc>
                  <a:txBody>
                    <a:bodyPr/>
                    <a:lstStyle/>
                    <a:p>
                      <a:pPr algn="ctr">
                        <a:lnSpc>
                          <a:spcPct val="107000"/>
                        </a:lnSpc>
                        <a:spcAft>
                          <a:spcPts val="0"/>
                        </a:spcAft>
                      </a:pPr>
                      <a:r>
                        <a:rPr lang="en-SG" sz="13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Return on Invested Capital</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45720" marR="45720" anchor="ctr">
                    <a:lnL>
                      <a:noFill/>
                    </a:lnL>
                    <a:lnR>
                      <a:noFill/>
                    </a:lnR>
                    <a:lnT>
                      <a:noFill/>
                    </a:lnT>
                    <a:lnB>
                      <a:noFill/>
                    </a:lnB>
                    <a:solidFill>
                      <a:srgbClr val="FFFFFF"/>
                    </a:solidFill>
                  </a:tcPr>
                </a:tc>
                <a:tc>
                  <a:txBody>
                    <a:bodyPr/>
                    <a:lstStyle/>
                    <a:p>
                      <a:pPr algn="ctr">
                        <a:lnSpc>
                          <a:spcPct val="107000"/>
                        </a:lnSpc>
                        <a:spcAft>
                          <a:spcPts val="0"/>
                        </a:spcAft>
                      </a:pPr>
                      <a:r>
                        <a:rPr lang="en-SG" sz="13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NOPAT/Invested Capital</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45720" marR="45720" anchor="ctr">
                    <a:lnL>
                      <a:noFill/>
                    </a:lnL>
                    <a:lnR>
                      <a:noFill/>
                    </a:lnR>
                    <a:lnT>
                      <a:noFill/>
                    </a:lnT>
                    <a:lnB>
                      <a:noFill/>
                    </a:lnB>
                    <a:solidFill>
                      <a:srgbClr val="FFFFFF"/>
                    </a:solidFill>
                  </a:tcPr>
                </a:tc>
                <a:tc>
                  <a:txBody>
                    <a:bodyPr/>
                    <a:lstStyle/>
                    <a:p>
                      <a:pPr algn="ctr">
                        <a:lnSpc>
                          <a:spcPct val="107000"/>
                        </a:lnSpc>
                        <a:spcAft>
                          <a:spcPts val="0"/>
                        </a:spcAft>
                      </a:pPr>
                      <a:r>
                        <a:rPr lang="en-SG" sz="13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Yes</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45720" marR="45720" anchor="ctr">
                    <a:lnL>
                      <a:noFill/>
                    </a:lnL>
                    <a:lnR>
                      <a:noFill/>
                    </a:lnR>
                    <a:lnT>
                      <a:noFill/>
                    </a:lnT>
                    <a:lnB>
                      <a:noFill/>
                    </a:lnB>
                    <a:solidFill>
                      <a:srgbClr val="FFFFFF"/>
                    </a:solidFill>
                  </a:tcPr>
                </a:tc>
                <a:tc>
                  <a:txBody>
                    <a:bodyPr/>
                    <a:lstStyle/>
                    <a:p>
                      <a:pPr algn="ctr">
                        <a:lnSpc>
                          <a:spcPct val="107000"/>
                        </a:lnSpc>
                        <a:spcAft>
                          <a:spcPts val="0"/>
                        </a:spcAft>
                      </a:pPr>
                      <a:r>
                        <a:rPr lang="en-SG" sz="13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Yes</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45720" marR="45720" anchor="ctr">
                    <a:lnL>
                      <a:noFill/>
                    </a:lnL>
                    <a:lnR>
                      <a:noFill/>
                    </a:lnR>
                    <a:lnT>
                      <a:noFill/>
                    </a:lnT>
                    <a:lnB>
                      <a:noFill/>
                    </a:lnB>
                    <a:solidFill>
                      <a:srgbClr val="FFFFFF"/>
                    </a:solidFill>
                  </a:tcPr>
                </a:tc>
                <a:tc>
                  <a:txBody>
                    <a:bodyPr/>
                    <a:lstStyle/>
                    <a:p>
                      <a:pPr algn="ctr">
                        <a:lnSpc>
                          <a:spcPct val="107000"/>
                        </a:lnSpc>
                        <a:spcAft>
                          <a:spcPts val="0"/>
                        </a:spcAft>
                      </a:pPr>
                      <a:r>
                        <a:rPr lang="en-SG" sz="13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NOPAT = EBIT x (1-Tax Rate)</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45720" marR="45720" anchor="ctr">
                    <a:lnL>
                      <a:noFill/>
                    </a:lnL>
                    <a:lnR>
                      <a:noFill/>
                    </a:lnR>
                    <a:lnT>
                      <a:noFill/>
                    </a:lnT>
                    <a:lnB>
                      <a:noFill/>
                    </a:lnB>
                    <a:solidFill>
                      <a:srgbClr val="FFFFFF"/>
                    </a:solidFill>
                  </a:tcPr>
                </a:tc>
                <a:extLst>
                  <a:ext uri="{0D108BD9-81ED-4DB2-BD59-A6C34878D82A}">
                    <a16:rowId xmlns:a16="http://schemas.microsoft.com/office/drawing/2014/main" val="24141365"/>
                  </a:ext>
                </a:extLst>
              </a:tr>
              <a:tr h="406316">
                <a:tc>
                  <a:txBody>
                    <a:bodyPr/>
                    <a:lstStyle/>
                    <a:p>
                      <a:pPr algn="ctr">
                        <a:lnSpc>
                          <a:spcPct val="107000"/>
                        </a:lnSpc>
                        <a:spcAft>
                          <a:spcPts val="0"/>
                        </a:spcAft>
                      </a:pPr>
                      <a:r>
                        <a:rPr lang="en-SG" sz="13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Gross Margin</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45720" marR="45720" anchor="ctr">
                    <a:lnL>
                      <a:noFill/>
                    </a:lnL>
                    <a:lnR>
                      <a:noFill/>
                    </a:lnR>
                    <a:lnT>
                      <a:noFill/>
                    </a:lnT>
                    <a:lnB>
                      <a:noFill/>
                    </a:lnB>
                    <a:solidFill>
                      <a:srgbClr val="FFFFFF"/>
                    </a:solidFill>
                  </a:tcPr>
                </a:tc>
                <a:tc>
                  <a:txBody>
                    <a:bodyPr/>
                    <a:lstStyle/>
                    <a:p>
                      <a:pPr algn="ctr">
                        <a:lnSpc>
                          <a:spcPct val="107000"/>
                        </a:lnSpc>
                        <a:spcAft>
                          <a:spcPts val="0"/>
                        </a:spcAft>
                      </a:pPr>
                      <a:r>
                        <a:rPr lang="en-SG" sz="13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Gross Profit/Revenue</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45720" marR="45720" anchor="ctr">
                    <a:lnL>
                      <a:noFill/>
                    </a:lnL>
                    <a:lnR>
                      <a:noFill/>
                    </a:lnR>
                    <a:lnT>
                      <a:noFill/>
                    </a:lnT>
                    <a:lnB>
                      <a:noFill/>
                    </a:lnB>
                    <a:solidFill>
                      <a:srgbClr val="FFFFFF"/>
                    </a:solidFill>
                  </a:tcPr>
                </a:tc>
                <a:tc>
                  <a:txBody>
                    <a:bodyPr/>
                    <a:lstStyle/>
                    <a:p>
                      <a:pPr algn="ctr">
                        <a:lnSpc>
                          <a:spcPct val="107000"/>
                        </a:lnSpc>
                        <a:spcAft>
                          <a:spcPts val="0"/>
                        </a:spcAft>
                      </a:pPr>
                      <a:r>
                        <a:rPr lang="en-SG" sz="13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Yes</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45720" marR="45720" anchor="ctr">
                    <a:lnL>
                      <a:noFill/>
                    </a:lnL>
                    <a:lnR>
                      <a:noFill/>
                    </a:lnR>
                    <a:lnT>
                      <a:noFill/>
                    </a:lnT>
                    <a:lnB>
                      <a:noFill/>
                    </a:lnB>
                    <a:solidFill>
                      <a:srgbClr val="FFFFFF"/>
                    </a:solidFill>
                  </a:tcPr>
                </a:tc>
                <a:tc>
                  <a:txBody>
                    <a:bodyPr/>
                    <a:lstStyle/>
                    <a:p>
                      <a:pPr algn="ctr">
                        <a:lnSpc>
                          <a:spcPct val="107000"/>
                        </a:lnSpc>
                        <a:spcAft>
                          <a:spcPts val="0"/>
                        </a:spcAft>
                      </a:pPr>
                      <a:r>
                        <a:rPr lang="en-SG" sz="13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Yes</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45720" marR="45720" anchor="ctr">
                    <a:lnL>
                      <a:noFill/>
                    </a:lnL>
                    <a:lnR>
                      <a:noFill/>
                    </a:lnR>
                    <a:lnT>
                      <a:noFill/>
                    </a:lnT>
                    <a:lnB>
                      <a:noFill/>
                    </a:lnB>
                    <a:solidFill>
                      <a:srgbClr val="FFFFFF"/>
                    </a:solidFill>
                  </a:tcPr>
                </a:tc>
                <a:tc>
                  <a:txBody>
                    <a:bodyPr/>
                    <a:lstStyle/>
                    <a:p>
                      <a:pPr algn="ctr">
                        <a:lnSpc>
                          <a:spcPct val="107000"/>
                        </a:lnSpc>
                        <a:spcAft>
                          <a:spcPts val="0"/>
                        </a:spcAft>
                      </a:pPr>
                      <a:r>
                        <a:rPr lang="en-SG" sz="13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45720" marR="45720" anchor="ctr">
                    <a:lnL>
                      <a:noFill/>
                    </a:lnL>
                    <a:lnR>
                      <a:noFill/>
                    </a:lnR>
                    <a:lnT>
                      <a:noFill/>
                    </a:lnT>
                    <a:lnB>
                      <a:noFill/>
                    </a:lnB>
                    <a:solidFill>
                      <a:srgbClr val="FFFFFF"/>
                    </a:solidFill>
                  </a:tcPr>
                </a:tc>
                <a:extLst>
                  <a:ext uri="{0D108BD9-81ED-4DB2-BD59-A6C34878D82A}">
                    <a16:rowId xmlns:a16="http://schemas.microsoft.com/office/drawing/2014/main" val="1569038928"/>
                  </a:ext>
                </a:extLst>
              </a:tr>
              <a:tr h="406316">
                <a:tc>
                  <a:txBody>
                    <a:bodyPr/>
                    <a:lstStyle/>
                    <a:p>
                      <a:pPr algn="ctr">
                        <a:lnSpc>
                          <a:spcPct val="107000"/>
                        </a:lnSpc>
                        <a:spcAft>
                          <a:spcPts val="0"/>
                        </a:spcAft>
                      </a:pPr>
                      <a:r>
                        <a:rPr lang="en-SG" sz="13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Profit Margin</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45720" marR="45720" anchor="ctr">
                    <a:lnL>
                      <a:noFill/>
                    </a:lnL>
                    <a:lnR>
                      <a:noFill/>
                    </a:lnR>
                    <a:lnT>
                      <a:noFill/>
                    </a:lnT>
                    <a:lnB>
                      <a:noFill/>
                    </a:lnB>
                    <a:solidFill>
                      <a:srgbClr val="FFFFFF"/>
                    </a:solidFill>
                  </a:tcPr>
                </a:tc>
                <a:tc>
                  <a:txBody>
                    <a:bodyPr/>
                    <a:lstStyle/>
                    <a:p>
                      <a:pPr algn="ctr">
                        <a:lnSpc>
                          <a:spcPct val="107000"/>
                        </a:lnSpc>
                        <a:spcAft>
                          <a:spcPts val="0"/>
                        </a:spcAft>
                      </a:pPr>
                      <a:r>
                        <a:rPr lang="en-SG" sz="13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Net Income/Revenue</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45720" marR="45720" anchor="ctr">
                    <a:lnL>
                      <a:noFill/>
                    </a:lnL>
                    <a:lnR>
                      <a:noFill/>
                    </a:lnR>
                    <a:lnT>
                      <a:noFill/>
                    </a:lnT>
                    <a:lnB>
                      <a:noFill/>
                    </a:lnB>
                    <a:solidFill>
                      <a:srgbClr val="FFFFFF"/>
                    </a:solidFill>
                  </a:tcPr>
                </a:tc>
                <a:tc>
                  <a:txBody>
                    <a:bodyPr/>
                    <a:lstStyle/>
                    <a:p>
                      <a:pPr algn="ctr">
                        <a:lnSpc>
                          <a:spcPct val="107000"/>
                        </a:lnSpc>
                        <a:spcAft>
                          <a:spcPts val="0"/>
                        </a:spcAft>
                      </a:pPr>
                      <a:r>
                        <a:rPr lang="en-SG" sz="13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Yes</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45720" marR="45720" anchor="ctr">
                    <a:lnL>
                      <a:noFill/>
                    </a:lnL>
                    <a:lnR>
                      <a:noFill/>
                    </a:lnR>
                    <a:lnT>
                      <a:noFill/>
                    </a:lnT>
                    <a:lnB>
                      <a:noFill/>
                    </a:lnB>
                    <a:solidFill>
                      <a:srgbClr val="FFFFFF"/>
                    </a:solidFill>
                  </a:tcPr>
                </a:tc>
                <a:tc>
                  <a:txBody>
                    <a:bodyPr/>
                    <a:lstStyle/>
                    <a:p>
                      <a:pPr algn="ctr">
                        <a:lnSpc>
                          <a:spcPct val="107000"/>
                        </a:lnSpc>
                        <a:spcAft>
                          <a:spcPts val="0"/>
                        </a:spcAft>
                      </a:pPr>
                      <a:r>
                        <a:rPr lang="en-SG" sz="13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Yes</a:t>
                      </a:r>
                      <a:endParaRPr lang="en-SG" sz="1300" dirty="0">
                        <a:effectLst/>
                        <a:latin typeface="Calibri" panose="020F0502020204030204" pitchFamily="34" charset="0"/>
                        <a:ea typeface="DengXian" panose="02010600030101010101" pitchFamily="2" charset="-122"/>
                        <a:cs typeface="Times New Roman" panose="02020603050405020304" pitchFamily="18" charset="0"/>
                      </a:endParaRPr>
                    </a:p>
                  </a:txBody>
                  <a:tcPr marL="45720" marR="45720" anchor="ctr">
                    <a:lnL>
                      <a:noFill/>
                    </a:lnL>
                    <a:lnR>
                      <a:noFill/>
                    </a:lnR>
                    <a:lnT>
                      <a:noFill/>
                    </a:lnT>
                    <a:lnB>
                      <a:noFill/>
                    </a:lnB>
                    <a:solidFill>
                      <a:srgbClr val="FFFFFF"/>
                    </a:solidFill>
                  </a:tcPr>
                </a:tc>
                <a:tc>
                  <a:txBody>
                    <a:bodyPr/>
                    <a:lstStyle/>
                    <a:p>
                      <a:pPr algn="ctr">
                        <a:lnSpc>
                          <a:spcPct val="107000"/>
                        </a:lnSpc>
                        <a:spcAft>
                          <a:spcPts val="0"/>
                        </a:spcAft>
                      </a:pPr>
                      <a:r>
                        <a:rPr lang="en-SG" sz="13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45720" marR="45720" anchor="ctr">
                    <a:lnL>
                      <a:noFill/>
                    </a:lnL>
                    <a:lnR>
                      <a:noFill/>
                    </a:lnR>
                    <a:lnT>
                      <a:noFill/>
                    </a:lnT>
                    <a:lnB>
                      <a:noFill/>
                    </a:lnB>
                    <a:solidFill>
                      <a:srgbClr val="FFFFFF"/>
                    </a:solidFill>
                  </a:tcPr>
                </a:tc>
                <a:extLst>
                  <a:ext uri="{0D108BD9-81ED-4DB2-BD59-A6C34878D82A}">
                    <a16:rowId xmlns:a16="http://schemas.microsoft.com/office/drawing/2014/main" val="4071779314"/>
                  </a:ext>
                </a:extLst>
              </a:tr>
              <a:tr h="406316">
                <a:tc>
                  <a:txBody>
                    <a:bodyPr/>
                    <a:lstStyle/>
                    <a:p>
                      <a:pPr algn="ctr">
                        <a:lnSpc>
                          <a:spcPct val="107000"/>
                        </a:lnSpc>
                        <a:spcAft>
                          <a:spcPts val="0"/>
                        </a:spcAft>
                      </a:pPr>
                      <a:r>
                        <a:rPr lang="en-SG" sz="13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EBITDA Margin</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45720" marR="45720" anchor="ctr">
                    <a:lnL>
                      <a:noFill/>
                    </a:lnL>
                    <a:lnR>
                      <a:noFill/>
                    </a:lnR>
                    <a:lnT>
                      <a:noFill/>
                    </a:lnT>
                    <a:lnB>
                      <a:noFill/>
                    </a:lnB>
                    <a:solidFill>
                      <a:srgbClr val="FFFFFF"/>
                    </a:solidFill>
                  </a:tcPr>
                </a:tc>
                <a:tc>
                  <a:txBody>
                    <a:bodyPr/>
                    <a:lstStyle/>
                    <a:p>
                      <a:pPr algn="ctr">
                        <a:lnSpc>
                          <a:spcPct val="107000"/>
                        </a:lnSpc>
                        <a:spcAft>
                          <a:spcPts val="0"/>
                        </a:spcAft>
                      </a:pPr>
                      <a:r>
                        <a:rPr lang="en-SG" sz="13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EBITDA/Revenue</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45720" marR="45720" anchor="ctr">
                    <a:lnL>
                      <a:noFill/>
                    </a:lnL>
                    <a:lnR>
                      <a:noFill/>
                    </a:lnR>
                    <a:lnT>
                      <a:noFill/>
                    </a:lnT>
                    <a:lnB>
                      <a:noFill/>
                    </a:lnB>
                    <a:solidFill>
                      <a:srgbClr val="FFFFFF"/>
                    </a:solidFill>
                  </a:tcPr>
                </a:tc>
                <a:tc>
                  <a:txBody>
                    <a:bodyPr/>
                    <a:lstStyle/>
                    <a:p>
                      <a:pPr algn="ctr">
                        <a:lnSpc>
                          <a:spcPct val="107000"/>
                        </a:lnSpc>
                        <a:spcAft>
                          <a:spcPts val="0"/>
                        </a:spcAft>
                      </a:pPr>
                      <a:r>
                        <a:rPr lang="en-SG" sz="13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Yes</a:t>
                      </a:r>
                      <a:endParaRPr lang="en-SG" sz="1300" dirty="0">
                        <a:effectLst/>
                        <a:latin typeface="Calibri" panose="020F0502020204030204" pitchFamily="34" charset="0"/>
                        <a:ea typeface="DengXian" panose="02010600030101010101" pitchFamily="2" charset="-122"/>
                        <a:cs typeface="Times New Roman" panose="02020603050405020304" pitchFamily="18" charset="0"/>
                      </a:endParaRPr>
                    </a:p>
                  </a:txBody>
                  <a:tcPr marL="45720" marR="45720" anchor="ctr">
                    <a:lnL>
                      <a:noFill/>
                    </a:lnL>
                    <a:lnR>
                      <a:noFill/>
                    </a:lnR>
                    <a:lnT>
                      <a:noFill/>
                    </a:lnT>
                    <a:lnB>
                      <a:noFill/>
                    </a:lnB>
                    <a:solidFill>
                      <a:srgbClr val="FFFFFF"/>
                    </a:solidFill>
                  </a:tcPr>
                </a:tc>
                <a:tc>
                  <a:txBody>
                    <a:bodyPr/>
                    <a:lstStyle/>
                    <a:p>
                      <a:pPr algn="ctr">
                        <a:lnSpc>
                          <a:spcPct val="107000"/>
                        </a:lnSpc>
                        <a:spcAft>
                          <a:spcPts val="0"/>
                        </a:spcAft>
                      </a:pPr>
                      <a:r>
                        <a:rPr lang="en-SG" sz="13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Yes</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45720" marR="45720" anchor="ctr">
                    <a:lnL>
                      <a:noFill/>
                    </a:lnL>
                    <a:lnR>
                      <a:noFill/>
                    </a:lnR>
                    <a:lnT>
                      <a:noFill/>
                    </a:lnT>
                    <a:lnB>
                      <a:noFill/>
                    </a:lnB>
                    <a:solidFill>
                      <a:srgbClr val="FFFFFF"/>
                    </a:solidFill>
                  </a:tcPr>
                </a:tc>
                <a:tc>
                  <a:txBody>
                    <a:bodyPr/>
                    <a:lstStyle/>
                    <a:p>
                      <a:pPr algn="ctr">
                        <a:lnSpc>
                          <a:spcPct val="107000"/>
                        </a:lnSpc>
                        <a:spcAft>
                          <a:spcPts val="0"/>
                        </a:spcAft>
                      </a:pPr>
                      <a:r>
                        <a:rPr lang="en-SG" sz="13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45720" marR="45720" anchor="ctr">
                    <a:lnL>
                      <a:noFill/>
                    </a:lnL>
                    <a:lnR>
                      <a:noFill/>
                    </a:lnR>
                    <a:lnT>
                      <a:noFill/>
                    </a:lnT>
                    <a:lnB>
                      <a:noFill/>
                    </a:lnB>
                    <a:solidFill>
                      <a:srgbClr val="FFFFFF"/>
                    </a:solidFill>
                  </a:tcPr>
                </a:tc>
                <a:extLst>
                  <a:ext uri="{0D108BD9-81ED-4DB2-BD59-A6C34878D82A}">
                    <a16:rowId xmlns:a16="http://schemas.microsoft.com/office/drawing/2014/main" val="3521843752"/>
                  </a:ext>
                </a:extLst>
              </a:tr>
              <a:tr h="406316">
                <a:tc>
                  <a:txBody>
                    <a:bodyPr/>
                    <a:lstStyle/>
                    <a:p>
                      <a:pPr algn="ctr">
                        <a:lnSpc>
                          <a:spcPct val="107000"/>
                        </a:lnSpc>
                        <a:spcAft>
                          <a:spcPts val="0"/>
                        </a:spcAft>
                      </a:pPr>
                      <a:r>
                        <a:rPr lang="en-SG" sz="13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Operating Cash Flow Margin</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45720" marR="45720" anchor="ctr">
                    <a:lnL>
                      <a:noFill/>
                    </a:lnL>
                    <a:lnR>
                      <a:noFill/>
                    </a:lnR>
                    <a:lnT>
                      <a:noFill/>
                    </a:lnT>
                    <a:lnB>
                      <a:noFill/>
                    </a:lnB>
                    <a:solidFill>
                      <a:srgbClr val="FFFFFF"/>
                    </a:solidFill>
                  </a:tcPr>
                </a:tc>
                <a:tc>
                  <a:txBody>
                    <a:bodyPr/>
                    <a:lstStyle/>
                    <a:p>
                      <a:pPr algn="ctr">
                        <a:lnSpc>
                          <a:spcPct val="107000"/>
                        </a:lnSpc>
                        <a:spcAft>
                          <a:spcPts val="0"/>
                        </a:spcAft>
                      </a:pPr>
                      <a:r>
                        <a:rPr lang="en-SG" sz="13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Operating Cash Flow/Revenue</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45720" marR="45720" anchor="ctr">
                    <a:lnL>
                      <a:noFill/>
                    </a:lnL>
                    <a:lnR>
                      <a:noFill/>
                    </a:lnR>
                    <a:lnT>
                      <a:noFill/>
                    </a:lnT>
                    <a:lnB>
                      <a:noFill/>
                    </a:lnB>
                    <a:solidFill>
                      <a:srgbClr val="FFFFFF"/>
                    </a:solidFill>
                  </a:tcPr>
                </a:tc>
                <a:tc>
                  <a:txBody>
                    <a:bodyPr/>
                    <a:lstStyle/>
                    <a:p>
                      <a:pPr algn="ctr">
                        <a:lnSpc>
                          <a:spcPct val="107000"/>
                        </a:lnSpc>
                        <a:spcAft>
                          <a:spcPts val="0"/>
                        </a:spcAft>
                      </a:pPr>
                      <a:r>
                        <a:rPr lang="en-SG" sz="13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45720" marR="45720" anchor="ctr">
                    <a:lnL>
                      <a:noFill/>
                    </a:lnL>
                    <a:lnR>
                      <a:noFill/>
                    </a:lnR>
                    <a:lnT>
                      <a:noFill/>
                    </a:lnT>
                    <a:lnB>
                      <a:noFill/>
                    </a:lnB>
                    <a:solidFill>
                      <a:srgbClr val="FFFFFF"/>
                    </a:solidFill>
                  </a:tcPr>
                </a:tc>
                <a:tc>
                  <a:txBody>
                    <a:bodyPr/>
                    <a:lstStyle/>
                    <a:p>
                      <a:pPr algn="ctr">
                        <a:lnSpc>
                          <a:spcPct val="107000"/>
                        </a:lnSpc>
                        <a:spcAft>
                          <a:spcPts val="0"/>
                        </a:spcAft>
                      </a:pPr>
                      <a:r>
                        <a:rPr lang="en-SG" sz="13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Yes</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45720" marR="45720" anchor="ctr">
                    <a:lnL>
                      <a:noFill/>
                    </a:lnL>
                    <a:lnR>
                      <a:noFill/>
                    </a:lnR>
                    <a:lnT>
                      <a:noFill/>
                    </a:lnT>
                    <a:lnB>
                      <a:noFill/>
                    </a:lnB>
                    <a:solidFill>
                      <a:srgbClr val="FFFFFF"/>
                    </a:solidFill>
                  </a:tcPr>
                </a:tc>
                <a:tc>
                  <a:txBody>
                    <a:bodyPr/>
                    <a:lstStyle/>
                    <a:p>
                      <a:pPr algn="ctr">
                        <a:lnSpc>
                          <a:spcPct val="107000"/>
                        </a:lnSpc>
                        <a:spcAft>
                          <a:spcPts val="0"/>
                        </a:spcAft>
                      </a:pPr>
                      <a:r>
                        <a:rPr lang="en-SG" sz="13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45720" marR="45720" anchor="ctr">
                    <a:lnL>
                      <a:noFill/>
                    </a:lnL>
                    <a:lnR>
                      <a:noFill/>
                    </a:lnR>
                    <a:lnT>
                      <a:noFill/>
                    </a:lnT>
                    <a:lnB>
                      <a:noFill/>
                    </a:lnB>
                    <a:solidFill>
                      <a:srgbClr val="FFFFFF"/>
                    </a:solidFill>
                  </a:tcPr>
                </a:tc>
                <a:extLst>
                  <a:ext uri="{0D108BD9-81ED-4DB2-BD59-A6C34878D82A}">
                    <a16:rowId xmlns:a16="http://schemas.microsoft.com/office/drawing/2014/main" val="3670675201"/>
                  </a:ext>
                </a:extLst>
              </a:tr>
              <a:tr h="406316">
                <a:tc>
                  <a:txBody>
                    <a:bodyPr/>
                    <a:lstStyle/>
                    <a:p>
                      <a:pPr algn="ctr">
                        <a:lnSpc>
                          <a:spcPct val="107000"/>
                        </a:lnSpc>
                        <a:spcAft>
                          <a:spcPts val="0"/>
                        </a:spcAft>
                      </a:pPr>
                      <a:r>
                        <a:rPr lang="en-SG" sz="13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Current Ratio</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45720" marR="45720" anchor="ctr">
                    <a:lnL>
                      <a:noFill/>
                    </a:lnL>
                    <a:lnR>
                      <a:noFill/>
                    </a:lnR>
                    <a:lnT>
                      <a:noFill/>
                    </a:lnT>
                    <a:lnB>
                      <a:noFill/>
                    </a:lnB>
                    <a:solidFill>
                      <a:srgbClr val="FFFFFF"/>
                    </a:solidFill>
                  </a:tcPr>
                </a:tc>
                <a:tc>
                  <a:txBody>
                    <a:bodyPr/>
                    <a:lstStyle/>
                    <a:p>
                      <a:pPr algn="ctr">
                        <a:lnSpc>
                          <a:spcPct val="107000"/>
                        </a:lnSpc>
                        <a:spcAft>
                          <a:spcPts val="0"/>
                        </a:spcAft>
                      </a:pPr>
                      <a:r>
                        <a:rPr lang="en-SG" sz="13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Current Assets/Current Liabilities</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45720" marR="45720" anchor="ctr">
                    <a:lnL>
                      <a:noFill/>
                    </a:lnL>
                    <a:lnR>
                      <a:noFill/>
                    </a:lnR>
                    <a:lnT>
                      <a:noFill/>
                    </a:lnT>
                    <a:lnB>
                      <a:noFill/>
                    </a:lnB>
                    <a:solidFill>
                      <a:srgbClr val="FFFFFF"/>
                    </a:solidFill>
                  </a:tcPr>
                </a:tc>
                <a:tc>
                  <a:txBody>
                    <a:bodyPr/>
                    <a:lstStyle/>
                    <a:p>
                      <a:pPr algn="ctr">
                        <a:lnSpc>
                          <a:spcPct val="107000"/>
                        </a:lnSpc>
                        <a:spcAft>
                          <a:spcPts val="0"/>
                        </a:spcAft>
                      </a:pPr>
                      <a:r>
                        <a:rPr lang="en-SG" sz="13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Yes</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45720" marR="45720" anchor="ctr">
                    <a:lnL>
                      <a:noFill/>
                    </a:lnL>
                    <a:lnR>
                      <a:noFill/>
                    </a:lnR>
                    <a:lnT>
                      <a:noFill/>
                    </a:lnT>
                    <a:lnB>
                      <a:noFill/>
                    </a:lnB>
                    <a:solidFill>
                      <a:srgbClr val="FFFFFF"/>
                    </a:solidFill>
                  </a:tcPr>
                </a:tc>
                <a:tc>
                  <a:txBody>
                    <a:bodyPr/>
                    <a:lstStyle/>
                    <a:p>
                      <a:pPr algn="ctr">
                        <a:lnSpc>
                          <a:spcPct val="107000"/>
                        </a:lnSpc>
                        <a:spcAft>
                          <a:spcPts val="0"/>
                        </a:spcAft>
                      </a:pPr>
                      <a:r>
                        <a:rPr lang="en-SG" sz="13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Yes</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45720" marR="45720" anchor="ctr">
                    <a:lnL>
                      <a:noFill/>
                    </a:lnL>
                    <a:lnR>
                      <a:noFill/>
                    </a:lnR>
                    <a:lnT>
                      <a:noFill/>
                    </a:lnT>
                    <a:lnB>
                      <a:noFill/>
                    </a:lnB>
                    <a:solidFill>
                      <a:srgbClr val="FFFFFF"/>
                    </a:solidFill>
                  </a:tcPr>
                </a:tc>
                <a:tc>
                  <a:txBody>
                    <a:bodyPr/>
                    <a:lstStyle/>
                    <a:p>
                      <a:pPr algn="ctr">
                        <a:lnSpc>
                          <a:spcPct val="107000"/>
                        </a:lnSpc>
                        <a:spcAft>
                          <a:spcPts val="0"/>
                        </a:spcAft>
                      </a:pPr>
                      <a:r>
                        <a:rPr lang="en-SG" sz="13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45720" marR="45720" anchor="ctr">
                    <a:lnL>
                      <a:noFill/>
                    </a:lnL>
                    <a:lnR>
                      <a:noFill/>
                    </a:lnR>
                    <a:lnT>
                      <a:noFill/>
                    </a:lnT>
                    <a:lnB>
                      <a:noFill/>
                    </a:lnB>
                    <a:solidFill>
                      <a:srgbClr val="FFFFFF"/>
                    </a:solidFill>
                  </a:tcPr>
                </a:tc>
                <a:extLst>
                  <a:ext uri="{0D108BD9-81ED-4DB2-BD59-A6C34878D82A}">
                    <a16:rowId xmlns:a16="http://schemas.microsoft.com/office/drawing/2014/main" val="1225812862"/>
                  </a:ext>
                </a:extLst>
              </a:tr>
              <a:tr h="406316">
                <a:tc>
                  <a:txBody>
                    <a:bodyPr/>
                    <a:lstStyle/>
                    <a:p>
                      <a:pPr algn="ctr">
                        <a:lnSpc>
                          <a:spcPct val="107000"/>
                        </a:lnSpc>
                        <a:spcAft>
                          <a:spcPts val="0"/>
                        </a:spcAft>
                      </a:pPr>
                      <a:r>
                        <a:rPr lang="en-SG" sz="13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Long Term Debt to Total Equity</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45720" marR="45720" anchor="ctr">
                    <a:lnL>
                      <a:noFill/>
                    </a:lnL>
                    <a:lnR>
                      <a:noFill/>
                    </a:lnR>
                    <a:lnT>
                      <a:noFill/>
                    </a:lnT>
                    <a:lnB>
                      <a:noFill/>
                    </a:lnB>
                    <a:solidFill>
                      <a:srgbClr val="FFFFFF"/>
                    </a:solidFill>
                  </a:tcPr>
                </a:tc>
                <a:tc>
                  <a:txBody>
                    <a:bodyPr/>
                    <a:lstStyle/>
                    <a:p>
                      <a:pPr algn="ctr">
                        <a:lnSpc>
                          <a:spcPct val="107000"/>
                        </a:lnSpc>
                        <a:spcAft>
                          <a:spcPts val="0"/>
                        </a:spcAft>
                      </a:pPr>
                      <a:r>
                        <a:rPr lang="en-SG" sz="13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Long Term Debt/Total Equity</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45720" marR="45720" anchor="ctr">
                    <a:lnL>
                      <a:noFill/>
                    </a:lnL>
                    <a:lnR>
                      <a:noFill/>
                    </a:lnR>
                    <a:lnT>
                      <a:noFill/>
                    </a:lnT>
                    <a:lnB>
                      <a:noFill/>
                    </a:lnB>
                    <a:solidFill>
                      <a:srgbClr val="FFFFFF"/>
                    </a:solidFill>
                  </a:tcPr>
                </a:tc>
                <a:tc>
                  <a:txBody>
                    <a:bodyPr/>
                    <a:lstStyle/>
                    <a:p>
                      <a:pPr algn="ctr">
                        <a:lnSpc>
                          <a:spcPct val="107000"/>
                        </a:lnSpc>
                        <a:spcAft>
                          <a:spcPts val="0"/>
                        </a:spcAft>
                      </a:pPr>
                      <a:r>
                        <a:rPr lang="en-SG" sz="13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Yes</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45720" marR="45720" anchor="ctr">
                    <a:lnL>
                      <a:noFill/>
                    </a:lnL>
                    <a:lnR>
                      <a:noFill/>
                    </a:lnR>
                    <a:lnT>
                      <a:noFill/>
                    </a:lnT>
                    <a:lnB>
                      <a:noFill/>
                    </a:lnB>
                    <a:solidFill>
                      <a:srgbClr val="FFFFFF"/>
                    </a:solidFill>
                  </a:tcPr>
                </a:tc>
                <a:tc>
                  <a:txBody>
                    <a:bodyPr/>
                    <a:lstStyle/>
                    <a:p>
                      <a:pPr algn="ctr">
                        <a:lnSpc>
                          <a:spcPct val="107000"/>
                        </a:lnSpc>
                        <a:spcAft>
                          <a:spcPts val="0"/>
                        </a:spcAft>
                      </a:pPr>
                      <a:r>
                        <a:rPr lang="en-SG" sz="13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Yes</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45720" marR="45720" anchor="ctr">
                    <a:lnL>
                      <a:noFill/>
                    </a:lnL>
                    <a:lnR>
                      <a:noFill/>
                    </a:lnR>
                    <a:lnT>
                      <a:noFill/>
                    </a:lnT>
                    <a:lnB>
                      <a:noFill/>
                    </a:lnB>
                    <a:solidFill>
                      <a:srgbClr val="FFFFFF"/>
                    </a:solidFill>
                  </a:tcPr>
                </a:tc>
                <a:tc>
                  <a:txBody>
                    <a:bodyPr/>
                    <a:lstStyle/>
                    <a:p>
                      <a:pPr algn="ctr">
                        <a:lnSpc>
                          <a:spcPct val="107000"/>
                        </a:lnSpc>
                        <a:spcAft>
                          <a:spcPts val="0"/>
                        </a:spcAft>
                      </a:pPr>
                      <a:r>
                        <a:rPr lang="en-SG" sz="13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endParaRPr lang="en-SG" sz="1300" dirty="0">
                        <a:effectLst/>
                        <a:latin typeface="Calibri" panose="020F0502020204030204" pitchFamily="34" charset="0"/>
                        <a:ea typeface="DengXian" panose="02010600030101010101" pitchFamily="2" charset="-122"/>
                        <a:cs typeface="Times New Roman" panose="02020603050405020304" pitchFamily="18" charset="0"/>
                      </a:endParaRPr>
                    </a:p>
                  </a:txBody>
                  <a:tcPr marL="45720" marR="45720" anchor="ctr">
                    <a:lnL>
                      <a:noFill/>
                    </a:lnL>
                    <a:lnR>
                      <a:noFill/>
                    </a:lnR>
                    <a:lnT>
                      <a:noFill/>
                    </a:lnT>
                    <a:lnB>
                      <a:noFill/>
                    </a:lnB>
                    <a:solidFill>
                      <a:srgbClr val="FFFFFF"/>
                    </a:solidFill>
                  </a:tcPr>
                </a:tc>
                <a:extLst>
                  <a:ext uri="{0D108BD9-81ED-4DB2-BD59-A6C34878D82A}">
                    <a16:rowId xmlns:a16="http://schemas.microsoft.com/office/drawing/2014/main" val="3627586967"/>
                  </a:ext>
                </a:extLst>
              </a:tr>
            </a:tbl>
          </a:graphicData>
        </a:graphic>
      </p:graphicFrame>
    </p:spTree>
    <p:extLst>
      <p:ext uri="{BB962C8B-B14F-4D97-AF65-F5344CB8AC3E}">
        <p14:creationId xmlns:p14="http://schemas.microsoft.com/office/powerpoint/2010/main" val="7973183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021F1-307B-408C-9FCF-6F677B44ECFE}"/>
              </a:ext>
            </a:extLst>
          </p:cNvPr>
          <p:cNvSpPr>
            <a:spLocks noGrp="1"/>
          </p:cNvSpPr>
          <p:nvPr>
            <p:ph type="title"/>
          </p:nvPr>
        </p:nvSpPr>
        <p:spPr/>
        <p:txBody>
          <a:bodyPr anchor="ctr">
            <a:normAutofit/>
          </a:bodyPr>
          <a:lstStyle/>
          <a:p>
            <a:r>
              <a:rPr lang="en-GB" dirty="0"/>
              <a:t>Some Data Constraints</a:t>
            </a:r>
          </a:p>
        </p:txBody>
      </p:sp>
      <p:sp>
        <p:nvSpPr>
          <p:cNvPr id="3" name="Content Placeholder 2">
            <a:extLst>
              <a:ext uri="{FF2B5EF4-FFF2-40B4-BE49-F238E27FC236}">
                <a16:creationId xmlns:a16="http://schemas.microsoft.com/office/drawing/2014/main" id="{C5A6A21D-90D4-4D3D-A603-476DBD3CBF11}"/>
              </a:ext>
            </a:extLst>
          </p:cNvPr>
          <p:cNvSpPr>
            <a:spLocks noGrp="1"/>
          </p:cNvSpPr>
          <p:nvPr>
            <p:ph idx="1"/>
          </p:nvPr>
        </p:nvSpPr>
        <p:spPr/>
        <p:txBody>
          <a:bodyPr anchor="ctr">
            <a:normAutofit/>
          </a:bodyPr>
          <a:lstStyle/>
          <a:p>
            <a:pPr algn="just"/>
            <a:r>
              <a:rPr lang="en-SG" dirty="0"/>
              <a:t>We only started our smart beta Total Return indices from June 1988 owing to a </a:t>
            </a:r>
            <a:r>
              <a:rPr lang="en-SG" b="1" dirty="0"/>
              <a:t>lack of prior price data on the relevant benchmark index </a:t>
            </a:r>
            <a:r>
              <a:rPr lang="en-SG" dirty="0"/>
              <a:t>(the Dow Jones Utility Average Total Return) and on Operating Cash Flow Margin fundamentals data. </a:t>
            </a:r>
          </a:p>
          <a:p>
            <a:pPr algn="just"/>
            <a:r>
              <a:rPr lang="en-SG" dirty="0"/>
              <a:t>As can be inferred, owing to a lack of data, </a:t>
            </a:r>
            <a:r>
              <a:rPr lang="en-SG" b="1" dirty="0"/>
              <a:t>price return smart beta indices based on Operating Cash Flow Margin were not constructed</a:t>
            </a:r>
            <a:r>
              <a:rPr lang="en-SG" dirty="0"/>
              <a:t>. </a:t>
            </a:r>
          </a:p>
        </p:txBody>
      </p:sp>
    </p:spTree>
    <p:extLst>
      <p:ext uri="{BB962C8B-B14F-4D97-AF65-F5344CB8AC3E}">
        <p14:creationId xmlns:p14="http://schemas.microsoft.com/office/powerpoint/2010/main" val="33022043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E6B0855F-9863-49F5-8332-656E09DB5116}"/>
              </a:ext>
            </a:extLst>
          </p:cNvPr>
          <p:cNvSpPr txBox="1"/>
          <p:nvPr/>
        </p:nvSpPr>
        <p:spPr>
          <a:xfrm>
            <a:off x="5015020" y="1174537"/>
            <a:ext cx="2161960" cy="4508927"/>
          </a:xfrm>
          <a:prstGeom prst="rect">
            <a:avLst/>
          </a:prstGeom>
          <a:noFill/>
        </p:spPr>
        <p:txBody>
          <a:bodyPr wrap="square" rtlCol="0">
            <a:spAutoFit/>
          </a:bodyPr>
          <a:lstStyle/>
          <a:p>
            <a:r>
              <a:rPr lang="en-US" sz="28700" b="1" dirty="0">
                <a:solidFill>
                  <a:schemeClr val="bg1">
                    <a:lumMod val="50000"/>
                    <a:lumOff val="50000"/>
                  </a:schemeClr>
                </a:solidFill>
              </a:rPr>
              <a:t>3</a:t>
            </a:r>
            <a:endParaRPr lang="en-GB" sz="28700" b="1" dirty="0">
              <a:solidFill>
                <a:schemeClr val="bg1">
                  <a:lumMod val="50000"/>
                  <a:lumOff val="50000"/>
                </a:schemeClr>
              </a:solidFill>
            </a:endParaRPr>
          </a:p>
        </p:txBody>
      </p:sp>
      <p:sp>
        <p:nvSpPr>
          <p:cNvPr id="8" name="Title 1">
            <a:extLst>
              <a:ext uri="{FF2B5EF4-FFF2-40B4-BE49-F238E27FC236}">
                <a16:creationId xmlns:a16="http://schemas.microsoft.com/office/drawing/2014/main" id="{F4196A68-9855-413F-8780-380DF2955D53}"/>
              </a:ext>
            </a:extLst>
          </p:cNvPr>
          <p:cNvSpPr>
            <a:spLocks noGrp="1"/>
          </p:cNvSpPr>
          <p:nvPr>
            <p:ph type="ctrTitle"/>
          </p:nvPr>
        </p:nvSpPr>
        <p:spPr>
          <a:xfrm>
            <a:off x="1748344" y="3048113"/>
            <a:ext cx="8695313" cy="1091974"/>
          </a:xfrm>
        </p:spPr>
        <p:txBody>
          <a:bodyPr anchor="ctr">
            <a:noAutofit/>
          </a:bodyPr>
          <a:lstStyle/>
          <a:p>
            <a:pPr algn="ctr"/>
            <a:r>
              <a:rPr lang="en-GB" sz="4000" dirty="0"/>
              <a:t>Smart Beta Index Construction, Methodology &amp; Initial Findings</a:t>
            </a:r>
          </a:p>
        </p:txBody>
      </p:sp>
    </p:spTree>
    <p:extLst>
      <p:ext uri="{BB962C8B-B14F-4D97-AF65-F5344CB8AC3E}">
        <p14:creationId xmlns:p14="http://schemas.microsoft.com/office/powerpoint/2010/main" val="42510118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021F1-307B-408C-9FCF-6F677B44ECFE}"/>
              </a:ext>
            </a:extLst>
          </p:cNvPr>
          <p:cNvSpPr>
            <a:spLocks noGrp="1"/>
          </p:cNvSpPr>
          <p:nvPr>
            <p:ph type="title"/>
          </p:nvPr>
        </p:nvSpPr>
        <p:spPr/>
        <p:txBody>
          <a:bodyPr anchor="ctr">
            <a:normAutofit/>
          </a:bodyPr>
          <a:lstStyle/>
          <a:p>
            <a:r>
              <a:rPr lang="en-GB" dirty="0"/>
              <a:t>Weighting Method</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5A6A21D-90D4-4D3D-A603-476DBD3CBF11}"/>
                  </a:ext>
                </a:extLst>
              </p:cNvPr>
              <p:cNvSpPr>
                <a:spLocks noGrp="1"/>
              </p:cNvSpPr>
              <p:nvPr>
                <p:ph idx="1"/>
              </p:nvPr>
            </p:nvSpPr>
            <p:spPr/>
            <p:txBody>
              <a:bodyPr anchor="ctr">
                <a:normAutofit/>
              </a:bodyPr>
              <a:lstStyle/>
              <a:p>
                <a:pPr marL="0" indent="0" algn="just">
                  <a:buNone/>
                </a:pPr>
                <a:r>
                  <a:rPr lang="en-SG" dirty="0"/>
                  <a:t>We then proceeded to construct smart beta indices based on the 10 fundamentals we have selected. Our weighting method is as follows:</a:t>
                </a:r>
              </a:p>
              <a:p>
                <a:pPr marL="0" indent="0" algn="just">
                  <a:buNone/>
                </a:pPr>
                <a:endParaRPr lang="en-SG" dirty="0"/>
              </a:p>
              <a:p>
                <a:pPr marL="0" indent="0" algn="just">
                  <a:buNone/>
                </a:pPr>
                <a14:m>
                  <m:oMathPara xmlns:m="http://schemas.openxmlformats.org/officeDocument/2006/math">
                    <m:oMathParaPr>
                      <m:jc m:val="centerGroup"/>
                    </m:oMathParaPr>
                    <m:oMath xmlns:m="http://schemas.openxmlformats.org/officeDocument/2006/math">
                      <m:sSub>
                        <m:sSubPr>
                          <m:ctrlPr>
                            <a:rPr lang="en-SG" b="1" i="1">
                              <a:latin typeface="Cambria Math" panose="02040503050406030204" pitchFamily="18" charset="0"/>
                            </a:rPr>
                          </m:ctrlPr>
                        </m:sSubPr>
                        <m:e>
                          <m:r>
                            <a:rPr lang="en-SG" b="1" i="1">
                              <a:latin typeface="Cambria Math" panose="02040503050406030204" pitchFamily="18" charset="0"/>
                            </a:rPr>
                            <m:t>𝒘</m:t>
                          </m:r>
                        </m:e>
                        <m:sub>
                          <m:r>
                            <a:rPr lang="en-SG" b="1" i="1">
                              <a:latin typeface="Cambria Math" panose="02040503050406030204" pitchFamily="18" charset="0"/>
                            </a:rPr>
                            <m:t>𝒊</m:t>
                          </m:r>
                          <m:r>
                            <a:rPr lang="en-SG" b="1" i="1">
                              <a:latin typeface="Cambria Math" panose="02040503050406030204" pitchFamily="18" charset="0"/>
                            </a:rPr>
                            <m:t>,</m:t>
                          </m:r>
                          <m:r>
                            <a:rPr lang="en-SG" b="1" i="1">
                              <a:latin typeface="Cambria Math" panose="02040503050406030204" pitchFamily="18" charset="0"/>
                            </a:rPr>
                            <m:t>𝒕</m:t>
                          </m:r>
                        </m:sub>
                      </m:sSub>
                      <m:r>
                        <a:rPr lang="en-SG" b="1" i="1">
                          <a:latin typeface="Cambria Math" panose="02040503050406030204" pitchFamily="18" charset="0"/>
                        </a:rPr>
                        <m:t>=</m:t>
                      </m:r>
                      <m:f>
                        <m:fPr>
                          <m:ctrlPr>
                            <a:rPr lang="en-SG" b="1" i="1">
                              <a:latin typeface="Cambria Math" panose="02040503050406030204" pitchFamily="18" charset="0"/>
                            </a:rPr>
                          </m:ctrlPr>
                        </m:fPr>
                        <m:num>
                          <m:sSub>
                            <m:sSubPr>
                              <m:ctrlPr>
                                <a:rPr lang="en-SG" b="1" i="1">
                                  <a:latin typeface="Cambria Math" panose="02040503050406030204" pitchFamily="18" charset="0"/>
                                </a:rPr>
                              </m:ctrlPr>
                            </m:sSubPr>
                            <m:e>
                              <m:r>
                                <a:rPr lang="en-SG" b="1" i="1">
                                  <a:latin typeface="Cambria Math" panose="02040503050406030204" pitchFamily="18" charset="0"/>
                                </a:rPr>
                                <m:t>𝒇</m:t>
                              </m:r>
                            </m:e>
                            <m:sub>
                              <m:r>
                                <a:rPr lang="en-SG" b="1" i="1">
                                  <a:latin typeface="Cambria Math" panose="02040503050406030204" pitchFamily="18" charset="0"/>
                                </a:rPr>
                                <m:t>𝒊</m:t>
                              </m:r>
                              <m:r>
                                <a:rPr lang="en-SG" b="1" i="1">
                                  <a:latin typeface="Cambria Math" panose="02040503050406030204" pitchFamily="18" charset="0"/>
                                </a:rPr>
                                <m:t>,</m:t>
                              </m:r>
                              <m:r>
                                <a:rPr lang="en-SG" b="1" i="1">
                                  <a:latin typeface="Cambria Math" panose="02040503050406030204" pitchFamily="18" charset="0"/>
                                </a:rPr>
                                <m:t>𝒕</m:t>
                              </m:r>
                              <m:r>
                                <a:rPr lang="en-SG" b="1" i="1">
                                  <a:latin typeface="Cambria Math" panose="02040503050406030204" pitchFamily="18" charset="0"/>
                                </a:rPr>
                                <m:t>−</m:t>
                              </m:r>
                              <m:r>
                                <a:rPr lang="en-SG" b="1" i="1">
                                  <a:latin typeface="Cambria Math" panose="02040503050406030204" pitchFamily="18" charset="0"/>
                                </a:rPr>
                                <m:t>𝟏</m:t>
                              </m:r>
                            </m:sub>
                          </m:sSub>
                        </m:num>
                        <m:den>
                          <m:nary>
                            <m:naryPr>
                              <m:chr m:val="∑"/>
                              <m:ctrlPr>
                                <a:rPr lang="en-SG" b="1" i="1">
                                  <a:latin typeface="Cambria Math" panose="02040503050406030204" pitchFamily="18" charset="0"/>
                                </a:rPr>
                              </m:ctrlPr>
                            </m:naryPr>
                            <m:sub>
                              <m:r>
                                <a:rPr lang="en-SG" b="1" i="1">
                                  <a:latin typeface="Cambria Math" panose="02040503050406030204" pitchFamily="18" charset="0"/>
                                </a:rPr>
                                <m:t>𝒊</m:t>
                              </m:r>
                              <m:r>
                                <a:rPr lang="en-SG" b="1" i="1">
                                  <a:latin typeface="Cambria Math" panose="02040503050406030204" pitchFamily="18" charset="0"/>
                                </a:rPr>
                                <m:t>=</m:t>
                              </m:r>
                              <m:r>
                                <a:rPr lang="en-SG" b="1" i="1">
                                  <a:latin typeface="Cambria Math" panose="02040503050406030204" pitchFamily="18" charset="0"/>
                                </a:rPr>
                                <m:t>𝟏</m:t>
                              </m:r>
                            </m:sub>
                            <m:sup>
                              <m:r>
                                <a:rPr lang="en-SG" b="1" i="1">
                                  <a:latin typeface="Cambria Math" panose="02040503050406030204" pitchFamily="18" charset="0"/>
                                </a:rPr>
                                <m:t>𝑵</m:t>
                              </m:r>
                              <m:r>
                                <a:rPr lang="en-SG" b="1" i="1">
                                  <a:latin typeface="Cambria Math" panose="02040503050406030204" pitchFamily="18" charset="0"/>
                                </a:rPr>
                                <m:t>≤</m:t>
                              </m:r>
                              <m:r>
                                <a:rPr lang="en-SG" b="1" i="1">
                                  <a:latin typeface="Cambria Math" panose="02040503050406030204" pitchFamily="18" charset="0"/>
                                </a:rPr>
                                <m:t>𝟏𝟓</m:t>
                              </m:r>
                            </m:sup>
                            <m:e>
                              <m:sSub>
                                <m:sSubPr>
                                  <m:ctrlPr>
                                    <a:rPr lang="en-SG" b="1" i="1">
                                      <a:latin typeface="Cambria Math" panose="02040503050406030204" pitchFamily="18" charset="0"/>
                                    </a:rPr>
                                  </m:ctrlPr>
                                </m:sSubPr>
                                <m:e>
                                  <m:r>
                                    <a:rPr lang="en-SG" b="1" i="1">
                                      <a:latin typeface="Cambria Math" panose="02040503050406030204" pitchFamily="18" charset="0"/>
                                    </a:rPr>
                                    <m:t>𝒇</m:t>
                                  </m:r>
                                </m:e>
                                <m:sub>
                                  <m:r>
                                    <a:rPr lang="en-SG" b="1" i="1">
                                      <a:latin typeface="Cambria Math" panose="02040503050406030204" pitchFamily="18" charset="0"/>
                                    </a:rPr>
                                    <m:t>𝒊</m:t>
                                  </m:r>
                                  <m:r>
                                    <a:rPr lang="en-SG" b="1" i="1">
                                      <a:latin typeface="Cambria Math" panose="02040503050406030204" pitchFamily="18" charset="0"/>
                                    </a:rPr>
                                    <m:t>,</m:t>
                                  </m:r>
                                  <m:r>
                                    <a:rPr lang="en-SG" b="1" i="1">
                                      <a:latin typeface="Cambria Math" panose="02040503050406030204" pitchFamily="18" charset="0"/>
                                    </a:rPr>
                                    <m:t>𝒕</m:t>
                                  </m:r>
                                  <m:r>
                                    <a:rPr lang="en-SG" b="1" i="1">
                                      <a:latin typeface="Cambria Math" panose="02040503050406030204" pitchFamily="18" charset="0"/>
                                    </a:rPr>
                                    <m:t>−</m:t>
                                  </m:r>
                                  <m:r>
                                    <a:rPr lang="en-SG" b="1" i="1">
                                      <a:latin typeface="Cambria Math" panose="02040503050406030204" pitchFamily="18" charset="0"/>
                                    </a:rPr>
                                    <m:t>𝟏</m:t>
                                  </m:r>
                                </m:sub>
                              </m:sSub>
                            </m:e>
                          </m:nary>
                        </m:den>
                      </m:f>
                      <m:r>
                        <a:rPr lang="en-SG" b="1" i="1">
                          <a:latin typeface="Cambria Math" panose="02040503050406030204" pitchFamily="18" charset="0"/>
                        </a:rPr>
                        <m:t>,  </m:t>
                      </m:r>
                      <m:nary>
                        <m:naryPr>
                          <m:chr m:val="∑"/>
                          <m:ctrlPr>
                            <a:rPr lang="en-SG" b="1" i="1">
                              <a:latin typeface="Cambria Math" panose="02040503050406030204" pitchFamily="18" charset="0"/>
                            </a:rPr>
                          </m:ctrlPr>
                        </m:naryPr>
                        <m:sub>
                          <m:r>
                            <a:rPr lang="en-SG" b="1" i="1">
                              <a:latin typeface="Cambria Math" panose="02040503050406030204" pitchFamily="18" charset="0"/>
                            </a:rPr>
                            <m:t>𝒊</m:t>
                          </m:r>
                          <m:r>
                            <a:rPr lang="en-SG" b="1" i="1">
                              <a:latin typeface="Cambria Math" panose="02040503050406030204" pitchFamily="18" charset="0"/>
                            </a:rPr>
                            <m:t>=</m:t>
                          </m:r>
                          <m:r>
                            <a:rPr lang="en-SG" b="1" i="1">
                              <a:latin typeface="Cambria Math" panose="02040503050406030204" pitchFamily="18" charset="0"/>
                            </a:rPr>
                            <m:t>𝟏</m:t>
                          </m:r>
                        </m:sub>
                        <m:sup>
                          <m:r>
                            <a:rPr lang="en-SG" b="1" i="1">
                              <a:latin typeface="Cambria Math" panose="02040503050406030204" pitchFamily="18" charset="0"/>
                            </a:rPr>
                            <m:t>𝑵</m:t>
                          </m:r>
                          <m:r>
                            <a:rPr lang="en-SG" b="1" i="1">
                              <a:latin typeface="Cambria Math" panose="02040503050406030204" pitchFamily="18" charset="0"/>
                            </a:rPr>
                            <m:t>≤</m:t>
                          </m:r>
                          <m:r>
                            <a:rPr lang="en-SG" b="1" i="1">
                              <a:latin typeface="Cambria Math" panose="02040503050406030204" pitchFamily="18" charset="0"/>
                            </a:rPr>
                            <m:t>𝟏𝟓</m:t>
                          </m:r>
                        </m:sup>
                        <m:e>
                          <m:sSub>
                            <m:sSubPr>
                              <m:ctrlPr>
                                <a:rPr lang="en-SG" b="1" i="1">
                                  <a:latin typeface="Cambria Math" panose="02040503050406030204" pitchFamily="18" charset="0"/>
                                </a:rPr>
                              </m:ctrlPr>
                            </m:sSubPr>
                            <m:e>
                              <m:r>
                                <a:rPr lang="en-SG" b="1" i="1">
                                  <a:latin typeface="Cambria Math" panose="02040503050406030204" pitchFamily="18" charset="0"/>
                                </a:rPr>
                                <m:t>𝒘</m:t>
                              </m:r>
                            </m:e>
                            <m:sub>
                              <m:r>
                                <a:rPr lang="en-SG" b="1" i="1">
                                  <a:latin typeface="Cambria Math" panose="02040503050406030204" pitchFamily="18" charset="0"/>
                                </a:rPr>
                                <m:t>𝒊</m:t>
                              </m:r>
                              <m:r>
                                <a:rPr lang="en-SG" b="1" i="1">
                                  <a:latin typeface="Cambria Math" panose="02040503050406030204" pitchFamily="18" charset="0"/>
                                </a:rPr>
                                <m:t>,</m:t>
                              </m:r>
                              <m:r>
                                <a:rPr lang="en-SG" b="1" i="1">
                                  <a:latin typeface="Cambria Math" panose="02040503050406030204" pitchFamily="18" charset="0"/>
                                </a:rPr>
                                <m:t>𝒕</m:t>
                              </m:r>
                            </m:sub>
                          </m:sSub>
                        </m:e>
                      </m:nary>
                      <m:r>
                        <a:rPr lang="en-SG" b="1" i="1">
                          <a:latin typeface="Cambria Math" panose="02040503050406030204" pitchFamily="18" charset="0"/>
                        </a:rPr>
                        <m:t>=</m:t>
                      </m:r>
                      <m:r>
                        <a:rPr lang="en-SG" b="1" i="1">
                          <a:latin typeface="Cambria Math" panose="02040503050406030204" pitchFamily="18" charset="0"/>
                        </a:rPr>
                        <m:t>𝟏</m:t>
                      </m:r>
                    </m:oMath>
                  </m:oMathPara>
                </a14:m>
                <a:endParaRPr lang="en-SG" b="1" dirty="0"/>
              </a:p>
              <a:p>
                <a:pPr marL="0" indent="0" algn="just">
                  <a:buNone/>
                </a:pPr>
                <a:endParaRPr lang="en-SG" sz="400" dirty="0"/>
              </a:p>
              <a:p>
                <a:pPr marL="0" indent="0" algn="just">
                  <a:buNone/>
                </a:pPr>
                <a:r>
                  <a:rPr lang="en-SG" dirty="0"/>
                  <a:t>where </a:t>
                </a:r>
                <a14:m>
                  <m:oMath xmlns:m="http://schemas.openxmlformats.org/officeDocument/2006/math">
                    <m:sSub>
                      <m:sSubPr>
                        <m:ctrlPr>
                          <a:rPr lang="en-SG" i="1">
                            <a:latin typeface="Cambria Math" panose="02040503050406030204" pitchFamily="18" charset="0"/>
                          </a:rPr>
                        </m:ctrlPr>
                      </m:sSubPr>
                      <m:e>
                        <m:r>
                          <a:rPr lang="en-SG" i="1">
                            <a:latin typeface="Cambria Math" panose="02040503050406030204" pitchFamily="18" charset="0"/>
                          </a:rPr>
                          <m:t>𝑤</m:t>
                        </m:r>
                      </m:e>
                      <m:sub>
                        <m:r>
                          <a:rPr lang="en-SG" i="1">
                            <a:latin typeface="Cambria Math" panose="02040503050406030204" pitchFamily="18" charset="0"/>
                          </a:rPr>
                          <m:t>𝑖</m:t>
                        </m:r>
                        <m:r>
                          <a:rPr lang="en-SG" i="1">
                            <a:latin typeface="Cambria Math" panose="02040503050406030204" pitchFamily="18" charset="0"/>
                          </a:rPr>
                          <m:t>,</m:t>
                        </m:r>
                        <m:r>
                          <a:rPr lang="en-SG" i="1">
                            <a:latin typeface="Cambria Math" panose="02040503050406030204" pitchFamily="18" charset="0"/>
                          </a:rPr>
                          <m:t>𝑡</m:t>
                        </m:r>
                      </m:sub>
                    </m:sSub>
                  </m:oMath>
                </a14:m>
                <a:r>
                  <a:rPr lang="en-SG" dirty="0"/>
                  <a:t> is the weight assigned for stock </a:t>
                </a:r>
                <a14:m>
                  <m:oMath xmlns:m="http://schemas.openxmlformats.org/officeDocument/2006/math">
                    <m:r>
                      <a:rPr lang="en-SG" i="1">
                        <a:latin typeface="Cambria Math" panose="02040503050406030204" pitchFamily="18" charset="0"/>
                      </a:rPr>
                      <m:t>𝑖</m:t>
                    </m:r>
                  </m:oMath>
                </a14:m>
                <a:r>
                  <a:rPr lang="en-SG" dirty="0"/>
                  <a:t> for trading year </a:t>
                </a:r>
                <a14:m>
                  <m:oMath xmlns:m="http://schemas.openxmlformats.org/officeDocument/2006/math">
                    <m:r>
                      <a:rPr lang="en-SG" i="1">
                        <a:latin typeface="Cambria Math" panose="02040503050406030204" pitchFamily="18" charset="0"/>
                      </a:rPr>
                      <m:t>𝑡</m:t>
                    </m:r>
                  </m:oMath>
                </a14:m>
                <a:r>
                  <a:rPr lang="en-SG" dirty="0"/>
                  <a:t>, based on its fundamentals data from fiscal year </a:t>
                </a:r>
                <a14:m>
                  <m:oMath xmlns:m="http://schemas.openxmlformats.org/officeDocument/2006/math">
                    <m:r>
                      <a:rPr lang="en-SG" i="1">
                        <a:latin typeface="Cambria Math" panose="02040503050406030204" pitchFamily="18" charset="0"/>
                      </a:rPr>
                      <m:t>𝑡</m:t>
                    </m:r>
                    <m:r>
                      <a:rPr lang="en-SG" i="1">
                        <a:latin typeface="Cambria Math" panose="02040503050406030204" pitchFamily="18" charset="0"/>
                      </a:rPr>
                      <m:t>−1</m:t>
                    </m:r>
                  </m:oMath>
                </a14:m>
                <a:r>
                  <a:rPr lang="en-SG" dirty="0"/>
                  <a:t>, where the sum of the weights of the individual stocks for any year is 1. </a:t>
                </a:r>
              </a:p>
            </p:txBody>
          </p:sp>
        </mc:Choice>
        <mc:Fallback xmlns="">
          <p:sp>
            <p:nvSpPr>
              <p:cNvPr id="3" name="Content Placeholder 2">
                <a:extLst>
                  <a:ext uri="{FF2B5EF4-FFF2-40B4-BE49-F238E27FC236}">
                    <a16:creationId xmlns:a16="http://schemas.microsoft.com/office/drawing/2014/main" id="{C5A6A21D-90D4-4D3D-A603-476DBD3CBF11}"/>
                  </a:ext>
                </a:extLst>
              </p:cNvPr>
              <p:cNvSpPr>
                <a:spLocks noGrp="1" noRot="1" noChangeAspect="1" noMove="1" noResize="1" noEditPoints="1" noAdjustHandles="1" noChangeArrowheads="1" noChangeShapeType="1" noTextEdit="1"/>
              </p:cNvSpPr>
              <p:nvPr>
                <p:ph idx="1"/>
              </p:nvPr>
            </p:nvSpPr>
            <p:spPr>
              <a:blipFill>
                <a:blip r:embed="rId2"/>
                <a:stretch>
                  <a:fillRect l="-567" r="-567"/>
                </a:stretch>
              </a:blipFill>
            </p:spPr>
            <p:txBody>
              <a:bodyPr/>
              <a:lstStyle/>
              <a:p>
                <a:r>
                  <a:rPr lang="en-SG">
                    <a:noFill/>
                  </a:rPr>
                  <a:t> </a:t>
                </a:r>
              </a:p>
            </p:txBody>
          </p:sp>
        </mc:Fallback>
      </mc:AlternateContent>
    </p:spTree>
    <p:extLst>
      <p:ext uri="{BB962C8B-B14F-4D97-AF65-F5344CB8AC3E}">
        <p14:creationId xmlns:p14="http://schemas.microsoft.com/office/powerpoint/2010/main" val="4251375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021F1-307B-408C-9FCF-6F677B44ECFE}"/>
              </a:ext>
            </a:extLst>
          </p:cNvPr>
          <p:cNvSpPr>
            <a:spLocks noGrp="1"/>
          </p:cNvSpPr>
          <p:nvPr>
            <p:ph type="title"/>
          </p:nvPr>
        </p:nvSpPr>
        <p:spPr/>
        <p:txBody>
          <a:bodyPr anchor="ctr">
            <a:normAutofit/>
          </a:bodyPr>
          <a:lstStyle/>
          <a:p>
            <a:r>
              <a:rPr lang="en-GB" dirty="0"/>
              <a:t>Real-World Replicability</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5A6A21D-90D4-4D3D-A603-476DBD3CBF11}"/>
                  </a:ext>
                </a:extLst>
              </p:cNvPr>
              <p:cNvSpPr>
                <a:spLocks noGrp="1"/>
              </p:cNvSpPr>
              <p:nvPr>
                <p:ph idx="1"/>
              </p:nvPr>
            </p:nvSpPr>
            <p:spPr/>
            <p:txBody>
              <a:bodyPr anchor="ctr">
                <a:normAutofit/>
              </a:bodyPr>
              <a:lstStyle/>
              <a:p>
                <a:pPr algn="just"/>
                <a:r>
                  <a:rPr lang="en-SG" dirty="0"/>
                  <a:t>Price and Total Return smart beta indices were first constructed on </a:t>
                </a:r>
                <a:r>
                  <a:rPr lang="en-SG" b="1" dirty="0"/>
                  <a:t>June 1963 </a:t>
                </a:r>
                <a:r>
                  <a:rPr lang="en-SG" dirty="0"/>
                  <a:t>and </a:t>
                </a:r>
                <a:r>
                  <a:rPr lang="en-SG" b="1" dirty="0"/>
                  <a:t>June 1988 </a:t>
                </a:r>
                <a:r>
                  <a:rPr lang="en-SG" dirty="0"/>
                  <a:t>respectively. Rebalancing took place every year at the </a:t>
                </a:r>
                <a:r>
                  <a:rPr lang="en-SG" b="1" dirty="0"/>
                  <a:t>end of June</a:t>
                </a:r>
                <a:r>
                  <a:rPr lang="en-SG" dirty="0"/>
                  <a:t>.</a:t>
                </a:r>
              </a:p>
              <a:p>
                <a:pPr algn="just"/>
                <a:r>
                  <a:rPr lang="en-SG" dirty="0"/>
                  <a:t>The weighting approach using fundamentals data from fiscal year </a:t>
                </a:r>
                <a14:m>
                  <m:oMath xmlns:m="http://schemas.openxmlformats.org/officeDocument/2006/math">
                    <m:r>
                      <a:rPr lang="en-SG" i="1">
                        <a:latin typeface="Cambria Math" panose="02040503050406030204" pitchFamily="18" charset="0"/>
                      </a:rPr>
                      <m:t>𝑡</m:t>
                    </m:r>
                    <m:r>
                      <a:rPr lang="en-SG" i="1">
                        <a:latin typeface="Cambria Math" panose="02040503050406030204" pitchFamily="18" charset="0"/>
                      </a:rPr>
                      <m:t>−1</m:t>
                    </m:r>
                  </m:oMath>
                </a14:m>
                <a:r>
                  <a:rPr lang="en-SG" dirty="0"/>
                  <a:t> for weights for trading year  </a:t>
                </a:r>
                <a14:m>
                  <m:oMath xmlns:m="http://schemas.openxmlformats.org/officeDocument/2006/math">
                    <m:r>
                      <a:rPr lang="en-SG" i="1">
                        <a:latin typeface="Cambria Math" panose="02040503050406030204" pitchFamily="18" charset="0"/>
                      </a:rPr>
                      <m:t>𝑡</m:t>
                    </m:r>
                  </m:oMath>
                </a14:m>
                <a:r>
                  <a:rPr lang="en-SG" dirty="0"/>
                  <a:t>, coupled with our approach of performing annual rebalancing only in end-June allows for the </a:t>
                </a:r>
                <a:r>
                  <a:rPr lang="en-SG" b="1" dirty="0"/>
                  <a:t>real-world replication </a:t>
                </a:r>
                <a:r>
                  <a:rPr lang="en-SG" dirty="0"/>
                  <a:t>of our smart beta indices .</a:t>
                </a:r>
              </a:p>
              <a:p>
                <a:pPr algn="just"/>
                <a:r>
                  <a:rPr lang="en-SG" dirty="0"/>
                  <a:t>This is because </a:t>
                </a:r>
                <a:r>
                  <a:rPr lang="en-SG" b="1" dirty="0"/>
                  <a:t>full fiscal year fundamentals data are usually only released at the end of Q1 of every calendar year</a:t>
                </a:r>
                <a:r>
                  <a:rPr lang="en-SG" dirty="0"/>
                  <a:t>. </a:t>
                </a:r>
              </a:p>
            </p:txBody>
          </p:sp>
        </mc:Choice>
        <mc:Fallback xmlns="">
          <p:sp>
            <p:nvSpPr>
              <p:cNvPr id="3" name="Content Placeholder 2">
                <a:extLst>
                  <a:ext uri="{FF2B5EF4-FFF2-40B4-BE49-F238E27FC236}">
                    <a16:creationId xmlns:a16="http://schemas.microsoft.com/office/drawing/2014/main" id="{C5A6A21D-90D4-4D3D-A603-476DBD3CBF11}"/>
                  </a:ext>
                </a:extLst>
              </p:cNvPr>
              <p:cNvSpPr>
                <a:spLocks noGrp="1" noRot="1" noChangeAspect="1" noMove="1" noResize="1" noEditPoints="1" noAdjustHandles="1" noChangeArrowheads="1" noChangeShapeType="1" noTextEdit="1"/>
              </p:cNvSpPr>
              <p:nvPr>
                <p:ph idx="1"/>
              </p:nvPr>
            </p:nvSpPr>
            <p:spPr>
              <a:blipFill>
                <a:blip r:embed="rId2"/>
                <a:stretch>
                  <a:fillRect l="-142" r="-567"/>
                </a:stretch>
              </a:blipFill>
            </p:spPr>
            <p:txBody>
              <a:bodyPr/>
              <a:lstStyle/>
              <a:p>
                <a:r>
                  <a:rPr lang="en-SG">
                    <a:noFill/>
                  </a:rPr>
                  <a:t> </a:t>
                </a:r>
              </a:p>
            </p:txBody>
          </p:sp>
        </mc:Fallback>
      </mc:AlternateContent>
    </p:spTree>
    <p:extLst>
      <p:ext uri="{BB962C8B-B14F-4D97-AF65-F5344CB8AC3E}">
        <p14:creationId xmlns:p14="http://schemas.microsoft.com/office/powerpoint/2010/main" val="37437450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021F1-307B-408C-9FCF-6F677B44ECFE}"/>
              </a:ext>
            </a:extLst>
          </p:cNvPr>
          <p:cNvSpPr>
            <a:spLocks noGrp="1"/>
          </p:cNvSpPr>
          <p:nvPr>
            <p:ph type="title"/>
          </p:nvPr>
        </p:nvSpPr>
        <p:spPr/>
        <p:txBody>
          <a:bodyPr anchor="ctr">
            <a:normAutofit/>
          </a:bodyPr>
          <a:lstStyle/>
          <a:p>
            <a:r>
              <a:rPr lang="en-GB" dirty="0"/>
              <a:t>Just Some Rules..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5A6A21D-90D4-4D3D-A603-476DBD3CBF11}"/>
                  </a:ext>
                </a:extLst>
              </p:cNvPr>
              <p:cNvSpPr>
                <a:spLocks noGrp="1"/>
              </p:cNvSpPr>
              <p:nvPr>
                <p:ph idx="1"/>
              </p:nvPr>
            </p:nvSpPr>
            <p:spPr/>
            <p:txBody>
              <a:bodyPr anchor="ctr">
                <a:normAutofit/>
              </a:bodyPr>
              <a:lstStyle/>
              <a:p>
                <a:pPr algn="just"/>
                <a:r>
                  <a:rPr lang="en-SG" dirty="0"/>
                  <a:t>For every year, only stocks of companies which were </a:t>
                </a:r>
                <a:r>
                  <a:rPr lang="en-SG" b="1" dirty="0"/>
                  <a:t>officially members of the benchmark index</a:t>
                </a:r>
                <a:r>
                  <a:rPr lang="en-SG" dirty="0"/>
                  <a:t> (the Dow Jones Utility Average) were included in this weighting process. </a:t>
                </a:r>
              </a:p>
              <a:p>
                <a:pPr algn="just"/>
                <a:r>
                  <a:rPr lang="en-SG" dirty="0"/>
                  <a:t>In the case of the problem of </a:t>
                </a:r>
                <a:r>
                  <a:rPr lang="en-SG" b="1" dirty="0"/>
                  <a:t>missing data </a:t>
                </a:r>
                <a:r>
                  <a:rPr lang="en-SG" dirty="0"/>
                  <a:t>encountered for certain eligible companies in certain years, said </a:t>
                </a:r>
                <a:r>
                  <a:rPr lang="en-SG" b="1" dirty="0"/>
                  <a:t>companies will be excluded </a:t>
                </a:r>
                <a:r>
                  <a:rPr lang="en-SG" dirty="0"/>
                  <a:t>from the Index for that year (</a:t>
                </a:r>
                <a14:m>
                  <m:oMath xmlns:m="http://schemas.openxmlformats.org/officeDocument/2006/math">
                    <m:sSub>
                      <m:sSubPr>
                        <m:ctrlPr>
                          <a:rPr lang="en-SG" i="1">
                            <a:latin typeface="Cambria Math" panose="02040503050406030204" pitchFamily="18" charset="0"/>
                          </a:rPr>
                        </m:ctrlPr>
                      </m:sSubPr>
                      <m:e>
                        <m:r>
                          <a:rPr lang="en-SG" i="1">
                            <a:latin typeface="Cambria Math" panose="02040503050406030204" pitchFamily="18" charset="0"/>
                          </a:rPr>
                          <m:t>𝑤</m:t>
                        </m:r>
                      </m:e>
                      <m:sub>
                        <m:r>
                          <a:rPr lang="en-SG" i="1">
                            <a:latin typeface="Cambria Math" panose="02040503050406030204" pitchFamily="18" charset="0"/>
                          </a:rPr>
                          <m:t>𝑖</m:t>
                        </m:r>
                        <m:r>
                          <a:rPr lang="en-SG" i="1">
                            <a:latin typeface="Cambria Math" panose="02040503050406030204" pitchFamily="18" charset="0"/>
                          </a:rPr>
                          <m:t>,</m:t>
                        </m:r>
                        <m:r>
                          <a:rPr lang="en-SG" i="1">
                            <a:latin typeface="Cambria Math" panose="02040503050406030204" pitchFamily="18" charset="0"/>
                          </a:rPr>
                          <m:t>𝑡</m:t>
                        </m:r>
                      </m:sub>
                    </m:sSub>
                    <m:r>
                      <a:rPr lang="en-SG" i="1">
                        <a:latin typeface="Cambria Math" panose="02040503050406030204" pitchFamily="18" charset="0"/>
                      </a:rPr>
                      <m:t>=0</m:t>
                    </m:r>
                  </m:oMath>
                </a14:m>
                <a:r>
                  <a:rPr lang="en-SG" dirty="0"/>
                  <a:t>). </a:t>
                </a:r>
              </a:p>
              <a:p>
                <a:pPr algn="just"/>
                <a:r>
                  <a:rPr lang="en-SG" dirty="0"/>
                  <a:t>For that reason, our constructed indices may have less than 15 constituent stocks for some years, but </a:t>
                </a:r>
                <a:r>
                  <a:rPr lang="en-SG" b="1" dirty="0"/>
                  <a:t>never more than 15 constituent stocks </a:t>
                </a:r>
                <a:r>
                  <a:rPr lang="en-SG" dirty="0"/>
                  <a:t>for any year (as with the benchmark index). </a:t>
                </a:r>
              </a:p>
            </p:txBody>
          </p:sp>
        </mc:Choice>
        <mc:Fallback xmlns="">
          <p:sp>
            <p:nvSpPr>
              <p:cNvPr id="3" name="Content Placeholder 2">
                <a:extLst>
                  <a:ext uri="{FF2B5EF4-FFF2-40B4-BE49-F238E27FC236}">
                    <a16:creationId xmlns:a16="http://schemas.microsoft.com/office/drawing/2014/main" id="{C5A6A21D-90D4-4D3D-A603-476DBD3CBF11}"/>
                  </a:ext>
                </a:extLst>
              </p:cNvPr>
              <p:cNvSpPr>
                <a:spLocks noGrp="1" noRot="1" noChangeAspect="1" noMove="1" noResize="1" noEditPoints="1" noAdjustHandles="1" noChangeArrowheads="1" noChangeShapeType="1" noTextEdit="1"/>
              </p:cNvSpPr>
              <p:nvPr>
                <p:ph idx="1"/>
              </p:nvPr>
            </p:nvSpPr>
            <p:spPr>
              <a:blipFill>
                <a:blip r:embed="rId2"/>
                <a:stretch>
                  <a:fillRect l="-142" r="-567"/>
                </a:stretch>
              </a:blipFill>
            </p:spPr>
            <p:txBody>
              <a:bodyPr/>
              <a:lstStyle/>
              <a:p>
                <a:r>
                  <a:rPr lang="en-SG">
                    <a:noFill/>
                  </a:rPr>
                  <a:t> </a:t>
                </a:r>
              </a:p>
            </p:txBody>
          </p:sp>
        </mc:Fallback>
      </mc:AlternateContent>
    </p:spTree>
    <p:extLst>
      <p:ext uri="{BB962C8B-B14F-4D97-AF65-F5344CB8AC3E}">
        <p14:creationId xmlns:p14="http://schemas.microsoft.com/office/powerpoint/2010/main" val="39985919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021F1-307B-408C-9FCF-6F677B44ECFE}"/>
              </a:ext>
            </a:extLst>
          </p:cNvPr>
          <p:cNvSpPr>
            <a:spLocks noGrp="1"/>
          </p:cNvSpPr>
          <p:nvPr>
            <p:ph type="title"/>
          </p:nvPr>
        </p:nvSpPr>
        <p:spPr/>
        <p:txBody>
          <a:bodyPr anchor="ctr">
            <a:normAutofit/>
          </a:bodyPr>
          <a:lstStyle/>
          <a:p>
            <a:r>
              <a:rPr lang="en-GB" dirty="0"/>
              <a:t>Just Some More Rules..</a:t>
            </a:r>
          </a:p>
        </p:txBody>
      </p:sp>
      <p:sp>
        <p:nvSpPr>
          <p:cNvPr id="3" name="Content Placeholder 2">
            <a:extLst>
              <a:ext uri="{FF2B5EF4-FFF2-40B4-BE49-F238E27FC236}">
                <a16:creationId xmlns:a16="http://schemas.microsoft.com/office/drawing/2014/main" id="{C5A6A21D-90D4-4D3D-A603-476DBD3CBF11}"/>
              </a:ext>
            </a:extLst>
          </p:cNvPr>
          <p:cNvSpPr>
            <a:spLocks noGrp="1"/>
          </p:cNvSpPr>
          <p:nvPr>
            <p:ph idx="1"/>
          </p:nvPr>
        </p:nvSpPr>
        <p:spPr/>
        <p:txBody>
          <a:bodyPr anchor="ctr">
            <a:normAutofit/>
          </a:bodyPr>
          <a:lstStyle/>
          <a:p>
            <a:pPr algn="just"/>
            <a:r>
              <a:rPr lang="en-SG" dirty="0"/>
              <a:t>Given how some of our chosen fundamentals (e.g. ROA, ROCE, ROIC etc) can take on negative values, we allowed our indices to be </a:t>
            </a:r>
            <a:r>
              <a:rPr lang="en-SG" b="1" dirty="0"/>
              <a:t>fully unconstrained</a:t>
            </a:r>
            <a:r>
              <a:rPr lang="en-SG" dirty="0"/>
              <a:t>. </a:t>
            </a:r>
          </a:p>
          <a:p>
            <a:pPr algn="just"/>
            <a:r>
              <a:rPr lang="en-SG" dirty="0"/>
              <a:t>This means that long or short positions on eligible stocks were permitted </a:t>
            </a:r>
            <a:r>
              <a:rPr lang="en-SG" b="1" dirty="0"/>
              <a:t>with no set limits</a:t>
            </a:r>
            <a:r>
              <a:rPr lang="en-SG" dirty="0"/>
              <a:t>. </a:t>
            </a:r>
          </a:p>
          <a:p>
            <a:pPr algn="just"/>
            <a:r>
              <a:rPr lang="en-SG" b="1" dirty="0"/>
              <a:t>We also established an “absorbing state” </a:t>
            </a:r>
            <a:r>
              <a:rPr lang="en-SG" dirty="0"/>
              <a:t>for the prices of the smart beta indices to be at 0 (indicating a total loss of initial capital), with any of our indices reaching or exceeding that floor deemed to be failed ones and as such excluded from further analysis.</a:t>
            </a:r>
          </a:p>
        </p:txBody>
      </p:sp>
    </p:spTree>
    <p:extLst>
      <p:ext uri="{BB962C8B-B14F-4D97-AF65-F5344CB8AC3E}">
        <p14:creationId xmlns:p14="http://schemas.microsoft.com/office/powerpoint/2010/main" val="5294691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DCD849AF-3D9E-44CF-ACF7-F40E10FBE63F}"/>
              </a:ext>
            </a:extLst>
          </p:cNvPr>
          <p:cNvPicPr>
            <a:picLocks noChangeAspect="1"/>
          </p:cNvPicPr>
          <p:nvPr/>
        </p:nvPicPr>
        <p:blipFill>
          <a:blip r:embed="rId2"/>
          <a:stretch>
            <a:fillRect/>
          </a:stretch>
        </p:blipFill>
        <p:spPr>
          <a:xfrm>
            <a:off x="484650" y="1513522"/>
            <a:ext cx="6494400" cy="4872519"/>
          </a:xfrm>
          <a:prstGeom prst="rect">
            <a:avLst/>
          </a:prstGeom>
          <a:effectLst>
            <a:outerShdw blurRad="50800" dist="38100" dir="2700000" algn="tl" rotWithShape="0">
              <a:prstClr val="black">
                <a:alpha val="40000"/>
              </a:prstClr>
            </a:outerShdw>
          </a:effectLst>
        </p:spPr>
      </p:pic>
      <p:sp>
        <p:nvSpPr>
          <p:cNvPr id="2" name="Title 1">
            <a:extLst>
              <a:ext uri="{FF2B5EF4-FFF2-40B4-BE49-F238E27FC236}">
                <a16:creationId xmlns:a16="http://schemas.microsoft.com/office/drawing/2014/main" id="{E32021F1-307B-408C-9FCF-6F677B44ECFE}"/>
              </a:ext>
            </a:extLst>
          </p:cNvPr>
          <p:cNvSpPr>
            <a:spLocks noGrp="1"/>
          </p:cNvSpPr>
          <p:nvPr>
            <p:ph type="title"/>
          </p:nvPr>
        </p:nvSpPr>
        <p:spPr/>
        <p:txBody>
          <a:bodyPr anchor="ctr">
            <a:normAutofit/>
          </a:bodyPr>
          <a:lstStyle/>
          <a:p>
            <a:r>
              <a:rPr lang="en-GB" dirty="0"/>
              <a:t>Initial Findings</a:t>
            </a:r>
          </a:p>
        </p:txBody>
      </p:sp>
      <p:sp>
        <p:nvSpPr>
          <p:cNvPr id="11" name="Content Placeholder 2">
            <a:extLst>
              <a:ext uri="{FF2B5EF4-FFF2-40B4-BE49-F238E27FC236}">
                <a16:creationId xmlns:a16="http://schemas.microsoft.com/office/drawing/2014/main" id="{ED536D47-90CC-4CC5-9B8A-5191AE74C3EF}"/>
              </a:ext>
            </a:extLst>
          </p:cNvPr>
          <p:cNvSpPr>
            <a:spLocks noGrp="1"/>
          </p:cNvSpPr>
          <p:nvPr>
            <p:ph idx="1"/>
          </p:nvPr>
        </p:nvSpPr>
        <p:spPr>
          <a:xfrm>
            <a:off x="7137400" y="1513522"/>
            <a:ext cx="3817112" cy="5031390"/>
          </a:xfrm>
        </p:spPr>
        <p:txBody>
          <a:bodyPr anchor="ctr">
            <a:normAutofit/>
          </a:bodyPr>
          <a:lstStyle/>
          <a:p>
            <a:pPr algn="just"/>
            <a:r>
              <a:rPr lang="en-SG" dirty="0"/>
              <a:t>The superior smart beta index become </a:t>
            </a:r>
            <a:r>
              <a:rPr lang="en-SG" b="1" dirty="0"/>
              <a:t>clear as day </a:t>
            </a:r>
            <a:r>
              <a:rPr lang="en-SG" dirty="0"/>
              <a:t>after the computed smart beta index prices were plotted over time. </a:t>
            </a:r>
          </a:p>
          <a:p>
            <a:pPr algn="just"/>
            <a:r>
              <a:rPr lang="en-SG" dirty="0"/>
              <a:t>For both price return and total return smart beta portfolios, the portfolios with </a:t>
            </a:r>
            <a:r>
              <a:rPr lang="en-SG" b="1" dirty="0"/>
              <a:t>ROIC-based weightings </a:t>
            </a:r>
            <a:r>
              <a:rPr lang="en-SG" dirty="0"/>
              <a:t>achieved far superior returns over our other constructed indices. </a:t>
            </a:r>
          </a:p>
        </p:txBody>
      </p:sp>
    </p:spTree>
    <p:extLst>
      <p:ext uri="{BB962C8B-B14F-4D97-AF65-F5344CB8AC3E}">
        <p14:creationId xmlns:p14="http://schemas.microsoft.com/office/powerpoint/2010/main" val="5658964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AD877BDC-C351-4309-88ED-FC9794187AF7}"/>
              </a:ext>
            </a:extLst>
          </p:cNvPr>
          <p:cNvPicPr>
            <a:picLocks noChangeAspect="1"/>
          </p:cNvPicPr>
          <p:nvPr/>
        </p:nvPicPr>
        <p:blipFill>
          <a:blip r:embed="rId2"/>
          <a:stretch>
            <a:fillRect/>
          </a:stretch>
        </p:blipFill>
        <p:spPr>
          <a:xfrm>
            <a:off x="484650" y="1513521"/>
            <a:ext cx="6494400" cy="4867368"/>
          </a:xfrm>
          <a:prstGeom prst="rect">
            <a:avLst/>
          </a:prstGeom>
          <a:effectLst>
            <a:outerShdw blurRad="50800" dist="38100" dir="2700000" algn="tl" rotWithShape="0">
              <a:prstClr val="black">
                <a:alpha val="40000"/>
              </a:prstClr>
            </a:outerShdw>
          </a:effectLst>
        </p:spPr>
      </p:pic>
      <p:sp>
        <p:nvSpPr>
          <p:cNvPr id="2" name="Title 1">
            <a:extLst>
              <a:ext uri="{FF2B5EF4-FFF2-40B4-BE49-F238E27FC236}">
                <a16:creationId xmlns:a16="http://schemas.microsoft.com/office/drawing/2014/main" id="{E32021F1-307B-408C-9FCF-6F677B44ECFE}"/>
              </a:ext>
            </a:extLst>
          </p:cNvPr>
          <p:cNvSpPr>
            <a:spLocks noGrp="1"/>
          </p:cNvSpPr>
          <p:nvPr>
            <p:ph type="title"/>
          </p:nvPr>
        </p:nvSpPr>
        <p:spPr/>
        <p:txBody>
          <a:bodyPr anchor="ctr">
            <a:normAutofit/>
          </a:bodyPr>
          <a:lstStyle/>
          <a:p>
            <a:r>
              <a:rPr lang="en-GB" dirty="0"/>
              <a:t>Initial Findings</a:t>
            </a:r>
          </a:p>
        </p:txBody>
      </p:sp>
      <p:sp>
        <p:nvSpPr>
          <p:cNvPr id="11" name="Content Placeholder 2">
            <a:extLst>
              <a:ext uri="{FF2B5EF4-FFF2-40B4-BE49-F238E27FC236}">
                <a16:creationId xmlns:a16="http://schemas.microsoft.com/office/drawing/2014/main" id="{ED536D47-90CC-4CC5-9B8A-5191AE74C3EF}"/>
              </a:ext>
            </a:extLst>
          </p:cNvPr>
          <p:cNvSpPr>
            <a:spLocks noGrp="1"/>
          </p:cNvSpPr>
          <p:nvPr>
            <p:ph idx="1"/>
          </p:nvPr>
        </p:nvSpPr>
        <p:spPr>
          <a:xfrm>
            <a:off x="7058225" y="1513522"/>
            <a:ext cx="3817112" cy="5031390"/>
          </a:xfrm>
        </p:spPr>
        <p:txBody>
          <a:bodyPr anchor="ctr">
            <a:normAutofit/>
          </a:bodyPr>
          <a:lstStyle/>
          <a:p>
            <a:pPr algn="just"/>
            <a:r>
              <a:rPr lang="en-SG" dirty="0"/>
              <a:t>Coming in as faraway second and third place were the </a:t>
            </a:r>
            <a:r>
              <a:rPr lang="en-SG" b="1" dirty="0"/>
              <a:t>ROCE</a:t>
            </a:r>
            <a:r>
              <a:rPr lang="en-SG" dirty="0"/>
              <a:t> and </a:t>
            </a:r>
            <a:r>
              <a:rPr lang="en-SG" b="1" dirty="0"/>
              <a:t>Current Ratio</a:t>
            </a:r>
            <a:r>
              <a:rPr lang="en-SG" dirty="0"/>
              <a:t>-based smart beta indices. </a:t>
            </a:r>
          </a:p>
          <a:p>
            <a:pPr algn="just"/>
            <a:r>
              <a:rPr lang="en-SG" dirty="0"/>
              <a:t>Amongst the portfolios which survived the sample period, indices weighed based on </a:t>
            </a:r>
            <a:r>
              <a:rPr lang="en-SG" b="1" dirty="0"/>
              <a:t>price</a:t>
            </a:r>
            <a:r>
              <a:rPr lang="en-SG" dirty="0"/>
              <a:t> and </a:t>
            </a:r>
            <a:r>
              <a:rPr lang="en-SG" b="1" dirty="0"/>
              <a:t>market capitalisation performed the worst</a:t>
            </a:r>
            <a:r>
              <a:rPr lang="en-SG" dirty="0"/>
              <a:t>.</a:t>
            </a:r>
          </a:p>
        </p:txBody>
      </p:sp>
    </p:spTree>
    <p:extLst>
      <p:ext uri="{BB962C8B-B14F-4D97-AF65-F5344CB8AC3E}">
        <p14:creationId xmlns:p14="http://schemas.microsoft.com/office/powerpoint/2010/main" val="18117042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31DA1-3254-4DBC-A712-404AF6164653}"/>
              </a:ext>
            </a:extLst>
          </p:cNvPr>
          <p:cNvSpPr>
            <a:spLocks noGrp="1"/>
          </p:cNvSpPr>
          <p:nvPr>
            <p:ph type="title"/>
          </p:nvPr>
        </p:nvSpPr>
        <p:spPr/>
        <p:txBody>
          <a:bodyPr anchor="ctr">
            <a:normAutofit/>
          </a:bodyPr>
          <a:lstStyle/>
          <a:p>
            <a:r>
              <a:rPr lang="en-SG" dirty="0"/>
              <a:t>The Dow Jones Utility Average </a:t>
            </a:r>
            <a:br>
              <a:rPr lang="en-SG" dirty="0"/>
            </a:br>
            <a:r>
              <a:rPr lang="en-SG" dirty="0"/>
              <a:t>&amp; Smart Beta Alternatives</a:t>
            </a:r>
          </a:p>
        </p:txBody>
      </p:sp>
      <p:sp>
        <p:nvSpPr>
          <p:cNvPr id="3" name="Content Placeholder 2">
            <a:extLst>
              <a:ext uri="{FF2B5EF4-FFF2-40B4-BE49-F238E27FC236}">
                <a16:creationId xmlns:a16="http://schemas.microsoft.com/office/drawing/2014/main" id="{B80800DE-245A-4A7D-94B6-6763B13ED1F5}"/>
              </a:ext>
            </a:extLst>
          </p:cNvPr>
          <p:cNvSpPr>
            <a:spLocks noGrp="1"/>
          </p:cNvSpPr>
          <p:nvPr>
            <p:ph idx="1"/>
          </p:nvPr>
        </p:nvSpPr>
        <p:spPr/>
        <p:txBody>
          <a:bodyPr anchor="ctr"/>
          <a:lstStyle/>
          <a:p>
            <a:pPr marL="342900" indent="-342900">
              <a:buFont typeface="+mj-lt"/>
              <a:buAutoNum type="arabicParenR"/>
            </a:pPr>
            <a:r>
              <a:rPr lang="en-US" dirty="0"/>
              <a:t>Introduction</a:t>
            </a:r>
          </a:p>
          <a:p>
            <a:pPr marL="342900" indent="-342900">
              <a:buFont typeface="+mj-lt"/>
              <a:buAutoNum type="arabicParenR"/>
            </a:pPr>
            <a:r>
              <a:rPr lang="en-US" dirty="0"/>
              <a:t>Data Sources &amp; Preparation</a:t>
            </a:r>
          </a:p>
          <a:p>
            <a:pPr marL="342900" indent="-342900">
              <a:buFont typeface="+mj-lt"/>
              <a:buAutoNum type="arabicParenR"/>
            </a:pPr>
            <a:r>
              <a:rPr lang="en-GB" dirty="0"/>
              <a:t>Smart Beta Index Construction, Methodology &amp; Initial Findings</a:t>
            </a:r>
          </a:p>
          <a:p>
            <a:pPr marL="342900" indent="-342900">
              <a:buFont typeface="+mj-lt"/>
              <a:buAutoNum type="arabicParenR"/>
            </a:pPr>
            <a:r>
              <a:rPr lang="en-GB" dirty="0"/>
              <a:t>Index Performance Appraisal</a:t>
            </a:r>
          </a:p>
          <a:p>
            <a:pPr marL="342900" indent="-342900">
              <a:buFont typeface="+mj-lt"/>
              <a:buAutoNum type="arabicParenR"/>
            </a:pPr>
            <a:r>
              <a:rPr lang="en-GB" dirty="0"/>
              <a:t>Conclusion</a:t>
            </a:r>
          </a:p>
        </p:txBody>
      </p:sp>
    </p:spTree>
    <p:extLst>
      <p:ext uri="{BB962C8B-B14F-4D97-AF65-F5344CB8AC3E}">
        <p14:creationId xmlns:p14="http://schemas.microsoft.com/office/powerpoint/2010/main" val="12785867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79DAEF2D-06D1-4008-9179-456E867B2E3D}"/>
              </a:ext>
            </a:extLst>
          </p:cNvPr>
          <p:cNvPicPr>
            <a:picLocks noChangeAspect="1"/>
          </p:cNvPicPr>
          <p:nvPr/>
        </p:nvPicPr>
        <p:blipFill>
          <a:blip r:embed="rId2"/>
          <a:stretch>
            <a:fillRect/>
          </a:stretch>
        </p:blipFill>
        <p:spPr>
          <a:xfrm>
            <a:off x="484650" y="1513522"/>
            <a:ext cx="6494400" cy="4872519"/>
          </a:xfrm>
          <a:prstGeom prst="rect">
            <a:avLst/>
          </a:prstGeom>
          <a:effectLst>
            <a:outerShdw blurRad="50800" dist="38100" dir="2700000" algn="tl" rotWithShape="0">
              <a:prstClr val="black">
                <a:alpha val="40000"/>
              </a:prstClr>
            </a:outerShdw>
          </a:effectLst>
        </p:spPr>
      </p:pic>
      <p:sp>
        <p:nvSpPr>
          <p:cNvPr id="2" name="Title 1">
            <a:extLst>
              <a:ext uri="{FF2B5EF4-FFF2-40B4-BE49-F238E27FC236}">
                <a16:creationId xmlns:a16="http://schemas.microsoft.com/office/drawing/2014/main" id="{E32021F1-307B-408C-9FCF-6F677B44ECFE}"/>
              </a:ext>
            </a:extLst>
          </p:cNvPr>
          <p:cNvSpPr>
            <a:spLocks noGrp="1"/>
          </p:cNvSpPr>
          <p:nvPr>
            <p:ph type="title"/>
          </p:nvPr>
        </p:nvSpPr>
        <p:spPr/>
        <p:txBody>
          <a:bodyPr anchor="ctr">
            <a:normAutofit/>
          </a:bodyPr>
          <a:lstStyle/>
          <a:p>
            <a:r>
              <a:rPr lang="en-GB" dirty="0"/>
              <a:t>Initial Findings</a:t>
            </a:r>
          </a:p>
        </p:txBody>
      </p:sp>
      <p:sp>
        <p:nvSpPr>
          <p:cNvPr id="11" name="Content Placeholder 2">
            <a:extLst>
              <a:ext uri="{FF2B5EF4-FFF2-40B4-BE49-F238E27FC236}">
                <a16:creationId xmlns:a16="http://schemas.microsoft.com/office/drawing/2014/main" id="{ED536D47-90CC-4CC5-9B8A-5191AE74C3EF}"/>
              </a:ext>
            </a:extLst>
          </p:cNvPr>
          <p:cNvSpPr>
            <a:spLocks noGrp="1"/>
          </p:cNvSpPr>
          <p:nvPr>
            <p:ph idx="1"/>
          </p:nvPr>
        </p:nvSpPr>
        <p:spPr>
          <a:xfrm>
            <a:off x="7137400" y="1513522"/>
            <a:ext cx="3817112" cy="5031390"/>
          </a:xfrm>
        </p:spPr>
        <p:txBody>
          <a:bodyPr anchor="ctr">
            <a:normAutofit/>
          </a:bodyPr>
          <a:lstStyle/>
          <a:p>
            <a:pPr marL="0" indent="0" algn="just">
              <a:buNone/>
            </a:pPr>
            <a:r>
              <a:rPr lang="en-SG" dirty="0"/>
              <a:t>To put things into perspective: </a:t>
            </a:r>
          </a:p>
          <a:p>
            <a:pPr algn="just"/>
            <a:r>
              <a:rPr lang="en-SG" dirty="0"/>
              <a:t>The value of $1 invested in our constructed ROIC-based total return smart beta portfolio at Jun 1988 would be worth </a:t>
            </a:r>
            <a:r>
              <a:rPr lang="en-SG" b="1" dirty="0"/>
              <a:t>$197.10 </a:t>
            </a:r>
            <a:r>
              <a:rPr lang="en-SG" dirty="0"/>
              <a:t>at the end of 2018 (excluding transaction costs).</a:t>
            </a:r>
          </a:p>
          <a:p>
            <a:pPr algn="just"/>
            <a:r>
              <a:rPr lang="en-SG" dirty="0"/>
              <a:t>An identical $1 invested in the benchmark total return index over the same time period would be worth </a:t>
            </a:r>
            <a:r>
              <a:rPr lang="en-SG" b="1" dirty="0"/>
              <a:t>“only” $15.77</a:t>
            </a:r>
            <a:r>
              <a:rPr lang="en-SG" dirty="0"/>
              <a:t>.</a:t>
            </a:r>
          </a:p>
        </p:txBody>
      </p:sp>
    </p:spTree>
    <p:extLst>
      <p:ext uri="{BB962C8B-B14F-4D97-AF65-F5344CB8AC3E}">
        <p14:creationId xmlns:p14="http://schemas.microsoft.com/office/powerpoint/2010/main" val="30435813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C91F6B68-AE3E-49D7-94ED-CB108177A125}"/>
              </a:ext>
            </a:extLst>
          </p:cNvPr>
          <p:cNvPicPr>
            <a:picLocks/>
          </p:cNvPicPr>
          <p:nvPr/>
        </p:nvPicPr>
        <p:blipFill>
          <a:blip r:embed="rId2"/>
          <a:stretch>
            <a:fillRect/>
          </a:stretch>
        </p:blipFill>
        <p:spPr>
          <a:xfrm>
            <a:off x="484650" y="1513522"/>
            <a:ext cx="6494400" cy="4874400"/>
          </a:xfrm>
          <a:prstGeom prst="rect">
            <a:avLst/>
          </a:prstGeom>
          <a:effectLst>
            <a:outerShdw blurRad="50800" dist="38100" dir="2700000" algn="tl" rotWithShape="0">
              <a:prstClr val="black">
                <a:alpha val="40000"/>
              </a:prstClr>
            </a:outerShdw>
          </a:effectLst>
        </p:spPr>
      </p:pic>
      <p:sp>
        <p:nvSpPr>
          <p:cNvPr id="2" name="Title 1">
            <a:extLst>
              <a:ext uri="{FF2B5EF4-FFF2-40B4-BE49-F238E27FC236}">
                <a16:creationId xmlns:a16="http://schemas.microsoft.com/office/drawing/2014/main" id="{E32021F1-307B-408C-9FCF-6F677B44ECFE}"/>
              </a:ext>
            </a:extLst>
          </p:cNvPr>
          <p:cNvSpPr>
            <a:spLocks noGrp="1"/>
          </p:cNvSpPr>
          <p:nvPr>
            <p:ph type="title"/>
          </p:nvPr>
        </p:nvSpPr>
        <p:spPr/>
        <p:txBody>
          <a:bodyPr anchor="ctr">
            <a:normAutofit/>
          </a:bodyPr>
          <a:lstStyle/>
          <a:p>
            <a:r>
              <a:rPr lang="en-GB" dirty="0"/>
              <a:t>Initial Findings</a:t>
            </a:r>
          </a:p>
        </p:txBody>
      </p:sp>
      <p:sp>
        <p:nvSpPr>
          <p:cNvPr id="11" name="Content Placeholder 2">
            <a:extLst>
              <a:ext uri="{FF2B5EF4-FFF2-40B4-BE49-F238E27FC236}">
                <a16:creationId xmlns:a16="http://schemas.microsoft.com/office/drawing/2014/main" id="{ED536D47-90CC-4CC5-9B8A-5191AE74C3EF}"/>
              </a:ext>
            </a:extLst>
          </p:cNvPr>
          <p:cNvSpPr>
            <a:spLocks noGrp="1"/>
          </p:cNvSpPr>
          <p:nvPr>
            <p:ph idx="1"/>
          </p:nvPr>
        </p:nvSpPr>
        <p:spPr>
          <a:xfrm>
            <a:off x="7137400" y="1513522"/>
            <a:ext cx="3817112" cy="5031390"/>
          </a:xfrm>
        </p:spPr>
        <p:txBody>
          <a:bodyPr anchor="ctr">
            <a:normAutofit/>
          </a:bodyPr>
          <a:lstStyle/>
          <a:p>
            <a:pPr algn="just"/>
            <a:r>
              <a:rPr lang="en-SG" dirty="0"/>
              <a:t>As with the case of the price return smart beta indices, the second-best performing total return smart beta portfolio was the one weighted based on </a:t>
            </a:r>
            <a:r>
              <a:rPr lang="en-SG" b="1" dirty="0"/>
              <a:t>ROCE</a:t>
            </a:r>
            <a:r>
              <a:rPr lang="en-SG" dirty="0"/>
              <a:t>.</a:t>
            </a:r>
          </a:p>
          <a:p>
            <a:pPr algn="just"/>
            <a:r>
              <a:rPr lang="en-SG" dirty="0"/>
              <a:t>The </a:t>
            </a:r>
            <a:r>
              <a:rPr lang="en-SG" b="1" dirty="0"/>
              <a:t>Operating Cash Flow Margin</a:t>
            </a:r>
            <a:r>
              <a:rPr lang="en-SG" dirty="0"/>
              <a:t>-based index came in third. </a:t>
            </a:r>
          </a:p>
          <a:p>
            <a:pPr algn="just"/>
            <a:r>
              <a:rPr lang="en-SG" dirty="0"/>
              <a:t>The </a:t>
            </a:r>
            <a:r>
              <a:rPr lang="en-SG" b="1" dirty="0"/>
              <a:t>price-weighted index was once again amongst the worst performing </a:t>
            </a:r>
            <a:r>
              <a:rPr lang="en-SG" dirty="0"/>
              <a:t>but surviving ones.</a:t>
            </a:r>
          </a:p>
        </p:txBody>
      </p:sp>
    </p:spTree>
    <p:extLst>
      <p:ext uri="{BB962C8B-B14F-4D97-AF65-F5344CB8AC3E}">
        <p14:creationId xmlns:p14="http://schemas.microsoft.com/office/powerpoint/2010/main" val="36660547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C8637763-CA09-46E8-9726-A5BCA366215E}"/>
              </a:ext>
            </a:extLst>
          </p:cNvPr>
          <p:cNvPicPr>
            <a:picLocks noChangeAspect="1"/>
          </p:cNvPicPr>
          <p:nvPr/>
        </p:nvPicPr>
        <p:blipFill>
          <a:blip r:embed="rId2"/>
          <a:stretch>
            <a:fillRect/>
          </a:stretch>
        </p:blipFill>
        <p:spPr>
          <a:xfrm>
            <a:off x="484650" y="1513522"/>
            <a:ext cx="6494400" cy="4869904"/>
          </a:xfrm>
          <a:prstGeom prst="rect">
            <a:avLst/>
          </a:prstGeom>
          <a:effectLst>
            <a:outerShdw blurRad="50800" dist="38100" dir="2700000" algn="tl" rotWithShape="0">
              <a:prstClr val="black">
                <a:alpha val="40000"/>
              </a:prstClr>
            </a:outerShdw>
          </a:effectLst>
        </p:spPr>
      </p:pic>
      <p:sp>
        <p:nvSpPr>
          <p:cNvPr id="2" name="Title 1">
            <a:extLst>
              <a:ext uri="{FF2B5EF4-FFF2-40B4-BE49-F238E27FC236}">
                <a16:creationId xmlns:a16="http://schemas.microsoft.com/office/drawing/2014/main" id="{E32021F1-307B-408C-9FCF-6F677B44ECFE}"/>
              </a:ext>
            </a:extLst>
          </p:cNvPr>
          <p:cNvSpPr>
            <a:spLocks noGrp="1"/>
          </p:cNvSpPr>
          <p:nvPr>
            <p:ph type="title"/>
          </p:nvPr>
        </p:nvSpPr>
        <p:spPr/>
        <p:txBody>
          <a:bodyPr anchor="ctr">
            <a:normAutofit/>
          </a:bodyPr>
          <a:lstStyle/>
          <a:p>
            <a:r>
              <a:rPr lang="en-GB" dirty="0"/>
              <a:t>Initial Findings</a:t>
            </a:r>
          </a:p>
        </p:txBody>
      </p:sp>
      <p:sp>
        <p:nvSpPr>
          <p:cNvPr id="11" name="Content Placeholder 2">
            <a:extLst>
              <a:ext uri="{FF2B5EF4-FFF2-40B4-BE49-F238E27FC236}">
                <a16:creationId xmlns:a16="http://schemas.microsoft.com/office/drawing/2014/main" id="{ED536D47-90CC-4CC5-9B8A-5191AE74C3EF}"/>
              </a:ext>
            </a:extLst>
          </p:cNvPr>
          <p:cNvSpPr>
            <a:spLocks noGrp="1"/>
          </p:cNvSpPr>
          <p:nvPr>
            <p:ph idx="1"/>
          </p:nvPr>
        </p:nvSpPr>
        <p:spPr>
          <a:xfrm>
            <a:off x="7137400" y="1513522"/>
            <a:ext cx="3817112" cy="5031390"/>
          </a:xfrm>
        </p:spPr>
        <p:txBody>
          <a:bodyPr anchor="ctr">
            <a:normAutofit lnSpcReduction="10000"/>
          </a:bodyPr>
          <a:lstStyle/>
          <a:p>
            <a:pPr algn="just"/>
            <a:r>
              <a:rPr lang="en-SG" dirty="0"/>
              <a:t>We also observed a few constructed portfolios which have failed over our sample period (ROA, Profit Margin and LTDE Ratio). </a:t>
            </a:r>
          </a:p>
          <a:p>
            <a:pPr algn="just"/>
            <a:r>
              <a:rPr lang="en-SG" dirty="0"/>
              <a:t>All of the failure cases were the result of a few extensive losses incurred from prescribed unprofitable and extremely large short positions taken on the same few constituent stocks</a:t>
            </a:r>
          </a:p>
          <a:p>
            <a:pPr algn="just"/>
            <a:r>
              <a:rPr lang="en-SG" dirty="0"/>
              <a:t>This is the result of one of the drawbacks that come with allowing fully unconstrained portfolios. </a:t>
            </a:r>
          </a:p>
          <a:p>
            <a:pPr algn="just"/>
            <a:r>
              <a:rPr lang="en-SG" dirty="0"/>
              <a:t>The failures were also observed to all have occurred in mid-to-late 2002.</a:t>
            </a:r>
          </a:p>
        </p:txBody>
      </p:sp>
    </p:spTree>
    <p:extLst>
      <p:ext uri="{BB962C8B-B14F-4D97-AF65-F5344CB8AC3E}">
        <p14:creationId xmlns:p14="http://schemas.microsoft.com/office/powerpoint/2010/main" val="40722478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B6FDA0C3-F773-439D-915C-67573BAD741C}"/>
              </a:ext>
            </a:extLst>
          </p:cNvPr>
          <p:cNvPicPr>
            <a:picLocks noChangeAspect="1"/>
          </p:cNvPicPr>
          <p:nvPr/>
        </p:nvPicPr>
        <p:blipFill>
          <a:blip r:embed="rId2"/>
          <a:stretch>
            <a:fillRect/>
          </a:stretch>
        </p:blipFill>
        <p:spPr>
          <a:xfrm>
            <a:off x="484650" y="1513522"/>
            <a:ext cx="6494400" cy="4862067"/>
          </a:xfrm>
          <a:prstGeom prst="rect">
            <a:avLst/>
          </a:prstGeom>
          <a:effectLst>
            <a:outerShdw blurRad="50800" dist="38100" dir="2700000" algn="tl" rotWithShape="0">
              <a:prstClr val="black">
                <a:alpha val="40000"/>
              </a:prstClr>
            </a:outerShdw>
          </a:effectLst>
        </p:spPr>
      </p:pic>
      <p:sp>
        <p:nvSpPr>
          <p:cNvPr id="2" name="Title 1">
            <a:extLst>
              <a:ext uri="{FF2B5EF4-FFF2-40B4-BE49-F238E27FC236}">
                <a16:creationId xmlns:a16="http://schemas.microsoft.com/office/drawing/2014/main" id="{E32021F1-307B-408C-9FCF-6F677B44ECFE}"/>
              </a:ext>
            </a:extLst>
          </p:cNvPr>
          <p:cNvSpPr>
            <a:spLocks noGrp="1"/>
          </p:cNvSpPr>
          <p:nvPr>
            <p:ph type="title"/>
          </p:nvPr>
        </p:nvSpPr>
        <p:spPr/>
        <p:txBody>
          <a:bodyPr anchor="ctr">
            <a:normAutofit/>
          </a:bodyPr>
          <a:lstStyle/>
          <a:p>
            <a:r>
              <a:rPr lang="en-GB" dirty="0"/>
              <a:t>Initial Findings</a:t>
            </a:r>
          </a:p>
        </p:txBody>
      </p:sp>
      <p:sp>
        <p:nvSpPr>
          <p:cNvPr id="11" name="Content Placeholder 2">
            <a:extLst>
              <a:ext uri="{FF2B5EF4-FFF2-40B4-BE49-F238E27FC236}">
                <a16:creationId xmlns:a16="http://schemas.microsoft.com/office/drawing/2014/main" id="{ED536D47-90CC-4CC5-9B8A-5191AE74C3EF}"/>
              </a:ext>
            </a:extLst>
          </p:cNvPr>
          <p:cNvSpPr>
            <a:spLocks noGrp="1"/>
          </p:cNvSpPr>
          <p:nvPr>
            <p:ph idx="1"/>
          </p:nvPr>
        </p:nvSpPr>
        <p:spPr>
          <a:xfrm>
            <a:off x="7137400" y="1513522"/>
            <a:ext cx="3817112" cy="5031390"/>
          </a:xfrm>
        </p:spPr>
        <p:txBody>
          <a:bodyPr anchor="ctr">
            <a:normAutofit lnSpcReduction="10000"/>
          </a:bodyPr>
          <a:lstStyle/>
          <a:p>
            <a:pPr algn="just"/>
            <a:r>
              <a:rPr lang="en-SG" dirty="0"/>
              <a:t>We also observed a few constructed portfolios which have failed over our sample period (ROA, Profit Margin and LTDE Ratio). </a:t>
            </a:r>
          </a:p>
          <a:p>
            <a:pPr algn="just"/>
            <a:r>
              <a:rPr lang="en-SG" dirty="0"/>
              <a:t>All of the failure cases were the result of a few extensive losses incurred from prescribed unprofitable and extremely large short positions taken on the same few constituent stocks</a:t>
            </a:r>
          </a:p>
          <a:p>
            <a:pPr algn="just"/>
            <a:r>
              <a:rPr lang="en-SG" dirty="0"/>
              <a:t>This is the result of one of the drawbacks that come with allowing fully unconstrained portfolios. </a:t>
            </a:r>
          </a:p>
          <a:p>
            <a:pPr algn="just"/>
            <a:r>
              <a:rPr lang="en-SG" dirty="0"/>
              <a:t>The failures were also observed to all have occurred in mid-to-late 2002.</a:t>
            </a:r>
          </a:p>
        </p:txBody>
      </p:sp>
    </p:spTree>
    <p:extLst>
      <p:ext uri="{BB962C8B-B14F-4D97-AF65-F5344CB8AC3E}">
        <p14:creationId xmlns:p14="http://schemas.microsoft.com/office/powerpoint/2010/main" val="5988048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E6B0855F-9863-49F5-8332-656E09DB5116}"/>
              </a:ext>
            </a:extLst>
          </p:cNvPr>
          <p:cNvSpPr txBox="1"/>
          <p:nvPr/>
        </p:nvSpPr>
        <p:spPr>
          <a:xfrm>
            <a:off x="5015020" y="1174537"/>
            <a:ext cx="2161960" cy="4508927"/>
          </a:xfrm>
          <a:prstGeom prst="rect">
            <a:avLst/>
          </a:prstGeom>
          <a:noFill/>
        </p:spPr>
        <p:txBody>
          <a:bodyPr wrap="square" rtlCol="0">
            <a:spAutoFit/>
          </a:bodyPr>
          <a:lstStyle/>
          <a:p>
            <a:r>
              <a:rPr lang="en-US" sz="28700" b="1" dirty="0">
                <a:solidFill>
                  <a:schemeClr val="bg1">
                    <a:lumMod val="50000"/>
                    <a:lumOff val="50000"/>
                  </a:schemeClr>
                </a:solidFill>
              </a:rPr>
              <a:t>4</a:t>
            </a:r>
            <a:endParaRPr lang="en-GB" sz="28700" b="1" dirty="0">
              <a:solidFill>
                <a:schemeClr val="bg1">
                  <a:lumMod val="50000"/>
                  <a:lumOff val="50000"/>
                </a:schemeClr>
              </a:solidFill>
            </a:endParaRPr>
          </a:p>
        </p:txBody>
      </p:sp>
      <p:sp>
        <p:nvSpPr>
          <p:cNvPr id="8" name="Title 1">
            <a:extLst>
              <a:ext uri="{FF2B5EF4-FFF2-40B4-BE49-F238E27FC236}">
                <a16:creationId xmlns:a16="http://schemas.microsoft.com/office/drawing/2014/main" id="{F4196A68-9855-413F-8780-380DF2955D53}"/>
              </a:ext>
            </a:extLst>
          </p:cNvPr>
          <p:cNvSpPr>
            <a:spLocks noGrp="1"/>
          </p:cNvSpPr>
          <p:nvPr>
            <p:ph type="ctrTitle"/>
          </p:nvPr>
        </p:nvSpPr>
        <p:spPr>
          <a:xfrm>
            <a:off x="1748344" y="3048113"/>
            <a:ext cx="8695313" cy="1091974"/>
          </a:xfrm>
        </p:spPr>
        <p:txBody>
          <a:bodyPr anchor="ctr">
            <a:noAutofit/>
          </a:bodyPr>
          <a:lstStyle/>
          <a:p>
            <a:pPr algn="ctr"/>
            <a:r>
              <a:rPr lang="en-GB" sz="4000" dirty="0"/>
              <a:t>Index Performance Appraisal</a:t>
            </a:r>
          </a:p>
        </p:txBody>
      </p:sp>
    </p:spTree>
    <p:extLst>
      <p:ext uri="{BB962C8B-B14F-4D97-AF65-F5344CB8AC3E}">
        <p14:creationId xmlns:p14="http://schemas.microsoft.com/office/powerpoint/2010/main" val="30559338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E949E39E-EC75-4F06-BA86-AE0D3B337484}"/>
              </a:ext>
            </a:extLst>
          </p:cNvPr>
          <p:cNvSpPr/>
          <p:nvPr/>
        </p:nvSpPr>
        <p:spPr>
          <a:xfrm>
            <a:off x="402672" y="1358503"/>
            <a:ext cx="10551840" cy="774571"/>
          </a:xfrm>
          <a:prstGeom prst="rect">
            <a:avLst/>
          </a:prstGeom>
        </p:spPr>
        <p:txBody>
          <a:bodyPr wrap="square">
            <a:spAutoFit/>
          </a:bodyPr>
          <a:lstStyle/>
          <a:p>
            <a:pPr algn="ctr" latinLnBrk="1">
              <a:spcAft>
                <a:spcPts val="1000"/>
              </a:spcAft>
            </a:pPr>
            <a:r>
              <a:rPr lang="en-US" spc="10" dirty="0"/>
              <a:t>Performance of Fundamentally Weighted </a:t>
            </a:r>
            <a:r>
              <a:rPr lang="en-US" b="1" spc="10" dirty="0"/>
              <a:t>Price Return Indices </a:t>
            </a:r>
          </a:p>
          <a:p>
            <a:pPr algn="ctr" latinLnBrk="1">
              <a:spcAft>
                <a:spcPts val="1000"/>
              </a:spcAft>
            </a:pPr>
            <a:r>
              <a:rPr lang="en-US" spc="10" dirty="0"/>
              <a:t>Based on </a:t>
            </a:r>
            <a:r>
              <a:rPr lang="en-US" b="1" spc="10" dirty="0"/>
              <a:t>Geometric Mean Monthly Returns</a:t>
            </a:r>
            <a:r>
              <a:rPr lang="en-US" spc="10" dirty="0"/>
              <a:t>, for Jan 1964 - Dec 2018</a:t>
            </a:r>
          </a:p>
        </p:txBody>
      </p:sp>
      <p:graphicFrame>
        <p:nvGraphicFramePr>
          <p:cNvPr id="3" name="Table 2">
            <a:extLst>
              <a:ext uri="{FF2B5EF4-FFF2-40B4-BE49-F238E27FC236}">
                <a16:creationId xmlns:a16="http://schemas.microsoft.com/office/drawing/2014/main" id="{1BCB894B-9B33-4E98-8D02-93BC235402D0}"/>
              </a:ext>
            </a:extLst>
          </p:cNvPr>
          <p:cNvGraphicFramePr>
            <a:graphicFrameLocks noGrp="1"/>
          </p:cNvGraphicFramePr>
          <p:nvPr>
            <p:extLst>
              <p:ext uri="{D42A27DB-BD31-4B8C-83A1-F6EECF244321}">
                <p14:modId xmlns:p14="http://schemas.microsoft.com/office/powerpoint/2010/main" val="3812366411"/>
              </p:ext>
            </p:extLst>
          </p:nvPr>
        </p:nvGraphicFramePr>
        <p:xfrm>
          <a:off x="1070592" y="2201661"/>
          <a:ext cx="9216000" cy="4304160"/>
        </p:xfrm>
        <a:graphic>
          <a:graphicData uri="http://schemas.openxmlformats.org/drawingml/2006/table">
            <a:tbl>
              <a:tblPr firstRow="1" firstCol="1" bandRow="1"/>
              <a:tblGrid>
                <a:gridCol w="1440000">
                  <a:extLst>
                    <a:ext uri="{9D8B030D-6E8A-4147-A177-3AD203B41FA5}">
                      <a16:colId xmlns:a16="http://schemas.microsoft.com/office/drawing/2014/main" val="3040975780"/>
                    </a:ext>
                  </a:extLst>
                </a:gridCol>
                <a:gridCol w="864000">
                  <a:extLst>
                    <a:ext uri="{9D8B030D-6E8A-4147-A177-3AD203B41FA5}">
                      <a16:colId xmlns:a16="http://schemas.microsoft.com/office/drawing/2014/main" val="2088064478"/>
                    </a:ext>
                  </a:extLst>
                </a:gridCol>
                <a:gridCol w="864000">
                  <a:extLst>
                    <a:ext uri="{9D8B030D-6E8A-4147-A177-3AD203B41FA5}">
                      <a16:colId xmlns:a16="http://schemas.microsoft.com/office/drawing/2014/main" val="2505954554"/>
                    </a:ext>
                  </a:extLst>
                </a:gridCol>
                <a:gridCol w="864000">
                  <a:extLst>
                    <a:ext uri="{9D8B030D-6E8A-4147-A177-3AD203B41FA5}">
                      <a16:colId xmlns:a16="http://schemas.microsoft.com/office/drawing/2014/main" val="1890017186"/>
                    </a:ext>
                  </a:extLst>
                </a:gridCol>
                <a:gridCol w="864000">
                  <a:extLst>
                    <a:ext uri="{9D8B030D-6E8A-4147-A177-3AD203B41FA5}">
                      <a16:colId xmlns:a16="http://schemas.microsoft.com/office/drawing/2014/main" val="4289134473"/>
                    </a:ext>
                  </a:extLst>
                </a:gridCol>
                <a:gridCol w="864000">
                  <a:extLst>
                    <a:ext uri="{9D8B030D-6E8A-4147-A177-3AD203B41FA5}">
                      <a16:colId xmlns:a16="http://schemas.microsoft.com/office/drawing/2014/main" val="3198676416"/>
                    </a:ext>
                  </a:extLst>
                </a:gridCol>
                <a:gridCol w="864000">
                  <a:extLst>
                    <a:ext uri="{9D8B030D-6E8A-4147-A177-3AD203B41FA5}">
                      <a16:colId xmlns:a16="http://schemas.microsoft.com/office/drawing/2014/main" val="3878755758"/>
                    </a:ext>
                  </a:extLst>
                </a:gridCol>
                <a:gridCol w="864000">
                  <a:extLst>
                    <a:ext uri="{9D8B030D-6E8A-4147-A177-3AD203B41FA5}">
                      <a16:colId xmlns:a16="http://schemas.microsoft.com/office/drawing/2014/main" val="1430082175"/>
                    </a:ext>
                  </a:extLst>
                </a:gridCol>
                <a:gridCol w="864000">
                  <a:extLst>
                    <a:ext uri="{9D8B030D-6E8A-4147-A177-3AD203B41FA5}">
                      <a16:colId xmlns:a16="http://schemas.microsoft.com/office/drawing/2014/main" val="4066063490"/>
                    </a:ext>
                  </a:extLst>
                </a:gridCol>
                <a:gridCol w="864000">
                  <a:extLst>
                    <a:ext uri="{9D8B030D-6E8A-4147-A177-3AD203B41FA5}">
                      <a16:colId xmlns:a16="http://schemas.microsoft.com/office/drawing/2014/main" val="3216879241"/>
                    </a:ext>
                  </a:extLst>
                </a:gridCol>
              </a:tblGrid>
              <a:tr h="324000">
                <a:tc rowSpan="3">
                  <a:txBody>
                    <a:bodyPr/>
                    <a:lstStyle/>
                    <a:p>
                      <a:pPr algn="ctr" rtl="0" fontAlgn="ctr"/>
                      <a:r>
                        <a:rPr lang="en-SG" sz="1100" b="1" i="0" u="none" strike="noStrike" dirty="0">
                          <a:solidFill>
                            <a:srgbClr val="000000"/>
                          </a:solidFill>
                          <a:effectLst/>
                          <a:latin typeface="Century Schoolbook" panose="02040604050505020304" pitchFamily="18" charset="0"/>
                        </a:rPr>
                        <a:t>Index</a:t>
                      </a:r>
                    </a:p>
                  </a:txBody>
                  <a:tcPr marL="45720" marR="45720" anchor="ctr">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rowSpan="3">
                  <a:txBody>
                    <a:bodyPr/>
                    <a:lstStyle/>
                    <a:p>
                      <a:pPr algn="ctr" rtl="0" fontAlgn="ctr"/>
                      <a:r>
                        <a:rPr lang="en-SG" sz="1100" b="1" i="0" u="none" strike="noStrike" dirty="0">
                          <a:solidFill>
                            <a:srgbClr val="000000"/>
                          </a:solidFill>
                          <a:effectLst/>
                          <a:latin typeface="Century Schoolbook" panose="02040604050505020304" pitchFamily="18" charset="0"/>
                        </a:rPr>
                        <a:t>Ending Value of 1$</a:t>
                      </a:r>
                    </a:p>
                  </a:txBody>
                  <a:tcPr marL="45720" marR="45720" anchor="ctr">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rowSpan="3">
                  <a:txBody>
                    <a:bodyPr/>
                    <a:lstStyle/>
                    <a:p>
                      <a:pPr algn="ctr" rtl="0" fontAlgn="ctr"/>
                      <a:r>
                        <a:rPr lang="en-SG" sz="1100" b="1" i="0" u="none" strike="noStrike" dirty="0">
                          <a:solidFill>
                            <a:srgbClr val="000000"/>
                          </a:solidFill>
                          <a:effectLst/>
                          <a:latin typeface="Century Schoolbook" panose="02040604050505020304" pitchFamily="18" charset="0"/>
                        </a:rPr>
                        <a:t>Geometric Mean Return</a:t>
                      </a:r>
                    </a:p>
                  </a:txBody>
                  <a:tcPr marL="45720" marR="45720" anchor="ctr">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rowSpan="3">
                  <a:txBody>
                    <a:bodyPr/>
                    <a:lstStyle/>
                    <a:p>
                      <a:pPr algn="ctr" rtl="0" fontAlgn="ctr"/>
                      <a:r>
                        <a:rPr lang="en-SG" sz="1100" b="1" i="0" u="none" strike="noStrike" dirty="0">
                          <a:solidFill>
                            <a:srgbClr val="000000"/>
                          </a:solidFill>
                          <a:effectLst/>
                          <a:latin typeface="Century Schoolbook" panose="02040604050505020304" pitchFamily="18" charset="0"/>
                        </a:rPr>
                        <a:t>Volatility</a:t>
                      </a:r>
                    </a:p>
                  </a:txBody>
                  <a:tcPr marL="45720" marR="45720" anchor="ctr">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gridSpan="3">
                  <a:txBody>
                    <a:bodyPr/>
                    <a:lstStyle/>
                    <a:p>
                      <a:pPr algn="ctr" rtl="0" fontAlgn="ctr"/>
                      <a:r>
                        <a:rPr lang="en-SG" sz="1100" b="1" i="0" u="none" strike="noStrike" dirty="0">
                          <a:solidFill>
                            <a:srgbClr val="000000"/>
                          </a:solidFill>
                          <a:effectLst/>
                          <a:latin typeface="Century Schoolbook" panose="02040604050505020304" pitchFamily="18" charset="0"/>
                        </a:rPr>
                        <a:t>VS RF rate</a:t>
                      </a:r>
                    </a:p>
                  </a:txBody>
                  <a:tcPr marL="45720" marR="45720" anchor="ctr">
                    <a:lnL>
                      <a:noFill/>
                    </a:lnL>
                    <a:lnR>
                      <a:noFill/>
                    </a:lnR>
                    <a:lnT w="6350" cap="flat" cmpd="sng" algn="ctr">
                      <a:solidFill>
                        <a:srgbClr val="000000"/>
                      </a:solidFill>
                      <a:prstDash val="solid"/>
                      <a:round/>
                      <a:headEnd type="none" w="med" len="med"/>
                      <a:tailEnd type="none" w="med" len="med"/>
                    </a:lnT>
                    <a:lnB>
                      <a:noFill/>
                    </a:lnB>
                  </a:tcPr>
                </a:tc>
                <a:tc hMerge="1">
                  <a:txBody>
                    <a:bodyPr/>
                    <a:lstStyle/>
                    <a:p>
                      <a:endParaRPr lang="en-SG"/>
                    </a:p>
                  </a:txBody>
                  <a:tcPr/>
                </a:tc>
                <a:tc hMerge="1">
                  <a:txBody>
                    <a:bodyPr/>
                    <a:lstStyle/>
                    <a:p>
                      <a:endParaRPr lang="en-SG"/>
                    </a:p>
                  </a:txBody>
                  <a:tcPr/>
                </a:tc>
                <a:tc rowSpan="2" gridSpan="3">
                  <a:txBody>
                    <a:bodyPr/>
                    <a:lstStyle/>
                    <a:p>
                      <a:pPr algn="ctr" rtl="0" fontAlgn="ctr"/>
                      <a:r>
                        <a:rPr lang="en-SG" sz="1100" b="1" i="0" u="none" strike="noStrike" dirty="0">
                          <a:solidFill>
                            <a:srgbClr val="000000"/>
                          </a:solidFill>
                          <a:effectLst/>
                          <a:latin typeface="Century Schoolbook" panose="02040604050505020304" pitchFamily="18" charset="0"/>
                        </a:rPr>
                        <a:t>VS Original Index</a:t>
                      </a:r>
                    </a:p>
                  </a:txBody>
                  <a:tcPr marL="45720" marR="45720" anchor="ctr">
                    <a:lnL>
                      <a:noFill/>
                    </a:lnL>
                    <a:lnR>
                      <a:noFill/>
                    </a:lnR>
                    <a:lnT w="6350" cap="flat" cmpd="sng" algn="ctr">
                      <a:solidFill>
                        <a:srgbClr val="000000"/>
                      </a:solidFill>
                      <a:prstDash val="solid"/>
                      <a:round/>
                      <a:headEnd type="none" w="med" len="med"/>
                      <a:tailEnd type="none" w="med" len="med"/>
                    </a:lnT>
                    <a:lnB>
                      <a:noFill/>
                    </a:lnB>
                  </a:tcPr>
                </a:tc>
                <a:tc rowSpan="2" hMerge="1">
                  <a:txBody>
                    <a:bodyPr/>
                    <a:lstStyle/>
                    <a:p>
                      <a:endParaRPr lang="en-SG"/>
                    </a:p>
                  </a:txBody>
                  <a:tcPr/>
                </a:tc>
                <a:tc rowSpan="2" hMerge="1">
                  <a:txBody>
                    <a:bodyPr/>
                    <a:lstStyle/>
                    <a:p>
                      <a:endParaRPr lang="en-SG"/>
                    </a:p>
                  </a:txBody>
                  <a:tcPr/>
                </a:tc>
                <a:extLst>
                  <a:ext uri="{0D108BD9-81ED-4DB2-BD59-A6C34878D82A}">
                    <a16:rowId xmlns:a16="http://schemas.microsoft.com/office/drawing/2014/main" val="2887322327"/>
                  </a:ext>
                </a:extLst>
              </a:tr>
              <a:tr h="324000">
                <a:tc vMerge="1">
                  <a:txBody>
                    <a:bodyPr/>
                    <a:lstStyle/>
                    <a:p>
                      <a:endParaRPr lang="en-SG"/>
                    </a:p>
                  </a:txBody>
                  <a:tcPr/>
                </a:tc>
                <a:tc vMerge="1">
                  <a:txBody>
                    <a:bodyPr/>
                    <a:lstStyle/>
                    <a:p>
                      <a:endParaRPr lang="en-SG"/>
                    </a:p>
                  </a:txBody>
                  <a:tcPr/>
                </a:tc>
                <a:tc vMerge="1">
                  <a:txBody>
                    <a:bodyPr/>
                    <a:lstStyle/>
                    <a:p>
                      <a:endParaRPr lang="en-SG"/>
                    </a:p>
                  </a:txBody>
                  <a:tcPr/>
                </a:tc>
                <a:tc vMerge="1">
                  <a:txBody>
                    <a:bodyPr/>
                    <a:lstStyle/>
                    <a:p>
                      <a:endParaRPr lang="en-SG"/>
                    </a:p>
                  </a:txBody>
                  <a:tcPr/>
                </a:tc>
                <a:tc gridSpan="3">
                  <a:txBody>
                    <a:bodyPr/>
                    <a:lstStyle/>
                    <a:p>
                      <a:pPr algn="ctr" rtl="0" fontAlgn="ctr"/>
                      <a:r>
                        <a:rPr lang="en-SG" sz="1100" b="1" i="0" u="none" strike="noStrike" dirty="0">
                          <a:solidFill>
                            <a:srgbClr val="000000"/>
                          </a:solidFill>
                          <a:effectLst/>
                          <a:latin typeface="Century Schoolbook" panose="02040604050505020304" pitchFamily="18" charset="0"/>
                        </a:rPr>
                        <a:t>(3M US Treasury)</a:t>
                      </a:r>
                    </a:p>
                  </a:txBody>
                  <a:tcPr marL="45720" marR="45720" anchor="ctr">
                    <a:lnL>
                      <a:noFill/>
                    </a:lnL>
                    <a:lnR>
                      <a:noFill/>
                    </a:lnR>
                    <a:lnT>
                      <a:noFill/>
                    </a:lnT>
                    <a:lnB>
                      <a:noFill/>
                    </a:lnB>
                  </a:tcPr>
                </a:tc>
                <a:tc hMerge="1">
                  <a:txBody>
                    <a:bodyPr/>
                    <a:lstStyle/>
                    <a:p>
                      <a:endParaRPr lang="en-SG"/>
                    </a:p>
                  </a:txBody>
                  <a:tcPr/>
                </a:tc>
                <a:tc hMerge="1">
                  <a:txBody>
                    <a:bodyPr/>
                    <a:lstStyle/>
                    <a:p>
                      <a:endParaRPr lang="en-SG"/>
                    </a:p>
                  </a:txBody>
                  <a:tcPr/>
                </a:tc>
                <a:tc gridSpan="3" vMerge="1">
                  <a:txBody>
                    <a:bodyPr/>
                    <a:lstStyle/>
                    <a:p>
                      <a:endParaRPr lang="en-SG"/>
                    </a:p>
                  </a:txBody>
                  <a:tcPr/>
                </a:tc>
                <a:tc hMerge="1" vMerge="1">
                  <a:txBody>
                    <a:bodyPr/>
                    <a:lstStyle/>
                    <a:p>
                      <a:endParaRPr lang="en-SG"/>
                    </a:p>
                  </a:txBody>
                  <a:tcPr/>
                </a:tc>
                <a:tc hMerge="1" vMerge="1">
                  <a:txBody>
                    <a:bodyPr/>
                    <a:lstStyle/>
                    <a:p>
                      <a:endParaRPr lang="en-SG"/>
                    </a:p>
                  </a:txBody>
                  <a:tcPr/>
                </a:tc>
                <a:extLst>
                  <a:ext uri="{0D108BD9-81ED-4DB2-BD59-A6C34878D82A}">
                    <a16:rowId xmlns:a16="http://schemas.microsoft.com/office/drawing/2014/main" val="1685303082"/>
                  </a:ext>
                </a:extLst>
              </a:tr>
              <a:tr h="324000">
                <a:tc vMerge="1">
                  <a:txBody>
                    <a:bodyPr/>
                    <a:lstStyle/>
                    <a:p>
                      <a:endParaRPr lang="en-SG"/>
                    </a:p>
                  </a:txBody>
                  <a:tcPr/>
                </a:tc>
                <a:tc vMerge="1">
                  <a:txBody>
                    <a:bodyPr/>
                    <a:lstStyle/>
                    <a:p>
                      <a:endParaRPr lang="en-SG"/>
                    </a:p>
                  </a:txBody>
                  <a:tcPr/>
                </a:tc>
                <a:tc vMerge="1">
                  <a:txBody>
                    <a:bodyPr/>
                    <a:lstStyle/>
                    <a:p>
                      <a:endParaRPr lang="en-SG"/>
                    </a:p>
                  </a:txBody>
                  <a:tcPr/>
                </a:tc>
                <a:tc vMerge="1">
                  <a:txBody>
                    <a:bodyPr/>
                    <a:lstStyle/>
                    <a:p>
                      <a:endParaRPr lang="en-SG"/>
                    </a:p>
                  </a:txBody>
                  <a:tcPr/>
                </a:tc>
                <a:tc>
                  <a:txBody>
                    <a:bodyPr/>
                    <a:lstStyle/>
                    <a:p>
                      <a:pPr algn="ctr" rtl="0" fontAlgn="ctr"/>
                      <a:r>
                        <a:rPr lang="en-SG" sz="1100" b="1" i="0" u="none" strike="noStrike" dirty="0">
                          <a:solidFill>
                            <a:srgbClr val="000000"/>
                          </a:solidFill>
                          <a:effectLst/>
                          <a:latin typeface="Century Schoolbook" panose="02040604050505020304" pitchFamily="18" charset="0"/>
                        </a:rPr>
                        <a:t>Excess Return</a:t>
                      </a:r>
                    </a:p>
                  </a:txBody>
                  <a:tcPr marL="45720" marR="45720" anchor="ctr">
                    <a:lnL>
                      <a:noFill/>
                    </a:lnL>
                    <a:lnR>
                      <a:noFill/>
                    </a:lnR>
                    <a:lnT>
                      <a:noFill/>
                    </a:lnT>
                    <a:lnB w="25400" cap="flat" cmpd="dbl" algn="ctr">
                      <a:solidFill>
                        <a:srgbClr val="000000"/>
                      </a:solidFill>
                      <a:prstDash val="solid"/>
                      <a:round/>
                      <a:headEnd type="none" w="med" len="med"/>
                      <a:tailEnd type="none" w="med" len="med"/>
                    </a:lnB>
                  </a:tcPr>
                </a:tc>
                <a:tc>
                  <a:txBody>
                    <a:bodyPr/>
                    <a:lstStyle/>
                    <a:p>
                      <a:pPr algn="ctr" rtl="0" fontAlgn="ctr"/>
                      <a:r>
                        <a:rPr lang="en-SG" sz="1100" b="1" i="0" u="none" strike="noStrike" dirty="0">
                          <a:solidFill>
                            <a:srgbClr val="000000"/>
                          </a:solidFill>
                          <a:effectLst/>
                          <a:latin typeface="Century Schoolbook" panose="02040604050505020304" pitchFamily="18" charset="0"/>
                        </a:rPr>
                        <a:t>Sharpe Ratio</a:t>
                      </a:r>
                    </a:p>
                  </a:txBody>
                  <a:tcPr marL="45720" marR="45720" anchor="ctr">
                    <a:lnL>
                      <a:noFill/>
                    </a:lnL>
                    <a:lnR>
                      <a:noFill/>
                    </a:lnR>
                    <a:lnT>
                      <a:noFill/>
                    </a:lnT>
                    <a:lnB w="25400" cap="flat" cmpd="dbl" algn="ctr">
                      <a:solidFill>
                        <a:srgbClr val="000000"/>
                      </a:solidFill>
                      <a:prstDash val="solid"/>
                      <a:round/>
                      <a:headEnd type="none" w="med" len="med"/>
                      <a:tailEnd type="none" w="med" len="med"/>
                    </a:lnB>
                  </a:tcPr>
                </a:tc>
                <a:tc>
                  <a:txBody>
                    <a:bodyPr/>
                    <a:lstStyle/>
                    <a:p>
                      <a:pPr algn="ctr" rtl="0" fontAlgn="ctr"/>
                      <a:r>
                        <a:rPr lang="en-SG" sz="1100" b="1" i="0" u="none" strike="noStrike" dirty="0">
                          <a:solidFill>
                            <a:srgbClr val="000000"/>
                          </a:solidFill>
                          <a:effectLst/>
                          <a:latin typeface="Century Schoolbook" panose="02040604050505020304" pitchFamily="18" charset="0"/>
                        </a:rPr>
                        <a:t>t-Stat</a:t>
                      </a:r>
                    </a:p>
                  </a:txBody>
                  <a:tcPr marL="45720" marR="45720" anchor="ctr">
                    <a:lnL>
                      <a:noFill/>
                    </a:lnL>
                    <a:lnR>
                      <a:noFill/>
                    </a:lnR>
                    <a:lnT>
                      <a:noFill/>
                    </a:lnT>
                    <a:lnB w="25400" cap="flat" cmpd="dbl" algn="ctr">
                      <a:solidFill>
                        <a:srgbClr val="000000"/>
                      </a:solidFill>
                      <a:prstDash val="solid"/>
                      <a:round/>
                      <a:headEnd type="none" w="med" len="med"/>
                      <a:tailEnd type="none" w="med" len="med"/>
                    </a:lnB>
                  </a:tcPr>
                </a:tc>
                <a:tc>
                  <a:txBody>
                    <a:bodyPr/>
                    <a:lstStyle/>
                    <a:p>
                      <a:pPr algn="ctr" rtl="0" fontAlgn="ctr"/>
                      <a:r>
                        <a:rPr lang="en-SG" sz="1100" b="1" i="0" u="none" strike="noStrike" dirty="0">
                          <a:solidFill>
                            <a:srgbClr val="000000"/>
                          </a:solidFill>
                          <a:effectLst/>
                          <a:latin typeface="Century Schoolbook" panose="02040604050505020304" pitchFamily="18" charset="0"/>
                        </a:rPr>
                        <a:t>Excess Return</a:t>
                      </a:r>
                    </a:p>
                  </a:txBody>
                  <a:tcPr marL="45720" marR="45720" anchor="ctr">
                    <a:lnL>
                      <a:noFill/>
                    </a:lnL>
                    <a:lnR>
                      <a:noFill/>
                    </a:lnR>
                    <a:lnT>
                      <a:noFill/>
                    </a:lnT>
                    <a:lnB w="25400" cap="flat" cmpd="dbl" algn="ctr">
                      <a:solidFill>
                        <a:srgbClr val="000000"/>
                      </a:solidFill>
                      <a:prstDash val="solid"/>
                      <a:round/>
                      <a:headEnd type="none" w="med" len="med"/>
                      <a:tailEnd type="none" w="med" len="med"/>
                    </a:lnB>
                  </a:tcPr>
                </a:tc>
                <a:tc>
                  <a:txBody>
                    <a:bodyPr/>
                    <a:lstStyle/>
                    <a:p>
                      <a:pPr algn="ctr" rtl="0" fontAlgn="ctr"/>
                      <a:r>
                        <a:rPr lang="en-SG" sz="1100" b="1" i="0" u="none" strike="noStrike" dirty="0">
                          <a:solidFill>
                            <a:srgbClr val="000000"/>
                          </a:solidFill>
                          <a:effectLst/>
                          <a:latin typeface="Century Schoolbook" panose="02040604050505020304" pitchFamily="18" charset="0"/>
                        </a:rPr>
                        <a:t>Information Ratio</a:t>
                      </a:r>
                    </a:p>
                  </a:txBody>
                  <a:tcPr marL="45720" marR="45720" anchor="ctr">
                    <a:lnL>
                      <a:noFill/>
                    </a:lnL>
                    <a:lnR>
                      <a:noFill/>
                    </a:lnR>
                    <a:lnT>
                      <a:noFill/>
                    </a:lnT>
                    <a:lnB w="25400" cap="flat" cmpd="dbl" algn="ctr">
                      <a:solidFill>
                        <a:srgbClr val="000000"/>
                      </a:solidFill>
                      <a:prstDash val="solid"/>
                      <a:round/>
                      <a:headEnd type="none" w="med" len="med"/>
                      <a:tailEnd type="none" w="med" len="med"/>
                    </a:lnB>
                  </a:tcPr>
                </a:tc>
                <a:tc>
                  <a:txBody>
                    <a:bodyPr/>
                    <a:lstStyle/>
                    <a:p>
                      <a:pPr algn="ctr" rtl="0" fontAlgn="ctr"/>
                      <a:r>
                        <a:rPr lang="en-SG" sz="1100" b="1" i="0" u="none" strike="noStrike" dirty="0">
                          <a:solidFill>
                            <a:srgbClr val="000000"/>
                          </a:solidFill>
                          <a:effectLst/>
                          <a:latin typeface="Century Schoolbook" panose="02040604050505020304" pitchFamily="18" charset="0"/>
                        </a:rPr>
                        <a:t>t-Stat</a:t>
                      </a:r>
                    </a:p>
                  </a:txBody>
                  <a:tcPr marL="45720" marR="45720" anchor="ctr">
                    <a:lnL>
                      <a:noFill/>
                    </a:lnL>
                    <a:lnR>
                      <a:noFill/>
                    </a:lnR>
                    <a:lnT>
                      <a:noFill/>
                    </a:lnT>
                    <a:lnB w="25400" cap="flat" cmpd="dbl" algn="ctr">
                      <a:solidFill>
                        <a:srgbClr val="000000"/>
                      </a:solidFill>
                      <a:prstDash val="solid"/>
                      <a:round/>
                      <a:headEnd type="none" w="med" len="med"/>
                      <a:tailEnd type="none" w="med" len="med"/>
                    </a:lnB>
                  </a:tcPr>
                </a:tc>
                <a:extLst>
                  <a:ext uri="{0D108BD9-81ED-4DB2-BD59-A6C34878D82A}">
                    <a16:rowId xmlns:a16="http://schemas.microsoft.com/office/drawing/2014/main" val="3442902292"/>
                  </a:ext>
                </a:extLst>
              </a:tr>
              <a:tr h="396000">
                <a:tc>
                  <a:txBody>
                    <a:bodyPr/>
                    <a:lstStyle/>
                    <a:p>
                      <a:pPr algn="ctr" rtl="0" fontAlgn="ctr"/>
                      <a:r>
                        <a:rPr lang="en-SG" sz="1100" b="1" i="0" u="none" strike="noStrike" dirty="0">
                          <a:solidFill>
                            <a:srgbClr val="000000"/>
                          </a:solidFill>
                          <a:effectLst/>
                          <a:latin typeface="Century Schoolbook" panose="02040604050505020304" pitchFamily="18" charset="0"/>
                        </a:rPr>
                        <a:t>DJUAPR</a:t>
                      </a:r>
                    </a:p>
                  </a:txBody>
                  <a:tcPr marL="45720" marR="4572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rtl="0" fontAlgn="ctr"/>
                      <a:r>
                        <a:rPr lang="en-SG" sz="1100" b="0" i="0" u="none" strike="noStrike" dirty="0">
                          <a:solidFill>
                            <a:srgbClr val="000000"/>
                          </a:solidFill>
                          <a:effectLst/>
                          <a:latin typeface="Century Schoolbook" panose="02040604050505020304" pitchFamily="18" charset="0"/>
                        </a:rPr>
                        <a:t>$5.14</a:t>
                      </a:r>
                    </a:p>
                  </a:txBody>
                  <a:tcPr marL="45720" marR="4572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rtl="0" fontAlgn="ctr"/>
                      <a:r>
                        <a:rPr lang="en-SG" sz="1100" b="0" i="0" u="none" strike="noStrike" dirty="0">
                          <a:solidFill>
                            <a:srgbClr val="000000"/>
                          </a:solidFill>
                          <a:effectLst/>
                          <a:latin typeface="Century Schoolbook" panose="02040604050505020304" pitchFamily="18" charset="0"/>
                        </a:rPr>
                        <a:t>0.25%</a:t>
                      </a:r>
                    </a:p>
                  </a:txBody>
                  <a:tcPr marL="45720" marR="4572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rtl="0" fontAlgn="ctr"/>
                      <a:r>
                        <a:rPr lang="en-SG" sz="1100" b="1" i="0" u="none" strike="noStrike" dirty="0">
                          <a:solidFill>
                            <a:srgbClr val="000000"/>
                          </a:solidFill>
                          <a:effectLst/>
                          <a:latin typeface="Century Schoolbook" panose="02040604050505020304" pitchFamily="18" charset="0"/>
                        </a:rPr>
                        <a:t>4.14%</a:t>
                      </a:r>
                    </a:p>
                  </a:txBody>
                  <a:tcPr marL="45720" marR="4572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rtl="0" fontAlgn="ctr"/>
                      <a:r>
                        <a:rPr lang="en-SG" sz="1100" b="1" i="0" u="none" strike="noStrike" dirty="0">
                          <a:solidFill>
                            <a:srgbClr val="FF0000"/>
                          </a:solidFill>
                          <a:effectLst/>
                          <a:latin typeface="Century Schoolbook" panose="02040604050505020304" pitchFamily="18" charset="0"/>
                        </a:rPr>
                        <a:t>-0.14%</a:t>
                      </a:r>
                    </a:p>
                  </a:txBody>
                  <a:tcPr marL="45720" marR="4572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rtl="0" fontAlgn="ctr"/>
                      <a:r>
                        <a:rPr lang="en-SG" sz="1100" b="1" i="0" u="none" strike="noStrike">
                          <a:solidFill>
                            <a:srgbClr val="FF0000"/>
                          </a:solidFill>
                          <a:effectLst/>
                          <a:latin typeface="Century Schoolbook" panose="02040604050505020304" pitchFamily="18" charset="0"/>
                        </a:rPr>
                        <a:t>-0.033</a:t>
                      </a:r>
                    </a:p>
                  </a:txBody>
                  <a:tcPr marL="6350" marR="6350" marT="6350" marB="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rtl="0" fontAlgn="ctr"/>
                      <a:r>
                        <a:rPr lang="en-SG" sz="1100" b="0" i="0" u="none" strike="noStrike" dirty="0">
                          <a:solidFill>
                            <a:srgbClr val="000000"/>
                          </a:solidFill>
                          <a:effectLst/>
                          <a:latin typeface="Century Schoolbook" panose="02040604050505020304" pitchFamily="18" charset="0"/>
                        </a:rPr>
                        <a:t>-0.31</a:t>
                      </a:r>
                    </a:p>
                  </a:txBody>
                  <a:tcPr marL="45720" marR="4572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rtl="0" fontAlgn="ctr"/>
                      <a:r>
                        <a:rPr lang="en-SG" sz="1100" b="0" i="0" u="none" strike="noStrike">
                          <a:solidFill>
                            <a:srgbClr val="000000"/>
                          </a:solidFill>
                          <a:effectLst/>
                          <a:latin typeface="Century Schoolbook" panose="02040604050505020304" pitchFamily="18" charset="0"/>
                        </a:rPr>
                        <a:t>-</a:t>
                      </a:r>
                    </a:p>
                  </a:txBody>
                  <a:tcPr marL="45720" marR="4572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rtl="0" fontAlgn="ctr"/>
                      <a:r>
                        <a:rPr lang="en-SG" sz="1100" b="0" i="0" u="none" strike="noStrike">
                          <a:solidFill>
                            <a:srgbClr val="000000"/>
                          </a:solidFill>
                          <a:effectLst/>
                          <a:latin typeface="Century Schoolbook" panose="02040604050505020304" pitchFamily="18" charset="0"/>
                        </a:rPr>
                        <a:t>-</a:t>
                      </a:r>
                    </a:p>
                  </a:txBody>
                  <a:tcPr marL="6350" marR="6350" marT="6350" marB="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rtl="0" fontAlgn="ctr"/>
                      <a:r>
                        <a:rPr lang="en-SG" sz="1100" b="0" i="0" u="none" strike="noStrike" dirty="0">
                          <a:solidFill>
                            <a:srgbClr val="000000"/>
                          </a:solidFill>
                          <a:effectLst/>
                          <a:latin typeface="Century Schoolbook" panose="02040604050505020304" pitchFamily="18" charset="0"/>
                        </a:rPr>
                        <a:t>-</a:t>
                      </a:r>
                    </a:p>
                  </a:txBody>
                  <a:tcPr marL="45720" marR="45720" anchor="ctr">
                    <a:lnL>
                      <a:noFill/>
                    </a:lnL>
                    <a:lnR>
                      <a:noFill/>
                    </a:lnR>
                    <a:lnT w="25400" cap="flat" cmpd="dbl"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523094469"/>
                  </a:ext>
                </a:extLst>
              </a:tr>
              <a:tr h="396000">
                <a:tc>
                  <a:txBody>
                    <a:bodyPr/>
                    <a:lstStyle/>
                    <a:p>
                      <a:pPr algn="ctr" rtl="0" fontAlgn="ctr"/>
                      <a:r>
                        <a:rPr lang="en-SG" sz="1100" b="1" i="0" u="none" strike="noStrike" dirty="0">
                          <a:solidFill>
                            <a:srgbClr val="000000"/>
                          </a:solidFill>
                          <a:effectLst/>
                          <a:latin typeface="Century Schoolbook" panose="02040604050505020304" pitchFamily="18" charset="0"/>
                        </a:rPr>
                        <a:t>ROIC</a:t>
                      </a:r>
                    </a:p>
                  </a:txBody>
                  <a:tcPr marL="45720" marR="45720" anchor="ctr">
                    <a:lnL>
                      <a:noFill/>
                    </a:lnL>
                    <a:lnR>
                      <a:noFill/>
                    </a:lnR>
                    <a:lnT>
                      <a:noFill/>
                    </a:lnT>
                    <a:lnB>
                      <a:noFill/>
                    </a:lnB>
                  </a:tcPr>
                </a:tc>
                <a:tc>
                  <a:txBody>
                    <a:bodyPr/>
                    <a:lstStyle/>
                    <a:p>
                      <a:pPr algn="ctr" rtl="0" fontAlgn="ctr"/>
                      <a:r>
                        <a:rPr lang="en-SG" sz="1100" b="1" i="0" u="none" strike="noStrike" dirty="0">
                          <a:solidFill>
                            <a:srgbClr val="000000"/>
                          </a:solidFill>
                          <a:effectLst/>
                          <a:latin typeface="Century Schoolbook" panose="02040604050505020304" pitchFamily="18" charset="0"/>
                        </a:rPr>
                        <a:t>$37.61</a:t>
                      </a:r>
                    </a:p>
                  </a:txBody>
                  <a:tcPr marL="45720" marR="45720" anchor="ctr">
                    <a:lnL>
                      <a:noFill/>
                    </a:lnL>
                    <a:lnR>
                      <a:noFill/>
                    </a:lnR>
                    <a:lnT>
                      <a:noFill/>
                    </a:lnT>
                    <a:lnB>
                      <a:noFill/>
                    </a:lnB>
                  </a:tcPr>
                </a:tc>
                <a:tc>
                  <a:txBody>
                    <a:bodyPr/>
                    <a:lstStyle/>
                    <a:p>
                      <a:pPr algn="ctr" rtl="0" fontAlgn="ctr"/>
                      <a:r>
                        <a:rPr lang="en-SG" sz="1100" b="1" i="0" u="none" strike="noStrike" dirty="0">
                          <a:solidFill>
                            <a:srgbClr val="000000"/>
                          </a:solidFill>
                          <a:effectLst/>
                          <a:latin typeface="Century Schoolbook" panose="02040604050505020304" pitchFamily="18" charset="0"/>
                        </a:rPr>
                        <a:t>0.55%</a:t>
                      </a:r>
                    </a:p>
                  </a:txBody>
                  <a:tcPr marL="45720" marR="45720" anchor="ctr">
                    <a:lnL>
                      <a:noFill/>
                    </a:lnL>
                    <a:lnR>
                      <a:noFill/>
                    </a:lnR>
                    <a:lnT>
                      <a:noFill/>
                    </a:lnT>
                    <a:lnB>
                      <a:noFill/>
                    </a:lnB>
                  </a:tcPr>
                </a:tc>
                <a:tc>
                  <a:txBody>
                    <a:bodyPr/>
                    <a:lstStyle/>
                    <a:p>
                      <a:pPr algn="ctr" rtl="0" fontAlgn="ctr"/>
                      <a:r>
                        <a:rPr lang="en-SG" sz="1100" b="1" i="0" u="sng" strike="noStrike" dirty="0">
                          <a:solidFill>
                            <a:srgbClr val="000000"/>
                          </a:solidFill>
                          <a:effectLst/>
                          <a:latin typeface="Century Schoolbook" panose="02040604050505020304" pitchFamily="18" charset="0"/>
                        </a:rPr>
                        <a:t>7.73%</a:t>
                      </a:r>
                    </a:p>
                  </a:txBody>
                  <a:tcPr marL="45720" marR="45720" anchor="ctr">
                    <a:lnL>
                      <a:noFill/>
                    </a:lnL>
                    <a:lnR>
                      <a:noFill/>
                    </a:lnR>
                    <a:lnT>
                      <a:noFill/>
                    </a:lnT>
                    <a:lnB>
                      <a:noFill/>
                    </a:lnB>
                  </a:tcPr>
                </a:tc>
                <a:tc>
                  <a:txBody>
                    <a:bodyPr/>
                    <a:lstStyle/>
                    <a:p>
                      <a:pPr algn="ctr" rtl="0" fontAlgn="ctr"/>
                      <a:r>
                        <a:rPr lang="en-SG" sz="1100" b="1" i="0" u="none" strike="noStrike" dirty="0">
                          <a:solidFill>
                            <a:srgbClr val="000000"/>
                          </a:solidFill>
                          <a:effectLst/>
                          <a:latin typeface="Century Schoolbook" panose="02040604050505020304" pitchFamily="18" charset="0"/>
                        </a:rPr>
                        <a:t>0.16%</a:t>
                      </a:r>
                    </a:p>
                  </a:txBody>
                  <a:tcPr marL="45720" marR="45720" anchor="ctr">
                    <a:lnL>
                      <a:noFill/>
                    </a:lnL>
                    <a:lnR>
                      <a:noFill/>
                    </a:lnR>
                    <a:lnT>
                      <a:noFill/>
                    </a:lnT>
                    <a:lnB>
                      <a:noFill/>
                    </a:lnB>
                  </a:tcPr>
                </a:tc>
                <a:tc>
                  <a:txBody>
                    <a:bodyPr/>
                    <a:lstStyle/>
                    <a:p>
                      <a:pPr algn="ctr" rtl="0" fontAlgn="ctr"/>
                      <a:r>
                        <a:rPr lang="en-SG" sz="1100" b="1" i="0" u="none" strike="noStrike">
                          <a:solidFill>
                            <a:srgbClr val="000000"/>
                          </a:solidFill>
                          <a:effectLst/>
                          <a:latin typeface="Century Schoolbook" panose="02040604050505020304" pitchFamily="18" charset="0"/>
                        </a:rPr>
                        <a:t>0.021</a:t>
                      </a:r>
                    </a:p>
                  </a:txBody>
                  <a:tcPr marL="6350" marR="6350" marT="6350" marB="0" anchor="ctr">
                    <a:lnL>
                      <a:noFill/>
                    </a:lnL>
                    <a:lnR>
                      <a:noFill/>
                    </a:lnR>
                    <a:lnT>
                      <a:noFill/>
                    </a:lnT>
                    <a:lnB>
                      <a:noFill/>
                    </a:lnB>
                  </a:tcPr>
                </a:tc>
                <a:tc>
                  <a:txBody>
                    <a:bodyPr/>
                    <a:lstStyle/>
                    <a:p>
                      <a:pPr algn="ctr" rtl="0" fontAlgn="ctr"/>
                      <a:r>
                        <a:rPr lang="en-SG" sz="1100" b="1" i="0" u="none" strike="noStrike" dirty="0">
                          <a:solidFill>
                            <a:srgbClr val="000000"/>
                          </a:solidFill>
                          <a:effectLst/>
                          <a:latin typeface="Century Schoolbook" panose="02040604050505020304" pitchFamily="18" charset="0"/>
                        </a:rPr>
                        <a:t>1.32</a:t>
                      </a:r>
                    </a:p>
                  </a:txBody>
                  <a:tcPr marL="45720" marR="45720" anchor="ctr">
                    <a:lnL>
                      <a:noFill/>
                    </a:lnL>
                    <a:lnR>
                      <a:noFill/>
                    </a:lnR>
                    <a:lnT>
                      <a:noFill/>
                    </a:lnT>
                    <a:lnB>
                      <a:noFill/>
                    </a:lnB>
                  </a:tcPr>
                </a:tc>
                <a:tc>
                  <a:txBody>
                    <a:bodyPr/>
                    <a:lstStyle/>
                    <a:p>
                      <a:pPr algn="ctr" rtl="0" fontAlgn="ctr"/>
                      <a:r>
                        <a:rPr lang="en-SG" sz="1100" b="1" i="0" u="none" strike="noStrike" dirty="0">
                          <a:solidFill>
                            <a:srgbClr val="000000"/>
                          </a:solidFill>
                          <a:effectLst/>
                          <a:latin typeface="Century Schoolbook" panose="02040604050505020304" pitchFamily="18" charset="0"/>
                        </a:rPr>
                        <a:t>0.31%</a:t>
                      </a:r>
                    </a:p>
                  </a:txBody>
                  <a:tcPr marL="45720" marR="45720" anchor="ctr">
                    <a:lnL>
                      <a:noFill/>
                    </a:lnL>
                    <a:lnR>
                      <a:noFill/>
                    </a:lnR>
                    <a:lnT>
                      <a:noFill/>
                    </a:lnT>
                    <a:lnB>
                      <a:noFill/>
                    </a:lnB>
                  </a:tcPr>
                </a:tc>
                <a:tc>
                  <a:txBody>
                    <a:bodyPr/>
                    <a:lstStyle/>
                    <a:p>
                      <a:pPr algn="ctr" rtl="0" fontAlgn="ctr"/>
                      <a:r>
                        <a:rPr lang="en-SG" sz="1100" b="1" i="0" u="none" strike="noStrike">
                          <a:solidFill>
                            <a:srgbClr val="000000"/>
                          </a:solidFill>
                          <a:effectLst/>
                          <a:latin typeface="Century Schoolbook" panose="02040604050505020304" pitchFamily="18" charset="0"/>
                        </a:rPr>
                        <a:t>0.048</a:t>
                      </a:r>
                    </a:p>
                  </a:txBody>
                  <a:tcPr marL="6350" marR="6350" marT="6350" marB="0" anchor="ctr">
                    <a:lnL>
                      <a:noFill/>
                    </a:lnL>
                    <a:lnR>
                      <a:noFill/>
                    </a:lnR>
                    <a:lnT>
                      <a:noFill/>
                    </a:lnT>
                    <a:lnB>
                      <a:noFill/>
                    </a:lnB>
                  </a:tcPr>
                </a:tc>
                <a:tc>
                  <a:txBody>
                    <a:bodyPr/>
                    <a:lstStyle/>
                    <a:p>
                      <a:pPr algn="ctr" rtl="0" fontAlgn="ctr"/>
                      <a:r>
                        <a:rPr lang="en-SG" sz="1100" b="1" i="0" u="none" strike="noStrike" dirty="0">
                          <a:solidFill>
                            <a:srgbClr val="000000"/>
                          </a:solidFill>
                          <a:effectLst/>
                          <a:latin typeface="Century Schoolbook" panose="02040604050505020304" pitchFamily="18" charset="0"/>
                        </a:rPr>
                        <a:t>1.8</a:t>
                      </a:r>
                    </a:p>
                  </a:txBody>
                  <a:tcPr marL="45720" marR="45720" anchor="ctr">
                    <a:lnL>
                      <a:noFill/>
                    </a:lnL>
                    <a:lnR>
                      <a:noFill/>
                    </a:lnR>
                    <a:lnT>
                      <a:noFill/>
                    </a:lnT>
                    <a:lnB>
                      <a:noFill/>
                    </a:lnB>
                  </a:tcPr>
                </a:tc>
                <a:extLst>
                  <a:ext uri="{0D108BD9-81ED-4DB2-BD59-A6C34878D82A}">
                    <a16:rowId xmlns:a16="http://schemas.microsoft.com/office/drawing/2014/main" val="1055244439"/>
                  </a:ext>
                </a:extLst>
              </a:tr>
              <a:tr h="396000">
                <a:tc>
                  <a:txBody>
                    <a:bodyPr/>
                    <a:lstStyle/>
                    <a:p>
                      <a:pPr algn="ctr" rtl="0" fontAlgn="ctr"/>
                      <a:r>
                        <a:rPr lang="en-SG" sz="1100" b="1" i="0" u="none" strike="noStrike">
                          <a:solidFill>
                            <a:srgbClr val="000000"/>
                          </a:solidFill>
                          <a:effectLst/>
                          <a:latin typeface="Century Schoolbook" panose="02040604050505020304" pitchFamily="18" charset="0"/>
                        </a:rPr>
                        <a:t>ROCE</a:t>
                      </a:r>
                    </a:p>
                  </a:txBody>
                  <a:tcPr marL="45720" marR="45720" anchor="ctr">
                    <a:lnL>
                      <a:noFill/>
                    </a:lnL>
                    <a:lnR>
                      <a:noFill/>
                    </a:lnR>
                    <a:lnT>
                      <a:noFill/>
                    </a:lnT>
                    <a:lnB>
                      <a:noFill/>
                    </a:lnB>
                  </a:tcPr>
                </a:tc>
                <a:tc>
                  <a:txBody>
                    <a:bodyPr/>
                    <a:lstStyle/>
                    <a:p>
                      <a:pPr algn="ctr" rtl="0" fontAlgn="ctr"/>
                      <a:r>
                        <a:rPr lang="en-SG" sz="1100" b="0" i="0" u="none" strike="noStrike">
                          <a:solidFill>
                            <a:srgbClr val="000000"/>
                          </a:solidFill>
                          <a:effectLst/>
                          <a:latin typeface="Century Schoolbook" panose="02040604050505020304" pitchFamily="18" charset="0"/>
                        </a:rPr>
                        <a:t>$9.67</a:t>
                      </a:r>
                    </a:p>
                  </a:txBody>
                  <a:tcPr marL="45720" marR="45720" anchor="ctr">
                    <a:lnL>
                      <a:noFill/>
                    </a:lnL>
                    <a:lnR>
                      <a:noFill/>
                    </a:lnR>
                    <a:lnT>
                      <a:noFill/>
                    </a:lnT>
                    <a:lnB>
                      <a:noFill/>
                    </a:lnB>
                  </a:tcPr>
                </a:tc>
                <a:tc>
                  <a:txBody>
                    <a:bodyPr/>
                    <a:lstStyle/>
                    <a:p>
                      <a:pPr algn="ctr" rtl="0" fontAlgn="ctr"/>
                      <a:r>
                        <a:rPr lang="en-SG" sz="1100" b="0" i="0" u="none" strike="noStrike">
                          <a:solidFill>
                            <a:srgbClr val="000000"/>
                          </a:solidFill>
                          <a:effectLst/>
                          <a:latin typeface="Century Schoolbook" panose="02040604050505020304" pitchFamily="18" charset="0"/>
                        </a:rPr>
                        <a:t>0.34%</a:t>
                      </a:r>
                    </a:p>
                  </a:txBody>
                  <a:tcPr marL="45720" marR="45720" anchor="ctr">
                    <a:lnL>
                      <a:noFill/>
                    </a:lnL>
                    <a:lnR>
                      <a:noFill/>
                    </a:lnR>
                    <a:lnT>
                      <a:noFill/>
                    </a:lnT>
                    <a:lnB>
                      <a:noFill/>
                    </a:lnB>
                  </a:tcPr>
                </a:tc>
                <a:tc>
                  <a:txBody>
                    <a:bodyPr/>
                    <a:lstStyle/>
                    <a:p>
                      <a:pPr algn="ctr" rtl="0" fontAlgn="ctr"/>
                      <a:r>
                        <a:rPr lang="en-SG" sz="1100" b="0" i="0" u="none" strike="noStrike" dirty="0">
                          <a:solidFill>
                            <a:srgbClr val="000000"/>
                          </a:solidFill>
                          <a:effectLst/>
                          <a:latin typeface="Century Schoolbook" panose="02040604050505020304" pitchFamily="18" charset="0"/>
                        </a:rPr>
                        <a:t>4.79%</a:t>
                      </a:r>
                    </a:p>
                  </a:txBody>
                  <a:tcPr marL="45720" marR="45720" anchor="ctr">
                    <a:lnL>
                      <a:noFill/>
                    </a:lnL>
                    <a:lnR>
                      <a:noFill/>
                    </a:lnR>
                    <a:lnT>
                      <a:noFill/>
                    </a:lnT>
                    <a:lnB>
                      <a:noFill/>
                    </a:lnB>
                  </a:tcPr>
                </a:tc>
                <a:tc>
                  <a:txBody>
                    <a:bodyPr/>
                    <a:lstStyle/>
                    <a:p>
                      <a:pPr algn="ctr" rtl="0" fontAlgn="ctr"/>
                      <a:r>
                        <a:rPr lang="en-SG" sz="1100" b="1" i="0" u="none" strike="noStrike" dirty="0">
                          <a:solidFill>
                            <a:srgbClr val="FF0000"/>
                          </a:solidFill>
                          <a:effectLst/>
                          <a:latin typeface="Century Schoolbook" panose="02040604050505020304" pitchFamily="18" charset="0"/>
                        </a:rPr>
                        <a:t>-0.04%</a:t>
                      </a:r>
                    </a:p>
                  </a:txBody>
                  <a:tcPr marL="45720" marR="45720" anchor="ctr">
                    <a:lnL>
                      <a:noFill/>
                    </a:lnL>
                    <a:lnR>
                      <a:noFill/>
                    </a:lnR>
                    <a:lnT>
                      <a:noFill/>
                    </a:lnT>
                    <a:lnB>
                      <a:noFill/>
                    </a:lnB>
                  </a:tcPr>
                </a:tc>
                <a:tc>
                  <a:txBody>
                    <a:bodyPr/>
                    <a:lstStyle/>
                    <a:p>
                      <a:pPr algn="ctr" rtl="0" fontAlgn="ctr"/>
                      <a:r>
                        <a:rPr lang="en-SG" sz="1100" b="1" i="0" u="none" strike="noStrike">
                          <a:solidFill>
                            <a:srgbClr val="FF0000"/>
                          </a:solidFill>
                          <a:effectLst/>
                          <a:latin typeface="Century Schoolbook" panose="02040604050505020304" pitchFamily="18" charset="0"/>
                        </a:rPr>
                        <a:t>-0.009</a:t>
                      </a:r>
                    </a:p>
                  </a:txBody>
                  <a:tcPr marL="6350" marR="6350" marT="6350" marB="0" anchor="ctr">
                    <a:lnL>
                      <a:noFill/>
                    </a:lnL>
                    <a:lnR>
                      <a:noFill/>
                    </a:lnR>
                    <a:lnT>
                      <a:noFill/>
                    </a:lnT>
                    <a:lnB>
                      <a:noFill/>
                    </a:lnB>
                  </a:tcPr>
                </a:tc>
                <a:tc>
                  <a:txBody>
                    <a:bodyPr/>
                    <a:lstStyle/>
                    <a:p>
                      <a:pPr algn="ctr" rtl="0" fontAlgn="ctr"/>
                      <a:r>
                        <a:rPr lang="en-SG" sz="1100" b="0" i="0" u="none" strike="noStrike">
                          <a:solidFill>
                            <a:srgbClr val="000000"/>
                          </a:solidFill>
                          <a:effectLst/>
                          <a:latin typeface="Century Schoolbook" panose="02040604050505020304" pitchFamily="18" charset="0"/>
                        </a:rPr>
                        <a:t>0.39</a:t>
                      </a:r>
                    </a:p>
                  </a:txBody>
                  <a:tcPr marL="45720" marR="45720" anchor="ctr">
                    <a:lnL>
                      <a:noFill/>
                    </a:lnL>
                    <a:lnR>
                      <a:noFill/>
                    </a:lnR>
                    <a:lnT>
                      <a:noFill/>
                    </a:lnT>
                    <a:lnB>
                      <a:noFill/>
                    </a:lnB>
                  </a:tcPr>
                </a:tc>
                <a:tc>
                  <a:txBody>
                    <a:bodyPr/>
                    <a:lstStyle/>
                    <a:p>
                      <a:pPr algn="ctr" rtl="0" fontAlgn="ctr"/>
                      <a:r>
                        <a:rPr lang="en-SG" sz="1100" b="0" i="0" u="none" strike="noStrike">
                          <a:solidFill>
                            <a:srgbClr val="000000"/>
                          </a:solidFill>
                          <a:effectLst/>
                          <a:latin typeface="Century Schoolbook" panose="02040604050505020304" pitchFamily="18" charset="0"/>
                        </a:rPr>
                        <a:t>0.10%</a:t>
                      </a:r>
                    </a:p>
                  </a:txBody>
                  <a:tcPr marL="45720" marR="45720" anchor="ctr">
                    <a:lnL>
                      <a:noFill/>
                    </a:lnL>
                    <a:lnR>
                      <a:noFill/>
                    </a:lnR>
                    <a:lnT>
                      <a:noFill/>
                    </a:lnT>
                    <a:lnB>
                      <a:noFill/>
                    </a:lnB>
                  </a:tcPr>
                </a:tc>
                <a:tc>
                  <a:txBody>
                    <a:bodyPr/>
                    <a:lstStyle/>
                    <a:p>
                      <a:pPr algn="ctr" rtl="0" fontAlgn="ctr"/>
                      <a:r>
                        <a:rPr lang="en-SG" sz="1100" b="0" i="0" u="none" strike="noStrike">
                          <a:solidFill>
                            <a:srgbClr val="000000"/>
                          </a:solidFill>
                          <a:effectLst/>
                          <a:latin typeface="Century Schoolbook" panose="02040604050505020304" pitchFamily="18" charset="0"/>
                        </a:rPr>
                        <a:t>0.047</a:t>
                      </a:r>
                    </a:p>
                  </a:txBody>
                  <a:tcPr marL="6350" marR="6350" marT="6350" marB="0" anchor="ctr">
                    <a:lnL>
                      <a:noFill/>
                    </a:lnL>
                    <a:lnR>
                      <a:noFill/>
                    </a:lnR>
                    <a:lnT>
                      <a:noFill/>
                    </a:lnT>
                    <a:lnB>
                      <a:noFill/>
                    </a:lnB>
                  </a:tcPr>
                </a:tc>
                <a:tc>
                  <a:txBody>
                    <a:bodyPr/>
                    <a:lstStyle/>
                    <a:p>
                      <a:pPr algn="ctr" rtl="0" fontAlgn="ctr"/>
                      <a:r>
                        <a:rPr lang="en-SG" sz="1100" b="0" i="0" u="none" strike="noStrike">
                          <a:solidFill>
                            <a:srgbClr val="000000"/>
                          </a:solidFill>
                          <a:effectLst/>
                          <a:latin typeface="Century Schoolbook" panose="02040604050505020304" pitchFamily="18" charset="0"/>
                        </a:rPr>
                        <a:t>1.48</a:t>
                      </a:r>
                    </a:p>
                  </a:txBody>
                  <a:tcPr marL="45720" marR="45720" anchor="ctr">
                    <a:lnL>
                      <a:noFill/>
                    </a:lnL>
                    <a:lnR>
                      <a:noFill/>
                    </a:lnR>
                    <a:lnT>
                      <a:noFill/>
                    </a:lnT>
                    <a:lnB>
                      <a:noFill/>
                    </a:lnB>
                  </a:tcPr>
                </a:tc>
                <a:extLst>
                  <a:ext uri="{0D108BD9-81ED-4DB2-BD59-A6C34878D82A}">
                    <a16:rowId xmlns:a16="http://schemas.microsoft.com/office/drawing/2014/main" val="2324247379"/>
                  </a:ext>
                </a:extLst>
              </a:tr>
              <a:tr h="396000">
                <a:tc>
                  <a:txBody>
                    <a:bodyPr/>
                    <a:lstStyle/>
                    <a:p>
                      <a:pPr algn="ctr" rtl="0" fontAlgn="ctr"/>
                      <a:r>
                        <a:rPr lang="en-SG" sz="1100" b="1" i="0" u="none" strike="noStrike">
                          <a:solidFill>
                            <a:srgbClr val="000000"/>
                          </a:solidFill>
                          <a:effectLst/>
                          <a:latin typeface="Century Schoolbook" panose="02040604050505020304" pitchFamily="18" charset="0"/>
                        </a:rPr>
                        <a:t>Gross Margin</a:t>
                      </a:r>
                    </a:p>
                  </a:txBody>
                  <a:tcPr marL="45720" marR="45720" anchor="ctr">
                    <a:lnL>
                      <a:noFill/>
                    </a:lnL>
                    <a:lnR>
                      <a:noFill/>
                    </a:lnR>
                    <a:lnT>
                      <a:noFill/>
                    </a:lnT>
                    <a:lnB>
                      <a:noFill/>
                    </a:lnB>
                  </a:tcPr>
                </a:tc>
                <a:tc>
                  <a:txBody>
                    <a:bodyPr/>
                    <a:lstStyle/>
                    <a:p>
                      <a:pPr algn="ctr" rtl="0" fontAlgn="ctr"/>
                      <a:r>
                        <a:rPr lang="en-SG" sz="1100" b="0" i="0" u="none" strike="noStrike">
                          <a:solidFill>
                            <a:srgbClr val="000000"/>
                          </a:solidFill>
                          <a:effectLst/>
                          <a:latin typeface="Century Schoolbook" panose="02040604050505020304" pitchFamily="18" charset="0"/>
                        </a:rPr>
                        <a:t>$5.52</a:t>
                      </a:r>
                    </a:p>
                  </a:txBody>
                  <a:tcPr marL="45720" marR="45720" anchor="ctr">
                    <a:lnL>
                      <a:noFill/>
                    </a:lnL>
                    <a:lnR>
                      <a:noFill/>
                    </a:lnR>
                    <a:lnT>
                      <a:noFill/>
                    </a:lnT>
                    <a:lnB>
                      <a:noFill/>
                    </a:lnB>
                  </a:tcPr>
                </a:tc>
                <a:tc>
                  <a:txBody>
                    <a:bodyPr/>
                    <a:lstStyle/>
                    <a:p>
                      <a:pPr algn="ctr" rtl="0" fontAlgn="ctr"/>
                      <a:r>
                        <a:rPr lang="en-SG" sz="1100" b="0" i="0" u="none" strike="noStrike">
                          <a:solidFill>
                            <a:srgbClr val="000000"/>
                          </a:solidFill>
                          <a:effectLst/>
                          <a:latin typeface="Century Schoolbook" panose="02040604050505020304" pitchFamily="18" charset="0"/>
                        </a:rPr>
                        <a:t>0.26%</a:t>
                      </a:r>
                    </a:p>
                  </a:txBody>
                  <a:tcPr marL="45720" marR="45720" anchor="ctr">
                    <a:lnL>
                      <a:noFill/>
                    </a:lnL>
                    <a:lnR>
                      <a:noFill/>
                    </a:lnR>
                    <a:lnT>
                      <a:noFill/>
                    </a:lnT>
                    <a:lnB>
                      <a:noFill/>
                    </a:lnB>
                  </a:tcPr>
                </a:tc>
                <a:tc>
                  <a:txBody>
                    <a:bodyPr/>
                    <a:lstStyle/>
                    <a:p>
                      <a:pPr algn="ctr" rtl="0" fontAlgn="ctr"/>
                      <a:r>
                        <a:rPr lang="en-SG" sz="1100" b="0" i="0" u="none" strike="noStrike" dirty="0">
                          <a:solidFill>
                            <a:srgbClr val="000000"/>
                          </a:solidFill>
                          <a:effectLst/>
                          <a:latin typeface="Century Schoolbook" panose="02040604050505020304" pitchFamily="18" charset="0"/>
                        </a:rPr>
                        <a:t>4.53%</a:t>
                      </a:r>
                    </a:p>
                  </a:txBody>
                  <a:tcPr marL="45720" marR="45720" anchor="ctr">
                    <a:lnL>
                      <a:noFill/>
                    </a:lnL>
                    <a:lnR>
                      <a:noFill/>
                    </a:lnR>
                    <a:lnT>
                      <a:noFill/>
                    </a:lnT>
                    <a:lnB>
                      <a:noFill/>
                    </a:lnB>
                  </a:tcPr>
                </a:tc>
                <a:tc>
                  <a:txBody>
                    <a:bodyPr/>
                    <a:lstStyle/>
                    <a:p>
                      <a:pPr algn="ctr" rtl="0" fontAlgn="ctr"/>
                      <a:r>
                        <a:rPr lang="en-SG" sz="1100" b="1" i="0" u="none" strike="noStrike" dirty="0">
                          <a:solidFill>
                            <a:srgbClr val="FF0000"/>
                          </a:solidFill>
                          <a:effectLst/>
                          <a:latin typeface="Century Schoolbook" panose="02040604050505020304" pitchFamily="18" charset="0"/>
                        </a:rPr>
                        <a:t>-0.13%</a:t>
                      </a:r>
                    </a:p>
                  </a:txBody>
                  <a:tcPr marL="45720" marR="45720" anchor="ctr">
                    <a:lnL>
                      <a:noFill/>
                    </a:lnL>
                    <a:lnR>
                      <a:noFill/>
                    </a:lnR>
                    <a:lnT>
                      <a:noFill/>
                    </a:lnT>
                    <a:lnB>
                      <a:noFill/>
                    </a:lnB>
                  </a:tcPr>
                </a:tc>
                <a:tc>
                  <a:txBody>
                    <a:bodyPr/>
                    <a:lstStyle/>
                    <a:p>
                      <a:pPr algn="ctr" rtl="0" fontAlgn="ctr"/>
                      <a:r>
                        <a:rPr lang="en-SG" sz="1100" b="1" i="0" u="none" strike="noStrike">
                          <a:solidFill>
                            <a:srgbClr val="FF0000"/>
                          </a:solidFill>
                          <a:effectLst/>
                          <a:latin typeface="Century Schoolbook" panose="02040604050505020304" pitchFamily="18" charset="0"/>
                        </a:rPr>
                        <a:t>-0.028</a:t>
                      </a:r>
                    </a:p>
                  </a:txBody>
                  <a:tcPr marL="6350" marR="6350" marT="6350" marB="0" anchor="ctr">
                    <a:lnL>
                      <a:noFill/>
                    </a:lnL>
                    <a:lnR>
                      <a:noFill/>
                    </a:lnR>
                    <a:lnT>
                      <a:noFill/>
                    </a:lnT>
                    <a:lnB>
                      <a:noFill/>
                    </a:lnB>
                  </a:tcPr>
                </a:tc>
                <a:tc>
                  <a:txBody>
                    <a:bodyPr/>
                    <a:lstStyle/>
                    <a:p>
                      <a:pPr algn="ctr" rtl="0" fontAlgn="ctr"/>
                      <a:r>
                        <a:rPr lang="en-SG" sz="1100" b="0" i="0" u="none" strike="noStrike">
                          <a:solidFill>
                            <a:srgbClr val="000000"/>
                          </a:solidFill>
                          <a:effectLst/>
                          <a:latin typeface="Century Schoolbook" panose="02040604050505020304" pitchFamily="18" charset="0"/>
                        </a:rPr>
                        <a:t>-0.13</a:t>
                      </a:r>
                    </a:p>
                  </a:txBody>
                  <a:tcPr marL="45720" marR="45720" anchor="ctr">
                    <a:lnL>
                      <a:noFill/>
                    </a:lnL>
                    <a:lnR>
                      <a:noFill/>
                    </a:lnR>
                    <a:lnT>
                      <a:noFill/>
                    </a:lnT>
                    <a:lnB>
                      <a:noFill/>
                    </a:lnB>
                  </a:tcPr>
                </a:tc>
                <a:tc>
                  <a:txBody>
                    <a:bodyPr/>
                    <a:lstStyle/>
                    <a:p>
                      <a:pPr algn="ctr" rtl="0" fontAlgn="ctr"/>
                      <a:r>
                        <a:rPr lang="en-SG" sz="1100" b="0" i="0" u="none" strike="noStrike">
                          <a:solidFill>
                            <a:srgbClr val="000000"/>
                          </a:solidFill>
                          <a:effectLst/>
                          <a:latin typeface="Century Schoolbook" panose="02040604050505020304" pitchFamily="18" charset="0"/>
                        </a:rPr>
                        <a:t>0.01%</a:t>
                      </a:r>
                    </a:p>
                  </a:txBody>
                  <a:tcPr marL="45720" marR="45720" anchor="ctr">
                    <a:lnL>
                      <a:noFill/>
                    </a:lnL>
                    <a:lnR>
                      <a:noFill/>
                    </a:lnR>
                    <a:lnT>
                      <a:noFill/>
                    </a:lnT>
                    <a:lnB>
                      <a:noFill/>
                    </a:lnB>
                  </a:tcPr>
                </a:tc>
                <a:tc>
                  <a:txBody>
                    <a:bodyPr/>
                    <a:lstStyle/>
                    <a:p>
                      <a:pPr algn="ctr" rtl="0" fontAlgn="ctr"/>
                      <a:r>
                        <a:rPr lang="en-SG" sz="1100" b="0" i="0" u="none" strike="noStrike">
                          <a:solidFill>
                            <a:srgbClr val="000000"/>
                          </a:solidFill>
                          <a:effectLst/>
                          <a:latin typeface="Century Schoolbook" panose="02040604050505020304" pitchFamily="18" charset="0"/>
                        </a:rPr>
                        <a:t>0.007</a:t>
                      </a:r>
                    </a:p>
                  </a:txBody>
                  <a:tcPr marL="6350" marR="6350" marT="6350" marB="0" anchor="ctr">
                    <a:lnL>
                      <a:noFill/>
                    </a:lnL>
                    <a:lnR>
                      <a:noFill/>
                    </a:lnR>
                    <a:lnT>
                      <a:noFill/>
                    </a:lnT>
                    <a:lnB>
                      <a:noFill/>
                    </a:lnB>
                  </a:tcPr>
                </a:tc>
                <a:tc>
                  <a:txBody>
                    <a:bodyPr/>
                    <a:lstStyle/>
                    <a:p>
                      <a:pPr algn="ctr" rtl="0" fontAlgn="ctr"/>
                      <a:r>
                        <a:rPr lang="en-SG" sz="1100" b="0" i="0" u="none" strike="noStrike" dirty="0">
                          <a:solidFill>
                            <a:srgbClr val="000000"/>
                          </a:solidFill>
                          <a:effectLst/>
                          <a:latin typeface="Century Schoolbook" panose="02040604050505020304" pitchFamily="18" charset="0"/>
                        </a:rPr>
                        <a:t>0.4</a:t>
                      </a:r>
                    </a:p>
                  </a:txBody>
                  <a:tcPr marL="45720" marR="45720" anchor="ctr">
                    <a:lnL>
                      <a:noFill/>
                    </a:lnL>
                    <a:lnR>
                      <a:noFill/>
                    </a:lnR>
                    <a:lnT>
                      <a:noFill/>
                    </a:lnT>
                    <a:lnB>
                      <a:noFill/>
                    </a:lnB>
                  </a:tcPr>
                </a:tc>
                <a:extLst>
                  <a:ext uri="{0D108BD9-81ED-4DB2-BD59-A6C34878D82A}">
                    <a16:rowId xmlns:a16="http://schemas.microsoft.com/office/drawing/2014/main" val="361634635"/>
                  </a:ext>
                </a:extLst>
              </a:tr>
              <a:tr h="396000">
                <a:tc>
                  <a:txBody>
                    <a:bodyPr/>
                    <a:lstStyle/>
                    <a:p>
                      <a:pPr algn="ctr" rtl="0" fontAlgn="ctr"/>
                      <a:r>
                        <a:rPr lang="en-SG" sz="1100" b="1" i="0" u="none" strike="noStrike" dirty="0">
                          <a:solidFill>
                            <a:srgbClr val="000000"/>
                          </a:solidFill>
                          <a:effectLst/>
                          <a:latin typeface="Century Schoolbook" panose="02040604050505020304" pitchFamily="18" charset="0"/>
                        </a:rPr>
                        <a:t>EBITDA Margin</a:t>
                      </a:r>
                    </a:p>
                  </a:txBody>
                  <a:tcPr marL="45720" marR="45720" anchor="ctr">
                    <a:lnL>
                      <a:noFill/>
                    </a:lnL>
                    <a:lnR>
                      <a:noFill/>
                    </a:lnR>
                    <a:lnT>
                      <a:noFill/>
                    </a:lnT>
                    <a:lnB>
                      <a:noFill/>
                    </a:lnB>
                  </a:tcPr>
                </a:tc>
                <a:tc>
                  <a:txBody>
                    <a:bodyPr/>
                    <a:lstStyle/>
                    <a:p>
                      <a:pPr algn="ctr" rtl="0" fontAlgn="ctr"/>
                      <a:r>
                        <a:rPr lang="en-SG" sz="1100" b="0" i="0" u="none" strike="noStrike">
                          <a:solidFill>
                            <a:srgbClr val="000000"/>
                          </a:solidFill>
                          <a:effectLst/>
                          <a:latin typeface="Century Schoolbook" panose="02040604050505020304" pitchFamily="18" charset="0"/>
                        </a:rPr>
                        <a:t>$5.34</a:t>
                      </a:r>
                    </a:p>
                  </a:txBody>
                  <a:tcPr marL="45720" marR="45720" anchor="ctr">
                    <a:lnL>
                      <a:noFill/>
                    </a:lnL>
                    <a:lnR>
                      <a:noFill/>
                    </a:lnR>
                    <a:lnT>
                      <a:noFill/>
                    </a:lnT>
                    <a:lnB>
                      <a:noFill/>
                    </a:lnB>
                  </a:tcPr>
                </a:tc>
                <a:tc>
                  <a:txBody>
                    <a:bodyPr/>
                    <a:lstStyle/>
                    <a:p>
                      <a:pPr algn="ctr" rtl="0" fontAlgn="ctr"/>
                      <a:r>
                        <a:rPr lang="en-SG" sz="1100" b="0" i="0" u="none" strike="noStrike">
                          <a:solidFill>
                            <a:srgbClr val="000000"/>
                          </a:solidFill>
                          <a:effectLst/>
                          <a:latin typeface="Century Schoolbook" panose="02040604050505020304" pitchFamily="18" charset="0"/>
                        </a:rPr>
                        <a:t>0.25%</a:t>
                      </a:r>
                    </a:p>
                  </a:txBody>
                  <a:tcPr marL="45720" marR="45720" anchor="ctr">
                    <a:lnL>
                      <a:noFill/>
                    </a:lnL>
                    <a:lnR>
                      <a:noFill/>
                    </a:lnR>
                    <a:lnT>
                      <a:noFill/>
                    </a:lnT>
                    <a:lnB>
                      <a:noFill/>
                    </a:lnB>
                  </a:tcPr>
                </a:tc>
                <a:tc>
                  <a:txBody>
                    <a:bodyPr/>
                    <a:lstStyle/>
                    <a:p>
                      <a:pPr algn="ctr" rtl="0" fontAlgn="ctr"/>
                      <a:r>
                        <a:rPr lang="en-SG" sz="1100" b="0" i="0" u="none" strike="noStrike" dirty="0">
                          <a:solidFill>
                            <a:srgbClr val="000000"/>
                          </a:solidFill>
                          <a:effectLst/>
                          <a:latin typeface="Century Schoolbook" panose="02040604050505020304" pitchFamily="18" charset="0"/>
                        </a:rPr>
                        <a:t>4.51%</a:t>
                      </a:r>
                    </a:p>
                  </a:txBody>
                  <a:tcPr marL="45720" marR="45720" anchor="ctr">
                    <a:lnL>
                      <a:noFill/>
                    </a:lnL>
                    <a:lnR>
                      <a:noFill/>
                    </a:lnR>
                    <a:lnT>
                      <a:noFill/>
                    </a:lnT>
                    <a:lnB>
                      <a:noFill/>
                    </a:lnB>
                  </a:tcPr>
                </a:tc>
                <a:tc>
                  <a:txBody>
                    <a:bodyPr/>
                    <a:lstStyle/>
                    <a:p>
                      <a:pPr algn="ctr" rtl="0" fontAlgn="ctr"/>
                      <a:r>
                        <a:rPr lang="en-SG" sz="1100" b="1" i="0" u="none" strike="noStrike" dirty="0">
                          <a:solidFill>
                            <a:srgbClr val="FF0000"/>
                          </a:solidFill>
                          <a:effectLst/>
                          <a:latin typeface="Century Schoolbook" panose="02040604050505020304" pitchFamily="18" charset="0"/>
                        </a:rPr>
                        <a:t>-0.13%</a:t>
                      </a:r>
                    </a:p>
                  </a:txBody>
                  <a:tcPr marL="45720" marR="45720" anchor="ctr">
                    <a:lnL>
                      <a:noFill/>
                    </a:lnL>
                    <a:lnR>
                      <a:noFill/>
                    </a:lnR>
                    <a:lnT>
                      <a:noFill/>
                    </a:lnT>
                    <a:lnB>
                      <a:noFill/>
                    </a:lnB>
                  </a:tcPr>
                </a:tc>
                <a:tc>
                  <a:txBody>
                    <a:bodyPr/>
                    <a:lstStyle/>
                    <a:p>
                      <a:pPr algn="ctr" rtl="0" fontAlgn="ctr"/>
                      <a:r>
                        <a:rPr lang="en-SG" sz="1100" b="1" i="0" u="none" strike="noStrike">
                          <a:solidFill>
                            <a:srgbClr val="FF0000"/>
                          </a:solidFill>
                          <a:effectLst/>
                          <a:latin typeface="Century Schoolbook" panose="02040604050505020304" pitchFamily="18" charset="0"/>
                        </a:rPr>
                        <a:t>-0.029</a:t>
                      </a:r>
                    </a:p>
                  </a:txBody>
                  <a:tcPr marL="6350" marR="6350" marT="6350" marB="0" anchor="ctr">
                    <a:lnL>
                      <a:noFill/>
                    </a:lnL>
                    <a:lnR>
                      <a:noFill/>
                    </a:lnR>
                    <a:lnT>
                      <a:noFill/>
                    </a:lnT>
                    <a:lnB>
                      <a:noFill/>
                    </a:lnB>
                  </a:tcPr>
                </a:tc>
                <a:tc>
                  <a:txBody>
                    <a:bodyPr/>
                    <a:lstStyle/>
                    <a:p>
                      <a:pPr algn="ctr" rtl="0" fontAlgn="ctr"/>
                      <a:r>
                        <a:rPr lang="en-SG" sz="1100" b="0" i="0" u="none" strike="noStrike">
                          <a:solidFill>
                            <a:srgbClr val="000000"/>
                          </a:solidFill>
                          <a:effectLst/>
                          <a:latin typeface="Century Schoolbook" panose="02040604050505020304" pitchFamily="18" charset="0"/>
                        </a:rPr>
                        <a:t>-0.16</a:t>
                      </a:r>
                    </a:p>
                  </a:txBody>
                  <a:tcPr marL="45720" marR="45720" anchor="ctr">
                    <a:lnL>
                      <a:noFill/>
                    </a:lnL>
                    <a:lnR>
                      <a:noFill/>
                    </a:lnR>
                    <a:lnT>
                      <a:noFill/>
                    </a:lnT>
                    <a:lnB>
                      <a:noFill/>
                    </a:lnB>
                  </a:tcPr>
                </a:tc>
                <a:tc>
                  <a:txBody>
                    <a:bodyPr/>
                    <a:lstStyle/>
                    <a:p>
                      <a:pPr algn="ctr" rtl="0" fontAlgn="ctr"/>
                      <a:r>
                        <a:rPr lang="en-SG" sz="1100" b="0" i="0" u="none" strike="noStrike">
                          <a:solidFill>
                            <a:srgbClr val="000000"/>
                          </a:solidFill>
                          <a:effectLst/>
                          <a:latin typeface="Century Schoolbook" panose="02040604050505020304" pitchFamily="18" charset="0"/>
                        </a:rPr>
                        <a:t>0.01%</a:t>
                      </a:r>
                    </a:p>
                  </a:txBody>
                  <a:tcPr marL="45720" marR="45720" anchor="ctr">
                    <a:lnL>
                      <a:noFill/>
                    </a:lnL>
                    <a:lnR>
                      <a:noFill/>
                    </a:lnR>
                    <a:lnT>
                      <a:noFill/>
                    </a:lnT>
                    <a:lnB>
                      <a:noFill/>
                    </a:lnB>
                  </a:tcPr>
                </a:tc>
                <a:tc>
                  <a:txBody>
                    <a:bodyPr/>
                    <a:lstStyle/>
                    <a:p>
                      <a:pPr algn="ctr" rtl="0" fontAlgn="ctr"/>
                      <a:r>
                        <a:rPr lang="en-SG" sz="1100" b="0" i="0" u="none" strike="noStrike">
                          <a:solidFill>
                            <a:srgbClr val="000000"/>
                          </a:solidFill>
                          <a:effectLst/>
                          <a:latin typeface="Century Schoolbook" panose="02040604050505020304" pitchFamily="18" charset="0"/>
                        </a:rPr>
                        <a:t>0.003</a:t>
                      </a:r>
                    </a:p>
                  </a:txBody>
                  <a:tcPr marL="6350" marR="6350" marT="6350" marB="0" anchor="ctr">
                    <a:lnL>
                      <a:noFill/>
                    </a:lnL>
                    <a:lnR>
                      <a:noFill/>
                    </a:lnR>
                    <a:lnT>
                      <a:noFill/>
                    </a:lnT>
                    <a:lnB>
                      <a:noFill/>
                    </a:lnB>
                  </a:tcPr>
                </a:tc>
                <a:tc>
                  <a:txBody>
                    <a:bodyPr/>
                    <a:lstStyle/>
                    <a:p>
                      <a:pPr algn="ctr" rtl="0" fontAlgn="ctr"/>
                      <a:r>
                        <a:rPr lang="en-SG" sz="1100" b="0" i="0" u="none" strike="noStrike" dirty="0">
                          <a:solidFill>
                            <a:srgbClr val="000000"/>
                          </a:solidFill>
                          <a:effectLst/>
                          <a:latin typeface="Century Schoolbook" panose="02040604050505020304" pitchFamily="18" charset="0"/>
                        </a:rPr>
                        <a:t>0.32</a:t>
                      </a:r>
                    </a:p>
                  </a:txBody>
                  <a:tcPr marL="45720" marR="45720" anchor="ctr">
                    <a:lnL>
                      <a:noFill/>
                    </a:lnL>
                    <a:lnR>
                      <a:noFill/>
                    </a:lnR>
                    <a:lnT>
                      <a:noFill/>
                    </a:lnT>
                    <a:lnB>
                      <a:noFill/>
                    </a:lnB>
                  </a:tcPr>
                </a:tc>
                <a:extLst>
                  <a:ext uri="{0D108BD9-81ED-4DB2-BD59-A6C34878D82A}">
                    <a16:rowId xmlns:a16="http://schemas.microsoft.com/office/drawing/2014/main" val="3638330564"/>
                  </a:ext>
                </a:extLst>
              </a:tr>
              <a:tr h="396000">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100" b="1" dirty="0">
                          <a:effectLst/>
                          <a:latin typeface="Century Schoolbook (Body)"/>
                          <a:ea typeface="DengXian" panose="02010600030101010101" pitchFamily="2" charset="-122"/>
                          <a:cs typeface="Calibri" panose="020F0502020204030204" pitchFamily="34" charset="0"/>
                        </a:rPr>
                        <a:t>Operating Cash Flow Margin</a:t>
                      </a:r>
                      <a:endParaRPr lang="en-US" sz="1100" b="1" dirty="0">
                        <a:effectLst/>
                        <a:latin typeface="Century Schoolbook (Body)"/>
                        <a:ea typeface="DengXian" panose="02010600030101010101" pitchFamily="2" charset="-122"/>
                        <a:cs typeface="Times New Roman" panose="02020603050405020304" pitchFamily="18" charset="0"/>
                      </a:endParaRPr>
                    </a:p>
                  </a:txBody>
                  <a:tcPr marL="45720" marR="45720" anchor="ctr">
                    <a:lnL>
                      <a:noFill/>
                    </a:lnL>
                    <a:lnR>
                      <a:noFill/>
                    </a:lnR>
                    <a:lnT>
                      <a:noFill/>
                    </a:lnT>
                    <a:lnB>
                      <a:noFill/>
                    </a:lnB>
                  </a:tcPr>
                </a:tc>
                <a:tc>
                  <a:txBody>
                    <a:bodyPr/>
                    <a:lstStyle/>
                    <a:p>
                      <a:pPr algn="ctr" rtl="0" fontAlgn="ctr"/>
                      <a:r>
                        <a:rPr lang="en-SG" sz="1100" b="0" i="0" u="none" strike="noStrike" dirty="0">
                          <a:solidFill>
                            <a:srgbClr val="000000"/>
                          </a:solidFill>
                          <a:effectLst/>
                          <a:latin typeface="Century Schoolbook" panose="02040604050505020304" pitchFamily="18" charset="0"/>
                        </a:rPr>
                        <a:t>-</a:t>
                      </a:r>
                    </a:p>
                  </a:txBody>
                  <a:tcPr marL="45720" marR="45720" anchor="ctr">
                    <a:lnL>
                      <a:noFill/>
                    </a:lnL>
                    <a:lnR>
                      <a:noFill/>
                    </a:lnR>
                    <a:lnT>
                      <a:noFill/>
                    </a:lnT>
                    <a:lnB>
                      <a:noFill/>
                    </a:lnB>
                  </a:tcPr>
                </a:tc>
                <a:tc>
                  <a:txBody>
                    <a:bodyPr/>
                    <a:lstStyle/>
                    <a:p>
                      <a:pPr algn="ctr" rtl="0" fontAlgn="ctr"/>
                      <a:r>
                        <a:rPr lang="en-SG" sz="1100" b="0" i="0" u="none" strike="noStrike" dirty="0">
                          <a:solidFill>
                            <a:srgbClr val="000000"/>
                          </a:solidFill>
                          <a:effectLst/>
                          <a:latin typeface="Century Schoolbook" panose="02040604050505020304" pitchFamily="18" charset="0"/>
                        </a:rPr>
                        <a:t>-</a:t>
                      </a:r>
                    </a:p>
                  </a:txBody>
                  <a:tcPr marL="45720" marR="45720" anchor="ctr">
                    <a:lnL>
                      <a:noFill/>
                    </a:lnL>
                    <a:lnR>
                      <a:noFill/>
                    </a:lnR>
                    <a:lnT>
                      <a:noFill/>
                    </a:lnT>
                    <a:lnB>
                      <a:noFill/>
                    </a:lnB>
                  </a:tcPr>
                </a:tc>
                <a:tc>
                  <a:txBody>
                    <a:bodyPr/>
                    <a:lstStyle/>
                    <a:p>
                      <a:pPr algn="ctr" rtl="0" fontAlgn="ctr"/>
                      <a:r>
                        <a:rPr lang="en-SG" sz="1100" b="0" i="0" u="none" strike="noStrike" dirty="0">
                          <a:solidFill>
                            <a:srgbClr val="000000"/>
                          </a:solidFill>
                          <a:effectLst/>
                          <a:latin typeface="Century Schoolbook" panose="02040604050505020304" pitchFamily="18" charset="0"/>
                        </a:rPr>
                        <a:t>-</a:t>
                      </a:r>
                    </a:p>
                  </a:txBody>
                  <a:tcPr marL="45720" marR="45720" anchor="ctr">
                    <a:lnL>
                      <a:noFill/>
                    </a:lnL>
                    <a:lnR>
                      <a:noFill/>
                    </a:lnR>
                    <a:lnT>
                      <a:noFill/>
                    </a:lnT>
                    <a:lnB>
                      <a:noFill/>
                    </a:lnB>
                  </a:tcPr>
                </a:tc>
                <a:tc>
                  <a:txBody>
                    <a:bodyPr/>
                    <a:lstStyle/>
                    <a:p>
                      <a:pPr algn="ctr" rtl="0" fontAlgn="ctr"/>
                      <a:r>
                        <a:rPr lang="en-SG" sz="1100" b="1" i="0" u="none" strike="noStrike" dirty="0">
                          <a:solidFill>
                            <a:schemeClr val="tx1"/>
                          </a:solidFill>
                          <a:effectLst/>
                          <a:latin typeface="Century Schoolbook" panose="02040604050505020304" pitchFamily="18" charset="0"/>
                        </a:rPr>
                        <a:t>-</a:t>
                      </a:r>
                    </a:p>
                  </a:txBody>
                  <a:tcPr marL="45720" marR="45720" anchor="ctr">
                    <a:lnL>
                      <a:noFill/>
                    </a:lnL>
                    <a:lnR>
                      <a:noFill/>
                    </a:lnR>
                    <a:lnT>
                      <a:noFill/>
                    </a:lnT>
                    <a:lnB>
                      <a:noFill/>
                    </a:lnB>
                  </a:tcPr>
                </a:tc>
                <a:tc>
                  <a:txBody>
                    <a:bodyPr/>
                    <a:lstStyle/>
                    <a:p>
                      <a:pPr algn="ctr" rtl="0" fontAlgn="ctr"/>
                      <a:r>
                        <a:rPr lang="en-SG" sz="1100" b="1" i="0" u="none" strike="noStrike">
                          <a:solidFill>
                            <a:srgbClr val="000000"/>
                          </a:solidFill>
                          <a:effectLst/>
                          <a:latin typeface="Century Schoolbook" panose="02040604050505020304" pitchFamily="18" charset="0"/>
                        </a:rPr>
                        <a:t>-</a:t>
                      </a:r>
                    </a:p>
                  </a:txBody>
                  <a:tcPr marL="6350" marR="6350" marT="6350" marB="0" anchor="ctr">
                    <a:lnL>
                      <a:noFill/>
                    </a:lnL>
                    <a:lnR>
                      <a:noFill/>
                    </a:lnR>
                    <a:lnT>
                      <a:noFill/>
                    </a:lnT>
                    <a:lnB>
                      <a:noFill/>
                    </a:lnB>
                  </a:tcPr>
                </a:tc>
                <a:tc>
                  <a:txBody>
                    <a:bodyPr/>
                    <a:lstStyle/>
                    <a:p>
                      <a:pPr algn="ctr" rtl="0" fontAlgn="ctr"/>
                      <a:r>
                        <a:rPr lang="en-SG" sz="1100" b="0" i="0" u="none" strike="noStrike" dirty="0">
                          <a:solidFill>
                            <a:srgbClr val="000000"/>
                          </a:solidFill>
                          <a:effectLst/>
                          <a:latin typeface="Century Schoolbook" panose="02040604050505020304" pitchFamily="18" charset="0"/>
                        </a:rPr>
                        <a:t>-</a:t>
                      </a:r>
                    </a:p>
                  </a:txBody>
                  <a:tcPr marL="45720" marR="45720" anchor="ctr">
                    <a:lnL>
                      <a:noFill/>
                    </a:lnL>
                    <a:lnR>
                      <a:noFill/>
                    </a:lnR>
                    <a:lnT>
                      <a:noFill/>
                    </a:lnT>
                    <a:lnB>
                      <a:noFill/>
                    </a:lnB>
                  </a:tcPr>
                </a:tc>
                <a:tc>
                  <a:txBody>
                    <a:bodyPr/>
                    <a:lstStyle/>
                    <a:p>
                      <a:pPr algn="ctr" rtl="0" fontAlgn="ctr"/>
                      <a:r>
                        <a:rPr lang="en-SG" sz="1100" b="0" i="0" u="none" strike="noStrike" dirty="0">
                          <a:solidFill>
                            <a:srgbClr val="000000"/>
                          </a:solidFill>
                          <a:effectLst/>
                          <a:latin typeface="Century Schoolbook" panose="02040604050505020304" pitchFamily="18" charset="0"/>
                        </a:rPr>
                        <a:t>-</a:t>
                      </a:r>
                    </a:p>
                  </a:txBody>
                  <a:tcPr marL="45720" marR="45720" anchor="ctr">
                    <a:lnL>
                      <a:noFill/>
                    </a:lnL>
                    <a:lnR>
                      <a:noFill/>
                    </a:lnR>
                    <a:lnT>
                      <a:noFill/>
                    </a:lnT>
                    <a:lnB>
                      <a:noFill/>
                    </a:lnB>
                  </a:tcPr>
                </a:tc>
                <a:tc>
                  <a:txBody>
                    <a:bodyPr/>
                    <a:lstStyle/>
                    <a:p>
                      <a:pPr algn="ctr" rtl="0" fontAlgn="ctr"/>
                      <a:r>
                        <a:rPr lang="en-SG" sz="1100" b="0" i="0" u="none" strike="noStrike">
                          <a:solidFill>
                            <a:srgbClr val="000000"/>
                          </a:solidFill>
                          <a:effectLst/>
                          <a:latin typeface="Century Schoolbook" panose="02040604050505020304" pitchFamily="18" charset="0"/>
                        </a:rPr>
                        <a:t>-</a:t>
                      </a:r>
                    </a:p>
                  </a:txBody>
                  <a:tcPr marL="6350" marR="6350" marT="6350" marB="0" anchor="ctr">
                    <a:lnL>
                      <a:noFill/>
                    </a:lnL>
                    <a:lnR>
                      <a:noFill/>
                    </a:lnR>
                    <a:lnT>
                      <a:noFill/>
                    </a:lnT>
                    <a:lnB>
                      <a:noFill/>
                    </a:lnB>
                  </a:tcPr>
                </a:tc>
                <a:tc>
                  <a:txBody>
                    <a:bodyPr/>
                    <a:lstStyle/>
                    <a:p>
                      <a:pPr algn="ctr" rtl="0" fontAlgn="ctr"/>
                      <a:r>
                        <a:rPr lang="en-SG" sz="1100" b="0" i="0" u="none" strike="noStrike" dirty="0">
                          <a:solidFill>
                            <a:srgbClr val="000000"/>
                          </a:solidFill>
                          <a:effectLst/>
                          <a:latin typeface="Century Schoolbook" panose="02040604050505020304" pitchFamily="18" charset="0"/>
                        </a:rPr>
                        <a:t>-</a:t>
                      </a:r>
                    </a:p>
                  </a:txBody>
                  <a:tcPr marL="45720" marR="45720" anchor="ctr">
                    <a:lnL>
                      <a:noFill/>
                    </a:lnL>
                    <a:lnR>
                      <a:noFill/>
                    </a:lnR>
                    <a:lnT>
                      <a:noFill/>
                    </a:lnT>
                    <a:lnB>
                      <a:noFill/>
                    </a:lnB>
                  </a:tcPr>
                </a:tc>
                <a:extLst>
                  <a:ext uri="{0D108BD9-81ED-4DB2-BD59-A6C34878D82A}">
                    <a16:rowId xmlns:a16="http://schemas.microsoft.com/office/drawing/2014/main" val="3915743793"/>
                  </a:ext>
                </a:extLst>
              </a:tr>
              <a:tr h="396000">
                <a:tc>
                  <a:txBody>
                    <a:bodyPr/>
                    <a:lstStyle/>
                    <a:p>
                      <a:pPr algn="ctr" rtl="0" fontAlgn="ctr"/>
                      <a:r>
                        <a:rPr lang="en-SG" sz="1100" b="1" i="0" u="none" strike="noStrike" dirty="0">
                          <a:solidFill>
                            <a:srgbClr val="000000"/>
                          </a:solidFill>
                          <a:effectLst/>
                          <a:latin typeface="Century Schoolbook" panose="02040604050505020304" pitchFamily="18" charset="0"/>
                        </a:rPr>
                        <a:t>Current Ratio</a:t>
                      </a:r>
                    </a:p>
                  </a:txBody>
                  <a:tcPr marL="45720" marR="45720" anchor="ctr">
                    <a:lnL>
                      <a:noFill/>
                    </a:lnL>
                    <a:lnR>
                      <a:noFill/>
                    </a:lnR>
                    <a:lnT>
                      <a:noFill/>
                    </a:lnT>
                    <a:lnB>
                      <a:noFill/>
                    </a:lnB>
                  </a:tcPr>
                </a:tc>
                <a:tc>
                  <a:txBody>
                    <a:bodyPr/>
                    <a:lstStyle/>
                    <a:p>
                      <a:pPr algn="ctr" rtl="0" fontAlgn="ctr"/>
                      <a:r>
                        <a:rPr lang="en-SG" sz="1100" b="0" i="0" u="none" strike="noStrike">
                          <a:solidFill>
                            <a:srgbClr val="000000"/>
                          </a:solidFill>
                          <a:effectLst/>
                          <a:latin typeface="Century Schoolbook" panose="02040604050505020304" pitchFamily="18" charset="0"/>
                        </a:rPr>
                        <a:t>$6.99</a:t>
                      </a:r>
                    </a:p>
                  </a:txBody>
                  <a:tcPr marL="45720" marR="45720" anchor="ctr">
                    <a:lnL>
                      <a:noFill/>
                    </a:lnL>
                    <a:lnR>
                      <a:noFill/>
                    </a:lnR>
                    <a:lnT>
                      <a:noFill/>
                    </a:lnT>
                    <a:lnB>
                      <a:noFill/>
                    </a:lnB>
                  </a:tcPr>
                </a:tc>
                <a:tc>
                  <a:txBody>
                    <a:bodyPr/>
                    <a:lstStyle/>
                    <a:p>
                      <a:pPr algn="ctr" rtl="0" fontAlgn="ctr"/>
                      <a:r>
                        <a:rPr lang="en-SG" sz="1100" b="0" i="0" u="none" strike="noStrike">
                          <a:solidFill>
                            <a:srgbClr val="000000"/>
                          </a:solidFill>
                          <a:effectLst/>
                          <a:latin typeface="Century Schoolbook" panose="02040604050505020304" pitchFamily="18" charset="0"/>
                        </a:rPr>
                        <a:t>0.30%</a:t>
                      </a:r>
                    </a:p>
                  </a:txBody>
                  <a:tcPr marL="45720" marR="45720" anchor="ctr">
                    <a:lnL>
                      <a:noFill/>
                    </a:lnL>
                    <a:lnR>
                      <a:noFill/>
                    </a:lnR>
                    <a:lnT>
                      <a:noFill/>
                    </a:lnT>
                    <a:lnB>
                      <a:noFill/>
                    </a:lnB>
                  </a:tcPr>
                </a:tc>
                <a:tc>
                  <a:txBody>
                    <a:bodyPr/>
                    <a:lstStyle/>
                    <a:p>
                      <a:pPr algn="ctr" rtl="0" fontAlgn="ctr"/>
                      <a:r>
                        <a:rPr lang="en-SG" sz="1100" b="0" i="0" u="none" strike="noStrike">
                          <a:solidFill>
                            <a:srgbClr val="000000"/>
                          </a:solidFill>
                          <a:effectLst/>
                          <a:latin typeface="Century Schoolbook" panose="02040604050505020304" pitchFamily="18" charset="0"/>
                        </a:rPr>
                        <a:t>4.49%</a:t>
                      </a:r>
                    </a:p>
                  </a:txBody>
                  <a:tcPr marL="45720" marR="45720" anchor="ctr">
                    <a:lnL>
                      <a:noFill/>
                    </a:lnL>
                    <a:lnR>
                      <a:noFill/>
                    </a:lnR>
                    <a:lnT>
                      <a:noFill/>
                    </a:lnT>
                    <a:lnB>
                      <a:noFill/>
                    </a:lnB>
                  </a:tcPr>
                </a:tc>
                <a:tc>
                  <a:txBody>
                    <a:bodyPr/>
                    <a:lstStyle/>
                    <a:p>
                      <a:pPr algn="ctr" rtl="0" fontAlgn="ctr"/>
                      <a:r>
                        <a:rPr lang="en-SG" sz="1100" b="1" i="0" u="none" strike="noStrike" dirty="0">
                          <a:solidFill>
                            <a:srgbClr val="FF0000"/>
                          </a:solidFill>
                          <a:effectLst/>
                          <a:latin typeface="Century Schoolbook" panose="02040604050505020304" pitchFamily="18" charset="0"/>
                        </a:rPr>
                        <a:t>-0.09%</a:t>
                      </a:r>
                    </a:p>
                  </a:txBody>
                  <a:tcPr marL="45720" marR="45720" anchor="ctr">
                    <a:lnL>
                      <a:noFill/>
                    </a:lnL>
                    <a:lnR>
                      <a:noFill/>
                    </a:lnR>
                    <a:lnT>
                      <a:noFill/>
                    </a:lnT>
                    <a:lnB>
                      <a:noFill/>
                    </a:lnB>
                  </a:tcPr>
                </a:tc>
                <a:tc>
                  <a:txBody>
                    <a:bodyPr/>
                    <a:lstStyle/>
                    <a:p>
                      <a:pPr algn="ctr" rtl="0" fontAlgn="ctr"/>
                      <a:r>
                        <a:rPr lang="en-SG" sz="1100" b="1" i="0" u="none" strike="noStrike">
                          <a:solidFill>
                            <a:srgbClr val="FF0000"/>
                          </a:solidFill>
                          <a:effectLst/>
                          <a:latin typeface="Century Schoolbook" panose="02040604050505020304" pitchFamily="18" charset="0"/>
                        </a:rPr>
                        <a:t>-0.020</a:t>
                      </a:r>
                    </a:p>
                  </a:txBody>
                  <a:tcPr marL="6350" marR="6350" marT="6350" marB="0" anchor="ctr">
                    <a:lnL>
                      <a:noFill/>
                    </a:lnL>
                    <a:lnR>
                      <a:noFill/>
                    </a:lnR>
                    <a:lnT>
                      <a:noFill/>
                    </a:lnT>
                    <a:lnB>
                      <a:noFill/>
                    </a:lnB>
                  </a:tcPr>
                </a:tc>
                <a:tc>
                  <a:txBody>
                    <a:bodyPr/>
                    <a:lstStyle/>
                    <a:p>
                      <a:pPr algn="ctr" rtl="0" fontAlgn="ctr"/>
                      <a:r>
                        <a:rPr lang="en-SG" sz="1100" b="0" i="0" u="none" strike="noStrike" dirty="0">
                          <a:solidFill>
                            <a:srgbClr val="000000"/>
                          </a:solidFill>
                          <a:effectLst/>
                          <a:latin typeface="Century Schoolbook" panose="02040604050505020304" pitchFamily="18" charset="0"/>
                        </a:rPr>
                        <a:t>0.07</a:t>
                      </a:r>
                    </a:p>
                  </a:txBody>
                  <a:tcPr marL="45720" marR="45720" anchor="ctr">
                    <a:lnL>
                      <a:noFill/>
                    </a:lnL>
                    <a:lnR>
                      <a:noFill/>
                    </a:lnR>
                    <a:lnT>
                      <a:noFill/>
                    </a:lnT>
                    <a:lnB>
                      <a:noFill/>
                    </a:lnB>
                  </a:tcPr>
                </a:tc>
                <a:tc>
                  <a:txBody>
                    <a:bodyPr/>
                    <a:lstStyle/>
                    <a:p>
                      <a:pPr algn="ctr" rtl="0" fontAlgn="ctr"/>
                      <a:r>
                        <a:rPr lang="en-SG" sz="1100" b="0" i="0" u="none" strike="noStrike" dirty="0">
                          <a:solidFill>
                            <a:srgbClr val="000000"/>
                          </a:solidFill>
                          <a:effectLst/>
                          <a:latin typeface="Century Schoolbook" panose="02040604050505020304" pitchFamily="18" charset="0"/>
                        </a:rPr>
                        <a:t>0.05%</a:t>
                      </a:r>
                    </a:p>
                  </a:txBody>
                  <a:tcPr marL="45720" marR="45720" anchor="ctr">
                    <a:lnL>
                      <a:noFill/>
                    </a:lnL>
                    <a:lnR>
                      <a:noFill/>
                    </a:lnR>
                    <a:lnT>
                      <a:noFill/>
                    </a:lnT>
                    <a:lnB>
                      <a:noFill/>
                    </a:lnB>
                  </a:tcPr>
                </a:tc>
                <a:tc>
                  <a:txBody>
                    <a:bodyPr/>
                    <a:lstStyle/>
                    <a:p>
                      <a:pPr algn="ctr" rtl="0" fontAlgn="ctr"/>
                      <a:r>
                        <a:rPr lang="en-SG" sz="1100" b="0" i="0" u="none" strike="noStrike">
                          <a:solidFill>
                            <a:srgbClr val="000000"/>
                          </a:solidFill>
                          <a:effectLst/>
                          <a:latin typeface="Century Schoolbook" panose="02040604050505020304" pitchFamily="18" charset="0"/>
                        </a:rPr>
                        <a:t>0.027</a:t>
                      </a:r>
                    </a:p>
                  </a:txBody>
                  <a:tcPr marL="6350" marR="6350" marT="6350" marB="0" anchor="ctr">
                    <a:lnL>
                      <a:noFill/>
                    </a:lnL>
                    <a:lnR>
                      <a:noFill/>
                    </a:lnR>
                    <a:lnT>
                      <a:noFill/>
                    </a:lnT>
                    <a:lnB>
                      <a:noFill/>
                    </a:lnB>
                  </a:tcPr>
                </a:tc>
                <a:tc>
                  <a:txBody>
                    <a:bodyPr/>
                    <a:lstStyle/>
                    <a:p>
                      <a:pPr algn="ctr" rtl="0" fontAlgn="ctr"/>
                      <a:r>
                        <a:rPr lang="en-SG" sz="1100" b="0" i="0" u="none" strike="noStrike" dirty="0">
                          <a:solidFill>
                            <a:srgbClr val="000000"/>
                          </a:solidFill>
                          <a:effectLst/>
                          <a:latin typeface="Century Schoolbook" panose="02040604050505020304" pitchFamily="18" charset="0"/>
                        </a:rPr>
                        <a:t>0.9</a:t>
                      </a:r>
                    </a:p>
                  </a:txBody>
                  <a:tcPr marL="45720" marR="45720" anchor="ctr">
                    <a:lnL>
                      <a:noFill/>
                    </a:lnL>
                    <a:lnR>
                      <a:noFill/>
                    </a:lnR>
                    <a:lnT>
                      <a:noFill/>
                    </a:lnT>
                    <a:lnB>
                      <a:noFill/>
                    </a:lnB>
                  </a:tcPr>
                </a:tc>
                <a:extLst>
                  <a:ext uri="{0D108BD9-81ED-4DB2-BD59-A6C34878D82A}">
                    <a16:rowId xmlns:a16="http://schemas.microsoft.com/office/drawing/2014/main" val="4075137369"/>
                  </a:ext>
                </a:extLst>
              </a:tr>
              <a:tr h="396000">
                <a:tc>
                  <a:txBody>
                    <a:bodyPr/>
                    <a:lstStyle/>
                    <a:p>
                      <a:pPr algn="ctr" rtl="0" fontAlgn="ctr"/>
                      <a:r>
                        <a:rPr lang="en-SG" sz="1100" b="1" i="0" u="none" strike="noStrike">
                          <a:solidFill>
                            <a:srgbClr val="000000"/>
                          </a:solidFill>
                          <a:effectLst/>
                          <a:latin typeface="Century Schoolbook" panose="02040604050505020304" pitchFamily="18" charset="0"/>
                        </a:rPr>
                        <a:t>Market Capitalisation</a:t>
                      </a:r>
                    </a:p>
                  </a:txBody>
                  <a:tcPr marL="45720" marR="45720" anchor="ctr">
                    <a:lnL>
                      <a:noFill/>
                    </a:lnL>
                    <a:lnR>
                      <a:noFill/>
                    </a:lnR>
                    <a:lnT>
                      <a:noFill/>
                    </a:lnT>
                    <a:lnB>
                      <a:noFill/>
                    </a:lnB>
                  </a:tcPr>
                </a:tc>
                <a:tc>
                  <a:txBody>
                    <a:bodyPr/>
                    <a:lstStyle/>
                    <a:p>
                      <a:pPr algn="ctr" rtl="0" fontAlgn="ctr"/>
                      <a:r>
                        <a:rPr lang="en-SG" sz="1100" b="1" i="0" u="sng" strike="noStrike" dirty="0">
                          <a:solidFill>
                            <a:srgbClr val="000000"/>
                          </a:solidFill>
                          <a:effectLst/>
                          <a:latin typeface="Century Schoolbook" panose="02040604050505020304" pitchFamily="18" charset="0"/>
                        </a:rPr>
                        <a:t>$3.77</a:t>
                      </a:r>
                    </a:p>
                  </a:txBody>
                  <a:tcPr marL="45720" marR="45720" anchor="ctr">
                    <a:lnL>
                      <a:noFill/>
                    </a:lnL>
                    <a:lnR>
                      <a:noFill/>
                    </a:lnR>
                    <a:lnT>
                      <a:noFill/>
                    </a:lnT>
                    <a:lnB>
                      <a:noFill/>
                    </a:lnB>
                  </a:tcPr>
                </a:tc>
                <a:tc>
                  <a:txBody>
                    <a:bodyPr/>
                    <a:lstStyle/>
                    <a:p>
                      <a:pPr algn="ctr" rtl="0" fontAlgn="ctr"/>
                      <a:r>
                        <a:rPr lang="en-SG" sz="1100" b="1" i="0" u="sng" strike="noStrike" dirty="0">
                          <a:solidFill>
                            <a:srgbClr val="000000"/>
                          </a:solidFill>
                          <a:effectLst/>
                          <a:latin typeface="Century Schoolbook" panose="02040604050505020304" pitchFamily="18" charset="0"/>
                        </a:rPr>
                        <a:t>0.20%</a:t>
                      </a:r>
                    </a:p>
                  </a:txBody>
                  <a:tcPr marL="45720" marR="45720" anchor="ctr">
                    <a:lnL>
                      <a:noFill/>
                    </a:lnL>
                    <a:lnR>
                      <a:noFill/>
                    </a:lnR>
                    <a:lnT>
                      <a:noFill/>
                    </a:lnT>
                    <a:lnB>
                      <a:noFill/>
                    </a:lnB>
                  </a:tcPr>
                </a:tc>
                <a:tc>
                  <a:txBody>
                    <a:bodyPr/>
                    <a:lstStyle/>
                    <a:p>
                      <a:pPr algn="ctr" rtl="0" fontAlgn="ctr"/>
                      <a:r>
                        <a:rPr lang="en-SG" sz="1100" b="0" i="0" u="none" strike="noStrike">
                          <a:solidFill>
                            <a:srgbClr val="000000"/>
                          </a:solidFill>
                          <a:effectLst/>
                          <a:latin typeface="Century Schoolbook" panose="02040604050505020304" pitchFamily="18" charset="0"/>
                        </a:rPr>
                        <a:t>4.53%</a:t>
                      </a:r>
                    </a:p>
                  </a:txBody>
                  <a:tcPr marL="45720" marR="45720" anchor="ctr">
                    <a:lnL>
                      <a:noFill/>
                    </a:lnL>
                    <a:lnR>
                      <a:noFill/>
                    </a:lnR>
                    <a:lnT>
                      <a:noFill/>
                    </a:lnT>
                    <a:lnB>
                      <a:noFill/>
                    </a:lnB>
                  </a:tcPr>
                </a:tc>
                <a:tc>
                  <a:txBody>
                    <a:bodyPr/>
                    <a:lstStyle/>
                    <a:p>
                      <a:pPr algn="ctr" rtl="0" fontAlgn="ctr"/>
                      <a:r>
                        <a:rPr lang="en-SG" sz="1100" b="1" i="0" u="sng" strike="noStrike" dirty="0">
                          <a:solidFill>
                            <a:srgbClr val="FF0000"/>
                          </a:solidFill>
                          <a:effectLst/>
                          <a:latin typeface="Century Schoolbook" panose="02040604050505020304" pitchFamily="18" charset="0"/>
                        </a:rPr>
                        <a:t>-0.18%</a:t>
                      </a:r>
                    </a:p>
                  </a:txBody>
                  <a:tcPr marL="45720" marR="45720" anchor="ctr">
                    <a:lnL>
                      <a:noFill/>
                    </a:lnL>
                    <a:lnR>
                      <a:noFill/>
                    </a:lnR>
                    <a:lnT>
                      <a:noFill/>
                    </a:lnT>
                    <a:lnB>
                      <a:noFill/>
                    </a:lnB>
                  </a:tcPr>
                </a:tc>
                <a:tc>
                  <a:txBody>
                    <a:bodyPr/>
                    <a:lstStyle/>
                    <a:p>
                      <a:pPr algn="ctr" rtl="0" fontAlgn="ctr"/>
                      <a:r>
                        <a:rPr lang="en-SG" sz="1100" b="1" i="0" u="sng" strike="noStrike" dirty="0">
                          <a:solidFill>
                            <a:srgbClr val="FF0000"/>
                          </a:solidFill>
                          <a:effectLst/>
                          <a:latin typeface="Century Schoolbook" panose="02040604050505020304" pitchFamily="18" charset="0"/>
                        </a:rPr>
                        <a:t>-0.041</a:t>
                      </a:r>
                    </a:p>
                  </a:txBody>
                  <a:tcPr marL="6350" marR="6350" marT="6350" marB="0" anchor="ctr">
                    <a:lnL>
                      <a:noFill/>
                    </a:lnL>
                    <a:lnR>
                      <a:noFill/>
                    </a:lnR>
                    <a:lnT>
                      <a:noFill/>
                    </a:lnT>
                    <a:lnB>
                      <a:noFill/>
                    </a:lnB>
                  </a:tcPr>
                </a:tc>
                <a:tc>
                  <a:txBody>
                    <a:bodyPr/>
                    <a:lstStyle/>
                    <a:p>
                      <a:pPr algn="ctr" rtl="0" fontAlgn="ctr"/>
                      <a:r>
                        <a:rPr lang="en-SG" sz="1100" b="1" i="0" u="sng" strike="noStrike" dirty="0">
                          <a:solidFill>
                            <a:schemeClr val="tx1"/>
                          </a:solidFill>
                          <a:effectLst/>
                          <a:latin typeface="Century Schoolbook" panose="02040604050505020304" pitchFamily="18" charset="0"/>
                        </a:rPr>
                        <a:t>-0.46</a:t>
                      </a:r>
                    </a:p>
                  </a:txBody>
                  <a:tcPr marL="45720" marR="45720" anchor="ctr">
                    <a:lnL>
                      <a:noFill/>
                    </a:lnL>
                    <a:lnR>
                      <a:noFill/>
                    </a:lnR>
                    <a:lnT>
                      <a:noFill/>
                    </a:lnT>
                    <a:lnB>
                      <a:noFill/>
                    </a:lnB>
                  </a:tcPr>
                </a:tc>
                <a:tc>
                  <a:txBody>
                    <a:bodyPr/>
                    <a:lstStyle/>
                    <a:p>
                      <a:pPr algn="ctr" rtl="0" fontAlgn="ctr"/>
                      <a:r>
                        <a:rPr lang="en-SG" sz="1100" b="1" i="0" u="sng" strike="noStrike" dirty="0">
                          <a:solidFill>
                            <a:srgbClr val="FF0000"/>
                          </a:solidFill>
                          <a:effectLst/>
                          <a:latin typeface="Century Schoolbook" panose="02040604050505020304" pitchFamily="18" charset="0"/>
                        </a:rPr>
                        <a:t>-0.05%</a:t>
                      </a:r>
                    </a:p>
                  </a:txBody>
                  <a:tcPr marL="45720" marR="45720" anchor="ctr">
                    <a:lnL>
                      <a:noFill/>
                    </a:lnL>
                    <a:lnR>
                      <a:noFill/>
                    </a:lnR>
                    <a:lnT>
                      <a:noFill/>
                    </a:lnT>
                    <a:lnB>
                      <a:noFill/>
                    </a:lnB>
                  </a:tcPr>
                </a:tc>
                <a:tc>
                  <a:txBody>
                    <a:bodyPr/>
                    <a:lstStyle/>
                    <a:p>
                      <a:pPr algn="ctr" rtl="0" fontAlgn="ctr"/>
                      <a:r>
                        <a:rPr lang="en-SG" sz="1100" b="1" i="0" u="sng" strike="noStrike" dirty="0">
                          <a:solidFill>
                            <a:srgbClr val="FF0000"/>
                          </a:solidFill>
                          <a:effectLst/>
                          <a:latin typeface="Century Schoolbook" panose="02040604050505020304" pitchFamily="18" charset="0"/>
                        </a:rPr>
                        <a:t>-0.026</a:t>
                      </a:r>
                    </a:p>
                  </a:txBody>
                  <a:tcPr marL="6350" marR="6350" marT="6350" marB="0" anchor="ctr">
                    <a:lnL>
                      <a:noFill/>
                    </a:lnL>
                    <a:lnR>
                      <a:noFill/>
                    </a:lnR>
                    <a:lnT>
                      <a:noFill/>
                    </a:lnT>
                    <a:lnB>
                      <a:noFill/>
                    </a:lnB>
                  </a:tcPr>
                </a:tc>
                <a:tc>
                  <a:txBody>
                    <a:bodyPr/>
                    <a:lstStyle/>
                    <a:p>
                      <a:pPr algn="ctr" rtl="0" fontAlgn="ctr"/>
                      <a:r>
                        <a:rPr lang="en-SG" sz="1100" b="1" i="0" u="sng" strike="noStrike" dirty="0">
                          <a:solidFill>
                            <a:srgbClr val="FF0000"/>
                          </a:solidFill>
                          <a:effectLst/>
                          <a:latin typeface="Century Schoolbook" panose="02040604050505020304" pitchFamily="18" charset="0"/>
                        </a:rPr>
                        <a:t>-0.41</a:t>
                      </a:r>
                    </a:p>
                  </a:txBody>
                  <a:tcPr marL="45720" marR="45720" anchor="ctr">
                    <a:lnL>
                      <a:noFill/>
                    </a:lnL>
                    <a:lnR>
                      <a:noFill/>
                    </a:lnR>
                    <a:lnT>
                      <a:noFill/>
                    </a:lnT>
                    <a:lnB>
                      <a:noFill/>
                    </a:lnB>
                  </a:tcPr>
                </a:tc>
                <a:extLst>
                  <a:ext uri="{0D108BD9-81ED-4DB2-BD59-A6C34878D82A}">
                    <a16:rowId xmlns:a16="http://schemas.microsoft.com/office/drawing/2014/main" val="2027417822"/>
                  </a:ext>
                </a:extLst>
              </a:tr>
            </a:tbl>
          </a:graphicData>
        </a:graphic>
      </p:graphicFrame>
      <p:sp>
        <p:nvSpPr>
          <p:cNvPr id="10" name="Title 1">
            <a:extLst>
              <a:ext uri="{FF2B5EF4-FFF2-40B4-BE49-F238E27FC236}">
                <a16:creationId xmlns:a16="http://schemas.microsoft.com/office/drawing/2014/main" id="{B496DB22-F21A-4AD9-B85E-6AA3C71B6782}"/>
              </a:ext>
            </a:extLst>
          </p:cNvPr>
          <p:cNvSpPr txBox="1">
            <a:spLocks/>
          </p:cNvSpPr>
          <p:nvPr/>
        </p:nvSpPr>
        <p:spPr>
          <a:xfrm>
            <a:off x="1261872" y="365760"/>
            <a:ext cx="9692640" cy="13255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GB" dirty="0"/>
              <a:t>Price Return Indices</a:t>
            </a:r>
          </a:p>
        </p:txBody>
      </p:sp>
    </p:spTree>
    <p:extLst>
      <p:ext uri="{BB962C8B-B14F-4D97-AF65-F5344CB8AC3E}">
        <p14:creationId xmlns:p14="http://schemas.microsoft.com/office/powerpoint/2010/main" val="18196465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E949E39E-EC75-4F06-BA86-AE0D3B337484}"/>
              </a:ext>
            </a:extLst>
          </p:cNvPr>
          <p:cNvSpPr/>
          <p:nvPr/>
        </p:nvSpPr>
        <p:spPr>
          <a:xfrm>
            <a:off x="402672" y="1358503"/>
            <a:ext cx="10551840" cy="774571"/>
          </a:xfrm>
          <a:prstGeom prst="rect">
            <a:avLst/>
          </a:prstGeom>
        </p:spPr>
        <p:txBody>
          <a:bodyPr wrap="square">
            <a:spAutoFit/>
          </a:bodyPr>
          <a:lstStyle/>
          <a:p>
            <a:pPr algn="ctr" latinLnBrk="1">
              <a:spcAft>
                <a:spcPts val="1000"/>
              </a:spcAft>
            </a:pPr>
            <a:r>
              <a:rPr lang="en-US" spc="10" dirty="0"/>
              <a:t>Distribution of Fundamentally Weighted </a:t>
            </a:r>
            <a:r>
              <a:rPr lang="en-US" b="1" spc="10" dirty="0"/>
              <a:t>Price Return Indices </a:t>
            </a:r>
          </a:p>
          <a:p>
            <a:pPr algn="ctr" latinLnBrk="1">
              <a:spcAft>
                <a:spcPts val="1000"/>
              </a:spcAft>
            </a:pPr>
            <a:r>
              <a:rPr lang="en-US" spc="10" dirty="0"/>
              <a:t>Based on </a:t>
            </a:r>
            <a:r>
              <a:rPr lang="en-US" b="1" spc="10" dirty="0"/>
              <a:t>Geometric Mean Monthly Returns</a:t>
            </a:r>
            <a:r>
              <a:rPr lang="en-US" spc="10" dirty="0"/>
              <a:t>, for Jan 1964 - Dec 2018</a:t>
            </a:r>
          </a:p>
        </p:txBody>
      </p:sp>
      <p:graphicFrame>
        <p:nvGraphicFramePr>
          <p:cNvPr id="3" name="Table 2">
            <a:extLst>
              <a:ext uri="{FF2B5EF4-FFF2-40B4-BE49-F238E27FC236}">
                <a16:creationId xmlns:a16="http://schemas.microsoft.com/office/drawing/2014/main" id="{1BCB894B-9B33-4E98-8D02-93BC235402D0}"/>
              </a:ext>
            </a:extLst>
          </p:cNvPr>
          <p:cNvGraphicFramePr>
            <a:graphicFrameLocks noGrp="1"/>
          </p:cNvGraphicFramePr>
          <p:nvPr>
            <p:extLst>
              <p:ext uri="{D42A27DB-BD31-4B8C-83A1-F6EECF244321}">
                <p14:modId xmlns:p14="http://schemas.microsoft.com/office/powerpoint/2010/main" val="3882680288"/>
              </p:ext>
            </p:extLst>
          </p:nvPr>
        </p:nvGraphicFramePr>
        <p:xfrm>
          <a:off x="1070592" y="2201661"/>
          <a:ext cx="9216000" cy="4309440"/>
        </p:xfrm>
        <a:graphic>
          <a:graphicData uri="http://schemas.openxmlformats.org/drawingml/2006/table">
            <a:tbl>
              <a:tblPr firstRow="1" firstCol="1" bandRow="1"/>
              <a:tblGrid>
                <a:gridCol w="1440000">
                  <a:extLst>
                    <a:ext uri="{9D8B030D-6E8A-4147-A177-3AD203B41FA5}">
                      <a16:colId xmlns:a16="http://schemas.microsoft.com/office/drawing/2014/main" val="3040975780"/>
                    </a:ext>
                  </a:extLst>
                </a:gridCol>
                <a:gridCol w="972000">
                  <a:extLst>
                    <a:ext uri="{9D8B030D-6E8A-4147-A177-3AD203B41FA5}">
                      <a16:colId xmlns:a16="http://schemas.microsoft.com/office/drawing/2014/main" val="2088064478"/>
                    </a:ext>
                  </a:extLst>
                </a:gridCol>
                <a:gridCol w="972000">
                  <a:extLst>
                    <a:ext uri="{9D8B030D-6E8A-4147-A177-3AD203B41FA5}">
                      <a16:colId xmlns:a16="http://schemas.microsoft.com/office/drawing/2014/main" val="2505954554"/>
                    </a:ext>
                  </a:extLst>
                </a:gridCol>
                <a:gridCol w="972000">
                  <a:extLst>
                    <a:ext uri="{9D8B030D-6E8A-4147-A177-3AD203B41FA5}">
                      <a16:colId xmlns:a16="http://schemas.microsoft.com/office/drawing/2014/main" val="1890017186"/>
                    </a:ext>
                  </a:extLst>
                </a:gridCol>
                <a:gridCol w="972000">
                  <a:extLst>
                    <a:ext uri="{9D8B030D-6E8A-4147-A177-3AD203B41FA5}">
                      <a16:colId xmlns:a16="http://schemas.microsoft.com/office/drawing/2014/main" val="4289134473"/>
                    </a:ext>
                  </a:extLst>
                </a:gridCol>
                <a:gridCol w="972000">
                  <a:extLst>
                    <a:ext uri="{9D8B030D-6E8A-4147-A177-3AD203B41FA5}">
                      <a16:colId xmlns:a16="http://schemas.microsoft.com/office/drawing/2014/main" val="3198676416"/>
                    </a:ext>
                  </a:extLst>
                </a:gridCol>
                <a:gridCol w="972000">
                  <a:extLst>
                    <a:ext uri="{9D8B030D-6E8A-4147-A177-3AD203B41FA5}">
                      <a16:colId xmlns:a16="http://schemas.microsoft.com/office/drawing/2014/main" val="3878755758"/>
                    </a:ext>
                  </a:extLst>
                </a:gridCol>
                <a:gridCol w="972000">
                  <a:extLst>
                    <a:ext uri="{9D8B030D-6E8A-4147-A177-3AD203B41FA5}">
                      <a16:colId xmlns:a16="http://schemas.microsoft.com/office/drawing/2014/main" val="1430082175"/>
                    </a:ext>
                  </a:extLst>
                </a:gridCol>
                <a:gridCol w="972000">
                  <a:extLst>
                    <a:ext uri="{9D8B030D-6E8A-4147-A177-3AD203B41FA5}">
                      <a16:colId xmlns:a16="http://schemas.microsoft.com/office/drawing/2014/main" val="4066063490"/>
                    </a:ext>
                  </a:extLst>
                </a:gridCol>
              </a:tblGrid>
              <a:tr h="1080000">
                <a:tc>
                  <a:txBody>
                    <a:bodyPr/>
                    <a:lstStyle/>
                    <a:p>
                      <a:pPr algn="ctr" rtl="0" fontAlgn="ctr"/>
                      <a:r>
                        <a:rPr lang="en-SG" sz="1100" b="1" i="0" u="none" strike="noStrike" dirty="0">
                          <a:solidFill>
                            <a:srgbClr val="000000"/>
                          </a:solidFill>
                          <a:effectLst/>
                          <a:latin typeface="Century Schoolbook" panose="02040604050505020304" pitchFamily="18" charset="0"/>
                        </a:rPr>
                        <a:t>Index</a:t>
                      </a:r>
                    </a:p>
                  </a:txBody>
                  <a:tcPr marL="45720" marR="45720" anchor="ctr">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200" b="1" dirty="0">
                          <a:effectLst/>
                        </a:rPr>
                        <a:t>Skewness</a:t>
                      </a:r>
                      <a:endParaRPr lang="en-US" sz="12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200" b="1" dirty="0">
                          <a:effectLst/>
                        </a:rPr>
                        <a:t>Kurtosis</a:t>
                      </a:r>
                      <a:endParaRPr lang="en-US" sz="12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200" b="1" dirty="0">
                          <a:effectLst/>
                        </a:rPr>
                        <a:t>Maximum Monthly Return</a:t>
                      </a:r>
                      <a:endParaRPr lang="en-US" sz="12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200" b="1" dirty="0">
                          <a:effectLst/>
                        </a:rPr>
                        <a:t>Minimum Monthly Return</a:t>
                      </a:r>
                      <a:endParaRPr lang="en-US" sz="12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200" b="1" dirty="0">
                          <a:effectLst/>
                        </a:rPr>
                        <a:t>Maximum 3-Month Return</a:t>
                      </a:r>
                      <a:endParaRPr lang="en-US" sz="12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200" b="1" dirty="0">
                          <a:effectLst/>
                        </a:rPr>
                        <a:t>Minimum</a:t>
                      </a:r>
                    </a:p>
                    <a:p>
                      <a:pPr algn="ctr">
                        <a:lnSpc>
                          <a:spcPct val="107000"/>
                        </a:lnSpc>
                        <a:spcAft>
                          <a:spcPts val="0"/>
                        </a:spcAft>
                      </a:pPr>
                      <a:r>
                        <a:rPr lang="en-US" sz="1200" b="1" dirty="0">
                          <a:effectLst/>
                        </a:rPr>
                        <a:t>3-Month Return</a:t>
                      </a:r>
                      <a:endParaRPr lang="en-US" sz="12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200" b="1" dirty="0">
                          <a:effectLst/>
                        </a:rPr>
                        <a:t>Maximum 12-Month Return</a:t>
                      </a:r>
                      <a:endParaRPr lang="en-US" sz="12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200" b="1" dirty="0">
                          <a:effectLst/>
                        </a:rPr>
                        <a:t>Minimum</a:t>
                      </a:r>
                    </a:p>
                    <a:p>
                      <a:pPr algn="ctr">
                        <a:lnSpc>
                          <a:spcPct val="107000"/>
                        </a:lnSpc>
                        <a:spcAft>
                          <a:spcPts val="0"/>
                        </a:spcAft>
                      </a:pPr>
                      <a:r>
                        <a:rPr lang="en-US" sz="1200" b="1" dirty="0">
                          <a:effectLst/>
                        </a:rPr>
                        <a:t>12-Month Return</a:t>
                      </a:r>
                      <a:endParaRPr lang="en-US" sz="12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extLst>
                  <a:ext uri="{0D108BD9-81ED-4DB2-BD59-A6C34878D82A}">
                    <a16:rowId xmlns:a16="http://schemas.microsoft.com/office/drawing/2014/main" val="2887322327"/>
                  </a:ext>
                </a:extLst>
              </a:tr>
              <a:tr h="396000">
                <a:tc>
                  <a:txBody>
                    <a:bodyPr/>
                    <a:lstStyle/>
                    <a:p>
                      <a:pPr algn="ctr" rtl="0" fontAlgn="ctr"/>
                      <a:r>
                        <a:rPr lang="en-SG" sz="1100" b="1" i="0" u="none" strike="noStrike" dirty="0">
                          <a:solidFill>
                            <a:srgbClr val="000000"/>
                          </a:solidFill>
                          <a:effectLst/>
                          <a:latin typeface="Century Schoolbook" panose="02040604050505020304" pitchFamily="18" charset="0"/>
                        </a:rPr>
                        <a:t>DJUAPR</a:t>
                      </a:r>
                    </a:p>
                  </a:txBody>
                  <a:tcPr marL="45720" marR="4572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a:lnSpc>
                          <a:spcPct val="107000"/>
                        </a:lnSpc>
                        <a:spcAft>
                          <a:spcPts val="0"/>
                        </a:spcAft>
                      </a:pPr>
                      <a:r>
                        <a:rPr lang="en-US" sz="1100" b="0" dirty="0">
                          <a:effectLst/>
                        </a:rPr>
                        <a:t>-0.23</a:t>
                      </a:r>
                      <a:endParaRPr lang="en-US" sz="1100" b="0"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a:lnSpc>
                          <a:spcPct val="107000"/>
                        </a:lnSpc>
                        <a:spcAft>
                          <a:spcPts val="0"/>
                        </a:spcAft>
                      </a:pPr>
                      <a:r>
                        <a:rPr lang="en-US" sz="1100" b="0">
                          <a:effectLst/>
                        </a:rPr>
                        <a:t>0.82</a:t>
                      </a:r>
                      <a:endParaRPr lang="en-US" sz="1100" b="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a:lnSpc>
                          <a:spcPct val="107000"/>
                        </a:lnSpc>
                        <a:spcAft>
                          <a:spcPts val="0"/>
                        </a:spcAft>
                      </a:pPr>
                      <a:r>
                        <a:rPr lang="en-US" sz="1100" b="1" u="sng" dirty="0">
                          <a:effectLst/>
                        </a:rPr>
                        <a:t>13.41%</a:t>
                      </a:r>
                      <a:endParaRPr lang="en-US" sz="1100" b="1" u="sng"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a:lnSpc>
                          <a:spcPct val="107000"/>
                        </a:lnSpc>
                        <a:spcAft>
                          <a:spcPts val="0"/>
                        </a:spcAft>
                      </a:pPr>
                      <a:r>
                        <a:rPr lang="en-US" sz="1100" b="1" dirty="0">
                          <a:effectLst/>
                        </a:rPr>
                        <a:t>-16.02%</a:t>
                      </a:r>
                      <a:endParaRPr lang="en-US" sz="11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a:lnSpc>
                          <a:spcPct val="107000"/>
                        </a:lnSpc>
                        <a:spcAft>
                          <a:spcPts val="0"/>
                        </a:spcAft>
                      </a:pPr>
                      <a:r>
                        <a:rPr lang="en-US" sz="1100" b="1" u="sng" dirty="0">
                          <a:effectLst/>
                        </a:rPr>
                        <a:t>27.68%</a:t>
                      </a:r>
                      <a:endParaRPr lang="en-US" sz="1100" b="1" u="sng"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a:lnSpc>
                          <a:spcPct val="107000"/>
                        </a:lnSpc>
                        <a:spcAft>
                          <a:spcPts val="0"/>
                        </a:spcAft>
                      </a:pPr>
                      <a:r>
                        <a:rPr lang="en-US" sz="1100" b="1" dirty="0">
                          <a:effectLst/>
                        </a:rPr>
                        <a:t>-24.55%</a:t>
                      </a:r>
                      <a:endParaRPr lang="en-US" sz="11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a:lnSpc>
                          <a:spcPct val="107000"/>
                        </a:lnSpc>
                        <a:spcAft>
                          <a:spcPts val="0"/>
                        </a:spcAft>
                      </a:pPr>
                      <a:r>
                        <a:rPr lang="en-US" sz="1100" b="1" u="sng" dirty="0">
                          <a:effectLst/>
                        </a:rPr>
                        <a:t>46.70%</a:t>
                      </a:r>
                      <a:endParaRPr lang="en-US" sz="1100" b="1" u="sng"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a:lnSpc>
                          <a:spcPct val="107000"/>
                        </a:lnSpc>
                        <a:spcAft>
                          <a:spcPts val="0"/>
                        </a:spcAft>
                      </a:pPr>
                      <a:r>
                        <a:rPr lang="en-US" sz="1100" b="1" dirty="0">
                          <a:effectLst/>
                        </a:rPr>
                        <a:t>-41.68%</a:t>
                      </a:r>
                      <a:endParaRPr lang="en-US" sz="11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w="25400" cap="flat" cmpd="dbl"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523094469"/>
                  </a:ext>
                </a:extLst>
              </a:tr>
              <a:tr h="396000">
                <a:tc>
                  <a:txBody>
                    <a:bodyPr/>
                    <a:lstStyle/>
                    <a:p>
                      <a:pPr algn="ctr" rtl="0" fontAlgn="ctr"/>
                      <a:r>
                        <a:rPr lang="en-SG" sz="1100" b="1" i="0" u="none" strike="noStrike" dirty="0">
                          <a:solidFill>
                            <a:srgbClr val="000000"/>
                          </a:solidFill>
                          <a:effectLst/>
                          <a:latin typeface="Century Schoolbook" panose="02040604050505020304" pitchFamily="18" charset="0"/>
                        </a:rPr>
                        <a:t>ROIC</a:t>
                      </a:r>
                    </a:p>
                  </a:txBody>
                  <a:tcPr marL="45720" marR="45720" anchor="ctr">
                    <a:lnL>
                      <a:noFill/>
                    </a:lnL>
                    <a:lnR>
                      <a:noFill/>
                    </a:lnR>
                    <a:lnT>
                      <a:noFill/>
                    </a:lnT>
                    <a:lnB>
                      <a:noFill/>
                    </a:lnB>
                  </a:tcPr>
                </a:tc>
                <a:tc>
                  <a:txBody>
                    <a:bodyPr/>
                    <a:lstStyle/>
                    <a:p>
                      <a:pPr algn="ctr">
                        <a:lnSpc>
                          <a:spcPct val="107000"/>
                        </a:lnSpc>
                        <a:spcAft>
                          <a:spcPts val="0"/>
                        </a:spcAft>
                      </a:pPr>
                      <a:r>
                        <a:rPr lang="en-US" sz="1100" b="0" u="none" dirty="0">
                          <a:effectLst/>
                        </a:rPr>
                        <a:t>8.30</a:t>
                      </a:r>
                      <a:endParaRPr lang="en-US" sz="1100" b="0" u="none"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u="none" dirty="0">
                          <a:effectLst/>
                        </a:rPr>
                        <a:t>138.22</a:t>
                      </a:r>
                      <a:endParaRPr lang="en-US" sz="1100" b="0" u="none"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1" u="none" dirty="0">
                          <a:effectLst/>
                        </a:rPr>
                        <a:t>134.33%</a:t>
                      </a:r>
                      <a:endParaRPr lang="en-US" sz="1100" b="1" u="none"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1" u="sng" dirty="0">
                          <a:effectLst/>
                        </a:rPr>
                        <a:t>-30.60%</a:t>
                      </a:r>
                      <a:endParaRPr lang="en-US" sz="1100" b="1" u="sng"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1" u="none" dirty="0">
                          <a:effectLst/>
                        </a:rPr>
                        <a:t>125.15%</a:t>
                      </a:r>
                      <a:endParaRPr lang="en-US" sz="1100" b="1" u="none"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dirty="0">
                          <a:effectLst/>
                        </a:rPr>
                        <a:t>-27.62%</a:t>
                      </a:r>
                      <a:endParaRPr lang="en-US" sz="1100" b="0"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1" u="none" dirty="0">
                          <a:effectLst/>
                        </a:rPr>
                        <a:t>161.42%</a:t>
                      </a:r>
                      <a:endParaRPr lang="en-US" sz="1100" b="1" u="none"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dirty="0">
                          <a:effectLst/>
                        </a:rPr>
                        <a:t>-43.59%</a:t>
                      </a:r>
                      <a:endParaRPr lang="en-US" sz="1100" b="0"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extLst>
                  <a:ext uri="{0D108BD9-81ED-4DB2-BD59-A6C34878D82A}">
                    <a16:rowId xmlns:a16="http://schemas.microsoft.com/office/drawing/2014/main" val="1055244439"/>
                  </a:ext>
                </a:extLst>
              </a:tr>
              <a:tr h="396000">
                <a:tc>
                  <a:txBody>
                    <a:bodyPr/>
                    <a:lstStyle/>
                    <a:p>
                      <a:pPr algn="ctr" rtl="0" fontAlgn="ctr"/>
                      <a:r>
                        <a:rPr lang="en-SG" sz="1100" b="1" i="0" u="none" strike="noStrike">
                          <a:solidFill>
                            <a:srgbClr val="000000"/>
                          </a:solidFill>
                          <a:effectLst/>
                          <a:latin typeface="Century Schoolbook" panose="02040604050505020304" pitchFamily="18" charset="0"/>
                        </a:rPr>
                        <a:t>ROCE</a:t>
                      </a:r>
                    </a:p>
                  </a:txBody>
                  <a:tcPr marL="45720" marR="45720" anchor="ctr">
                    <a:lnL>
                      <a:noFill/>
                    </a:lnL>
                    <a:lnR>
                      <a:noFill/>
                    </a:lnR>
                    <a:lnT>
                      <a:noFill/>
                    </a:lnT>
                    <a:lnB>
                      <a:noFill/>
                    </a:lnB>
                  </a:tcPr>
                </a:tc>
                <a:tc>
                  <a:txBody>
                    <a:bodyPr/>
                    <a:lstStyle/>
                    <a:p>
                      <a:pPr algn="ctr">
                        <a:lnSpc>
                          <a:spcPct val="107000"/>
                        </a:lnSpc>
                        <a:spcAft>
                          <a:spcPts val="0"/>
                        </a:spcAft>
                      </a:pPr>
                      <a:r>
                        <a:rPr lang="en-US" sz="1100" b="0">
                          <a:effectLst/>
                        </a:rPr>
                        <a:t>0.26</a:t>
                      </a:r>
                      <a:endParaRPr lang="en-US" sz="1100" b="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dirty="0">
                          <a:effectLst/>
                        </a:rPr>
                        <a:t>2.48</a:t>
                      </a:r>
                      <a:endParaRPr lang="en-US" sz="1100" b="0"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dirty="0">
                          <a:effectLst/>
                        </a:rPr>
                        <a:t>27.47%</a:t>
                      </a:r>
                      <a:endParaRPr lang="en-US" sz="1100" b="0"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a:effectLst/>
                        </a:rPr>
                        <a:t>-17.66%</a:t>
                      </a:r>
                      <a:endParaRPr lang="en-US" sz="1100" b="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a:effectLst/>
                        </a:rPr>
                        <a:t>55.88%</a:t>
                      </a:r>
                      <a:endParaRPr lang="en-US" sz="1100" b="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dirty="0">
                          <a:effectLst/>
                        </a:rPr>
                        <a:t>-28.14%</a:t>
                      </a:r>
                      <a:endParaRPr lang="en-US" sz="1100" b="0"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a:effectLst/>
                        </a:rPr>
                        <a:t>100.79%</a:t>
                      </a:r>
                      <a:endParaRPr lang="en-US" sz="1100" b="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a:effectLst/>
                        </a:rPr>
                        <a:t>-41.76%</a:t>
                      </a:r>
                      <a:endParaRPr lang="en-US" sz="1100" b="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extLst>
                  <a:ext uri="{0D108BD9-81ED-4DB2-BD59-A6C34878D82A}">
                    <a16:rowId xmlns:a16="http://schemas.microsoft.com/office/drawing/2014/main" val="2324247379"/>
                  </a:ext>
                </a:extLst>
              </a:tr>
              <a:tr h="396000">
                <a:tc>
                  <a:txBody>
                    <a:bodyPr/>
                    <a:lstStyle/>
                    <a:p>
                      <a:pPr algn="ctr" rtl="0" fontAlgn="ctr"/>
                      <a:r>
                        <a:rPr lang="en-SG" sz="1100" b="1" i="0" u="none" strike="noStrike">
                          <a:solidFill>
                            <a:srgbClr val="000000"/>
                          </a:solidFill>
                          <a:effectLst/>
                          <a:latin typeface="Century Schoolbook" panose="02040604050505020304" pitchFamily="18" charset="0"/>
                        </a:rPr>
                        <a:t>Gross Margin</a:t>
                      </a:r>
                    </a:p>
                  </a:txBody>
                  <a:tcPr marL="45720" marR="45720" anchor="ctr">
                    <a:lnL>
                      <a:noFill/>
                    </a:lnL>
                    <a:lnR>
                      <a:noFill/>
                    </a:lnR>
                    <a:lnT>
                      <a:noFill/>
                    </a:lnT>
                    <a:lnB>
                      <a:noFill/>
                    </a:lnB>
                  </a:tcPr>
                </a:tc>
                <a:tc>
                  <a:txBody>
                    <a:bodyPr/>
                    <a:lstStyle/>
                    <a:p>
                      <a:pPr algn="ctr">
                        <a:lnSpc>
                          <a:spcPct val="107000"/>
                        </a:lnSpc>
                        <a:spcAft>
                          <a:spcPts val="0"/>
                        </a:spcAft>
                      </a:pPr>
                      <a:r>
                        <a:rPr lang="en-US" sz="1100" b="0">
                          <a:effectLst/>
                        </a:rPr>
                        <a:t>-0.20</a:t>
                      </a:r>
                      <a:endParaRPr lang="en-US" sz="1100" b="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a:effectLst/>
                        </a:rPr>
                        <a:t>1.35</a:t>
                      </a:r>
                      <a:endParaRPr lang="en-US" sz="1100" b="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a:effectLst/>
                        </a:rPr>
                        <a:t>16.88%</a:t>
                      </a:r>
                      <a:endParaRPr lang="en-US" sz="1100" b="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a:effectLst/>
                        </a:rPr>
                        <a:t>-21.34%</a:t>
                      </a:r>
                      <a:endParaRPr lang="en-US" sz="1100" b="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a:effectLst/>
                        </a:rPr>
                        <a:t>40.09%</a:t>
                      </a:r>
                      <a:endParaRPr lang="en-US" sz="1100" b="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a:effectLst/>
                        </a:rPr>
                        <a:t>-30.76%</a:t>
                      </a:r>
                      <a:endParaRPr lang="en-US" sz="1100" b="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a:effectLst/>
                        </a:rPr>
                        <a:t>62.44%</a:t>
                      </a:r>
                      <a:endParaRPr lang="en-US" sz="1100" b="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a:effectLst/>
                        </a:rPr>
                        <a:t>-44.46%</a:t>
                      </a:r>
                      <a:endParaRPr lang="en-US" sz="1100" b="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extLst>
                  <a:ext uri="{0D108BD9-81ED-4DB2-BD59-A6C34878D82A}">
                    <a16:rowId xmlns:a16="http://schemas.microsoft.com/office/drawing/2014/main" val="361634635"/>
                  </a:ext>
                </a:extLst>
              </a:tr>
              <a:tr h="396000">
                <a:tc>
                  <a:txBody>
                    <a:bodyPr/>
                    <a:lstStyle/>
                    <a:p>
                      <a:pPr algn="ctr" rtl="0" fontAlgn="ctr"/>
                      <a:r>
                        <a:rPr lang="en-SG" sz="1100" b="1" i="0" u="none" strike="noStrike" dirty="0">
                          <a:solidFill>
                            <a:srgbClr val="000000"/>
                          </a:solidFill>
                          <a:effectLst/>
                          <a:latin typeface="Century Schoolbook" panose="02040604050505020304" pitchFamily="18" charset="0"/>
                        </a:rPr>
                        <a:t>EBITDA Margin</a:t>
                      </a:r>
                    </a:p>
                  </a:txBody>
                  <a:tcPr marL="45720" marR="45720" anchor="ctr">
                    <a:lnL>
                      <a:noFill/>
                    </a:lnL>
                    <a:lnR>
                      <a:noFill/>
                    </a:lnR>
                    <a:lnT>
                      <a:noFill/>
                    </a:lnT>
                    <a:lnB>
                      <a:noFill/>
                    </a:lnB>
                  </a:tcPr>
                </a:tc>
                <a:tc>
                  <a:txBody>
                    <a:bodyPr/>
                    <a:lstStyle/>
                    <a:p>
                      <a:pPr algn="ctr">
                        <a:lnSpc>
                          <a:spcPct val="107000"/>
                        </a:lnSpc>
                        <a:spcAft>
                          <a:spcPts val="0"/>
                        </a:spcAft>
                      </a:pPr>
                      <a:r>
                        <a:rPr lang="en-US" sz="1100" b="0">
                          <a:effectLst/>
                        </a:rPr>
                        <a:t>-0.18</a:t>
                      </a:r>
                      <a:endParaRPr lang="en-US" sz="1100" b="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a:effectLst/>
                        </a:rPr>
                        <a:t>1.19</a:t>
                      </a:r>
                      <a:endParaRPr lang="en-US" sz="1100" b="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a:effectLst/>
                        </a:rPr>
                        <a:t>16.88%</a:t>
                      </a:r>
                      <a:endParaRPr lang="en-US" sz="1100" b="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dirty="0">
                          <a:effectLst/>
                        </a:rPr>
                        <a:t>-20.12%</a:t>
                      </a:r>
                      <a:endParaRPr lang="en-US" sz="1100" b="0"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dirty="0">
                          <a:effectLst/>
                        </a:rPr>
                        <a:t>37.60%</a:t>
                      </a:r>
                      <a:endParaRPr lang="en-US" sz="1100" b="0"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dirty="0">
                          <a:effectLst/>
                        </a:rPr>
                        <a:t>-28.96%</a:t>
                      </a:r>
                      <a:endParaRPr lang="en-US" sz="1100" b="0"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dirty="0">
                          <a:effectLst/>
                        </a:rPr>
                        <a:t>56.73%</a:t>
                      </a:r>
                      <a:endParaRPr lang="en-US" sz="1100" b="0"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dirty="0">
                          <a:effectLst/>
                        </a:rPr>
                        <a:t>-44.46%</a:t>
                      </a:r>
                      <a:endParaRPr lang="en-US" sz="1100" b="0"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extLst>
                  <a:ext uri="{0D108BD9-81ED-4DB2-BD59-A6C34878D82A}">
                    <a16:rowId xmlns:a16="http://schemas.microsoft.com/office/drawing/2014/main" val="3638330564"/>
                  </a:ext>
                </a:extLst>
              </a:tr>
              <a:tr h="396000">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100" b="1" dirty="0">
                          <a:effectLst/>
                          <a:latin typeface="Century Schoolbook (Body)"/>
                          <a:ea typeface="DengXian" panose="02010600030101010101" pitchFamily="2" charset="-122"/>
                          <a:cs typeface="Calibri" panose="020F0502020204030204" pitchFamily="34" charset="0"/>
                        </a:rPr>
                        <a:t>Operating Cash Flow Margin</a:t>
                      </a:r>
                      <a:endParaRPr lang="en-US" sz="1100" b="1" dirty="0">
                        <a:effectLst/>
                        <a:latin typeface="Century Schoolbook (Body)"/>
                        <a:ea typeface="DengXian" panose="02010600030101010101" pitchFamily="2" charset="-122"/>
                        <a:cs typeface="Times New Roman" panose="02020603050405020304" pitchFamily="18" charset="0"/>
                      </a:endParaRPr>
                    </a:p>
                  </a:txBody>
                  <a:tcPr marL="45720" marR="45720" anchor="ctr">
                    <a:lnL>
                      <a:noFill/>
                    </a:lnL>
                    <a:lnR>
                      <a:noFill/>
                    </a:lnR>
                    <a:lnT>
                      <a:noFill/>
                    </a:lnT>
                    <a:lnB>
                      <a:noFill/>
                    </a:lnB>
                  </a:tcPr>
                </a:tc>
                <a:tc>
                  <a:txBody>
                    <a:bodyPr/>
                    <a:lstStyle/>
                    <a:p>
                      <a:pPr algn="ctr">
                        <a:lnSpc>
                          <a:spcPct val="107000"/>
                        </a:lnSpc>
                        <a:spcAft>
                          <a:spcPts val="0"/>
                        </a:spcAft>
                      </a:pPr>
                      <a:r>
                        <a:rPr lang="en-US" sz="1100" b="0" u="none" dirty="0">
                          <a:effectLst/>
                          <a:latin typeface="Century Schoolbook (Body)"/>
                          <a:ea typeface="DengXian" panose="02010600030101010101" pitchFamily="2" charset="-122"/>
                          <a:cs typeface="Times New Roman" panose="02020603050405020304" pitchFamily="18" charset="0"/>
                        </a:rPr>
                        <a:t>-</a:t>
                      </a: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u="none" dirty="0">
                          <a:effectLst/>
                          <a:latin typeface="Century Schoolbook (Body)"/>
                          <a:ea typeface="DengXian" panose="02010600030101010101" pitchFamily="2" charset="-122"/>
                          <a:cs typeface="Times New Roman" panose="02020603050405020304" pitchFamily="18" charset="0"/>
                        </a:rPr>
                        <a:t>-</a:t>
                      </a: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u="none" dirty="0">
                          <a:effectLst/>
                          <a:latin typeface="Century Schoolbook (Body)"/>
                          <a:ea typeface="DengXian" panose="02010600030101010101" pitchFamily="2" charset="-122"/>
                          <a:cs typeface="Times New Roman" panose="02020603050405020304" pitchFamily="18" charset="0"/>
                        </a:rPr>
                        <a:t>-</a:t>
                      </a: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u="none" dirty="0">
                          <a:effectLst/>
                          <a:latin typeface="Century Schoolbook (Body)"/>
                          <a:ea typeface="DengXian" panose="02010600030101010101" pitchFamily="2" charset="-122"/>
                          <a:cs typeface="Times New Roman" panose="02020603050405020304" pitchFamily="18" charset="0"/>
                        </a:rPr>
                        <a:t>-</a:t>
                      </a: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u="none" dirty="0">
                          <a:effectLst/>
                          <a:latin typeface="Century Schoolbook (Body)"/>
                          <a:ea typeface="DengXian" panose="02010600030101010101" pitchFamily="2" charset="-122"/>
                          <a:cs typeface="Times New Roman" panose="02020603050405020304" pitchFamily="18" charset="0"/>
                        </a:rPr>
                        <a:t>-</a:t>
                      </a: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u="none" dirty="0">
                          <a:effectLst/>
                          <a:latin typeface="Century Schoolbook (Body)"/>
                          <a:ea typeface="DengXian" panose="02010600030101010101" pitchFamily="2" charset="-122"/>
                          <a:cs typeface="Times New Roman" panose="02020603050405020304" pitchFamily="18" charset="0"/>
                        </a:rPr>
                        <a:t>-</a:t>
                      </a: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u="none" dirty="0">
                          <a:effectLst/>
                          <a:latin typeface="Century Schoolbook (Body)"/>
                          <a:ea typeface="DengXian" panose="02010600030101010101" pitchFamily="2" charset="-122"/>
                          <a:cs typeface="Times New Roman" panose="02020603050405020304" pitchFamily="18" charset="0"/>
                        </a:rPr>
                        <a:t>-</a:t>
                      </a: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u="none" dirty="0">
                          <a:effectLst/>
                          <a:latin typeface="Century Schoolbook (Body)"/>
                          <a:ea typeface="DengXian" panose="02010600030101010101" pitchFamily="2" charset="-122"/>
                          <a:cs typeface="Times New Roman" panose="02020603050405020304" pitchFamily="18" charset="0"/>
                        </a:rPr>
                        <a:t>-</a:t>
                      </a:r>
                    </a:p>
                  </a:txBody>
                  <a:tcPr marL="36195" marR="36195" marT="0" marB="0" anchor="ctr">
                    <a:lnL>
                      <a:noFill/>
                    </a:lnL>
                    <a:lnR>
                      <a:noFill/>
                    </a:lnR>
                    <a:lnT>
                      <a:noFill/>
                    </a:lnT>
                    <a:lnB>
                      <a:noFill/>
                    </a:lnB>
                  </a:tcPr>
                </a:tc>
                <a:extLst>
                  <a:ext uri="{0D108BD9-81ED-4DB2-BD59-A6C34878D82A}">
                    <a16:rowId xmlns:a16="http://schemas.microsoft.com/office/drawing/2014/main" val="3915743793"/>
                  </a:ext>
                </a:extLst>
              </a:tr>
              <a:tr h="396000">
                <a:tc>
                  <a:txBody>
                    <a:bodyPr/>
                    <a:lstStyle/>
                    <a:p>
                      <a:pPr algn="ctr" rtl="0" fontAlgn="ctr"/>
                      <a:r>
                        <a:rPr lang="en-SG" sz="1100" b="1" i="0" u="none" strike="noStrike" dirty="0">
                          <a:solidFill>
                            <a:srgbClr val="000000"/>
                          </a:solidFill>
                          <a:effectLst/>
                          <a:latin typeface="Century Schoolbook" panose="02040604050505020304" pitchFamily="18" charset="0"/>
                        </a:rPr>
                        <a:t>Current Ratio</a:t>
                      </a:r>
                    </a:p>
                  </a:txBody>
                  <a:tcPr marL="45720" marR="45720" anchor="ctr">
                    <a:lnL>
                      <a:noFill/>
                    </a:lnL>
                    <a:lnR>
                      <a:noFill/>
                    </a:lnR>
                    <a:lnT>
                      <a:noFill/>
                    </a:lnT>
                    <a:lnB>
                      <a:noFill/>
                    </a:lnB>
                  </a:tcPr>
                </a:tc>
                <a:tc>
                  <a:txBody>
                    <a:bodyPr/>
                    <a:lstStyle/>
                    <a:p>
                      <a:pPr algn="ctr">
                        <a:lnSpc>
                          <a:spcPct val="107000"/>
                        </a:lnSpc>
                        <a:spcAft>
                          <a:spcPts val="0"/>
                        </a:spcAft>
                      </a:pPr>
                      <a:r>
                        <a:rPr lang="en-US" sz="1100" b="0" dirty="0">
                          <a:effectLst/>
                        </a:rPr>
                        <a:t>-0.21</a:t>
                      </a:r>
                      <a:endParaRPr lang="en-US" sz="1100" b="0"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a:effectLst/>
                        </a:rPr>
                        <a:t>1.67</a:t>
                      </a:r>
                      <a:endParaRPr lang="en-US" sz="1100" b="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a:effectLst/>
                        </a:rPr>
                        <a:t>19.25%</a:t>
                      </a:r>
                      <a:endParaRPr lang="en-US" sz="1100" b="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a:effectLst/>
                        </a:rPr>
                        <a:t>-21.33%</a:t>
                      </a:r>
                      <a:endParaRPr lang="en-US" sz="1100" b="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a:effectLst/>
                        </a:rPr>
                        <a:t>39.49%</a:t>
                      </a:r>
                      <a:endParaRPr lang="en-US" sz="1100" b="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1" u="sng" dirty="0">
                          <a:effectLst/>
                        </a:rPr>
                        <a:t>-34.02%</a:t>
                      </a:r>
                      <a:endParaRPr lang="en-US" sz="1100" b="1" u="sng"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dirty="0">
                          <a:effectLst/>
                        </a:rPr>
                        <a:t>67.16%</a:t>
                      </a:r>
                      <a:endParaRPr lang="en-US" sz="1100" b="0"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dirty="0">
                          <a:effectLst/>
                        </a:rPr>
                        <a:t>-44.29%</a:t>
                      </a:r>
                      <a:endParaRPr lang="en-US" sz="1100" b="0"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extLst>
                  <a:ext uri="{0D108BD9-81ED-4DB2-BD59-A6C34878D82A}">
                    <a16:rowId xmlns:a16="http://schemas.microsoft.com/office/drawing/2014/main" val="4075137369"/>
                  </a:ext>
                </a:extLst>
              </a:tr>
              <a:tr h="396000">
                <a:tc>
                  <a:txBody>
                    <a:bodyPr/>
                    <a:lstStyle/>
                    <a:p>
                      <a:pPr algn="ctr" rtl="0" fontAlgn="ctr"/>
                      <a:r>
                        <a:rPr lang="en-SG" sz="1100" b="1" i="0" u="none" strike="noStrike">
                          <a:solidFill>
                            <a:srgbClr val="000000"/>
                          </a:solidFill>
                          <a:effectLst/>
                          <a:latin typeface="Century Schoolbook" panose="02040604050505020304" pitchFamily="18" charset="0"/>
                        </a:rPr>
                        <a:t>Market Capitalisation</a:t>
                      </a:r>
                    </a:p>
                  </a:txBody>
                  <a:tcPr marL="45720" marR="45720" anchor="ctr">
                    <a:lnL>
                      <a:noFill/>
                    </a:lnL>
                    <a:lnR>
                      <a:noFill/>
                    </a:lnR>
                    <a:lnT>
                      <a:noFill/>
                    </a:lnT>
                    <a:lnB>
                      <a:noFill/>
                    </a:lnB>
                  </a:tcPr>
                </a:tc>
                <a:tc>
                  <a:txBody>
                    <a:bodyPr/>
                    <a:lstStyle/>
                    <a:p>
                      <a:pPr algn="ctr">
                        <a:lnSpc>
                          <a:spcPct val="107000"/>
                        </a:lnSpc>
                        <a:spcAft>
                          <a:spcPts val="0"/>
                        </a:spcAft>
                      </a:pPr>
                      <a:r>
                        <a:rPr lang="en-US" sz="1100" b="0" dirty="0">
                          <a:effectLst/>
                        </a:rPr>
                        <a:t>-0.02</a:t>
                      </a:r>
                      <a:endParaRPr lang="en-US" sz="1100" b="0"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dirty="0">
                          <a:effectLst/>
                        </a:rPr>
                        <a:t>1.22</a:t>
                      </a:r>
                      <a:endParaRPr lang="en-US" sz="1100" b="0"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dirty="0">
                          <a:effectLst/>
                        </a:rPr>
                        <a:t>19.44%</a:t>
                      </a:r>
                      <a:endParaRPr lang="en-US" sz="1100" b="0"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dirty="0">
                          <a:effectLst/>
                        </a:rPr>
                        <a:t>-17.65%</a:t>
                      </a:r>
                      <a:endParaRPr lang="en-US" sz="1100" b="0"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dirty="0">
                          <a:effectLst/>
                        </a:rPr>
                        <a:t>34.76%</a:t>
                      </a:r>
                      <a:endParaRPr lang="en-US" sz="1100" b="0"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dirty="0">
                          <a:effectLst/>
                        </a:rPr>
                        <a:t>-30.31%</a:t>
                      </a:r>
                      <a:endParaRPr lang="en-US" sz="1100" b="0"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dirty="0">
                          <a:effectLst/>
                        </a:rPr>
                        <a:t>58.32%</a:t>
                      </a:r>
                      <a:endParaRPr lang="en-US" sz="1100" b="0"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1" u="sng" dirty="0">
                          <a:effectLst/>
                        </a:rPr>
                        <a:t>-49.46%</a:t>
                      </a:r>
                      <a:endParaRPr lang="en-US" sz="1100" b="1" u="sng"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extLst>
                  <a:ext uri="{0D108BD9-81ED-4DB2-BD59-A6C34878D82A}">
                    <a16:rowId xmlns:a16="http://schemas.microsoft.com/office/drawing/2014/main" val="2027417822"/>
                  </a:ext>
                </a:extLst>
              </a:tr>
            </a:tbl>
          </a:graphicData>
        </a:graphic>
      </p:graphicFrame>
      <p:sp>
        <p:nvSpPr>
          <p:cNvPr id="9" name="Title 1">
            <a:extLst>
              <a:ext uri="{FF2B5EF4-FFF2-40B4-BE49-F238E27FC236}">
                <a16:creationId xmlns:a16="http://schemas.microsoft.com/office/drawing/2014/main" id="{F0876000-4DEC-4D92-A31F-2E4628F87B3F}"/>
              </a:ext>
            </a:extLst>
          </p:cNvPr>
          <p:cNvSpPr>
            <a:spLocks noGrp="1"/>
          </p:cNvSpPr>
          <p:nvPr>
            <p:ph type="title"/>
          </p:nvPr>
        </p:nvSpPr>
        <p:spPr>
          <a:xfrm>
            <a:off x="1262063" y="365125"/>
            <a:ext cx="9691687" cy="1325563"/>
          </a:xfrm>
        </p:spPr>
        <p:txBody>
          <a:bodyPr anchor="ctr">
            <a:normAutofit/>
          </a:bodyPr>
          <a:lstStyle/>
          <a:p>
            <a:r>
              <a:rPr lang="en-GB" dirty="0"/>
              <a:t>Price Return Indices</a:t>
            </a:r>
          </a:p>
        </p:txBody>
      </p:sp>
    </p:spTree>
    <p:extLst>
      <p:ext uri="{BB962C8B-B14F-4D97-AF65-F5344CB8AC3E}">
        <p14:creationId xmlns:p14="http://schemas.microsoft.com/office/powerpoint/2010/main" val="9038222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021F1-307B-408C-9FCF-6F677B44ECFE}"/>
              </a:ext>
            </a:extLst>
          </p:cNvPr>
          <p:cNvSpPr>
            <a:spLocks noGrp="1"/>
          </p:cNvSpPr>
          <p:nvPr>
            <p:ph type="title"/>
          </p:nvPr>
        </p:nvSpPr>
        <p:spPr/>
        <p:txBody>
          <a:bodyPr anchor="ctr">
            <a:normAutofit/>
          </a:bodyPr>
          <a:lstStyle/>
          <a:p>
            <a:r>
              <a:rPr lang="en-GB" dirty="0"/>
              <a:t>Price Return Indices</a:t>
            </a:r>
          </a:p>
        </p:txBody>
      </p:sp>
      <p:sp>
        <p:nvSpPr>
          <p:cNvPr id="5" name="Rectangle 4">
            <a:extLst>
              <a:ext uri="{FF2B5EF4-FFF2-40B4-BE49-F238E27FC236}">
                <a16:creationId xmlns:a16="http://schemas.microsoft.com/office/drawing/2014/main" id="{CFEFCE02-4869-475E-A829-99F1E317E73E}"/>
              </a:ext>
            </a:extLst>
          </p:cNvPr>
          <p:cNvSpPr/>
          <p:nvPr/>
        </p:nvSpPr>
        <p:spPr>
          <a:xfrm>
            <a:off x="402672" y="1358503"/>
            <a:ext cx="10551840" cy="774571"/>
          </a:xfrm>
          <a:prstGeom prst="rect">
            <a:avLst/>
          </a:prstGeom>
        </p:spPr>
        <p:txBody>
          <a:bodyPr wrap="square">
            <a:spAutoFit/>
          </a:bodyPr>
          <a:lstStyle/>
          <a:p>
            <a:pPr algn="ctr" latinLnBrk="1">
              <a:spcAft>
                <a:spcPts val="1000"/>
              </a:spcAft>
            </a:pPr>
            <a:r>
              <a:rPr lang="en-US" spc="10" dirty="0"/>
              <a:t>Summary of Statistics of Fundamentally Weighted </a:t>
            </a:r>
            <a:r>
              <a:rPr lang="en-US" b="1" spc="10" dirty="0"/>
              <a:t>Price Return Indices </a:t>
            </a:r>
          </a:p>
          <a:p>
            <a:pPr algn="ctr" latinLnBrk="1">
              <a:spcAft>
                <a:spcPts val="1000"/>
              </a:spcAft>
            </a:pPr>
            <a:r>
              <a:rPr lang="en-US" spc="10" dirty="0"/>
              <a:t>Based on </a:t>
            </a:r>
            <a:r>
              <a:rPr lang="en-US" b="1" spc="10" dirty="0"/>
              <a:t>Arithmetic Mean Returns</a:t>
            </a:r>
            <a:r>
              <a:rPr lang="en-US" spc="10" dirty="0"/>
              <a:t>, for Jan 1964 - Dec 2018</a:t>
            </a:r>
          </a:p>
        </p:txBody>
      </p:sp>
      <p:graphicFrame>
        <p:nvGraphicFramePr>
          <p:cNvPr id="4" name="Table 3">
            <a:extLst>
              <a:ext uri="{FF2B5EF4-FFF2-40B4-BE49-F238E27FC236}">
                <a16:creationId xmlns:a16="http://schemas.microsoft.com/office/drawing/2014/main" id="{27476577-0157-48FF-8008-432C2EF8D151}"/>
              </a:ext>
            </a:extLst>
          </p:cNvPr>
          <p:cNvGraphicFramePr>
            <a:graphicFrameLocks noGrp="1"/>
          </p:cNvGraphicFramePr>
          <p:nvPr>
            <p:extLst>
              <p:ext uri="{D42A27DB-BD31-4B8C-83A1-F6EECF244321}">
                <p14:modId xmlns:p14="http://schemas.microsoft.com/office/powerpoint/2010/main" val="1038934723"/>
              </p:ext>
            </p:extLst>
          </p:nvPr>
        </p:nvGraphicFramePr>
        <p:xfrm>
          <a:off x="1262063" y="2201661"/>
          <a:ext cx="8594721" cy="4541520"/>
        </p:xfrm>
        <a:graphic>
          <a:graphicData uri="http://schemas.openxmlformats.org/drawingml/2006/table">
            <a:tbl>
              <a:tblPr/>
              <a:tblGrid>
                <a:gridCol w="3211249">
                  <a:extLst>
                    <a:ext uri="{9D8B030D-6E8A-4147-A177-3AD203B41FA5}">
                      <a16:colId xmlns:a16="http://schemas.microsoft.com/office/drawing/2014/main" val="2976323335"/>
                    </a:ext>
                  </a:extLst>
                </a:gridCol>
                <a:gridCol w="672934">
                  <a:extLst>
                    <a:ext uri="{9D8B030D-6E8A-4147-A177-3AD203B41FA5}">
                      <a16:colId xmlns:a16="http://schemas.microsoft.com/office/drawing/2014/main" val="3196875071"/>
                    </a:ext>
                  </a:extLst>
                </a:gridCol>
                <a:gridCol w="672934">
                  <a:extLst>
                    <a:ext uri="{9D8B030D-6E8A-4147-A177-3AD203B41FA5}">
                      <a16:colId xmlns:a16="http://schemas.microsoft.com/office/drawing/2014/main" val="2733139941"/>
                    </a:ext>
                  </a:extLst>
                </a:gridCol>
                <a:gridCol w="672934">
                  <a:extLst>
                    <a:ext uri="{9D8B030D-6E8A-4147-A177-3AD203B41FA5}">
                      <a16:colId xmlns:a16="http://schemas.microsoft.com/office/drawing/2014/main" val="2726040985"/>
                    </a:ext>
                  </a:extLst>
                </a:gridCol>
                <a:gridCol w="672934">
                  <a:extLst>
                    <a:ext uri="{9D8B030D-6E8A-4147-A177-3AD203B41FA5}">
                      <a16:colId xmlns:a16="http://schemas.microsoft.com/office/drawing/2014/main" val="3164030986"/>
                    </a:ext>
                  </a:extLst>
                </a:gridCol>
                <a:gridCol w="672934">
                  <a:extLst>
                    <a:ext uri="{9D8B030D-6E8A-4147-A177-3AD203B41FA5}">
                      <a16:colId xmlns:a16="http://schemas.microsoft.com/office/drawing/2014/main" val="2115085389"/>
                    </a:ext>
                  </a:extLst>
                </a:gridCol>
                <a:gridCol w="672934">
                  <a:extLst>
                    <a:ext uri="{9D8B030D-6E8A-4147-A177-3AD203B41FA5}">
                      <a16:colId xmlns:a16="http://schemas.microsoft.com/office/drawing/2014/main" val="2763286380"/>
                    </a:ext>
                  </a:extLst>
                </a:gridCol>
                <a:gridCol w="672934">
                  <a:extLst>
                    <a:ext uri="{9D8B030D-6E8A-4147-A177-3AD203B41FA5}">
                      <a16:colId xmlns:a16="http://schemas.microsoft.com/office/drawing/2014/main" val="2631414128"/>
                    </a:ext>
                  </a:extLst>
                </a:gridCol>
                <a:gridCol w="672934">
                  <a:extLst>
                    <a:ext uri="{9D8B030D-6E8A-4147-A177-3AD203B41FA5}">
                      <a16:colId xmlns:a16="http://schemas.microsoft.com/office/drawing/2014/main" val="2285621873"/>
                    </a:ext>
                  </a:extLst>
                </a:gridCol>
              </a:tblGrid>
              <a:tr h="0">
                <a:tc>
                  <a:txBody>
                    <a:bodyPr/>
                    <a:lstStyle/>
                    <a:p>
                      <a:pPr algn="l" fontAlgn="b"/>
                      <a:r>
                        <a:rPr lang="en-SG" sz="1000" b="0" i="0" u="none" strike="noStrike" dirty="0">
                          <a:solidFill>
                            <a:srgbClr val="000000"/>
                          </a:solidFill>
                          <a:effectLst/>
                          <a:latin typeface="Calibri" panose="020F0502020204030204" pitchFamily="34" charset="0"/>
                        </a:rPr>
                        <a:t> </a:t>
                      </a:r>
                    </a:p>
                  </a:txBody>
                  <a:tcPr marL="45720" marR="45720" anchor="ctr">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rtl="0" fontAlgn="ctr"/>
                      <a:r>
                        <a:rPr lang="en-SG" sz="1000" b="1" i="0" u="none" strike="noStrike" dirty="0">
                          <a:solidFill>
                            <a:srgbClr val="000000"/>
                          </a:solidFill>
                          <a:effectLst/>
                          <a:latin typeface="Century Schoolbook" panose="02040604050505020304" pitchFamily="18" charset="0"/>
                        </a:rPr>
                        <a:t>DJU</a:t>
                      </a:r>
                    </a:p>
                  </a:txBody>
                  <a:tcPr marL="45720" marR="45720" anchor="ctr">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rtl="0" fontAlgn="ctr"/>
                      <a:r>
                        <a:rPr lang="en-SG" sz="1000" b="1" i="0" u="none" strike="noStrike">
                          <a:solidFill>
                            <a:srgbClr val="000000"/>
                          </a:solidFill>
                          <a:effectLst/>
                          <a:latin typeface="Century Schoolbook" panose="02040604050505020304" pitchFamily="18" charset="0"/>
                        </a:rPr>
                        <a:t>Market Cap</a:t>
                      </a:r>
                    </a:p>
                  </a:txBody>
                  <a:tcPr marL="45720" marR="45720" anchor="ctr">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rtl="0" fontAlgn="ctr"/>
                      <a:r>
                        <a:rPr lang="en-SG" sz="1000" b="1" i="0" u="none" strike="noStrike" dirty="0">
                          <a:solidFill>
                            <a:srgbClr val="000000"/>
                          </a:solidFill>
                          <a:effectLst/>
                          <a:latin typeface="Century Schoolbook" panose="02040604050505020304" pitchFamily="18" charset="0"/>
                        </a:rPr>
                        <a:t>ROIC</a:t>
                      </a:r>
                    </a:p>
                  </a:txBody>
                  <a:tcPr marL="45720" marR="45720" anchor="ctr">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rtl="0" fontAlgn="ctr"/>
                      <a:r>
                        <a:rPr lang="en-SG" sz="1000" b="1" i="0" u="none" strike="noStrike">
                          <a:solidFill>
                            <a:srgbClr val="000000"/>
                          </a:solidFill>
                          <a:effectLst/>
                          <a:latin typeface="Century Schoolbook" panose="02040604050505020304" pitchFamily="18" charset="0"/>
                        </a:rPr>
                        <a:t>ROC</a:t>
                      </a:r>
                    </a:p>
                  </a:txBody>
                  <a:tcPr marL="45720" marR="45720" anchor="ctr">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rtl="0" fontAlgn="ctr"/>
                      <a:r>
                        <a:rPr lang="en-SG" sz="1000" b="1" i="0" u="none" strike="noStrike" dirty="0">
                          <a:solidFill>
                            <a:srgbClr val="000000"/>
                          </a:solidFill>
                          <a:effectLst/>
                          <a:latin typeface="Century Schoolbook" panose="02040604050505020304" pitchFamily="18" charset="0"/>
                        </a:rPr>
                        <a:t>Gross Margin</a:t>
                      </a:r>
                    </a:p>
                  </a:txBody>
                  <a:tcPr marL="45720" marR="45720" anchor="ctr">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rtl="0" fontAlgn="ctr"/>
                      <a:r>
                        <a:rPr lang="en-SG" sz="1000" b="1" i="0" u="none" strike="noStrike" dirty="0">
                          <a:solidFill>
                            <a:srgbClr val="000000"/>
                          </a:solidFill>
                          <a:effectLst/>
                          <a:latin typeface="Century Schoolbook" panose="02040604050505020304" pitchFamily="18" charset="0"/>
                        </a:rPr>
                        <a:t>EBITDA Margin</a:t>
                      </a:r>
                    </a:p>
                  </a:txBody>
                  <a:tcPr marL="45720" marR="45720" anchor="ctr">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rtl="0" fontAlgn="ctr"/>
                      <a:r>
                        <a:rPr lang="en-SG" sz="1000" b="1" i="0" u="none" strike="noStrike" dirty="0">
                          <a:solidFill>
                            <a:srgbClr val="000000"/>
                          </a:solidFill>
                          <a:effectLst/>
                          <a:latin typeface="Century Schoolbook" panose="02040604050505020304" pitchFamily="18" charset="0"/>
                        </a:rPr>
                        <a:t>Op CF Margin</a:t>
                      </a:r>
                    </a:p>
                  </a:txBody>
                  <a:tcPr marL="45720" marR="45720" anchor="ctr">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rtl="0" fontAlgn="ctr"/>
                      <a:r>
                        <a:rPr lang="en-SG" sz="1000" b="1" i="0" u="none" strike="noStrike" dirty="0">
                          <a:solidFill>
                            <a:srgbClr val="000000"/>
                          </a:solidFill>
                          <a:effectLst/>
                          <a:latin typeface="Century Schoolbook" panose="02040604050505020304" pitchFamily="18" charset="0"/>
                        </a:rPr>
                        <a:t>Current </a:t>
                      </a:r>
                    </a:p>
                    <a:p>
                      <a:pPr algn="ctr" rtl="0" fontAlgn="ctr"/>
                      <a:r>
                        <a:rPr lang="en-SG" sz="1000" b="1" i="0" u="none" strike="noStrike" dirty="0">
                          <a:solidFill>
                            <a:srgbClr val="000000"/>
                          </a:solidFill>
                          <a:effectLst/>
                          <a:latin typeface="Century Schoolbook" panose="02040604050505020304" pitchFamily="18" charset="0"/>
                        </a:rPr>
                        <a:t>Ratio</a:t>
                      </a:r>
                    </a:p>
                  </a:txBody>
                  <a:tcPr marL="45720" marR="45720" anchor="ctr">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extLst>
                  <a:ext uri="{0D108BD9-81ED-4DB2-BD59-A6C34878D82A}">
                    <a16:rowId xmlns:a16="http://schemas.microsoft.com/office/drawing/2014/main" val="3502080597"/>
                  </a:ext>
                </a:extLst>
              </a:tr>
              <a:tr h="0">
                <a:tc gridSpan="9">
                  <a:txBody>
                    <a:bodyPr/>
                    <a:lstStyle/>
                    <a:p>
                      <a:pPr algn="ctr" rtl="0" fontAlgn="ctr"/>
                      <a:r>
                        <a:rPr lang="en-SG" sz="1000" b="1" i="0" u="none" strike="noStrike" dirty="0">
                          <a:solidFill>
                            <a:srgbClr val="000000"/>
                          </a:solidFill>
                          <a:effectLst/>
                          <a:latin typeface="Century Schoolbook" panose="02040604050505020304" pitchFamily="18" charset="0"/>
                        </a:rPr>
                        <a:t>Key Statistics (Based on Annual Returns)</a:t>
                      </a:r>
                    </a:p>
                  </a:txBody>
                  <a:tcPr marL="45720" marR="45720" anchor="ctr">
                    <a:lnL>
                      <a:noFill/>
                    </a:lnL>
                    <a:lnR>
                      <a:noFill/>
                    </a:lnR>
                    <a:lnT w="25400" cap="flat" cmpd="dbl"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hMerge="1">
                  <a:txBody>
                    <a:bodyPr/>
                    <a:lstStyle/>
                    <a:p>
                      <a:endParaRPr lang="en-SG"/>
                    </a:p>
                  </a:txBody>
                  <a:tcPr/>
                </a:tc>
                <a:tc hMerge="1">
                  <a:txBody>
                    <a:bodyPr/>
                    <a:lstStyle/>
                    <a:p>
                      <a:endParaRPr lang="en-SG"/>
                    </a:p>
                  </a:txBody>
                  <a:tcPr/>
                </a:tc>
                <a:tc hMerge="1">
                  <a:txBody>
                    <a:bodyPr/>
                    <a:lstStyle/>
                    <a:p>
                      <a:endParaRPr lang="en-SG"/>
                    </a:p>
                  </a:txBody>
                  <a:tcPr>
                    <a:lnL w="12700" cmpd="sng">
                      <a:noFill/>
                      <a:prstDash val="solid"/>
                    </a:lnL>
                    <a:lnT w="25400" cap="flat" cmpd="dbl" algn="ctr">
                      <a:solidFill>
                        <a:srgbClr val="000000"/>
                      </a:solidFill>
                      <a:prstDash val="solid"/>
                      <a:round/>
                      <a:headEnd type="none" w="med" len="med"/>
                      <a:tailEnd type="none" w="med" len="med"/>
                    </a:lnT>
                  </a:tcPr>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endParaRPr lang="en-SG"/>
                    </a:p>
                  </a:txBody>
                  <a:tcPr/>
                </a:tc>
                <a:extLst>
                  <a:ext uri="{0D108BD9-81ED-4DB2-BD59-A6C34878D82A}">
                    <a16:rowId xmlns:a16="http://schemas.microsoft.com/office/drawing/2014/main" val="2939470167"/>
                  </a:ext>
                </a:extLst>
              </a:tr>
              <a:tr h="0">
                <a:tc>
                  <a:txBody>
                    <a:bodyPr/>
                    <a:lstStyle/>
                    <a:p>
                      <a:pPr algn="l" rtl="0" fontAlgn="ctr"/>
                      <a:r>
                        <a:rPr lang="en-SG" sz="1000" b="1" i="0" u="none" strike="noStrike" dirty="0">
                          <a:solidFill>
                            <a:srgbClr val="000000"/>
                          </a:solidFill>
                          <a:effectLst/>
                          <a:latin typeface="Century Schoolbook" panose="02040604050505020304" pitchFamily="18" charset="0"/>
                        </a:rPr>
                        <a:t>Mean Return (%)</a:t>
                      </a:r>
                    </a:p>
                  </a:txBody>
                  <a:tcPr marL="45720" marR="4572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rtl="0" fontAlgn="ctr"/>
                      <a:r>
                        <a:rPr lang="en-SG" sz="1000" b="0" i="0" u="none" strike="noStrike">
                          <a:solidFill>
                            <a:srgbClr val="000000"/>
                          </a:solidFill>
                          <a:effectLst/>
                          <a:latin typeface="Century Schoolbook" panose="02040604050505020304" pitchFamily="18" charset="0"/>
                        </a:rPr>
                        <a:t>4.34%</a:t>
                      </a:r>
                    </a:p>
                  </a:txBody>
                  <a:tcPr marL="45720" marR="4572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rtl="0" fontAlgn="ctr"/>
                      <a:r>
                        <a:rPr lang="en-SG" sz="1000" b="1" i="0" u="sng" strike="noStrike" dirty="0">
                          <a:solidFill>
                            <a:srgbClr val="000000"/>
                          </a:solidFill>
                          <a:effectLst/>
                          <a:latin typeface="Century Schoolbook" panose="02040604050505020304" pitchFamily="18" charset="0"/>
                        </a:rPr>
                        <a:t>3.91%</a:t>
                      </a:r>
                    </a:p>
                  </a:txBody>
                  <a:tcPr marL="45720" marR="4572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rtl="0" fontAlgn="ctr"/>
                      <a:r>
                        <a:rPr lang="en-SG" sz="1000" b="1" i="0" u="none" strike="noStrike" dirty="0">
                          <a:solidFill>
                            <a:srgbClr val="000000"/>
                          </a:solidFill>
                          <a:effectLst/>
                          <a:latin typeface="Century Schoolbook" panose="02040604050505020304" pitchFamily="18" charset="0"/>
                        </a:rPr>
                        <a:t>9.47%</a:t>
                      </a:r>
                    </a:p>
                  </a:txBody>
                  <a:tcPr marL="45720" marR="45720" anchor="ctr">
                    <a:lnL>
                      <a:noFill/>
                    </a:lnL>
                    <a:lnR>
                      <a:noFill/>
                    </a:lnR>
                    <a:lnB>
                      <a:noFill/>
                    </a:lnB>
                  </a:tcPr>
                </a:tc>
                <a:tc>
                  <a:txBody>
                    <a:bodyPr/>
                    <a:lstStyle/>
                    <a:p>
                      <a:pPr algn="ctr" rtl="0" fontAlgn="ctr"/>
                      <a:r>
                        <a:rPr lang="en-SG" sz="1000" b="0" i="0" u="none" strike="noStrike">
                          <a:solidFill>
                            <a:srgbClr val="000000"/>
                          </a:solidFill>
                          <a:effectLst/>
                          <a:latin typeface="Century Schoolbook" panose="02040604050505020304" pitchFamily="18" charset="0"/>
                        </a:rPr>
                        <a:t>5.89%</a:t>
                      </a:r>
                    </a:p>
                  </a:txBody>
                  <a:tcPr marL="45720" marR="4572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rtl="0" fontAlgn="ctr"/>
                      <a:r>
                        <a:rPr lang="en-SG" sz="1000" b="0" i="0" u="none" strike="noStrike">
                          <a:solidFill>
                            <a:srgbClr val="000000"/>
                          </a:solidFill>
                          <a:effectLst/>
                          <a:latin typeface="Century Schoolbook" panose="02040604050505020304" pitchFamily="18" charset="0"/>
                        </a:rPr>
                        <a:t>4.68%</a:t>
                      </a:r>
                    </a:p>
                  </a:txBody>
                  <a:tcPr marL="45720" marR="4572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rtl="0" fontAlgn="ctr"/>
                      <a:r>
                        <a:rPr lang="en-SG" sz="1000" b="0" i="0" u="none" strike="noStrike">
                          <a:solidFill>
                            <a:srgbClr val="000000"/>
                          </a:solidFill>
                          <a:effectLst/>
                          <a:latin typeface="Century Schoolbook" panose="02040604050505020304" pitchFamily="18" charset="0"/>
                        </a:rPr>
                        <a:t>4.55%</a:t>
                      </a:r>
                    </a:p>
                  </a:txBody>
                  <a:tcPr marL="45720" marR="4572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rtl="0" fontAlgn="ctr"/>
                      <a:r>
                        <a:rPr lang="en-SG" sz="1000" b="0" i="0" u="none" strike="noStrike" dirty="0">
                          <a:solidFill>
                            <a:srgbClr val="000000"/>
                          </a:solidFill>
                          <a:effectLst/>
                          <a:latin typeface="Century Schoolbook" panose="02040604050505020304" pitchFamily="18" charset="0"/>
                        </a:rPr>
                        <a:t>-</a:t>
                      </a:r>
                    </a:p>
                  </a:txBody>
                  <a:tcPr marL="45720" marR="4572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rtl="0" fontAlgn="ctr"/>
                      <a:r>
                        <a:rPr lang="en-SG" sz="1000" b="0" i="0" u="none" strike="noStrike">
                          <a:solidFill>
                            <a:srgbClr val="000000"/>
                          </a:solidFill>
                          <a:effectLst/>
                          <a:latin typeface="Century Schoolbook" panose="02040604050505020304" pitchFamily="18" charset="0"/>
                        </a:rPr>
                        <a:t>5.20%</a:t>
                      </a:r>
                    </a:p>
                  </a:txBody>
                  <a:tcPr marL="45720" marR="45720" anchor="ctr">
                    <a:lnL>
                      <a:noFill/>
                    </a:lnL>
                    <a:lnR>
                      <a:noFill/>
                    </a:lnR>
                    <a:lnT w="25400" cap="flat" cmpd="dbl"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273614694"/>
                  </a:ext>
                </a:extLst>
              </a:tr>
              <a:tr h="0">
                <a:tc>
                  <a:txBody>
                    <a:bodyPr/>
                    <a:lstStyle/>
                    <a:p>
                      <a:pPr algn="l" rtl="0" fontAlgn="ctr"/>
                      <a:r>
                        <a:rPr lang="en-SG" sz="1000" b="1" i="0" u="none" strike="noStrike" dirty="0">
                          <a:solidFill>
                            <a:srgbClr val="000000"/>
                          </a:solidFill>
                          <a:effectLst/>
                          <a:latin typeface="Century Schoolbook" panose="02040604050505020304" pitchFamily="18" charset="0"/>
                        </a:rPr>
                        <a:t>Volatility (%)</a:t>
                      </a:r>
                    </a:p>
                  </a:txBody>
                  <a:tcPr marL="45720" marR="45720" anchor="ctr">
                    <a:lnL>
                      <a:noFill/>
                    </a:lnL>
                    <a:lnR>
                      <a:noFill/>
                    </a:lnR>
                    <a:lnT>
                      <a:noFill/>
                    </a:lnT>
                    <a:lnB>
                      <a:noFill/>
                    </a:lnB>
                  </a:tcPr>
                </a:tc>
                <a:tc>
                  <a:txBody>
                    <a:bodyPr/>
                    <a:lstStyle/>
                    <a:p>
                      <a:pPr algn="ctr" rtl="0" fontAlgn="ctr"/>
                      <a:r>
                        <a:rPr lang="en-SG" sz="1000" b="1" i="0" u="none" strike="noStrike" dirty="0">
                          <a:solidFill>
                            <a:srgbClr val="000000"/>
                          </a:solidFill>
                          <a:effectLst/>
                          <a:latin typeface="Century Schoolbook" panose="02040604050505020304" pitchFamily="18" charset="0"/>
                        </a:rPr>
                        <a:t>16.31%</a:t>
                      </a:r>
                    </a:p>
                  </a:txBody>
                  <a:tcPr marL="45720" marR="45720" anchor="ctr">
                    <a:lnL>
                      <a:noFill/>
                    </a:lnL>
                    <a:lnR>
                      <a:noFill/>
                    </a:lnR>
                    <a:lnT>
                      <a:noFill/>
                    </a:lnT>
                    <a:lnB>
                      <a:noFill/>
                    </a:lnB>
                  </a:tcPr>
                </a:tc>
                <a:tc>
                  <a:txBody>
                    <a:bodyPr/>
                    <a:lstStyle/>
                    <a:p>
                      <a:pPr algn="ctr" rtl="0" fontAlgn="ctr"/>
                      <a:r>
                        <a:rPr lang="en-SG" sz="1000" b="0" i="0" u="none" strike="noStrike">
                          <a:solidFill>
                            <a:srgbClr val="000000"/>
                          </a:solidFill>
                          <a:effectLst/>
                          <a:latin typeface="Century Schoolbook" panose="02040604050505020304" pitchFamily="18" charset="0"/>
                        </a:rPr>
                        <a:t>17.38%</a:t>
                      </a:r>
                    </a:p>
                  </a:txBody>
                  <a:tcPr marL="45720" marR="45720" anchor="ctr">
                    <a:lnL>
                      <a:noFill/>
                    </a:lnL>
                    <a:lnR>
                      <a:noFill/>
                    </a:lnR>
                    <a:lnT>
                      <a:noFill/>
                    </a:lnT>
                    <a:lnB>
                      <a:noFill/>
                    </a:lnB>
                  </a:tcPr>
                </a:tc>
                <a:tc>
                  <a:txBody>
                    <a:bodyPr/>
                    <a:lstStyle/>
                    <a:p>
                      <a:pPr algn="ctr" rtl="0" fontAlgn="ctr"/>
                      <a:r>
                        <a:rPr lang="en-SG" sz="1000" b="1" i="0" u="sng" strike="noStrike" dirty="0">
                          <a:solidFill>
                            <a:srgbClr val="000000"/>
                          </a:solidFill>
                          <a:effectLst/>
                          <a:latin typeface="Century Schoolbook" panose="02040604050505020304" pitchFamily="18" charset="0"/>
                        </a:rPr>
                        <a:t>27.20%</a:t>
                      </a:r>
                    </a:p>
                  </a:txBody>
                  <a:tcPr marL="45720" marR="45720" anchor="ctr">
                    <a:lnL>
                      <a:noFill/>
                    </a:lnL>
                    <a:lnR>
                      <a:noFill/>
                    </a:lnR>
                    <a:lnT>
                      <a:noFill/>
                    </a:lnT>
                    <a:lnB>
                      <a:noFill/>
                    </a:lnB>
                  </a:tcPr>
                </a:tc>
                <a:tc>
                  <a:txBody>
                    <a:bodyPr/>
                    <a:lstStyle/>
                    <a:p>
                      <a:pPr algn="ctr" rtl="0" fontAlgn="ctr"/>
                      <a:r>
                        <a:rPr lang="en-SG" sz="1000" b="0" i="0" u="none" strike="noStrike">
                          <a:solidFill>
                            <a:srgbClr val="000000"/>
                          </a:solidFill>
                          <a:effectLst/>
                          <a:latin typeface="Century Schoolbook" panose="02040604050505020304" pitchFamily="18" charset="0"/>
                        </a:rPr>
                        <a:t>19.49%</a:t>
                      </a:r>
                    </a:p>
                  </a:txBody>
                  <a:tcPr marL="45720" marR="45720" anchor="ctr">
                    <a:lnL>
                      <a:noFill/>
                    </a:lnL>
                    <a:lnR>
                      <a:noFill/>
                    </a:lnR>
                    <a:lnT>
                      <a:noFill/>
                    </a:lnT>
                    <a:lnB>
                      <a:noFill/>
                    </a:lnB>
                  </a:tcPr>
                </a:tc>
                <a:tc>
                  <a:txBody>
                    <a:bodyPr/>
                    <a:lstStyle/>
                    <a:p>
                      <a:pPr algn="ctr" rtl="0" fontAlgn="ctr"/>
                      <a:r>
                        <a:rPr lang="en-SG" sz="1000" b="0" i="0" u="none" strike="noStrike">
                          <a:solidFill>
                            <a:srgbClr val="000000"/>
                          </a:solidFill>
                          <a:effectLst/>
                          <a:latin typeface="Century Schoolbook" panose="02040604050505020304" pitchFamily="18" charset="0"/>
                        </a:rPr>
                        <a:t>17.71%</a:t>
                      </a:r>
                    </a:p>
                  </a:txBody>
                  <a:tcPr marL="45720" marR="45720" anchor="ctr">
                    <a:lnL>
                      <a:noFill/>
                    </a:lnL>
                    <a:lnR>
                      <a:noFill/>
                    </a:lnR>
                    <a:lnT>
                      <a:noFill/>
                    </a:lnT>
                    <a:lnB>
                      <a:noFill/>
                    </a:lnB>
                  </a:tcPr>
                </a:tc>
                <a:tc>
                  <a:txBody>
                    <a:bodyPr/>
                    <a:lstStyle/>
                    <a:p>
                      <a:pPr algn="ctr" rtl="0" fontAlgn="ctr"/>
                      <a:r>
                        <a:rPr lang="en-SG" sz="1000" b="0" i="0" u="none" strike="noStrike" dirty="0">
                          <a:solidFill>
                            <a:srgbClr val="000000"/>
                          </a:solidFill>
                          <a:effectLst/>
                          <a:latin typeface="Century Schoolbook" panose="02040604050505020304" pitchFamily="18" charset="0"/>
                        </a:rPr>
                        <a:t>17.27%</a:t>
                      </a:r>
                    </a:p>
                  </a:txBody>
                  <a:tcPr marL="45720" marR="45720" anchor="ctr">
                    <a:lnL>
                      <a:noFill/>
                    </a:lnL>
                    <a:lnR>
                      <a:noFill/>
                    </a:lnR>
                    <a:lnT>
                      <a:noFill/>
                    </a:lnT>
                    <a:lnB>
                      <a:noFill/>
                    </a:lnB>
                  </a:tcPr>
                </a:tc>
                <a:tc>
                  <a:txBody>
                    <a:bodyPr/>
                    <a:lstStyle/>
                    <a:p>
                      <a:pPr algn="ctr" rtl="0" fontAlgn="ctr"/>
                      <a:r>
                        <a:rPr lang="en-SG" sz="1000" b="0" i="0" u="none" strike="noStrike" dirty="0">
                          <a:solidFill>
                            <a:srgbClr val="000000"/>
                          </a:solidFill>
                          <a:effectLst/>
                          <a:latin typeface="Century Schoolbook" panose="02040604050505020304" pitchFamily="18" charset="0"/>
                        </a:rPr>
                        <a:t>-</a:t>
                      </a:r>
                    </a:p>
                  </a:txBody>
                  <a:tcPr marL="45720" marR="45720" anchor="ctr">
                    <a:lnL>
                      <a:noFill/>
                    </a:lnL>
                    <a:lnR>
                      <a:noFill/>
                    </a:lnR>
                    <a:lnT>
                      <a:noFill/>
                    </a:lnT>
                    <a:lnB>
                      <a:noFill/>
                    </a:lnB>
                  </a:tcPr>
                </a:tc>
                <a:tc>
                  <a:txBody>
                    <a:bodyPr/>
                    <a:lstStyle/>
                    <a:p>
                      <a:pPr algn="ctr" rtl="0" fontAlgn="ctr"/>
                      <a:r>
                        <a:rPr lang="en-SG" sz="1000" b="0" i="0" u="none" strike="noStrike">
                          <a:solidFill>
                            <a:srgbClr val="000000"/>
                          </a:solidFill>
                          <a:effectLst/>
                          <a:latin typeface="Century Schoolbook" panose="02040604050505020304" pitchFamily="18" charset="0"/>
                        </a:rPr>
                        <a:t>18.17%</a:t>
                      </a:r>
                    </a:p>
                  </a:txBody>
                  <a:tcPr marL="45720" marR="45720" anchor="ctr">
                    <a:lnL>
                      <a:noFill/>
                    </a:lnL>
                    <a:lnR>
                      <a:noFill/>
                    </a:lnR>
                    <a:lnT>
                      <a:noFill/>
                    </a:lnT>
                    <a:lnB>
                      <a:noFill/>
                    </a:lnB>
                  </a:tcPr>
                </a:tc>
                <a:extLst>
                  <a:ext uri="{0D108BD9-81ED-4DB2-BD59-A6C34878D82A}">
                    <a16:rowId xmlns:a16="http://schemas.microsoft.com/office/drawing/2014/main" val="915042439"/>
                  </a:ext>
                </a:extLst>
              </a:tr>
              <a:tr h="0">
                <a:tc>
                  <a:txBody>
                    <a:bodyPr/>
                    <a:lstStyle/>
                    <a:p>
                      <a:pPr algn="l" rtl="0" fontAlgn="ctr"/>
                      <a:r>
                        <a:rPr lang="en-US" sz="1000" b="1" i="0" u="none" strike="noStrike" dirty="0">
                          <a:solidFill>
                            <a:srgbClr val="000000"/>
                          </a:solidFill>
                          <a:effectLst/>
                          <a:latin typeface="Century Schoolbook" panose="02040604050505020304" pitchFamily="18" charset="0"/>
                        </a:rPr>
                        <a:t>Mean Risk Free Rate (%)</a:t>
                      </a:r>
                    </a:p>
                  </a:txBody>
                  <a:tcPr marL="45720" marR="45720" anchor="ctr">
                    <a:lnL>
                      <a:noFill/>
                    </a:lnL>
                    <a:lnR>
                      <a:noFill/>
                    </a:lnR>
                    <a:lnT>
                      <a:noFill/>
                    </a:lnT>
                    <a:lnB>
                      <a:noFill/>
                    </a:lnB>
                  </a:tcPr>
                </a:tc>
                <a:tc>
                  <a:txBody>
                    <a:bodyPr/>
                    <a:lstStyle/>
                    <a:p>
                      <a:pPr algn="ctr" rtl="0" fontAlgn="ctr"/>
                      <a:r>
                        <a:rPr lang="en-SG" sz="1000" b="0" i="0" u="none" strike="noStrike">
                          <a:solidFill>
                            <a:srgbClr val="000000"/>
                          </a:solidFill>
                          <a:effectLst/>
                          <a:latin typeface="Century Schoolbook" panose="02040604050505020304" pitchFamily="18" charset="0"/>
                        </a:rPr>
                        <a:t>4.78%</a:t>
                      </a:r>
                    </a:p>
                  </a:txBody>
                  <a:tcPr marL="45720" marR="45720" anchor="ctr">
                    <a:lnL>
                      <a:noFill/>
                    </a:lnL>
                    <a:lnR>
                      <a:noFill/>
                    </a:lnR>
                    <a:lnT>
                      <a:noFill/>
                    </a:lnT>
                    <a:lnB>
                      <a:noFill/>
                    </a:lnB>
                  </a:tcPr>
                </a:tc>
                <a:tc>
                  <a:txBody>
                    <a:bodyPr/>
                    <a:lstStyle/>
                    <a:p>
                      <a:pPr algn="ctr" rtl="0" fontAlgn="ctr"/>
                      <a:r>
                        <a:rPr lang="en-SG" sz="1000" b="0" i="0" u="none" strike="noStrike" dirty="0">
                          <a:solidFill>
                            <a:srgbClr val="000000"/>
                          </a:solidFill>
                          <a:effectLst/>
                          <a:latin typeface="Century Schoolbook" panose="02040604050505020304" pitchFamily="18" charset="0"/>
                        </a:rPr>
                        <a:t>4.78%</a:t>
                      </a:r>
                    </a:p>
                  </a:txBody>
                  <a:tcPr marL="45720" marR="45720" anchor="ctr">
                    <a:lnL>
                      <a:noFill/>
                    </a:lnL>
                    <a:lnR>
                      <a:noFill/>
                    </a:lnR>
                    <a:lnT>
                      <a:noFill/>
                    </a:lnT>
                    <a:lnB>
                      <a:noFill/>
                    </a:lnB>
                  </a:tcPr>
                </a:tc>
                <a:tc>
                  <a:txBody>
                    <a:bodyPr/>
                    <a:lstStyle/>
                    <a:p>
                      <a:pPr algn="ctr" rtl="0" fontAlgn="ctr"/>
                      <a:r>
                        <a:rPr lang="en-SG" sz="1000" b="0" i="0" u="none" strike="noStrike" dirty="0">
                          <a:solidFill>
                            <a:srgbClr val="000000"/>
                          </a:solidFill>
                          <a:effectLst/>
                          <a:latin typeface="Century Schoolbook" panose="02040604050505020304" pitchFamily="18" charset="0"/>
                        </a:rPr>
                        <a:t>4.78%</a:t>
                      </a:r>
                    </a:p>
                  </a:txBody>
                  <a:tcPr marL="45720" marR="45720" anchor="ctr">
                    <a:lnL>
                      <a:noFill/>
                    </a:lnL>
                    <a:lnR>
                      <a:noFill/>
                    </a:lnR>
                    <a:lnT>
                      <a:noFill/>
                    </a:lnT>
                    <a:lnB>
                      <a:noFill/>
                    </a:lnB>
                  </a:tcPr>
                </a:tc>
                <a:tc>
                  <a:txBody>
                    <a:bodyPr/>
                    <a:lstStyle/>
                    <a:p>
                      <a:pPr algn="ctr" rtl="0" fontAlgn="ctr"/>
                      <a:r>
                        <a:rPr lang="en-SG" sz="1000" b="0" i="0" u="none" strike="noStrike">
                          <a:solidFill>
                            <a:srgbClr val="000000"/>
                          </a:solidFill>
                          <a:effectLst/>
                          <a:latin typeface="Century Schoolbook" panose="02040604050505020304" pitchFamily="18" charset="0"/>
                        </a:rPr>
                        <a:t>4.78%</a:t>
                      </a:r>
                    </a:p>
                  </a:txBody>
                  <a:tcPr marL="45720" marR="45720" anchor="ctr">
                    <a:lnL>
                      <a:noFill/>
                    </a:lnL>
                    <a:lnR>
                      <a:noFill/>
                    </a:lnR>
                    <a:lnT>
                      <a:noFill/>
                    </a:lnT>
                    <a:lnB>
                      <a:noFill/>
                    </a:lnB>
                  </a:tcPr>
                </a:tc>
                <a:tc>
                  <a:txBody>
                    <a:bodyPr/>
                    <a:lstStyle/>
                    <a:p>
                      <a:pPr algn="ctr" rtl="0" fontAlgn="ctr"/>
                      <a:r>
                        <a:rPr lang="en-SG" sz="1000" b="0" i="0" u="none" strike="noStrike">
                          <a:solidFill>
                            <a:srgbClr val="000000"/>
                          </a:solidFill>
                          <a:effectLst/>
                          <a:latin typeface="Century Schoolbook" panose="02040604050505020304" pitchFamily="18" charset="0"/>
                        </a:rPr>
                        <a:t>4.78%</a:t>
                      </a:r>
                    </a:p>
                  </a:txBody>
                  <a:tcPr marL="45720" marR="45720" anchor="ctr">
                    <a:lnL>
                      <a:noFill/>
                    </a:lnL>
                    <a:lnR>
                      <a:noFill/>
                    </a:lnR>
                    <a:lnT>
                      <a:noFill/>
                    </a:lnT>
                    <a:lnB>
                      <a:noFill/>
                    </a:lnB>
                  </a:tcPr>
                </a:tc>
                <a:tc>
                  <a:txBody>
                    <a:bodyPr/>
                    <a:lstStyle/>
                    <a:p>
                      <a:pPr algn="ctr" rtl="0" fontAlgn="ctr"/>
                      <a:r>
                        <a:rPr lang="en-SG" sz="1000" b="0" i="0" u="none" strike="noStrike">
                          <a:solidFill>
                            <a:srgbClr val="000000"/>
                          </a:solidFill>
                          <a:effectLst/>
                          <a:latin typeface="Century Schoolbook" panose="02040604050505020304" pitchFamily="18" charset="0"/>
                        </a:rPr>
                        <a:t>4.78%</a:t>
                      </a:r>
                    </a:p>
                  </a:txBody>
                  <a:tcPr marL="45720" marR="45720" anchor="ctr">
                    <a:lnL>
                      <a:noFill/>
                    </a:lnL>
                    <a:lnR>
                      <a:noFill/>
                    </a:lnR>
                    <a:lnT>
                      <a:noFill/>
                    </a:lnT>
                    <a:lnB>
                      <a:noFill/>
                    </a:lnB>
                  </a:tcPr>
                </a:tc>
                <a:tc>
                  <a:txBody>
                    <a:bodyPr/>
                    <a:lstStyle/>
                    <a:p>
                      <a:pPr algn="ctr" rtl="0" fontAlgn="ctr"/>
                      <a:r>
                        <a:rPr lang="en-SG" sz="1000" b="0" i="0" u="none" strike="noStrike" dirty="0">
                          <a:solidFill>
                            <a:srgbClr val="000000"/>
                          </a:solidFill>
                          <a:effectLst/>
                          <a:latin typeface="Century Schoolbook" panose="02040604050505020304" pitchFamily="18" charset="0"/>
                        </a:rPr>
                        <a:t>-</a:t>
                      </a:r>
                    </a:p>
                  </a:txBody>
                  <a:tcPr marL="45720" marR="45720" anchor="ctr">
                    <a:lnL>
                      <a:noFill/>
                    </a:lnL>
                    <a:lnR>
                      <a:noFill/>
                    </a:lnR>
                    <a:lnT>
                      <a:noFill/>
                    </a:lnT>
                    <a:lnB>
                      <a:noFill/>
                    </a:lnB>
                  </a:tcPr>
                </a:tc>
                <a:tc>
                  <a:txBody>
                    <a:bodyPr/>
                    <a:lstStyle/>
                    <a:p>
                      <a:pPr algn="ctr" rtl="0" fontAlgn="ctr"/>
                      <a:r>
                        <a:rPr lang="en-SG" sz="1000" b="0" i="0" u="none" strike="noStrike">
                          <a:solidFill>
                            <a:srgbClr val="000000"/>
                          </a:solidFill>
                          <a:effectLst/>
                          <a:latin typeface="Century Schoolbook" panose="02040604050505020304" pitchFamily="18" charset="0"/>
                        </a:rPr>
                        <a:t>4.78%</a:t>
                      </a:r>
                    </a:p>
                  </a:txBody>
                  <a:tcPr marL="45720" marR="45720" anchor="ctr">
                    <a:lnL>
                      <a:noFill/>
                    </a:lnL>
                    <a:lnR>
                      <a:noFill/>
                    </a:lnR>
                    <a:lnT>
                      <a:noFill/>
                    </a:lnT>
                    <a:lnB>
                      <a:noFill/>
                    </a:lnB>
                  </a:tcPr>
                </a:tc>
                <a:extLst>
                  <a:ext uri="{0D108BD9-81ED-4DB2-BD59-A6C34878D82A}">
                    <a16:rowId xmlns:a16="http://schemas.microsoft.com/office/drawing/2014/main" val="1621163775"/>
                  </a:ext>
                </a:extLst>
              </a:tr>
              <a:tr h="0">
                <a:tc>
                  <a:txBody>
                    <a:bodyPr/>
                    <a:lstStyle/>
                    <a:p>
                      <a:pPr algn="l" rtl="0" fontAlgn="ctr"/>
                      <a:r>
                        <a:rPr lang="en-US" sz="1000" b="1" i="0" u="none" strike="noStrike" dirty="0">
                          <a:solidFill>
                            <a:srgbClr val="000000"/>
                          </a:solidFill>
                          <a:effectLst/>
                          <a:latin typeface="Century Schoolbook" panose="02040604050505020304" pitchFamily="18" charset="0"/>
                        </a:rPr>
                        <a:t>Ending Value of $1 Investment</a:t>
                      </a:r>
                    </a:p>
                  </a:txBody>
                  <a:tcPr marL="45720" marR="4572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rtl="0" fontAlgn="ctr"/>
                      <a:r>
                        <a:rPr lang="en-SG" sz="1000" b="0" i="0" u="none" strike="noStrike">
                          <a:solidFill>
                            <a:srgbClr val="000000"/>
                          </a:solidFill>
                          <a:effectLst/>
                          <a:latin typeface="Century Schoolbook" panose="02040604050505020304" pitchFamily="18" charset="0"/>
                        </a:rPr>
                        <a:t>5.13</a:t>
                      </a:r>
                    </a:p>
                  </a:txBody>
                  <a:tcPr marL="45720" marR="4572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rtl="0" fontAlgn="ctr"/>
                      <a:r>
                        <a:rPr lang="en-SG" sz="1000" b="1" i="0" u="sng" strike="noStrike" dirty="0">
                          <a:solidFill>
                            <a:srgbClr val="000000"/>
                          </a:solidFill>
                          <a:effectLst/>
                          <a:latin typeface="Century Schoolbook" panose="02040604050505020304" pitchFamily="18" charset="0"/>
                        </a:rPr>
                        <a:t>3.77</a:t>
                      </a:r>
                    </a:p>
                  </a:txBody>
                  <a:tcPr marL="45720" marR="4572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rtl="0" fontAlgn="ctr"/>
                      <a:r>
                        <a:rPr lang="en-SG" sz="1000" b="1" i="0" u="none" strike="noStrike" dirty="0">
                          <a:solidFill>
                            <a:srgbClr val="000000"/>
                          </a:solidFill>
                          <a:effectLst/>
                          <a:latin typeface="Century Schoolbook" panose="02040604050505020304" pitchFamily="18" charset="0"/>
                        </a:rPr>
                        <a:t>37.61</a:t>
                      </a:r>
                    </a:p>
                  </a:txBody>
                  <a:tcPr marL="45720" marR="4572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rtl="0" fontAlgn="ctr"/>
                      <a:r>
                        <a:rPr lang="en-SG" sz="1000" b="0" i="0" u="none" strike="noStrike">
                          <a:solidFill>
                            <a:srgbClr val="000000"/>
                          </a:solidFill>
                          <a:effectLst/>
                          <a:latin typeface="Century Schoolbook" panose="02040604050505020304" pitchFamily="18" charset="0"/>
                        </a:rPr>
                        <a:t>9.67</a:t>
                      </a:r>
                    </a:p>
                  </a:txBody>
                  <a:tcPr marL="45720" marR="4572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rtl="0" fontAlgn="ctr"/>
                      <a:r>
                        <a:rPr lang="en-SG" sz="1000" b="0" i="0" u="none" strike="noStrike">
                          <a:solidFill>
                            <a:srgbClr val="000000"/>
                          </a:solidFill>
                          <a:effectLst/>
                          <a:latin typeface="Century Schoolbook" panose="02040604050505020304" pitchFamily="18" charset="0"/>
                        </a:rPr>
                        <a:t>5.52</a:t>
                      </a:r>
                    </a:p>
                  </a:txBody>
                  <a:tcPr marL="45720" marR="4572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rtl="0" fontAlgn="ctr"/>
                      <a:r>
                        <a:rPr lang="en-SG" sz="1000" b="0" i="0" u="none" strike="noStrike">
                          <a:solidFill>
                            <a:srgbClr val="000000"/>
                          </a:solidFill>
                          <a:effectLst/>
                          <a:latin typeface="Century Schoolbook" panose="02040604050505020304" pitchFamily="18" charset="0"/>
                        </a:rPr>
                        <a:t>5.34</a:t>
                      </a:r>
                    </a:p>
                  </a:txBody>
                  <a:tcPr marL="45720" marR="4572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rtl="0" fontAlgn="ctr"/>
                      <a:r>
                        <a:rPr lang="en-SG" sz="1000" b="0" i="0" u="none" strike="noStrike" dirty="0">
                          <a:solidFill>
                            <a:srgbClr val="000000"/>
                          </a:solidFill>
                          <a:effectLst/>
                          <a:latin typeface="Century Schoolbook" panose="02040604050505020304" pitchFamily="18" charset="0"/>
                        </a:rPr>
                        <a:t>-</a:t>
                      </a:r>
                    </a:p>
                  </a:txBody>
                  <a:tcPr marL="45720" marR="4572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rtl="0" fontAlgn="ctr"/>
                      <a:r>
                        <a:rPr lang="en-SG" sz="1000" b="0" i="0" u="none" strike="noStrike">
                          <a:solidFill>
                            <a:srgbClr val="000000"/>
                          </a:solidFill>
                          <a:effectLst/>
                          <a:latin typeface="Century Schoolbook" panose="02040604050505020304" pitchFamily="18" charset="0"/>
                        </a:rPr>
                        <a:t>6.99</a:t>
                      </a:r>
                    </a:p>
                  </a:txBody>
                  <a:tcPr marL="45720" marR="45720" anchor="ctr">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31089193"/>
                  </a:ext>
                </a:extLst>
              </a:tr>
              <a:tr h="0">
                <a:tc gridSpan="9">
                  <a:txBody>
                    <a:bodyPr/>
                    <a:lstStyle/>
                    <a:p>
                      <a:pPr algn="ctr" rtl="0" fontAlgn="ctr"/>
                      <a:r>
                        <a:rPr lang="en-SG" sz="1000" b="1" i="0" u="none" strike="noStrike" dirty="0">
                          <a:solidFill>
                            <a:srgbClr val="000000"/>
                          </a:solidFill>
                          <a:effectLst/>
                          <a:latin typeface="Century Schoolbook" panose="02040604050505020304" pitchFamily="18" charset="0"/>
                        </a:rPr>
                        <a:t>Ratios (Net of Rf)</a:t>
                      </a:r>
                    </a:p>
                  </a:txBody>
                  <a:tcPr marL="45720" marR="45720" anchor="ctr">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hMerge="1">
                  <a:txBody>
                    <a:bodyPr/>
                    <a:lstStyle/>
                    <a:p>
                      <a:endParaRPr lang="en-SG"/>
                    </a:p>
                  </a:txBody>
                  <a:tcPr/>
                </a:tc>
                <a:tc hMerge="1">
                  <a:txBody>
                    <a:bodyPr/>
                    <a:lstStyle/>
                    <a:p>
                      <a:endParaRPr lang="en-SG"/>
                    </a:p>
                  </a:txBody>
                  <a:tcPr/>
                </a:tc>
                <a:tc hMerge="1">
                  <a:txBody>
                    <a:bodyPr/>
                    <a:lstStyle/>
                    <a:p>
                      <a:endParaRPr lang="en-SG"/>
                    </a:p>
                  </a:txBody>
                  <a:tcPr>
                    <a:lnL w="12700" cmpd="sng">
                      <a:noFill/>
                      <a:prstDash val="solid"/>
                    </a:lnL>
                    <a:lnT w="6350" cap="flat" cmpd="sng" algn="ctr">
                      <a:solidFill>
                        <a:srgbClr val="000000"/>
                      </a:solidFill>
                      <a:prstDash val="solid"/>
                      <a:round/>
                      <a:headEnd type="none" w="med" len="med"/>
                      <a:tailEnd type="none" w="med" len="med"/>
                    </a:lnT>
                  </a:tcPr>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endParaRPr lang="en-SG"/>
                    </a:p>
                  </a:txBody>
                  <a:tcPr/>
                </a:tc>
                <a:extLst>
                  <a:ext uri="{0D108BD9-81ED-4DB2-BD59-A6C34878D82A}">
                    <a16:rowId xmlns:a16="http://schemas.microsoft.com/office/drawing/2014/main" val="1240351272"/>
                  </a:ext>
                </a:extLst>
              </a:tr>
              <a:tr h="0">
                <a:tc>
                  <a:txBody>
                    <a:bodyPr/>
                    <a:lstStyle/>
                    <a:p>
                      <a:pPr algn="l" rtl="0" fontAlgn="ctr"/>
                      <a:r>
                        <a:rPr lang="en-SG" sz="1000" b="1" i="0" u="none" strike="noStrike" dirty="0">
                          <a:solidFill>
                            <a:srgbClr val="000000"/>
                          </a:solidFill>
                          <a:effectLst/>
                          <a:latin typeface="Century Schoolbook" panose="02040604050505020304" pitchFamily="18" charset="0"/>
                        </a:rPr>
                        <a:t>Sharpe Ratio</a:t>
                      </a:r>
                    </a:p>
                  </a:txBody>
                  <a:tcPr marL="45720" marR="4572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rtl="0" fontAlgn="ctr"/>
                      <a:r>
                        <a:rPr lang="en-SG" sz="1000" b="1" i="0" u="none" strike="noStrike" dirty="0">
                          <a:solidFill>
                            <a:srgbClr val="FF0000"/>
                          </a:solidFill>
                          <a:effectLst/>
                          <a:latin typeface="Century Schoolbook" panose="02040604050505020304" pitchFamily="18" charset="0"/>
                        </a:rPr>
                        <a:t>-0.027</a:t>
                      </a:r>
                    </a:p>
                  </a:txBody>
                  <a:tcPr marL="6350" marR="6350" marT="6350" marB="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rtl="0" fontAlgn="ctr"/>
                      <a:r>
                        <a:rPr lang="en-SG" sz="1000" b="1" i="0" u="sng" strike="noStrike" dirty="0">
                          <a:solidFill>
                            <a:srgbClr val="FF0000"/>
                          </a:solidFill>
                          <a:effectLst/>
                          <a:latin typeface="Century Schoolbook" panose="02040604050505020304" pitchFamily="18" charset="0"/>
                        </a:rPr>
                        <a:t>-0.048</a:t>
                      </a:r>
                    </a:p>
                  </a:txBody>
                  <a:tcPr marL="6350" marR="6350" marT="6350" marB="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rtl="0" fontAlgn="ctr"/>
                      <a:r>
                        <a:rPr lang="en-SG" sz="1000" b="1" i="0" u="none" strike="noStrike" dirty="0">
                          <a:solidFill>
                            <a:srgbClr val="000000"/>
                          </a:solidFill>
                          <a:effectLst/>
                          <a:latin typeface="Century Schoolbook" panose="02040604050505020304" pitchFamily="18" charset="0"/>
                        </a:rPr>
                        <a:t>0.171</a:t>
                      </a:r>
                    </a:p>
                  </a:txBody>
                  <a:tcPr marL="6350" marR="6350" marT="6350" marB="0" anchor="ctr">
                    <a:lnL>
                      <a:noFill/>
                    </a:lnL>
                    <a:lnR>
                      <a:noFill/>
                    </a:lnR>
                    <a:lnB>
                      <a:noFill/>
                    </a:lnB>
                  </a:tcPr>
                </a:tc>
                <a:tc>
                  <a:txBody>
                    <a:bodyPr/>
                    <a:lstStyle/>
                    <a:p>
                      <a:pPr algn="ctr" rtl="0" fontAlgn="ctr"/>
                      <a:r>
                        <a:rPr lang="en-SG" sz="1000" b="0" i="0" u="none" strike="noStrike">
                          <a:solidFill>
                            <a:srgbClr val="000000"/>
                          </a:solidFill>
                          <a:effectLst/>
                          <a:latin typeface="Century Schoolbook" panose="02040604050505020304" pitchFamily="18" charset="0"/>
                        </a:rPr>
                        <a:t>0.056</a:t>
                      </a:r>
                    </a:p>
                  </a:txBody>
                  <a:tcPr marL="6350" marR="6350" marT="6350" marB="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rtl="0" fontAlgn="ctr"/>
                      <a:r>
                        <a:rPr lang="en-SG" sz="1000" b="1" i="0" u="none" strike="noStrike" dirty="0">
                          <a:solidFill>
                            <a:srgbClr val="FF0000"/>
                          </a:solidFill>
                          <a:effectLst/>
                          <a:latin typeface="Century Schoolbook" panose="02040604050505020304" pitchFamily="18" charset="0"/>
                        </a:rPr>
                        <a:t>-0.006</a:t>
                      </a:r>
                    </a:p>
                  </a:txBody>
                  <a:tcPr marL="6350" marR="6350" marT="6350" marB="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rtl="0" fontAlgn="ctr"/>
                      <a:r>
                        <a:rPr lang="en-SG" sz="1000" b="1" i="0" u="none" strike="noStrike" dirty="0">
                          <a:solidFill>
                            <a:srgbClr val="FF0000"/>
                          </a:solidFill>
                          <a:effectLst/>
                          <a:latin typeface="Century Schoolbook" panose="02040604050505020304" pitchFamily="18" charset="0"/>
                        </a:rPr>
                        <a:t>-0.013</a:t>
                      </a:r>
                    </a:p>
                  </a:txBody>
                  <a:tcPr marL="6350" marR="6350" marT="6350" marB="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rtl="0" fontAlgn="ctr"/>
                      <a:r>
                        <a:rPr lang="en-SG" sz="1000" b="0" i="0" u="none" strike="noStrike" dirty="0">
                          <a:solidFill>
                            <a:srgbClr val="000000"/>
                          </a:solidFill>
                          <a:effectLst/>
                          <a:latin typeface="Century Schoolbook" panose="02040604050505020304" pitchFamily="18" charset="0"/>
                        </a:rPr>
                        <a:t>-</a:t>
                      </a:r>
                    </a:p>
                  </a:txBody>
                  <a:tcPr marL="6350" marR="6350" marT="6350" marB="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rtl="0" fontAlgn="ctr"/>
                      <a:r>
                        <a:rPr lang="en-SG" sz="1000" b="0" i="0" u="none" strike="noStrike" dirty="0">
                          <a:solidFill>
                            <a:srgbClr val="000000"/>
                          </a:solidFill>
                          <a:effectLst/>
                          <a:latin typeface="Century Schoolbook" panose="02040604050505020304" pitchFamily="18" charset="0"/>
                        </a:rPr>
                        <a:t>0.022</a:t>
                      </a:r>
                    </a:p>
                  </a:txBody>
                  <a:tcPr marL="6350" marR="6350" marT="6350" marB="0" anchor="ctr">
                    <a:lnL>
                      <a:noFill/>
                    </a:lnL>
                    <a:lnR>
                      <a:noFill/>
                    </a:lnR>
                    <a:lnT w="25400" cap="flat" cmpd="dbl"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21113765"/>
                  </a:ext>
                </a:extLst>
              </a:tr>
              <a:tr h="0">
                <a:tc>
                  <a:txBody>
                    <a:bodyPr/>
                    <a:lstStyle/>
                    <a:p>
                      <a:pPr algn="l" rtl="0" fontAlgn="ctr"/>
                      <a:r>
                        <a:rPr lang="en-SG" sz="1000" b="1" i="0" u="none" strike="noStrike" dirty="0">
                          <a:solidFill>
                            <a:srgbClr val="000000"/>
                          </a:solidFill>
                          <a:effectLst/>
                          <a:latin typeface="Century Schoolbook" panose="02040604050505020304" pitchFamily="18" charset="0"/>
                        </a:rPr>
                        <a:t>Downside Volatility (%)</a:t>
                      </a:r>
                    </a:p>
                  </a:txBody>
                  <a:tcPr marL="45720" marR="45720" anchor="ctr">
                    <a:lnL>
                      <a:noFill/>
                    </a:lnL>
                    <a:lnR>
                      <a:noFill/>
                    </a:lnR>
                    <a:lnT>
                      <a:noFill/>
                    </a:lnT>
                    <a:lnB>
                      <a:noFill/>
                    </a:lnB>
                  </a:tcPr>
                </a:tc>
                <a:tc>
                  <a:txBody>
                    <a:bodyPr/>
                    <a:lstStyle/>
                    <a:p>
                      <a:pPr algn="ctr" rtl="0" fontAlgn="ctr"/>
                      <a:r>
                        <a:rPr lang="en-SG" sz="1000" b="0" i="0" u="none" strike="noStrike" dirty="0">
                          <a:solidFill>
                            <a:srgbClr val="000000"/>
                          </a:solidFill>
                          <a:effectLst/>
                          <a:latin typeface="Century Schoolbook" panose="02040604050505020304" pitchFamily="18" charset="0"/>
                        </a:rPr>
                        <a:t>11.39%</a:t>
                      </a:r>
                    </a:p>
                  </a:txBody>
                  <a:tcPr marL="45720" marR="45720" anchor="ctr">
                    <a:lnL>
                      <a:noFill/>
                    </a:lnL>
                    <a:lnR>
                      <a:noFill/>
                    </a:lnR>
                    <a:lnT>
                      <a:noFill/>
                    </a:lnT>
                    <a:lnB>
                      <a:noFill/>
                    </a:lnB>
                  </a:tcPr>
                </a:tc>
                <a:tc>
                  <a:txBody>
                    <a:bodyPr/>
                    <a:lstStyle/>
                    <a:p>
                      <a:pPr algn="ctr" rtl="0" fontAlgn="ctr"/>
                      <a:r>
                        <a:rPr lang="en-SG" sz="1000" b="1" i="0" u="sng" strike="noStrike" dirty="0">
                          <a:solidFill>
                            <a:srgbClr val="000000"/>
                          </a:solidFill>
                          <a:effectLst/>
                          <a:latin typeface="Century Schoolbook" panose="02040604050505020304" pitchFamily="18" charset="0"/>
                        </a:rPr>
                        <a:t>10.75%</a:t>
                      </a:r>
                    </a:p>
                  </a:txBody>
                  <a:tcPr marL="45720" marR="45720" anchor="ctr">
                    <a:lnL>
                      <a:noFill/>
                    </a:lnL>
                    <a:lnR>
                      <a:noFill/>
                    </a:lnR>
                    <a:lnT>
                      <a:noFill/>
                    </a:lnT>
                    <a:lnB>
                      <a:noFill/>
                    </a:lnB>
                  </a:tcPr>
                </a:tc>
                <a:tc>
                  <a:txBody>
                    <a:bodyPr/>
                    <a:lstStyle/>
                    <a:p>
                      <a:pPr algn="ctr" rtl="0" fontAlgn="ctr"/>
                      <a:r>
                        <a:rPr lang="en-SG" sz="1000" b="1" i="0" u="none" strike="noStrike" dirty="0">
                          <a:solidFill>
                            <a:srgbClr val="000000"/>
                          </a:solidFill>
                          <a:effectLst/>
                          <a:latin typeface="Century Schoolbook" panose="02040604050505020304" pitchFamily="18" charset="0"/>
                        </a:rPr>
                        <a:t>11.87%</a:t>
                      </a:r>
                    </a:p>
                  </a:txBody>
                  <a:tcPr marL="45720" marR="45720" anchor="ctr">
                    <a:lnL>
                      <a:noFill/>
                    </a:lnL>
                    <a:lnR>
                      <a:noFill/>
                    </a:lnR>
                    <a:lnT>
                      <a:noFill/>
                    </a:lnT>
                    <a:lnB>
                      <a:noFill/>
                    </a:lnB>
                  </a:tcPr>
                </a:tc>
                <a:tc>
                  <a:txBody>
                    <a:bodyPr/>
                    <a:lstStyle/>
                    <a:p>
                      <a:pPr algn="ctr" rtl="0" fontAlgn="ctr"/>
                      <a:r>
                        <a:rPr lang="en-SG" sz="1000" b="0" i="0" u="none" strike="noStrike">
                          <a:solidFill>
                            <a:srgbClr val="000000"/>
                          </a:solidFill>
                          <a:effectLst/>
                          <a:latin typeface="Century Schoolbook" panose="02040604050505020304" pitchFamily="18" charset="0"/>
                        </a:rPr>
                        <a:t>11.08%</a:t>
                      </a:r>
                    </a:p>
                  </a:txBody>
                  <a:tcPr marL="45720" marR="45720" anchor="ctr">
                    <a:lnL>
                      <a:noFill/>
                    </a:lnL>
                    <a:lnR>
                      <a:noFill/>
                    </a:lnR>
                    <a:lnT>
                      <a:noFill/>
                    </a:lnT>
                    <a:lnB>
                      <a:noFill/>
                    </a:lnB>
                  </a:tcPr>
                </a:tc>
                <a:tc>
                  <a:txBody>
                    <a:bodyPr/>
                    <a:lstStyle/>
                    <a:p>
                      <a:pPr algn="ctr" rtl="0" fontAlgn="ctr"/>
                      <a:r>
                        <a:rPr lang="en-SG" sz="1000" b="0" i="0" u="none" strike="noStrike">
                          <a:solidFill>
                            <a:srgbClr val="000000"/>
                          </a:solidFill>
                          <a:effectLst/>
                          <a:latin typeface="Century Schoolbook" panose="02040604050505020304" pitchFamily="18" charset="0"/>
                        </a:rPr>
                        <a:t>11.05%</a:t>
                      </a:r>
                    </a:p>
                  </a:txBody>
                  <a:tcPr marL="45720" marR="45720" anchor="ctr">
                    <a:lnL>
                      <a:noFill/>
                    </a:lnL>
                    <a:lnR>
                      <a:noFill/>
                    </a:lnR>
                    <a:lnT>
                      <a:noFill/>
                    </a:lnT>
                    <a:lnB>
                      <a:noFill/>
                    </a:lnB>
                  </a:tcPr>
                </a:tc>
                <a:tc>
                  <a:txBody>
                    <a:bodyPr/>
                    <a:lstStyle/>
                    <a:p>
                      <a:pPr algn="ctr" rtl="0" fontAlgn="ctr"/>
                      <a:r>
                        <a:rPr lang="en-SG" sz="1000" b="0" i="0" u="none" strike="noStrike">
                          <a:solidFill>
                            <a:srgbClr val="000000"/>
                          </a:solidFill>
                          <a:effectLst/>
                          <a:latin typeface="Century Schoolbook" panose="02040604050505020304" pitchFamily="18" charset="0"/>
                        </a:rPr>
                        <a:t>10.87%</a:t>
                      </a:r>
                    </a:p>
                  </a:txBody>
                  <a:tcPr marL="45720" marR="45720" anchor="ctr">
                    <a:lnL>
                      <a:noFill/>
                    </a:lnL>
                    <a:lnR>
                      <a:noFill/>
                    </a:lnR>
                    <a:lnT>
                      <a:noFill/>
                    </a:lnT>
                    <a:lnB>
                      <a:noFill/>
                    </a:lnB>
                  </a:tcPr>
                </a:tc>
                <a:tc>
                  <a:txBody>
                    <a:bodyPr/>
                    <a:lstStyle/>
                    <a:p>
                      <a:pPr algn="ctr" rtl="0" fontAlgn="ctr"/>
                      <a:r>
                        <a:rPr lang="en-SG" sz="1000" b="0" i="0" u="none" strike="noStrike" dirty="0">
                          <a:solidFill>
                            <a:srgbClr val="000000"/>
                          </a:solidFill>
                          <a:effectLst/>
                          <a:latin typeface="Century Schoolbook" panose="02040604050505020304" pitchFamily="18" charset="0"/>
                        </a:rPr>
                        <a:t>-</a:t>
                      </a:r>
                    </a:p>
                  </a:txBody>
                  <a:tcPr marL="45720" marR="45720" anchor="ctr">
                    <a:lnL>
                      <a:noFill/>
                    </a:lnL>
                    <a:lnR>
                      <a:noFill/>
                    </a:lnR>
                    <a:lnT>
                      <a:noFill/>
                    </a:lnT>
                    <a:lnB>
                      <a:noFill/>
                    </a:lnB>
                  </a:tcPr>
                </a:tc>
                <a:tc>
                  <a:txBody>
                    <a:bodyPr/>
                    <a:lstStyle/>
                    <a:p>
                      <a:pPr algn="ctr" rtl="0" fontAlgn="ctr"/>
                      <a:r>
                        <a:rPr lang="en-SG" sz="1000" b="0" i="0" u="none" strike="noStrike">
                          <a:solidFill>
                            <a:srgbClr val="000000"/>
                          </a:solidFill>
                          <a:effectLst/>
                          <a:latin typeface="Century Schoolbook" panose="02040604050505020304" pitchFamily="18" charset="0"/>
                        </a:rPr>
                        <a:t>11.59%</a:t>
                      </a:r>
                    </a:p>
                  </a:txBody>
                  <a:tcPr marL="45720" marR="45720" anchor="ctr">
                    <a:lnL>
                      <a:noFill/>
                    </a:lnL>
                    <a:lnR>
                      <a:noFill/>
                    </a:lnR>
                    <a:lnT>
                      <a:noFill/>
                    </a:lnT>
                    <a:lnB>
                      <a:noFill/>
                    </a:lnB>
                  </a:tcPr>
                </a:tc>
                <a:extLst>
                  <a:ext uri="{0D108BD9-81ED-4DB2-BD59-A6C34878D82A}">
                    <a16:rowId xmlns:a16="http://schemas.microsoft.com/office/drawing/2014/main" val="2061333967"/>
                  </a:ext>
                </a:extLst>
              </a:tr>
              <a:tr h="0">
                <a:tc>
                  <a:txBody>
                    <a:bodyPr/>
                    <a:lstStyle/>
                    <a:p>
                      <a:pPr algn="l" rtl="0" fontAlgn="ctr"/>
                      <a:r>
                        <a:rPr lang="en-SG" sz="1000" b="1" i="0" u="none" strike="noStrike" dirty="0" err="1">
                          <a:solidFill>
                            <a:srgbClr val="000000"/>
                          </a:solidFill>
                          <a:effectLst/>
                          <a:latin typeface="Century Schoolbook" panose="02040604050505020304" pitchFamily="18" charset="0"/>
                        </a:rPr>
                        <a:t>Sortino</a:t>
                      </a:r>
                      <a:r>
                        <a:rPr lang="en-SG" sz="1000" b="1" i="0" u="none" strike="noStrike" dirty="0">
                          <a:solidFill>
                            <a:srgbClr val="000000"/>
                          </a:solidFill>
                          <a:effectLst/>
                          <a:latin typeface="Century Schoolbook" panose="02040604050505020304" pitchFamily="18" charset="0"/>
                        </a:rPr>
                        <a:t> Ratio (%)</a:t>
                      </a:r>
                    </a:p>
                  </a:txBody>
                  <a:tcPr marL="45720" marR="4572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rtl="0" fontAlgn="ctr"/>
                      <a:r>
                        <a:rPr lang="en-SG" sz="1000" b="0" i="0" u="none" strike="noStrike">
                          <a:solidFill>
                            <a:srgbClr val="000000"/>
                          </a:solidFill>
                          <a:effectLst/>
                          <a:latin typeface="Century Schoolbook" panose="02040604050505020304" pitchFamily="18" charset="0"/>
                        </a:rPr>
                        <a:t>-0.039</a:t>
                      </a:r>
                    </a:p>
                  </a:txBody>
                  <a:tcPr marL="6350" marR="6350" marT="635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rtl="0" fontAlgn="ctr"/>
                      <a:r>
                        <a:rPr lang="en-SG" sz="1000" b="1" i="0" u="sng" strike="noStrike" dirty="0">
                          <a:solidFill>
                            <a:srgbClr val="000000"/>
                          </a:solidFill>
                          <a:effectLst/>
                          <a:latin typeface="Century Schoolbook" panose="02040604050505020304" pitchFamily="18" charset="0"/>
                        </a:rPr>
                        <a:t>-0.081</a:t>
                      </a:r>
                    </a:p>
                  </a:txBody>
                  <a:tcPr marL="6350" marR="6350" marT="635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rtl="0" fontAlgn="ctr"/>
                      <a:r>
                        <a:rPr lang="en-SG" sz="1000" b="1" i="0" u="none" strike="noStrike" dirty="0">
                          <a:solidFill>
                            <a:srgbClr val="000000"/>
                          </a:solidFill>
                          <a:effectLst/>
                          <a:latin typeface="Century Schoolbook" panose="02040604050505020304" pitchFamily="18" charset="0"/>
                        </a:rPr>
                        <a:t>0.395</a:t>
                      </a:r>
                    </a:p>
                  </a:txBody>
                  <a:tcPr marL="6350" marR="6350" marT="635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rtl="0" fontAlgn="ctr"/>
                      <a:r>
                        <a:rPr lang="en-SG" sz="1000" b="0" i="0" u="none" strike="noStrike">
                          <a:solidFill>
                            <a:srgbClr val="000000"/>
                          </a:solidFill>
                          <a:effectLst/>
                          <a:latin typeface="Century Schoolbook" panose="02040604050505020304" pitchFamily="18" charset="0"/>
                        </a:rPr>
                        <a:t>0.101</a:t>
                      </a:r>
                    </a:p>
                  </a:txBody>
                  <a:tcPr marL="6350" marR="6350" marT="635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rtl="0" fontAlgn="ctr"/>
                      <a:r>
                        <a:rPr lang="en-SG" sz="1000" b="0" i="0" u="none" strike="noStrike">
                          <a:solidFill>
                            <a:srgbClr val="000000"/>
                          </a:solidFill>
                          <a:effectLst/>
                          <a:latin typeface="Century Schoolbook" panose="02040604050505020304" pitchFamily="18" charset="0"/>
                        </a:rPr>
                        <a:t>-0.009</a:t>
                      </a:r>
                    </a:p>
                  </a:txBody>
                  <a:tcPr marL="6350" marR="6350" marT="635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rtl="0" fontAlgn="ctr"/>
                      <a:r>
                        <a:rPr lang="en-SG" sz="1000" b="0" i="0" u="none" strike="noStrike">
                          <a:solidFill>
                            <a:srgbClr val="000000"/>
                          </a:solidFill>
                          <a:effectLst/>
                          <a:latin typeface="Century Schoolbook" panose="02040604050505020304" pitchFamily="18" charset="0"/>
                        </a:rPr>
                        <a:t>-0.021</a:t>
                      </a:r>
                    </a:p>
                  </a:txBody>
                  <a:tcPr marL="6350" marR="6350" marT="635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rtl="0" fontAlgn="ctr"/>
                      <a:r>
                        <a:rPr lang="en-SG" sz="1000" b="0" i="0" u="none" strike="noStrike" dirty="0">
                          <a:solidFill>
                            <a:srgbClr val="000000"/>
                          </a:solidFill>
                          <a:effectLst/>
                          <a:latin typeface="Century Schoolbook" panose="02040604050505020304" pitchFamily="18" charset="0"/>
                        </a:rPr>
                        <a:t>-</a:t>
                      </a:r>
                    </a:p>
                  </a:txBody>
                  <a:tcPr marL="6350" marR="6350" marT="635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rtl="0" fontAlgn="ctr"/>
                      <a:r>
                        <a:rPr lang="en-SG" sz="1000" b="0" i="0" u="none" strike="noStrike" dirty="0">
                          <a:solidFill>
                            <a:srgbClr val="000000"/>
                          </a:solidFill>
                          <a:effectLst/>
                          <a:latin typeface="Century Schoolbook" panose="02040604050505020304" pitchFamily="18" charset="0"/>
                        </a:rPr>
                        <a:t>0.036</a:t>
                      </a:r>
                    </a:p>
                  </a:txBody>
                  <a:tcPr marL="6350" marR="6350" marT="6350" marB="0" anchor="ctr">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8419847"/>
                  </a:ext>
                </a:extLst>
              </a:tr>
              <a:tr h="0">
                <a:tc gridSpan="9">
                  <a:txBody>
                    <a:bodyPr/>
                    <a:lstStyle/>
                    <a:p>
                      <a:pPr algn="ctr" rtl="0" fontAlgn="ctr"/>
                      <a:r>
                        <a:rPr lang="en-SG" sz="1000" b="1" i="0" u="none" strike="noStrike" dirty="0">
                          <a:solidFill>
                            <a:srgbClr val="000000"/>
                          </a:solidFill>
                          <a:effectLst/>
                          <a:latin typeface="Century Schoolbook" panose="02040604050505020304" pitchFamily="18" charset="0"/>
                        </a:rPr>
                        <a:t>Extreme Risk Statistics</a:t>
                      </a:r>
                    </a:p>
                  </a:txBody>
                  <a:tcPr marL="45720" marR="45720" anchor="ctr">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hMerge="1">
                  <a:txBody>
                    <a:bodyPr/>
                    <a:lstStyle/>
                    <a:p>
                      <a:endParaRPr lang="en-SG"/>
                    </a:p>
                  </a:txBody>
                  <a:tcPr/>
                </a:tc>
                <a:tc hMerge="1">
                  <a:txBody>
                    <a:bodyPr/>
                    <a:lstStyle/>
                    <a:p>
                      <a:endParaRPr lang="en-SG"/>
                    </a:p>
                  </a:txBody>
                  <a:tcPr/>
                </a:tc>
                <a:tc hMerge="1">
                  <a:txBody>
                    <a:bodyPr/>
                    <a:lstStyle/>
                    <a:p>
                      <a:endParaRPr lang="en-SG"/>
                    </a:p>
                  </a:txBody>
                  <a:tcPr>
                    <a:lnL w="12700" cmpd="sng">
                      <a:noFill/>
                      <a:prstDash val="solid"/>
                    </a:lnL>
                    <a:lnT w="6350" cap="flat" cmpd="sng" algn="ctr">
                      <a:solidFill>
                        <a:srgbClr val="000000"/>
                      </a:solidFill>
                      <a:prstDash val="solid"/>
                      <a:round/>
                      <a:headEnd type="none" w="med" len="med"/>
                      <a:tailEnd type="none" w="med" len="med"/>
                    </a:lnT>
                  </a:tcPr>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endParaRPr lang="en-SG"/>
                    </a:p>
                  </a:txBody>
                  <a:tcPr/>
                </a:tc>
                <a:extLst>
                  <a:ext uri="{0D108BD9-81ED-4DB2-BD59-A6C34878D82A}">
                    <a16:rowId xmlns:a16="http://schemas.microsoft.com/office/drawing/2014/main" val="2570583127"/>
                  </a:ext>
                </a:extLst>
              </a:tr>
              <a:tr h="0">
                <a:tc>
                  <a:txBody>
                    <a:bodyPr/>
                    <a:lstStyle/>
                    <a:p>
                      <a:pPr algn="l" rtl="0" fontAlgn="ctr"/>
                      <a:r>
                        <a:rPr lang="en-SG" sz="1000" b="1" i="0" u="none" strike="noStrike" dirty="0">
                          <a:solidFill>
                            <a:srgbClr val="000000"/>
                          </a:solidFill>
                          <a:effectLst/>
                          <a:latin typeface="Century Schoolbook" panose="02040604050505020304" pitchFamily="18" charset="0"/>
                        </a:rPr>
                        <a:t>Best Monthly Return (%)</a:t>
                      </a:r>
                    </a:p>
                  </a:txBody>
                  <a:tcPr marL="45720" marR="4572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rtl="0" fontAlgn="ctr"/>
                      <a:r>
                        <a:rPr lang="en-SG" sz="1000" b="0" i="0" u="none" strike="noStrike" dirty="0">
                          <a:solidFill>
                            <a:srgbClr val="000000"/>
                          </a:solidFill>
                          <a:effectLst/>
                          <a:latin typeface="Century Schoolbook" panose="02040604050505020304" pitchFamily="18" charset="0"/>
                        </a:rPr>
                        <a:t>45.45%</a:t>
                      </a:r>
                    </a:p>
                  </a:txBody>
                  <a:tcPr marL="45720" marR="4572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rtl="0" fontAlgn="ctr"/>
                      <a:r>
                        <a:rPr lang="en-SG" sz="1000" b="0" i="0" u="none" strike="noStrike" dirty="0">
                          <a:solidFill>
                            <a:srgbClr val="000000"/>
                          </a:solidFill>
                          <a:effectLst/>
                          <a:latin typeface="Century Schoolbook" panose="02040604050505020304" pitchFamily="18" charset="0"/>
                        </a:rPr>
                        <a:t>19.44%</a:t>
                      </a:r>
                    </a:p>
                  </a:txBody>
                  <a:tcPr marL="45720" marR="4572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rtl="0" fontAlgn="ctr"/>
                      <a:r>
                        <a:rPr lang="en-SG" sz="1000" b="1" i="0" u="none" strike="noStrike" dirty="0">
                          <a:solidFill>
                            <a:srgbClr val="000000"/>
                          </a:solidFill>
                          <a:effectLst/>
                          <a:latin typeface="Century Schoolbook" panose="02040604050505020304" pitchFamily="18" charset="0"/>
                        </a:rPr>
                        <a:t>134.33%</a:t>
                      </a:r>
                    </a:p>
                  </a:txBody>
                  <a:tcPr marL="45720" marR="45720" anchor="ctr">
                    <a:lnL>
                      <a:noFill/>
                    </a:lnL>
                    <a:lnR>
                      <a:noFill/>
                    </a:lnR>
                    <a:lnB>
                      <a:noFill/>
                    </a:lnB>
                  </a:tcPr>
                </a:tc>
                <a:tc>
                  <a:txBody>
                    <a:bodyPr/>
                    <a:lstStyle/>
                    <a:p>
                      <a:pPr algn="ctr" rtl="0" fontAlgn="ctr"/>
                      <a:r>
                        <a:rPr lang="en-SG" sz="1000" b="0" i="0" u="none" strike="noStrike">
                          <a:solidFill>
                            <a:srgbClr val="000000"/>
                          </a:solidFill>
                          <a:effectLst/>
                          <a:latin typeface="Century Schoolbook" panose="02040604050505020304" pitchFamily="18" charset="0"/>
                        </a:rPr>
                        <a:t>27.47%</a:t>
                      </a:r>
                    </a:p>
                  </a:txBody>
                  <a:tcPr marL="45720" marR="4572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rtl="0" fontAlgn="ctr"/>
                      <a:r>
                        <a:rPr lang="en-SG" sz="1000" b="1" i="0" u="sng" strike="noStrike">
                          <a:solidFill>
                            <a:srgbClr val="000000"/>
                          </a:solidFill>
                          <a:effectLst/>
                          <a:latin typeface="Century Schoolbook" panose="02040604050505020304" pitchFamily="18" charset="0"/>
                        </a:rPr>
                        <a:t>16.88%</a:t>
                      </a:r>
                    </a:p>
                  </a:txBody>
                  <a:tcPr marL="45720" marR="4572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rtl="0" fontAlgn="ctr"/>
                      <a:r>
                        <a:rPr lang="en-SG" sz="1000" b="1" i="0" u="sng" strike="noStrike" dirty="0">
                          <a:solidFill>
                            <a:srgbClr val="000000"/>
                          </a:solidFill>
                          <a:effectLst/>
                          <a:latin typeface="Century Schoolbook" panose="02040604050505020304" pitchFamily="18" charset="0"/>
                        </a:rPr>
                        <a:t>16.88%</a:t>
                      </a:r>
                    </a:p>
                  </a:txBody>
                  <a:tcPr marL="45720" marR="4572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rtl="0" fontAlgn="ctr"/>
                      <a:r>
                        <a:rPr lang="en-SG" sz="1000" b="0" i="0" u="none" strike="noStrike" dirty="0">
                          <a:solidFill>
                            <a:srgbClr val="000000"/>
                          </a:solidFill>
                          <a:effectLst/>
                          <a:latin typeface="Century Schoolbook" panose="02040604050505020304" pitchFamily="18" charset="0"/>
                        </a:rPr>
                        <a:t>-</a:t>
                      </a:r>
                    </a:p>
                  </a:txBody>
                  <a:tcPr marL="45720" marR="4572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rtl="0" fontAlgn="ctr"/>
                      <a:r>
                        <a:rPr lang="en-SG" sz="1000" b="0" i="0" u="none" strike="noStrike">
                          <a:solidFill>
                            <a:srgbClr val="000000"/>
                          </a:solidFill>
                          <a:effectLst/>
                          <a:latin typeface="Century Schoolbook" panose="02040604050505020304" pitchFamily="18" charset="0"/>
                        </a:rPr>
                        <a:t>19.25%</a:t>
                      </a:r>
                    </a:p>
                  </a:txBody>
                  <a:tcPr marL="45720" marR="45720" anchor="ctr">
                    <a:lnL>
                      <a:noFill/>
                    </a:lnL>
                    <a:lnR>
                      <a:noFill/>
                    </a:lnR>
                    <a:lnT w="25400" cap="flat" cmpd="dbl"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294583777"/>
                  </a:ext>
                </a:extLst>
              </a:tr>
              <a:tr h="0">
                <a:tc>
                  <a:txBody>
                    <a:bodyPr/>
                    <a:lstStyle/>
                    <a:p>
                      <a:pPr algn="l" rtl="0" fontAlgn="ctr"/>
                      <a:r>
                        <a:rPr lang="en-SG" sz="1000" b="1" i="0" u="none" strike="noStrike" dirty="0">
                          <a:solidFill>
                            <a:srgbClr val="000000"/>
                          </a:solidFill>
                          <a:effectLst/>
                          <a:latin typeface="Century Schoolbook" panose="02040604050505020304" pitchFamily="18" charset="0"/>
                        </a:rPr>
                        <a:t>Worst Monthly Return (%)</a:t>
                      </a:r>
                    </a:p>
                  </a:txBody>
                  <a:tcPr marL="45720" marR="45720" anchor="ctr">
                    <a:lnL>
                      <a:noFill/>
                    </a:lnL>
                    <a:lnR>
                      <a:noFill/>
                    </a:lnR>
                    <a:lnT>
                      <a:noFill/>
                    </a:lnT>
                    <a:lnB>
                      <a:noFill/>
                    </a:lnB>
                  </a:tcPr>
                </a:tc>
                <a:tc>
                  <a:txBody>
                    <a:bodyPr/>
                    <a:lstStyle/>
                    <a:p>
                      <a:pPr algn="ctr" rtl="0" fontAlgn="ctr"/>
                      <a:r>
                        <a:rPr lang="en-SG" sz="1000" b="0" i="0" u="none" strike="noStrike" dirty="0">
                          <a:solidFill>
                            <a:srgbClr val="000000"/>
                          </a:solidFill>
                          <a:effectLst/>
                          <a:latin typeface="Century Schoolbook" panose="02040604050505020304" pitchFamily="18" charset="0"/>
                        </a:rPr>
                        <a:t>-30.38%</a:t>
                      </a:r>
                    </a:p>
                  </a:txBody>
                  <a:tcPr marL="45720" marR="45720" anchor="ctr">
                    <a:lnL>
                      <a:noFill/>
                    </a:lnL>
                    <a:lnR>
                      <a:noFill/>
                    </a:lnR>
                    <a:lnT>
                      <a:noFill/>
                    </a:lnT>
                    <a:lnB>
                      <a:noFill/>
                    </a:lnB>
                  </a:tcPr>
                </a:tc>
                <a:tc>
                  <a:txBody>
                    <a:bodyPr/>
                    <a:lstStyle/>
                    <a:p>
                      <a:pPr algn="ctr" rtl="0" fontAlgn="ctr"/>
                      <a:r>
                        <a:rPr lang="en-SG" sz="1000" b="1" i="0" u="none" strike="noStrike" dirty="0">
                          <a:solidFill>
                            <a:srgbClr val="000000"/>
                          </a:solidFill>
                          <a:effectLst/>
                          <a:latin typeface="Century Schoolbook" panose="02040604050505020304" pitchFamily="18" charset="0"/>
                        </a:rPr>
                        <a:t>-17.65%</a:t>
                      </a:r>
                    </a:p>
                  </a:txBody>
                  <a:tcPr marL="45720" marR="45720" anchor="ctr">
                    <a:lnL>
                      <a:noFill/>
                    </a:lnL>
                    <a:lnR>
                      <a:noFill/>
                    </a:lnR>
                    <a:lnT>
                      <a:noFill/>
                    </a:lnT>
                    <a:lnB>
                      <a:noFill/>
                    </a:lnB>
                  </a:tcPr>
                </a:tc>
                <a:tc>
                  <a:txBody>
                    <a:bodyPr/>
                    <a:lstStyle/>
                    <a:p>
                      <a:pPr algn="ctr" rtl="0" fontAlgn="ctr"/>
                      <a:r>
                        <a:rPr lang="en-SG" sz="1000" b="1" i="0" u="sng" strike="noStrike" dirty="0">
                          <a:solidFill>
                            <a:srgbClr val="000000"/>
                          </a:solidFill>
                          <a:effectLst/>
                          <a:latin typeface="Century Schoolbook" panose="02040604050505020304" pitchFamily="18" charset="0"/>
                        </a:rPr>
                        <a:t>-30.60%</a:t>
                      </a:r>
                    </a:p>
                  </a:txBody>
                  <a:tcPr marL="45720" marR="45720" anchor="ctr">
                    <a:lnL>
                      <a:noFill/>
                    </a:lnL>
                    <a:lnR>
                      <a:noFill/>
                    </a:lnR>
                    <a:lnT>
                      <a:noFill/>
                    </a:lnT>
                    <a:lnB>
                      <a:noFill/>
                    </a:lnB>
                  </a:tcPr>
                </a:tc>
                <a:tc>
                  <a:txBody>
                    <a:bodyPr/>
                    <a:lstStyle/>
                    <a:p>
                      <a:pPr algn="ctr" rtl="0" fontAlgn="ctr"/>
                      <a:r>
                        <a:rPr lang="en-SG" sz="1000" b="0" i="0" u="none" strike="noStrike" dirty="0">
                          <a:solidFill>
                            <a:srgbClr val="000000"/>
                          </a:solidFill>
                          <a:effectLst/>
                          <a:latin typeface="Century Schoolbook" panose="02040604050505020304" pitchFamily="18" charset="0"/>
                        </a:rPr>
                        <a:t>-17.66%</a:t>
                      </a:r>
                    </a:p>
                  </a:txBody>
                  <a:tcPr marL="45720" marR="45720" anchor="ctr">
                    <a:lnL>
                      <a:noFill/>
                    </a:lnL>
                    <a:lnR>
                      <a:noFill/>
                    </a:lnR>
                    <a:lnT>
                      <a:noFill/>
                    </a:lnT>
                    <a:lnB>
                      <a:noFill/>
                    </a:lnB>
                  </a:tcPr>
                </a:tc>
                <a:tc>
                  <a:txBody>
                    <a:bodyPr/>
                    <a:lstStyle/>
                    <a:p>
                      <a:pPr algn="ctr" rtl="0" fontAlgn="ctr"/>
                      <a:r>
                        <a:rPr lang="en-SG" sz="1000" b="0" i="0" u="none" strike="noStrike" dirty="0">
                          <a:solidFill>
                            <a:srgbClr val="000000"/>
                          </a:solidFill>
                          <a:effectLst/>
                          <a:latin typeface="Century Schoolbook" panose="02040604050505020304" pitchFamily="18" charset="0"/>
                        </a:rPr>
                        <a:t>-21.34%</a:t>
                      </a:r>
                    </a:p>
                  </a:txBody>
                  <a:tcPr marL="45720" marR="45720" anchor="ctr">
                    <a:lnL>
                      <a:noFill/>
                    </a:lnL>
                    <a:lnR>
                      <a:noFill/>
                    </a:lnR>
                    <a:lnT>
                      <a:noFill/>
                    </a:lnT>
                    <a:lnB>
                      <a:noFill/>
                    </a:lnB>
                  </a:tcPr>
                </a:tc>
                <a:tc>
                  <a:txBody>
                    <a:bodyPr/>
                    <a:lstStyle/>
                    <a:p>
                      <a:pPr algn="ctr" rtl="0" fontAlgn="ctr"/>
                      <a:r>
                        <a:rPr lang="en-SG" sz="1000" b="0" i="0" u="none" strike="noStrike">
                          <a:solidFill>
                            <a:srgbClr val="000000"/>
                          </a:solidFill>
                          <a:effectLst/>
                          <a:latin typeface="Century Schoolbook" panose="02040604050505020304" pitchFamily="18" charset="0"/>
                        </a:rPr>
                        <a:t>-20.12%</a:t>
                      </a:r>
                    </a:p>
                  </a:txBody>
                  <a:tcPr marL="45720" marR="45720" anchor="ctr">
                    <a:lnL>
                      <a:noFill/>
                    </a:lnL>
                    <a:lnR>
                      <a:noFill/>
                    </a:lnR>
                    <a:lnT>
                      <a:noFill/>
                    </a:lnT>
                    <a:lnB>
                      <a:noFill/>
                    </a:lnB>
                  </a:tcPr>
                </a:tc>
                <a:tc>
                  <a:txBody>
                    <a:bodyPr/>
                    <a:lstStyle/>
                    <a:p>
                      <a:pPr algn="ctr" rtl="0" fontAlgn="ctr"/>
                      <a:r>
                        <a:rPr lang="en-SG" sz="1000" b="0" i="0" u="none" strike="noStrike" dirty="0">
                          <a:solidFill>
                            <a:srgbClr val="000000"/>
                          </a:solidFill>
                          <a:effectLst/>
                          <a:latin typeface="Century Schoolbook" panose="02040604050505020304" pitchFamily="18" charset="0"/>
                        </a:rPr>
                        <a:t>-</a:t>
                      </a:r>
                    </a:p>
                  </a:txBody>
                  <a:tcPr marL="45720" marR="45720" anchor="ctr">
                    <a:lnL>
                      <a:noFill/>
                    </a:lnL>
                    <a:lnR>
                      <a:noFill/>
                    </a:lnR>
                    <a:lnT>
                      <a:noFill/>
                    </a:lnT>
                    <a:lnB>
                      <a:noFill/>
                    </a:lnB>
                  </a:tcPr>
                </a:tc>
                <a:tc>
                  <a:txBody>
                    <a:bodyPr/>
                    <a:lstStyle/>
                    <a:p>
                      <a:pPr algn="ctr" rtl="0" fontAlgn="ctr"/>
                      <a:r>
                        <a:rPr lang="en-SG" sz="1000" b="0" i="0" u="none" strike="noStrike">
                          <a:solidFill>
                            <a:srgbClr val="000000"/>
                          </a:solidFill>
                          <a:effectLst/>
                          <a:latin typeface="Century Schoolbook" panose="02040604050505020304" pitchFamily="18" charset="0"/>
                        </a:rPr>
                        <a:t>-21.33%</a:t>
                      </a:r>
                    </a:p>
                  </a:txBody>
                  <a:tcPr marL="45720" marR="45720" anchor="ctr">
                    <a:lnL>
                      <a:noFill/>
                    </a:lnL>
                    <a:lnR>
                      <a:noFill/>
                    </a:lnR>
                    <a:lnT>
                      <a:noFill/>
                    </a:lnT>
                    <a:lnB>
                      <a:noFill/>
                    </a:lnB>
                  </a:tcPr>
                </a:tc>
                <a:extLst>
                  <a:ext uri="{0D108BD9-81ED-4DB2-BD59-A6C34878D82A}">
                    <a16:rowId xmlns:a16="http://schemas.microsoft.com/office/drawing/2014/main" val="1728551405"/>
                  </a:ext>
                </a:extLst>
              </a:tr>
              <a:tr h="0">
                <a:tc>
                  <a:txBody>
                    <a:bodyPr/>
                    <a:lstStyle/>
                    <a:p>
                      <a:pPr algn="l" rtl="0" fontAlgn="ctr"/>
                      <a:r>
                        <a:rPr lang="en-US" sz="1000" b="1" i="0" u="none" strike="noStrike" dirty="0">
                          <a:solidFill>
                            <a:srgbClr val="000000"/>
                          </a:solidFill>
                          <a:effectLst/>
                          <a:latin typeface="Century Schoolbook" panose="02040604050505020304" pitchFamily="18" charset="0"/>
                        </a:rPr>
                        <a:t>% of Months with +</a:t>
                      </a:r>
                      <a:r>
                        <a:rPr lang="en-US" sz="1000" b="1" i="0" u="none" strike="noStrike" dirty="0" err="1">
                          <a:solidFill>
                            <a:srgbClr val="000000"/>
                          </a:solidFill>
                          <a:effectLst/>
                          <a:latin typeface="Century Schoolbook" panose="02040604050505020304" pitchFamily="18" charset="0"/>
                        </a:rPr>
                        <a:t>ve</a:t>
                      </a:r>
                      <a:r>
                        <a:rPr lang="en-US" sz="1000" b="1" i="0" u="none" strike="noStrike" dirty="0">
                          <a:solidFill>
                            <a:srgbClr val="000000"/>
                          </a:solidFill>
                          <a:effectLst/>
                          <a:latin typeface="Century Schoolbook" panose="02040604050505020304" pitchFamily="18" charset="0"/>
                        </a:rPr>
                        <a:t> Return (Not Net of Rf)</a:t>
                      </a:r>
                    </a:p>
                  </a:txBody>
                  <a:tcPr marL="45720" marR="4572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rtl="0" fontAlgn="ctr"/>
                      <a:r>
                        <a:rPr lang="en-SG" sz="1000" b="0" i="0" u="none" strike="noStrike">
                          <a:solidFill>
                            <a:srgbClr val="000000"/>
                          </a:solidFill>
                          <a:effectLst/>
                          <a:latin typeface="Century Schoolbook" panose="02040604050505020304" pitchFamily="18" charset="0"/>
                        </a:rPr>
                        <a:t>55.30%</a:t>
                      </a:r>
                    </a:p>
                  </a:txBody>
                  <a:tcPr marL="45720" marR="4572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rtl="0" fontAlgn="ctr"/>
                      <a:r>
                        <a:rPr lang="en-SG" sz="1000" b="0" i="0" u="none" strike="noStrike" dirty="0">
                          <a:solidFill>
                            <a:srgbClr val="000000"/>
                          </a:solidFill>
                          <a:effectLst/>
                          <a:latin typeface="Century Schoolbook" panose="02040604050505020304" pitchFamily="18" charset="0"/>
                        </a:rPr>
                        <a:t>55.12%</a:t>
                      </a:r>
                    </a:p>
                  </a:txBody>
                  <a:tcPr marL="45720" marR="4572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rtl="0" fontAlgn="ctr"/>
                      <a:r>
                        <a:rPr lang="en-SG" sz="1000" b="1" i="0" u="none" strike="noStrike" dirty="0">
                          <a:solidFill>
                            <a:srgbClr val="000000"/>
                          </a:solidFill>
                          <a:effectLst/>
                          <a:latin typeface="Century Schoolbook" panose="02040604050505020304" pitchFamily="18" charset="0"/>
                        </a:rPr>
                        <a:t>56.73%</a:t>
                      </a:r>
                    </a:p>
                  </a:txBody>
                  <a:tcPr marL="45720" marR="4572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rtl="0" fontAlgn="ctr"/>
                      <a:r>
                        <a:rPr lang="en-SG" sz="1000" b="0" i="0" u="none" strike="noStrike">
                          <a:solidFill>
                            <a:srgbClr val="000000"/>
                          </a:solidFill>
                          <a:effectLst/>
                          <a:latin typeface="Century Schoolbook" panose="02040604050505020304" pitchFamily="18" charset="0"/>
                        </a:rPr>
                        <a:t>56.14%</a:t>
                      </a:r>
                    </a:p>
                  </a:txBody>
                  <a:tcPr marL="45720" marR="4572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rtl="0" fontAlgn="ctr"/>
                      <a:r>
                        <a:rPr lang="en-SG" sz="1000" b="0" i="0" u="none" strike="noStrike" dirty="0">
                          <a:solidFill>
                            <a:srgbClr val="000000"/>
                          </a:solidFill>
                          <a:effectLst/>
                          <a:latin typeface="Century Schoolbook" panose="02040604050505020304" pitchFamily="18" charset="0"/>
                        </a:rPr>
                        <a:t>55.12%</a:t>
                      </a:r>
                    </a:p>
                  </a:txBody>
                  <a:tcPr marL="45720" marR="4572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rtl="0" fontAlgn="ctr"/>
                      <a:r>
                        <a:rPr lang="en-SG" sz="1000" b="0" i="0" u="none" strike="noStrike" dirty="0">
                          <a:solidFill>
                            <a:srgbClr val="000000"/>
                          </a:solidFill>
                          <a:effectLst/>
                          <a:latin typeface="Century Schoolbook" panose="02040604050505020304" pitchFamily="18" charset="0"/>
                        </a:rPr>
                        <a:t>55.85%</a:t>
                      </a:r>
                    </a:p>
                  </a:txBody>
                  <a:tcPr marL="45720" marR="4572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rtl="0" fontAlgn="ctr"/>
                      <a:r>
                        <a:rPr lang="en-SG" sz="1000" b="1" i="0" u="none" strike="noStrike" dirty="0">
                          <a:solidFill>
                            <a:srgbClr val="000000"/>
                          </a:solidFill>
                          <a:effectLst/>
                          <a:latin typeface="Century Schoolbook" panose="02040604050505020304" pitchFamily="18" charset="0"/>
                        </a:rPr>
                        <a:t>-</a:t>
                      </a:r>
                    </a:p>
                  </a:txBody>
                  <a:tcPr marL="45720" marR="4572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rtl="0" fontAlgn="ctr"/>
                      <a:r>
                        <a:rPr lang="en-SG" sz="1000" b="1" i="0" u="sng" strike="noStrike" dirty="0">
                          <a:solidFill>
                            <a:srgbClr val="000000"/>
                          </a:solidFill>
                          <a:effectLst/>
                          <a:latin typeface="Century Schoolbook" panose="02040604050505020304" pitchFamily="18" charset="0"/>
                        </a:rPr>
                        <a:t>54.82%</a:t>
                      </a:r>
                    </a:p>
                  </a:txBody>
                  <a:tcPr marL="45720" marR="45720" anchor="ctr">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25035097"/>
                  </a:ext>
                </a:extLst>
              </a:tr>
              <a:tr h="0">
                <a:tc gridSpan="9">
                  <a:txBody>
                    <a:bodyPr/>
                    <a:lstStyle/>
                    <a:p>
                      <a:pPr algn="ctr" rtl="0" fontAlgn="ctr"/>
                      <a:r>
                        <a:rPr lang="en-US" sz="1000" b="1" i="0" u="none" strike="noStrike" dirty="0">
                          <a:solidFill>
                            <a:srgbClr val="000000"/>
                          </a:solidFill>
                          <a:effectLst/>
                          <a:latin typeface="Century Schoolbook" panose="02040604050505020304" pitchFamily="18" charset="0"/>
                        </a:rPr>
                        <a:t>Performance Relative to the DJUA (Net of Rf, Based on Annual Returns)</a:t>
                      </a:r>
                    </a:p>
                  </a:txBody>
                  <a:tcPr marL="45720" marR="45720" anchor="ctr">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hMerge="1">
                  <a:txBody>
                    <a:bodyPr/>
                    <a:lstStyle/>
                    <a:p>
                      <a:endParaRPr lang="en-SG"/>
                    </a:p>
                  </a:txBody>
                  <a:tcPr/>
                </a:tc>
                <a:tc hMerge="1">
                  <a:txBody>
                    <a:bodyPr/>
                    <a:lstStyle/>
                    <a:p>
                      <a:endParaRPr lang="en-SG"/>
                    </a:p>
                  </a:txBody>
                  <a:tcPr/>
                </a:tc>
                <a:tc hMerge="1">
                  <a:txBody>
                    <a:bodyPr/>
                    <a:lstStyle/>
                    <a:p>
                      <a:endParaRPr lang="en-SG"/>
                    </a:p>
                  </a:txBody>
                  <a:tcPr>
                    <a:lnL w="12700" cmpd="sng">
                      <a:noFill/>
                      <a:prstDash val="solid"/>
                    </a:lnL>
                    <a:lnT w="6350" cap="flat" cmpd="sng" algn="ctr">
                      <a:solidFill>
                        <a:srgbClr val="000000"/>
                      </a:solidFill>
                      <a:prstDash val="solid"/>
                      <a:round/>
                      <a:headEnd type="none" w="med" len="med"/>
                      <a:tailEnd type="none" w="med" len="med"/>
                    </a:lnT>
                  </a:tcPr>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endParaRPr lang="en-SG"/>
                    </a:p>
                  </a:txBody>
                  <a:tcPr/>
                </a:tc>
                <a:extLst>
                  <a:ext uri="{0D108BD9-81ED-4DB2-BD59-A6C34878D82A}">
                    <a16:rowId xmlns:a16="http://schemas.microsoft.com/office/drawing/2014/main" val="817937239"/>
                  </a:ext>
                </a:extLst>
              </a:tr>
              <a:tr h="0">
                <a:tc>
                  <a:txBody>
                    <a:bodyPr/>
                    <a:lstStyle/>
                    <a:p>
                      <a:pPr algn="l" rtl="0" fontAlgn="ctr"/>
                      <a:r>
                        <a:rPr lang="en-SG" sz="1000" b="1" i="0" u="none" strike="noStrike" dirty="0">
                          <a:solidFill>
                            <a:srgbClr val="000000"/>
                          </a:solidFill>
                          <a:effectLst/>
                          <a:latin typeface="Century Schoolbook" panose="02040604050505020304" pitchFamily="18" charset="0"/>
                        </a:rPr>
                        <a:t>Alpha</a:t>
                      </a:r>
                    </a:p>
                  </a:txBody>
                  <a:tcPr marL="45720" marR="4572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rtl="0" fontAlgn="ctr"/>
                      <a:r>
                        <a:rPr lang="en-SG" sz="1000" b="0" i="0" u="none" strike="noStrike">
                          <a:solidFill>
                            <a:srgbClr val="000000"/>
                          </a:solidFill>
                          <a:effectLst/>
                          <a:latin typeface="Century Schoolbook" panose="02040604050505020304" pitchFamily="18" charset="0"/>
                        </a:rPr>
                        <a:t>0.00%</a:t>
                      </a:r>
                    </a:p>
                  </a:txBody>
                  <a:tcPr marL="6350" marR="6350" marT="6350" marB="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rtl="0" fontAlgn="ctr"/>
                      <a:r>
                        <a:rPr lang="en-SG" sz="1000" b="1" i="0" u="sng" strike="noStrike" dirty="0">
                          <a:solidFill>
                            <a:srgbClr val="000000"/>
                          </a:solidFill>
                          <a:effectLst/>
                          <a:latin typeface="Century Schoolbook" panose="02040604050505020304" pitchFamily="18" charset="0"/>
                        </a:rPr>
                        <a:t>-0.41%</a:t>
                      </a:r>
                    </a:p>
                  </a:txBody>
                  <a:tcPr marL="6350" marR="6350" marT="6350" marB="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rtl="0" fontAlgn="ctr"/>
                      <a:r>
                        <a:rPr lang="en-SG" sz="1000" b="1" i="0" u="none" strike="noStrike" dirty="0">
                          <a:solidFill>
                            <a:srgbClr val="000000"/>
                          </a:solidFill>
                          <a:effectLst/>
                          <a:latin typeface="Century Schoolbook" panose="02040604050505020304" pitchFamily="18" charset="0"/>
                        </a:rPr>
                        <a:t>5.16%</a:t>
                      </a:r>
                    </a:p>
                  </a:txBody>
                  <a:tcPr marL="6350" marR="6350" marT="6350" marB="0" anchor="ctr">
                    <a:lnL>
                      <a:noFill/>
                    </a:lnL>
                    <a:lnR>
                      <a:noFill/>
                    </a:lnR>
                    <a:lnB>
                      <a:noFill/>
                    </a:lnB>
                  </a:tcPr>
                </a:tc>
                <a:tc>
                  <a:txBody>
                    <a:bodyPr/>
                    <a:lstStyle/>
                    <a:p>
                      <a:pPr algn="ctr" rtl="0" fontAlgn="ctr"/>
                      <a:r>
                        <a:rPr lang="en-SG" sz="1000" b="0" i="0" u="none" strike="noStrike">
                          <a:solidFill>
                            <a:srgbClr val="000000"/>
                          </a:solidFill>
                          <a:effectLst/>
                          <a:latin typeface="Century Schoolbook" panose="02040604050505020304" pitchFamily="18" charset="0"/>
                        </a:rPr>
                        <a:t>1.60%</a:t>
                      </a:r>
                    </a:p>
                  </a:txBody>
                  <a:tcPr marL="6350" marR="6350" marT="6350" marB="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rtl="0" fontAlgn="ctr"/>
                      <a:r>
                        <a:rPr lang="en-SG" sz="1000" b="0" i="0" u="none" strike="noStrike">
                          <a:solidFill>
                            <a:srgbClr val="000000"/>
                          </a:solidFill>
                          <a:effectLst/>
                          <a:latin typeface="Century Schoolbook" panose="02040604050505020304" pitchFamily="18" charset="0"/>
                        </a:rPr>
                        <a:t>0.36%</a:t>
                      </a:r>
                    </a:p>
                  </a:txBody>
                  <a:tcPr marL="6350" marR="6350" marT="6350" marB="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rtl="0" fontAlgn="ctr"/>
                      <a:r>
                        <a:rPr lang="en-SG" sz="1000" b="0" i="0" u="none" strike="noStrike">
                          <a:solidFill>
                            <a:srgbClr val="000000"/>
                          </a:solidFill>
                          <a:effectLst/>
                          <a:latin typeface="Century Schoolbook" panose="02040604050505020304" pitchFamily="18" charset="0"/>
                        </a:rPr>
                        <a:t>0.22%</a:t>
                      </a:r>
                    </a:p>
                  </a:txBody>
                  <a:tcPr marL="6350" marR="6350" marT="6350" marB="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rtl="0" fontAlgn="ctr"/>
                      <a:r>
                        <a:rPr lang="en-SG" sz="1000" b="0" i="0" u="none" strike="noStrike" dirty="0">
                          <a:solidFill>
                            <a:srgbClr val="000000"/>
                          </a:solidFill>
                          <a:effectLst/>
                          <a:latin typeface="Century Schoolbook" panose="02040604050505020304" pitchFamily="18" charset="0"/>
                        </a:rPr>
                        <a:t>-</a:t>
                      </a:r>
                    </a:p>
                  </a:txBody>
                  <a:tcPr marL="6350" marR="6350" marT="6350" marB="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rtl="0" fontAlgn="ctr"/>
                      <a:r>
                        <a:rPr lang="en-SG" sz="1000" b="0" i="0" u="none" strike="noStrike" dirty="0">
                          <a:solidFill>
                            <a:srgbClr val="000000"/>
                          </a:solidFill>
                          <a:effectLst/>
                          <a:latin typeface="Century Schoolbook" panose="02040604050505020304" pitchFamily="18" charset="0"/>
                        </a:rPr>
                        <a:t>0.89%</a:t>
                      </a:r>
                    </a:p>
                  </a:txBody>
                  <a:tcPr marL="6350" marR="6350" marT="6350" marB="0" anchor="ctr">
                    <a:lnL>
                      <a:noFill/>
                    </a:lnL>
                    <a:lnR>
                      <a:noFill/>
                    </a:lnR>
                    <a:lnT w="25400" cap="flat" cmpd="dbl"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646088319"/>
                  </a:ext>
                </a:extLst>
              </a:tr>
              <a:tr h="0">
                <a:tc>
                  <a:txBody>
                    <a:bodyPr/>
                    <a:lstStyle/>
                    <a:p>
                      <a:pPr algn="l" rtl="0" fontAlgn="ctr"/>
                      <a:r>
                        <a:rPr lang="en-SG" sz="1000" b="1" i="0" u="none" strike="noStrike" dirty="0">
                          <a:solidFill>
                            <a:srgbClr val="000000"/>
                          </a:solidFill>
                          <a:effectLst/>
                          <a:latin typeface="Century Schoolbook" panose="02040604050505020304" pitchFamily="18" charset="0"/>
                        </a:rPr>
                        <a:t>Beta to Market</a:t>
                      </a:r>
                    </a:p>
                  </a:txBody>
                  <a:tcPr marL="45720" marR="45720" anchor="ctr">
                    <a:lnL>
                      <a:noFill/>
                    </a:lnL>
                    <a:lnR>
                      <a:noFill/>
                    </a:lnR>
                    <a:lnT>
                      <a:noFill/>
                    </a:lnT>
                    <a:lnB>
                      <a:noFill/>
                    </a:lnB>
                  </a:tcPr>
                </a:tc>
                <a:tc>
                  <a:txBody>
                    <a:bodyPr/>
                    <a:lstStyle/>
                    <a:p>
                      <a:pPr algn="ctr" rtl="0" fontAlgn="ctr"/>
                      <a:r>
                        <a:rPr lang="en-SG" sz="1000" b="0" i="0" u="none" strike="noStrike" dirty="0">
                          <a:solidFill>
                            <a:srgbClr val="000000"/>
                          </a:solidFill>
                          <a:effectLst/>
                          <a:latin typeface="Century Schoolbook" panose="02040604050505020304" pitchFamily="18" charset="0"/>
                        </a:rPr>
                        <a:t>1</a:t>
                      </a:r>
                    </a:p>
                  </a:txBody>
                  <a:tcPr marL="45720" marR="45720" anchor="ctr">
                    <a:lnL>
                      <a:noFill/>
                    </a:lnL>
                    <a:lnR>
                      <a:noFill/>
                    </a:lnR>
                    <a:lnT>
                      <a:noFill/>
                    </a:lnT>
                    <a:lnB>
                      <a:noFill/>
                    </a:lnB>
                  </a:tcPr>
                </a:tc>
                <a:tc>
                  <a:txBody>
                    <a:bodyPr/>
                    <a:lstStyle/>
                    <a:p>
                      <a:pPr algn="ctr" rtl="0" fontAlgn="ctr"/>
                      <a:r>
                        <a:rPr lang="en-SG" sz="1000" b="0" i="0" u="none" strike="noStrike" dirty="0">
                          <a:solidFill>
                            <a:srgbClr val="000000"/>
                          </a:solidFill>
                          <a:effectLst/>
                          <a:latin typeface="Century Schoolbook" panose="02040604050505020304" pitchFamily="18" charset="0"/>
                        </a:rPr>
                        <a:t>1.03</a:t>
                      </a:r>
                    </a:p>
                  </a:txBody>
                  <a:tcPr marL="45720" marR="45720" anchor="ctr">
                    <a:lnL>
                      <a:noFill/>
                    </a:lnL>
                    <a:lnR>
                      <a:noFill/>
                    </a:lnR>
                    <a:lnT>
                      <a:noFill/>
                    </a:lnT>
                    <a:lnB>
                      <a:noFill/>
                    </a:lnB>
                  </a:tcPr>
                </a:tc>
                <a:tc>
                  <a:txBody>
                    <a:bodyPr/>
                    <a:lstStyle/>
                    <a:p>
                      <a:pPr algn="ctr" rtl="0" fontAlgn="ctr"/>
                      <a:r>
                        <a:rPr lang="en-SG" sz="1000" b="0" i="0" u="none" strike="noStrike">
                          <a:solidFill>
                            <a:srgbClr val="000000"/>
                          </a:solidFill>
                          <a:effectLst/>
                          <a:latin typeface="Century Schoolbook" panose="02040604050505020304" pitchFamily="18" charset="0"/>
                        </a:rPr>
                        <a:t>1.07</a:t>
                      </a:r>
                    </a:p>
                  </a:txBody>
                  <a:tcPr marL="45720" marR="45720" anchor="ctr">
                    <a:lnL>
                      <a:noFill/>
                    </a:lnL>
                    <a:lnR>
                      <a:noFill/>
                    </a:lnR>
                    <a:lnT>
                      <a:noFill/>
                    </a:lnT>
                    <a:lnB>
                      <a:noFill/>
                    </a:lnB>
                  </a:tcPr>
                </a:tc>
                <a:tc>
                  <a:txBody>
                    <a:bodyPr/>
                    <a:lstStyle/>
                    <a:p>
                      <a:pPr algn="ctr" rtl="0" fontAlgn="ctr"/>
                      <a:r>
                        <a:rPr lang="en-SG" sz="1000" b="0" i="0" u="none" strike="noStrike">
                          <a:solidFill>
                            <a:srgbClr val="000000"/>
                          </a:solidFill>
                          <a:effectLst/>
                          <a:latin typeface="Century Schoolbook" panose="02040604050505020304" pitchFamily="18" charset="0"/>
                        </a:rPr>
                        <a:t>1.1</a:t>
                      </a:r>
                    </a:p>
                  </a:txBody>
                  <a:tcPr marL="45720" marR="45720" anchor="ctr">
                    <a:lnL>
                      <a:noFill/>
                    </a:lnL>
                    <a:lnR>
                      <a:noFill/>
                    </a:lnR>
                    <a:lnT>
                      <a:noFill/>
                    </a:lnT>
                    <a:lnB>
                      <a:noFill/>
                    </a:lnB>
                  </a:tcPr>
                </a:tc>
                <a:tc>
                  <a:txBody>
                    <a:bodyPr/>
                    <a:lstStyle/>
                    <a:p>
                      <a:pPr algn="ctr" rtl="0" fontAlgn="ctr"/>
                      <a:r>
                        <a:rPr lang="en-SG" sz="1000" b="0" i="0" u="none" strike="noStrike">
                          <a:solidFill>
                            <a:srgbClr val="000000"/>
                          </a:solidFill>
                          <a:effectLst/>
                          <a:latin typeface="Century Schoolbook" panose="02040604050505020304" pitchFamily="18" charset="0"/>
                        </a:rPr>
                        <a:t>1.03</a:t>
                      </a:r>
                    </a:p>
                  </a:txBody>
                  <a:tcPr marL="45720" marR="45720" anchor="ctr">
                    <a:lnL>
                      <a:noFill/>
                    </a:lnL>
                    <a:lnR>
                      <a:noFill/>
                    </a:lnR>
                    <a:lnT>
                      <a:noFill/>
                    </a:lnT>
                    <a:lnB>
                      <a:noFill/>
                    </a:lnB>
                  </a:tcPr>
                </a:tc>
                <a:tc>
                  <a:txBody>
                    <a:bodyPr/>
                    <a:lstStyle/>
                    <a:p>
                      <a:pPr algn="ctr" rtl="0" fontAlgn="ctr"/>
                      <a:r>
                        <a:rPr lang="en-SG" sz="1000" b="0" i="0" u="none" strike="noStrike">
                          <a:solidFill>
                            <a:srgbClr val="000000"/>
                          </a:solidFill>
                          <a:effectLst/>
                          <a:latin typeface="Century Schoolbook" panose="02040604050505020304" pitchFamily="18" charset="0"/>
                        </a:rPr>
                        <a:t>1.02</a:t>
                      </a:r>
                    </a:p>
                  </a:txBody>
                  <a:tcPr marL="45720" marR="45720" anchor="ctr">
                    <a:lnL>
                      <a:noFill/>
                    </a:lnL>
                    <a:lnR>
                      <a:noFill/>
                    </a:lnR>
                    <a:lnT>
                      <a:noFill/>
                    </a:lnT>
                    <a:lnB>
                      <a:noFill/>
                    </a:lnB>
                  </a:tcPr>
                </a:tc>
                <a:tc>
                  <a:txBody>
                    <a:bodyPr/>
                    <a:lstStyle/>
                    <a:p>
                      <a:pPr algn="ctr" rtl="0" fontAlgn="ctr"/>
                      <a:r>
                        <a:rPr lang="en-SG" sz="1000" b="0" i="0" u="none" strike="noStrike" dirty="0">
                          <a:solidFill>
                            <a:srgbClr val="000000"/>
                          </a:solidFill>
                          <a:effectLst/>
                          <a:latin typeface="Century Schoolbook" panose="02040604050505020304" pitchFamily="18" charset="0"/>
                        </a:rPr>
                        <a:t>-</a:t>
                      </a:r>
                    </a:p>
                  </a:txBody>
                  <a:tcPr marL="45720" marR="45720" anchor="ctr">
                    <a:lnL>
                      <a:noFill/>
                    </a:lnL>
                    <a:lnR>
                      <a:noFill/>
                    </a:lnR>
                    <a:lnT>
                      <a:noFill/>
                    </a:lnT>
                    <a:lnB>
                      <a:noFill/>
                    </a:lnB>
                  </a:tcPr>
                </a:tc>
                <a:tc>
                  <a:txBody>
                    <a:bodyPr/>
                    <a:lstStyle/>
                    <a:p>
                      <a:pPr algn="ctr" rtl="0" fontAlgn="ctr"/>
                      <a:r>
                        <a:rPr lang="en-SG" sz="1000" b="0" i="0" u="none" strike="noStrike">
                          <a:solidFill>
                            <a:srgbClr val="000000"/>
                          </a:solidFill>
                          <a:effectLst/>
                          <a:latin typeface="Century Schoolbook" panose="02040604050505020304" pitchFamily="18" charset="0"/>
                        </a:rPr>
                        <a:t>1.06</a:t>
                      </a:r>
                    </a:p>
                  </a:txBody>
                  <a:tcPr marL="45720" marR="45720" anchor="ctr">
                    <a:lnL>
                      <a:noFill/>
                    </a:lnL>
                    <a:lnR>
                      <a:noFill/>
                    </a:lnR>
                    <a:lnT>
                      <a:noFill/>
                    </a:lnT>
                    <a:lnB>
                      <a:noFill/>
                    </a:lnB>
                  </a:tcPr>
                </a:tc>
                <a:extLst>
                  <a:ext uri="{0D108BD9-81ED-4DB2-BD59-A6C34878D82A}">
                    <a16:rowId xmlns:a16="http://schemas.microsoft.com/office/drawing/2014/main" val="2886527091"/>
                  </a:ext>
                </a:extLst>
              </a:tr>
              <a:tr h="0">
                <a:tc>
                  <a:txBody>
                    <a:bodyPr/>
                    <a:lstStyle/>
                    <a:p>
                      <a:pPr algn="l" rtl="0" fontAlgn="ctr"/>
                      <a:r>
                        <a:rPr lang="en-SG" sz="1000" b="1" i="0" u="none" strike="noStrike" dirty="0">
                          <a:solidFill>
                            <a:srgbClr val="000000"/>
                          </a:solidFill>
                          <a:effectLst/>
                          <a:latin typeface="Century Schoolbook" panose="02040604050505020304" pitchFamily="18" charset="0"/>
                        </a:rPr>
                        <a:t>Correlation with DJU</a:t>
                      </a:r>
                    </a:p>
                  </a:txBody>
                  <a:tcPr marL="45720" marR="45720" anchor="ctr">
                    <a:lnL>
                      <a:noFill/>
                    </a:lnL>
                    <a:lnR>
                      <a:noFill/>
                    </a:lnR>
                    <a:lnT>
                      <a:noFill/>
                    </a:lnT>
                    <a:lnB>
                      <a:noFill/>
                    </a:lnB>
                  </a:tcPr>
                </a:tc>
                <a:tc>
                  <a:txBody>
                    <a:bodyPr/>
                    <a:lstStyle/>
                    <a:p>
                      <a:pPr algn="ctr" rtl="0" fontAlgn="ctr"/>
                      <a:r>
                        <a:rPr lang="en-SG" sz="1000" b="0" i="0" u="none" strike="noStrike">
                          <a:solidFill>
                            <a:srgbClr val="000000"/>
                          </a:solidFill>
                          <a:effectLst/>
                          <a:latin typeface="Century Schoolbook" panose="02040604050505020304" pitchFamily="18" charset="0"/>
                        </a:rPr>
                        <a:t>1</a:t>
                      </a:r>
                    </a:p>
                  </a:txBody>
                  <a:tcPr marL="45720" marR="45720" anchor="ctr">
                    <a:lnL>
                      <a:noFill/>
                    </a:lnL>
                    <a:lnR>
                      <a:noFill/>
                    </a:lnR>
                    <a:lnT>
                      <a:noFill/>
                    </a:lnT>
                    <a:lnB>
                      <a:noFill/>
                    </a:lnB>
                  </a:tcPr>
                </a:tc>
                <a:tc>
                  <a:txBody>
                    <a:bodyPr/>
                    <a:lstStyle/>
                    <a:p>
                      <a:pPr algn="ctr" rtl="0" fontAlgn="ctr"/>
                      <a:r>
                        <a:rPr lang="en-SG" sz="1000" b="0" i="0" u="none" strike="noStrike">
                          <a:solidFill>
                            <a:srgbClr val="000000"/>
                          </a:solidFill>
                          <a:effectLst/>
                          <a:latin typeface="Century Schoolbook" panose="02040604050505020304" pitchFamily="18" charset="0"/>
                        </a:rPr>
                        <a:t>0.95</a:t>
                      </a:r>
                    </a:p>
                  </a:txBody>
                  <a:tcPr marL="45720" marR="45720" anchor="ctr">
                    <a:lnL>
                      <a:noFill/>
                    </a:lnL>
                    <a:lnR>
                      <a:noFill/>
                    </a:lnR>
                    <a:lnT>
                      <a:noFill/>
                    </a:lnT>
                    <a:lnB>
                      <a:noFill/>
                    </a:lnB>
                  </a:tcPr>
                </a:tc>
                <a:tc>
                  <a:txBody>
                    <a:bodyPr/>
                    <a:lstStyle/>
                    <a:p>
                      <a:pPr algn="ctr" rtl="0" fontAlgn="ctr"/>
                      <a:r>
                        <a:rPr lang="en-SG" sz="1000" b="0" i="0" u="none" strike="noStrike" dirty="0">
                          <a:solidFill>
                            <a:srgbClr val="000000"/>
                          </a:solidFill>
                          <a:effectLst/>
                          <a:latin typeface="Century Schoolbook" panose="02040604050505020304" pitchFamily="18" charset="0"/>
                        </a:rPr>
                        <a:t>0.64</a:t>
                      </a:r>
                    </a:p>
                  </a:txBody>
                  <a:tcPr marL="45720" marR="45720" anchor="ctr">
                    <a:lnL>
                      <a:noFill/>
                    </a:lnL>
                    <a:lnR>
                      <a:noFill/>
                    </a:lnR>
                    <a:lnT>
                      <a:noFill/>
                    </a:lnT>
                    <a:lnB>
                      <a:noFill/>
                    </a:lnB>
                  </a:tcPr>
                </a:tc>
                <a:tc>
                  <a:txBody>
                    <a:bodyPr/>
                    <a:lstStyle/>
                    <a:p>
                      <a:pPr algn="ctr" rtl="0" fontAlgn="ctr"/>
                      <a:r>
                        <a:rPr lang="en-SG" sz="1000" b="0" i="0" u="none" strike="noStrike">
                          <a:solidFill>
                            <a:srgbClr val="000000"/>
                          </a:solidFill>
                          <a:effectLst/>
                          <a:latin typeface="Century Schoolbook" panose="02040604050505020304" pitchFamily="18" charset="0"/>
                        </a:rPr>
                        <a:t>0.91</a:t>
                      </a:r>
                    </a:p>
                  </a:txBody>
                  <a:tcPr marL="45720" marR="45720" anchor="ctr">
                    <a:lnL>
                      <a:noFill/>
                    </a:lnL>
                    <a:lnR>
                      <a:noFill/>
                    </a:lnR>
                    <a:lnT>
                      <a:noFill/>
                    </a:lnT>
                    <a:lnB>
                      <a:noFill/>
                    </a:lnB>
                  </a:tcPr>
                </a:tc>
                <a:tc>
                  <a:txBody>
                    <a:bodyPr/>
                    <a:lstStyle/>
                    <a:p>
                      <a:pPr algn="ctr" rtl="0" fontAlgn="ctr"/>
                      <a:r>
                        <a:rPr lang="en-SG" sz="1000" b="0" i="0" u="none" strike="noStrike">
                          <a:solidFill>
                            <a:srgbClr val="000000"/>
                          </a:solidFill>
                          <a:effectLst/>
                          <a:latin typeface="Century Schoolbook" panose="02040604050505020304" pitchFamily="18" charset="0"/>
                        </a:rPr>
                        <a:t>0.94</a:t>
                      </a:r>
                    </a:p>
                  </a:txBody>
                  <a:tcPr marL="45720" marR="45720" anchor="ctr">
                    <a:lnL>
                      <a:noFill/>
                    </a:lnL>
                    <a:lnR>
                      <a:noFill/>
                    </a:lnR>
                    <a:lnT>
                      <a:noFill/>
                    </a:lnT>
                    <a:lnB>
                      <a:noFill/>
                    </a:lnB>
                  </a:tcPr>
                </a:tc>
                <a:tc>
                  <a:txBody>
                    <a:bodyPr/>
                    <a:lstStyle/>
                    <a:p>
                      <a:pPr algn="ctr" rtl="0" fontAlgn="ctr"/>
                      <a:r>
                        <a:rPr lang="en-SG" sz="1000" b="0" i="0" u="none" strike="noStrike" dirty="0">
                          <a:solidFill>
                            <a:srgbClr val="000000"/>
                          </a:solidFill>
                          <a:effectLst/>
                          <a:latin typeface="Century Schoolbook" panose="02040604050505020304" pitchFamily="18" charset="0"/>
                        </a:rPr>
                        <a:t>0.94</a:t>
                      </a:r>
                    </a:p>
                  </a:txBody>
                  <a:tcPr marL="45720" marR="45720" anchor="ctr">
                    <a:lnL>
                      <a:noFill/>
                    </a:lnL>
                    <a:lnR>
                      <a:noFill/>
                    </a:lnR>
                    <a:lnT>
                      <a:noFill/>
                    </a:lnT>
                    <a:lnB>
                      <a:noFill/>
                    </a:lnB>
                  </a:tcPr>
                </a:tc>
                <a:tc>
                  <a:txBody>
                    <a:bodyPr/>
                    <a:lstStyle/>
                    <a:p>
                      <a:pPr algn="ctr" rtl="0" fontAlgn="ctr"/>
                      <a:r>
                        <a:rPr lang="en-SG" sz="1000" b="0" i="0" u="none" strike="noStrike" dirty="0">
                          <a:solidFill>
                            <a:srgbClr val="000000"/>
                          </a:solidFill>
                          <a:effectLst/>
                          <a:latin typeface="Century Schoolbook" panose="02040604050505020304" pitchFamily="18" charset="0"/>
                        </a:rPr>
                        <a:t>-</a:t>
                      </a:r>
                    </a:p>
                  </a:txBody>
                  <a:tcPr marL="45720" marR="45720" anchor="ctr">
                    <a:lnL>
                      <a:noFill/>
                    </a:lnL>
                    <a:lnR>
                      <a:noFill/>
                    </a:lnR>
                    <a:lnT>
                      <a:noFill/>
                    </a:lnT>
                    <a:lnB>
                      <a:noFill/>
                    </a:lnB>
                  </a:tcPr>
                </a:tc>
                <a:tc>
                  <a:txBody>
                    <a:bodyPr/>
                    <a:lstStyle/>
                    <a:p>
                      <a:pPr algn="ctr" rtl="0" fontAlgn="ctr"/>
                      <a:r>
                        <a:rPr lang="en-SG" sz="1000" b="0" i="0" u="none" strike="noStrike" dirty="0">
                          <a:solidFill>
                            <a:srgbClr val="000000"/>
                          </a:solidFill>
                          <a:effectLst/>
                          <a:latin typeface="Century Schoolbook" panose="02040604050505020304" pitchFamily="18" charset="0"/>
                        </a:rPr>
                        <a:t>0.95</a:t>
                      </a:r>
                    </a:p>
                  </a:txBody>
                  <a:tcPr marL="45720" marR="45720" anchor="ctr">
                    <a:lnL>
                      <a:noFill/>
                    </a:lnL>
                    <a:lnR>
                      <a:noFill/>
                    </a:lnR>
                    <a:lnT>
                      <a:noFill/>
                    </a:lnT>
                    <a:lnB>
                      <a:noFill/>
                    </a:lnB>
                  </a:tcPr>
                </a:tc>
                <a:extLst>
                  <a:ext uri="{0D108BD9-81ED-4DB2-BD59-A6C34878D82A}">
                    <a16:rowId xmlns:a16="http://schemas.microsoft.com/office/drawing/2014/main" val="3231694363"/>
                  </a:ext>
                </a:extLst>
              </a:tr>
            </a:tbl>
          </a:graphicData>
        </a:graphic>
      </p:graphicFrame>
    </p:spTree>
    <p:extLst>
      <p:ext uri="{BB962C8B-B14F-4D97-AF65-F5344CB8AC3E}">
        <p14:creationId xmlns:p14="http://schemas.microsoft.com/office/powerpoint/2010/main" val="176667748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1BCB894B-9B33-4E98-8D02-93BC235402D0}"/>
              </a:ext>
            </a:extLst>
          </p:cNvPr>
          <p:cNvGraphicFramePr>
            <a:graphicFrameLocks noGrp="1"/>
          </p:cNvGraphicFramePr>
          <p:nvPr>
            <p:extLst>
              <p:ext uri="{D42A27DB-BD31-4B8C-83A1-F6EECF244321}">
                <p14:modId xmlns:p14="http://schemas.microsoft.com/office/powerpoint/2010/main" val="621796902"/>
              </p:ext>
            </p:extLst>
          </p:nvPr>
        </p:nvGraphicFramePr>
        <p:xfrm>
          <a:off x="1070592" y="2201661"/>
          <a:ext cx="9216000" cy="4304160"/>
        </p:xfrm>
        <a:graphic>
          <a:graphicData uri="http://schemas.openxmlformats.org/drawingml/2006/table">
            <a:tbl>
              <a:tblPr firstRow="1" firstCol="1" bandRow="1"/>
              <a:tblGrid>
                <a:gridCol w="1440000">
                  <a:extLst>
                    <a:ext uri="{9D8B030D-6E8A-4147-A177-3AD203B41FA5}">
                      <a16:colId xmlns:a16="http://schemas.microsoft.com/office/drawing/2014/main" val="3040975780"/>
                    </a:ext>
                  </a:extLst>
                </a:gridCol>
                <a:gridCol w="864000">
                  <a:extLst>
                    <a:ext uri="{9D8B030D-6E8A-4147-A177-3AD203B41FA5}">
                      <a16:colId xmlns:a16="http://schemas.microsoft.com/office/drawing/2014/main" val="2088064478"/>
                    </a:ext>
                  </a:extLst>
                </a:gridCol>
                <a:gridCol w="864000">
                  <a:extLst>
                    <a:ext uri="{9D8B030D-6E8A-4147-A177-3AD203B41FA5}">
                      <a16:colId xmlns:a16="http://schemas.microsoft.com/office/drawing/2014/main" val="2505954554"/>
                    </a:ext>
                  </a:extLst>
                </a:gridCol>
                <a:gridCol w="864000">
                  <a:extLst>
                    <a:ext uri="{9D8B030D-6E8A-4147-A177-3AD203B41FA5}">
                      <a16:colId xmlns:a16="http://schemas.microsoft.com/office/drawing/2014/main" val="1890017186"/>
                    </a:ext>
                  </a:extLst>
                </a:gridCol>
                <a:gridCol w="864000">
                  <a:extLst>
                    <a:ext uri="{9D8B030D-6E8A-4147-A177-3AD203B41FA5}">
                      <a16:colId xmlns:a16="http://schemas.microsoft.com/office/drawing/2014/main" val="4289134473"/>
                    </a:ext>
                  </a:extLst>
                </a:gridCol>
                <a:gridCol w="864000">
                  <a:extLst>
                    <a:ext uri="{9D8B030D-6E8A-4147-A177-3AD203B41FA5}">
                      <a16:colId xmlns:a16="http://schemas.microsoft.com/office/drawing/2014/main" val="3198676416"/>
                    </a:ext>
                  </a:extLst>
                </a:gridCol>
                <a:gridCol w="864000">
                  <a:extLst>
                    <a:ext uri="{9D8B030D-6E8A-4147-A177-3AD203B41FA5}">
                      <a16:colId xmlns:a16="http://schemas.microsoft.com/office/drawing/2014/main" val="3878755758"/>
                    </a:ext>
                  </a:extLst>
                </a:gridCol>
                <a:gridCol w="864000">
                  <a:extLst>
                    <a:ext uri="{9D8B030D-6E8A-4147-A177-3AD203B41FA5}">
                      <a16:colId xmlns:a16="http://schemas.microsoft.com/office/drawing/2014/main" val="1430082175"/>
                    </a:ext>
                  </a:extLst>
                </a:gridCol>
                <a:gridCol w="864000">
                  <a:extLst>
                    <a:ext uri="{9D8B030D-6E8A-4147-A177-3AD203B41FA5}">
                      <a16:colId xmlns:a16="http://schemas.microsoft.com/office/drawing/2014/main" val="4066063490"/>
                    </a:ext>
                  </a:extLst>
                </a:gridCol>
                <a:gridCol w="864000">
                  <a:extLst>
                    <a:ext uri="{9D8B030D-6E8A-4147-A177-3AD203B41FA5}">
                      <a16:colId xmlns:a16="http://schemas.microsoft.com/office/drawing/2014/main" val="3216879241"/>
                    </a:ext>
                  </a:extLst>
                </a:gridCol>
              </a:tblGrid>
              <a:tr h="324000">
                <a:tc rowSpan="3">
                  <a:txBody>
                    <a:bodyPr/>
                    <a:lstStyle/>
                    <a:p>
                      <a:pPr algn="ctr" rtl="0" fontAlgn="ctr"/>
                      <a:r>
                        <a:rPr lang="en-SG" sz="1100" b="1" i="0" u="none" strike="noStrike" dirty="0">
                          <a:solidFill>
                            <a:srgbClr val="000000"/>
                          </a:solidFill>
                          <a:effectLst/>
                          <a:latin typeface="Century Schoolbook" panose="02040604050505020304" pitchFamily="18" charset="0"/>
                        </a:rPr>
                        <a:t>Index</a:t>
                      </a:r>
                    </a:p>
                  </a:txBody>
                  <a:tcPr marL="45720" marR="45720" anchor="ctr">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rowSpan="3">
                  <a:txBody>
                    <a:bodyPr/>
                    <a:lstStyle/>
                    <a:p>
                      <a:pPr algn="ctr" rtl="0" fontAlgn="ctr"/>
                      <a:r>
                        <a:rPr lang="en-SG" sz="1100" b="1" i="0" u="none" strike="noStrike" dirty="0">
                          <a:solidFill>
                            <a:srgbClr val="000000"/>
                          </a:solidFill>
                          <a:effectLst/>
                          <a:latin typeface="Century Schoolbook" panose="02040604050505020304" pitchFamily="18" charset="0"/>
                        </a:rPr>
                        <a:t>Ending Value of 1$</a:t>
                      </a:r>
                    </a:p>
                  </a:txBody>
                  <a:tcPr marL="45720" marR="45720" anchor="ctr">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rowSpan="3">
                  <a:txBody>
                    <a:bodyPr/>
                    <a:lstStyle/>
                    <a:p>
                      <a:pPr algn="ctr" rtl="0" fontAlgn="ctr"/>
                      <a:r>
                        <a:rPr lang="en-SG" sz="1100" b="1" i="0" u="none" strike="noStrike" dirty="0">
                          <a:solidFill>
                            <a:srgbClr val="000000"/>
                          </a:solidFill>
                          <a:effectLst/>
                          <a:latin typeface="Century Schoolbook" panose="02040604050505020304" pitchFamily="18" charset="0"/>
                        </a:rPr>
                        <a:t>GeometricMean Return</a:t>
                      </a:r>
                    </a:p>
                  </a:txBody>
                  <a:tcPr marL="45720" marR="45720" anchor="ctr">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rowSpan="3">
                  <a:txBody>
                    <a:bodyPr/>
                    <a:lstStyle/>
                    <a:p>
                      <a:pPr algn="ctr" rtl="0" fontAlgn="ctr"/>
                      <a:r>
                        <a:rPr lang="en-SG" sz="1100" b="1" i="0" u="none" strike="noStrike" dirty="0">
                          <a:solidFill>
                            <a:srgbClr val="000000"/>
                          </a:solidFill>
                          <a:effectLst/>
                          <a:latin typeface="Century Schoolbook" panose="02040604050505020304" pitchFamily="18" charset="0"/>
                        </a:rPr>
                        <a:t>Volatility</a:t>
                      </a:r>
                    </a:p>
                  </a:txBody>
                  <a:tcPr marL="45720" marR="45720" anchor="ctr">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gridSpan="3">
                  <a:txBody>
                    <a:bodyPr/>
                    <a:lstStyle/>
                    <a:p>
                      <a:pPr algn="ctr" rtl="0" fontAlgn="ctr"/>
                      <a:r>
                        <a:rPr lang="en-SG" sz="1100" b="1" i="0" u="none" strike="noStrike">
                          <a:solidFill>
                            <a:srgbClr val="000000"/>
                          </a:solidFill>
                          <a:effectLst/>
                          <a:latin typeface="Century Schoolbook" panose="02040604050505020304" pitchFamily="18" charset="0"/>
                        </a:rPr>
                        <a:t>VS RF rate</a:t>
                      </a:r>
                    </a:p>
                  </a:txBody>
                  <a:tcPr marL="45720" marR="45720" anchor="ctr">
                    <a:lnL>
                      <a:noFill/>
                    </a:lnL>
                    <a:lnR>
                      <a:noFill/>
                    </a:lnR>
                    <a:lnT w="6350" cap="flat" cmpd="sng" algn="ctr">
                      <a:solidFill>
                        <a:srgbClr val="000000"/>
                      </a:solidFill>
                      <a:prstDash val="solid"/>
                      <a:round/>
                      <a:headEnd type="none" w="med" len="med"/>
                      <a:tailEnd type="none" w="med" len="med"/>
                    </a:lnT>
                    <a:lnB>
                      <a:noFill/>
                    </a:lnB>
                  </a:tcPr>
                </a:tc>
                <a:tc hMerge="1">
                  <a:txBody>
                    <a:bodyPr/>
                    <a:lstStyle/>
                    <a:p>
                      <a:endParaRPr lang="en-SG"/>
                    </a:p>
                  </a:txBody>
                  <a:tcPr/>
                </a:tc>
                <a:tc hMerge="1">
                  <a:txBody>
                    <a:bodyPr/>
                    <a:lstStyle/>
                    <a:p>
                      <a:endParaRPr lang="en-SG"/>
                    </a:p>
                  </a:txBody>
                  <a:tcPr/>
                </a:tc>
                <a:tc rowSpan="2" gridSpan="3">
                  <a:txBody>
                    <a:bodyPr/>
                    <a:lstStyle/>
                    <a:p>
                      <a:pPr algn="ctr" rtl="0" fontAlgn="ctr"/>
                      <a:r>
                        <a:rPr lang="en-SG" sz="1100" b="1" i="0" u="none" strike="noStrike" dirty="0">
                          <a:solidFill>
                            <a:srgbClr val="000000"/>
                          </a:solidFill>
                          <a:effectLst/>
                          <a:latin typeface="Century Schoolbook" panose="02040604050505020304" pitchFamily="18" charset="0"/>
                        </a:rPr>
                        <a:t>VS Original Index</a:t>
                      </a:r>
                    </a:p>
                  </a:txBody>
                  <a:tcPr marL="45720" marR="45720" anchor="ctr">
                    <a:lnL>
                      <a:noFill/>
                    </a:lnL>
                    <a:lnR>
                      <a:noFill/>
                    </a:lnR>
                    <a:lnT w="6350" cap="flat" cmpd="sng" algn="ctr">
                      <a:solidFill>
                        <a:srgbClr val="000000"/>
                      </a:solidFill>
                      <a:prstDash val="solid"/>
                      <a:round/>
                      <a:headEnd type="none" w="med" len="med"/>
                      <a:tailEnd type="none" w="med" len="med"/>
                    </a:lnT>
                    <a:lnB>
                      <a:noFill/>
                    </a:lnB>
                  </a:tcPr>
                </a:tc>
                <a:tc rowSpan="2" hMerge="1">
                  <a:txBody>
                    <a:bodyPr/>
                    <a:lstStyle/>
                    <a:p>
                      <a:endParaRPr lang="en-SG"/>
                    </a:p>
                  </a:txBody>
                  <a:tcPr/>
                </a:tc>
                <a:tc rowSpan="2" hMerge="1">
                  <a:txBody>
                    <a:bodyPr/>
                    <a:lstStyle/>
                    <a:p>
                      <a:endParaRPr lang="en-SG"/>
                    </a:p>
                  </a:txBody>
                  <a:tcPr/>
                </a:tc>
                <a:extLst>
                  <a:ext uri="{0D108BD9-81ED-4DB2-BD59-A6C34878D82A}">
                    <a16:rowId xmlns:a16="http://schemas.microsoft.com/office/drawing/2014/main" val="2887322327"/>
                  </a:ext>
                </a:extLst>
              </a:tr>
              <a:tr h="324000">
                <a:tc vMerge="1">
                  <a:txBody>
                    <a:bodyPr/>
                    <a:lstStyle/>
                    <a:p>
                      <a:endParaRPr lang="en-SG"/>
                    </a:p>
                  </a:txBody>
                  <a:tcPr/>
                </a:tc>
                <a:tc vMerge="1">
                  <a:txBody>
                    <a:bodyPr/>
                    <a:lstStyle/>
                    <a:p>
                      <a:endParaRPr lang="en-SG"/>
                    </a:p>
                  </a:txBody>
                  <a:tcPr/>
                </a:tc>
                <a:tc vMerge="1">
                  <a:txBody>
                    <a:bodyPr/>
                    <a:lstStyle/>
                    <a:p>
                      <a:endParaRPr lang="en-SG"/>
                    </a:p>
                  </a:txBody>
                  <a:tcPr/>
                </a:tc>
                <a:tc vMerge="1">
                  <a:txBody>
                    <a:bodyPr/>
                    <a:lstStyle/>
                    <a:p>
                      <a:endParaRPr lang="en-SG"/>
                    </a:p>
                  </a:txBody>
                  <a:tcPr/>
                </a:tc>
                <a:tc gridSpan="3">
                  <a:txBody>
                    <a:bodyPr/>
                    <a:lstStyle/>
                    <a:p>
                      <a:pPr algn="ctr" rtl="0" fontAlgn="ctr"/>
                      <a:r>
                        <a:rPr lang="en-SG" sz="1100" b="1" i="0" u="none" strike="noStrike" dirty="0">
                          <a:solidFill>
                            <a:srgbClr val="000000"/>
                          </a:solidFill>
                          <a:effectLst/>
                          <a:latin typeface="Century Schoolbook" panose="02040604050505020304" pitchFamily="18" charset="0"/>
                        </a:rPr>
                        <a:t>(3M US Treasury)</a:t>
                      </a:r>
                    </a:p>
                  </a:txBody>
                  <a:tcPr marL="45720" marR="45720" anchor="ctr">
                    <a:lnL>
                      <a:noFill/>
                    </a:lnL>
                    <a:lnR>
                      <a:noFill/>
                    </a:lnR>
                    <a:lnT>
                      <a:noFill/>
                    </a:lnT>
                    <a:lnB>
                      <a:noFill/>
                    </a:lnB>
                  </a:tcPr>
                </a:tc>
                <a:tc hMerge="1">
                  <a:txBody>
                    <a:bodyPr/>
                    <a:lstStyle/>
                    <a:p>
                      <a:endParaRPr lang="en-SG"/>
                    </a:p>
                  </a:txBody>
                  <a:tcPr/>
                </a:tc>
                <a:tc hMerge="1">
                  <a:txBody>
                    <a:bodyPr/>
                    <a:lstStyle/>
                    <a:p>
                      <a:endParaRPr lang="en-SG"/>
                    </a:p>
                  </a:txBody>
                  <a:tcPr/>
                </a:tc>
                <a:tc gridSpan="3" vMerge="1">
                  <a:txBody>
                    <a:bodyPr/>
                    <a:lstStyle/>
                    <a:p>
                      <a:endParaRPr lang="en-SG"/>
                    </a:p>
                  </a:txBody>
                  <a:tcPr/>
                </a:tc>
                <a:tc hMerge="1" vMerge="1">
                  <a:txBody>
                    <a:bodyPr/>
                    <a:lstStyle/>
                    <a:p>
                      <a:endParaRPr lang="en-SG"/>
                    </a:p>
                  </a:txBody>
                  <a:tcPr/>
                </a:tc>
                <a:tc hMerge="1" vMerge="1">
                  <a:txBody>
                    <a:bodyPr/>
                    <a:lstStyle/>
                    <a:p>
                      <a:endParaRPr lang="en-SG"/>
                    </a:p>
                  </a:txBody>
                  <a:tcPr/>
                </a:tc>
                <a:extLst>
                  <a:ext uri="{0D108BD9-81ED-4DB2-BD59-A6C34878D82A}">
                    <a16:rowId xmlns:a16="http://schemas.microsoft.com/office/drawing/2014/main" val="1685303082"/>
                  </a:ext>
                </a:extLst>
              </a:tr>
              <a:tr h="324000">
                <a:tc vMerge="1">
                  <a:txBody>
                    <a:bodyPr/>
                    <a:lstStyle/>
                    <a:p>
                      <a:endParaRPr lang="en-SG"/>
                    </a:p>
                  </a:txBody>
                  <a:tcPr/>
                </a:tc>
                <a:tc vMerge="1">
                  <a:txBody>
                    <a:bodyPr/>
                    <a:lstStyle/>
                    <a:p>
                      <a:endParaRPr lang="en-SG"/>
                    </a:p>
                  </a:txBody>
                  <a:tcPr/>
                </a:tc>
                <a:tc vMerge="1">
                  <a:txBody>
                    <a:bodyPr/>
                    <a:lstStyle/>
                    <a:p>
                      <a:endParaRPr lang="en-SG"/>
                    </a:p>
                  </a:txBody>
                  <a:tcPr/>
                </a:tc>
                <a:tc vMerge="1">
                  <a:txBody>
                    <a:bodyPr/>
                    <a:lstStyle/>
                    <a:p>
                      <a:endParaRPr lang="en-SG"/>
                    </a:p>
                  </a:txBody>
                  <a:tcPr/>
                </a:tc>
                <a:tc>
                  <a:txBody>
                    <a:bodyPr/>
                    <a:lstStyle/>
                    <a:p>
                      <a:pPr algn="ctr" rtl="0" fontAlgn="ctr"/>
                      <a:r>
                        <a:rPr lang="en-SG" sz="1100" b="1" i="0" u="none" strike="noStrike">
                          <a:solidFill>
                            <a:srgbClr val="000000"/>
                          </a:solidFill>
                          <a:effectLst/>
                          <a:latin typeface="Century Schoolbook" panose="02040604050505020304" pitchFamily="18" charset="0"/>
                        </a:rPr>
                        <a:t>Excess Return</a:t>
                      </a:r>
                    </a:p>
                  </a:txBody>
                  <a:tcPr marL="45720" marR="45720" anchor="ctr">
                    <a:lnL>
                      <a:noFill/>
                    </a:lnL>
                    <a:lnR>
                      <a:noFill/>
                    </a:lnR>
                    <a:lnT>
                      <a:noFill/>
                    </a:lnT>
                    <a:lnB w="25400" cap="flat" cmpd="dbl" algn="ctr">
                      <a:solidFill>
                        <a:srgbClr val="000000"/>
                      </a:solidFill>
                      <a:prstDash val="solid"/>
                      <a:round/>
                      <a:headEnd type="none" w="med" len="med"/>
                      <a:tailEnd type="none" w="med" len="med"/>
                    </a:lnB>
                  </a:tcPr>
                </a:tc>
                <a:tc>
                  <a:txBody>
                    <a:bodyPr/>
                    <a:lstStyle/>
                    <a:p>
                      <a:pPr algn="ctr" rtl="0" fontAlgn="ctr"/>
                      <a:r>
                        <a:rPr lang="en-SG" sz="1100" b="1" i="0" u="none" strike="noStrike" dirty="0">
                          <a:solidFill>
                            <a:srgbClr val="000000"/>
                          </a:solidFill>
                          <a:effectLst/>
                          <a:latin typeface="Century Schoolbook" panose="02040604050505020304" pitchFamily="18" charset="0"/>
                        </a:rPr>
                        <a:t>Sharpe Ratio</a:t>
                      </a:r>
                    </a:p>
                  </a:txBody>
                  <a:tcPr marL="45720" marR="45720" anchor="ctr">
                    <a:lnL>
                      <a:noFill/>
                    </a:lnL>
                    <a:lnR>
                      <a:noFill/>
                    </a:lnR>
                    <a:lnT>
                      <a:noFill/>
                    </a:lnT>
                    <a:lnB w="25400" cap="flat" cmpd="dbl" algn="ctr">
                      <a:solidFill>
                        <a:srgbClr val="000000"/>
                      </a:solidFill>
                      <a:prstDash val="solid"/>
                      <a:round/>
                      <a:headEnd type="none" w="med" len="med"/>
                      <a:tailEnd type="none" w="med" len="med"/>
                    </a:lnB>
                  </a:tcPr>
                </a:tc>
                <a:tc>
                  <a:txBody>
                    <a:bodyPr/>
                    <a:lstStyle/>
                    <a:p>
                      <a:pPr algn="ctr" rtl="0" fontAlgn="ctr"/>
                      <a:r>
                        <a:rPr lang="en-SG" sz="1100" b="1" i="0" u="none" strike="noStrike" dirty="0">
                          <a:solidFill>
                            <a:srgbClr val="000000"/>
                          </a:solidFill>
                          <a:effectLst/>
                          <a:latin typeface="Century Schoolbook" panose="02040604050505020304" pitchFamily="18" charset="0"/>
                        </a:rPr>
                        <a:t>t-Stat</a:t>
                      </a:r>
                    </a:p>
                  </a:txBody>
                  <a:tcPr marL="45720" marR="45720" anchor="ctr">
                    <a:lnL>
                      <a:noFill/>
                    </a:lnL>
                    <a:lnR>
                      <a:noFill/>
                    </a:lnR>
                    <a:lnT>
                      <a:noFill/>
                    </a:lnT>
                    <a:lnB w="25400" cap="flat" cmpd="dbl" algn="ctr">
                      <a:solidFill>
                        <a:srgbClr val="000000"/>
                      </a:solidFill>
                      <a:prstDash val="solid"/>
                      <a:round/>
                      <a:headEnd type="none" w="med" len="med"/>
                      <a:tailEnd type="none" w="med" len="med"/>
                    </a:lnB>
                  </a:tcPr>
                </a:tc>
                <a:tc>
                  <a:txBody>
                    <a:bodyPr/>
                    <a:lstStyle/>
                    <a:p>
                      <a:pPr algn="ctr" rtl="0" fontAlgn="ctr"/>
                      <a:r>
                        <a:rPr lang="en-SG" sz="1100" b="1" i="0" u="none" strike="noStrike" dirty="0">
                          <a:solidFill>
                            <a:srgbClr val="000000"/>
                          </a:solidFill>
                          <a:effectLst/>
                          <a:latin typeface="Century Schoolbook" panose="02040604050505020304" pitchFamily="18" charset="0"/>
                        </a:rPr>
                        <a:t>Excess Return</a:t>
                      </a:r>
                    </a:p>
                  </a:txBody>
                  <a:tcPr marL="45720" marR="45720" anchor="ctr">
                    <a:lnL>
                      <a:noFill/>
                    </a:lnL>
                    <a:lnR>
                      <a:noFill/>
                    </a:lnR>
                    <a:lnT>
                      <a:noFill/>
                    </a:lnT>
                    <a:lnB w="25400" cap="flat" cmpd="dbl" algn="ctr">
                      <a:solidFill>
                        <a:srgbClr val="000000"/>
                      </a:solidFill>
                      <a:prstDash val="solid"/>
                      <a:round/>
                      <a:headEnd type="none" w="med" len="med"/>
                      <a:tailEnd type="none" w="med" len="med"/>
                    </a:lnB>
                  </a:tcPr>
                </a:tc>
                <a:tc>
                  <a:txBody>
                    <a:bodyPr/>
                    <a:lstStyle/>
                    <a:p>
                      <a:pPr algn="ctr" rtl="0" fontAlgn="ctr"/>
                      <a:r>
                        <a:rPr lang="en-SG" sz="1100" b="1" i="0" u="none" strike="noStrike" dirty="0">
                          <a:solidFill>
                            <a:srgbClr val="000000"/>
                          </a:solidFill>
                          <a:effectLst/>
                          <a:latin typeface="Century Schoolbook" panose="02040604050505020304" pitchFamily="18" charset="0"/>
                        </a:rPr>
                        <a:t>Information Ratio</a:t>
                      </a:r>
                    </a:p>
                  </a:txBody>
                  <a:tcPr marL="45720" marR="45720" anchor="ctr">
                    <a:lnL>
                      <a:noFill/>
                    </a:lnL>
                    <a:lnR>
                      <a:noFill/>
                    </a:lnR>
                    <a:lnT>
                      <a:noFill/>
                    </a:lnT>
                    <a:lnB w="25400" cap="flat" cmpd="dbl" algn="ctr">
                      <a:solidFill>
                        <a:srgbClr val="000000"/>
                      </a:solidFill>
                      <a:prstDash val="solid"/>
                      <a:round/>
                      <a:headEnd type="none" w="med" len="med"/>
                      <a:tailEnd type="none" w="med" len="med"/>
                    </a:lnB>
                  </a:tcPr>
                </a:tc>
                <a:tc>
                  <a:txBody>
                    <a:bodyPr/>
                    <a:lstStyle/>
                    <a:p>
                      <a:pPr algn="ctr" rtl="0" fontAlgn="ctr"/>
                      <a:r>
                        <a:rPr lang="en-SG" sz="1100" b="1" i="0" u="none" strike="noStrike" dirty="0">
                          <a:solidFill>
                            <a:srgbClr val="000000"/>
                          </a:solidFill>
                          <a:effectLst/>
                          <a:latin typeface="Century Schoolbook" panose="02040604050505020304" pitchFamily="18" charset="0"/>
                        </a:rPr>
                        <a:t>t-Stat</a:t>
                      </a:r>
                    </a:p>
                  </a:txBody>
                  <a:tcPr marL="45720" marR="45720" anchor="ctr">
                    <a:lnL>
                      <a:noFill/>
                    </a:lnL>
                    <a:lnR>
                      <a:noFill/>
                    </a:lnR>
                    <a:lnT>
                      <a:noFill/>
                    </a:lnT>
                    <a:lnB w="25400" cap="flat" cmpd="dbl" algn="ctr">
                      <a:solidFill>
                        <a:srgbClr val="000000"/>
                      </a:solidFill>
                      <a:prstDash val="solid"/>
                      <a:round/>
                      <a:headEnd type="none" w="med" len="med"/>
                      <a:tailEnd type="none" w="med" len="med"/>
                    </a:lnB>
                  </a:tcPr>
                </a:tc>
                <a:extLst>
                  <a:ext uri="{0D108BD9-81ED-4DB2-BD59-A6C34878D82A}">
                    <a16:rowId xmlns:a16="http://schemas.microsoft.com/office/drawing/2014/main" val="3442902292"/>
                  </a:ext>
                </a:extLst>
              </a:tr>
              <a:tr h="396000">
                <a:tc>
                  <a:txBody>
                    <a:bodyPr/>
                    <a:lstStyle/>
                    <a:p>
                      <a:pPr algn="ctr" rtl="0" fontAlgn="ctr"/>
                      <a:r>
                        <a:rPr lang="en-SG" sz="1100" b="1" i="0" u="none" strike="noStrike" dirty="0">
                          <a:solidFill>
                            <a:srgbClr val="000000"/>
                          </a:solidFill>
                          <a:effectLst/>
                          <a:latin typeface="Century Schoolbook" panose="02040604050505020304" pitchFamily="18" charset="0"/>
                        </a:rPr>
                        <a:t>DJUAPR</a:t>
                      </a:r>
                    </a:p>
                  </a:txBody>
                  <a:tcPr marL="45720" marR="4572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a:lnSpc>
                          <a:spcPct val="107000"/>
                        </a:lnSpc>
                        <a:spcAft>
                          <a:spcPts val="0"/>
                        </a:spcAft>
                      </a:pPr>
                      <a:r>
                        <a:rPr lang="en-US" sz="1100" b="1" u="sng" dirty="0">
                          <a:solidFill>
                            <a:srgbClr val="000000"/>
                          </a:solidFill>
                          <a:effectLst/>
                          <a:latin typeface="Century Schoolbook (Body)"/>
                          <a:ea typeface="DengXian" panose="02010600030101010101" pitchFamily="2" charset="-122"/>
                          <a:cs typeface="Calibri" panose="020F0502020204030204" pitchFamily="34" charset="0"/>
                        </a:rPr>
                        <a:t>$ 14.71</a:t>
                      </a:r>
                      <a:endParaRPr lang="en-US" sz="1100" b="1" u="sng" dirty="0">
                        <a:effectLst/>
                        <a:latin typeface="Century Schoolbook (Body)"/>
                        <a:ea typeface="DengXian" panose="02010600030101010101" pitchFamily="2" charset="-122"/>
                        <a:cs typeface="Times New Roman" panose="02020603050405020304" pitchFamily="18" charset="0"/>
                      </a:endParaRPr>
                    </a:p>
                  </a:txBody>
                  <a:tcPr marL="36195" marR="36195" marT="0" marB="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a:lnSpc>
                          <a:spcPct val="107000"/>
                        </a:lnSpc>
                        <a:spcAft>
                          <a:spcPts val="0"/>
                        </a:spcAft>
                      </a:pPr>
                      <a:r>
                        <a:rPr lang="en-US" sz="1100" b="1" u="sng" dirty="0">
                          <a:solidFill>
                            <a:srgbClr val="000000"/>
                          </a:solidFill>
                          <a:effectLst/>
                          <a:latin typeface="Century Schoolbook (Body)"/>
                          <a:ea typeface="DengXian" panose="02010600030101010101" pitchFamily="2" charset="-122"/>
                          <a:cs typeface="Calibri" panose="020F0502020204030204" pitchFamily="34" charset="0"/>
                        </a:rPr>
                        <a:t>0.75%</a:t>
                      </a:r>
                      <a:endParaRPr lang="en-US" sz="1100" b="1" u="sng" dirty="0">
                        <a:effectLst/>
                        <a:latin typeface="Century Schoolbook (Body)"/>
                        <a:ea typeface="DengXian" panose="02010600030101010101" pitchFamily="2" charset="-122"/>
                        <a:cs typeface="Times New Roman" panose="02020603050405020304" pitchFamily="18" charset="0"/>
                      </a:endParaRPr>
                    </a:p>
                  </a:txBody>
                  <a:tcPr marL="36195" marR="36195" marT="0" marB="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a:lnSpc>
                          <a:spcPct val="107000"/>
                        </a:lnSpc>
                        <a:spcAft>
                          <a:spcPts val="0"/>
                        </a:spcAft>
                      </a:pPr>
                      <a:r>
                        <a:rPr lang="en-US" sz="1100" b="1" dirty="0">
                          <a:solidFill>
                            <a:srgbClr val="000000"/>
                          </a:solidFill>
                          <a:effectLst/>
                          <a:latin typeface="Century Schoolbook (Body)"/>
                          <a:ea typeface="DengXian" panose="02010600030101010101" pitchFamily="2" charset="-122"/>
                          <a:cs typeface="Calibri" panose="020F0502020204030204" pitchFamily="34" charset="0"/>
                        </a:rPr>
                        <a:t>4.17%</a:t>
                      </a:r>
                      <a:endParaRPr lang="en-US" sz="1100" b="1" dirty="0">
                        <a:effectLst/>
                        <a:latin typeface="Century Schoolbook (Body)"/>
                        <a:ea typeface="DengXian" panose="02010600030101010101" pitchFamily="2" charset="-122"/>
                        <a:cs typeface="Times New Roman" panose="02020603050405020304" pitchFamily="18" charset="0"/>
                      </a:endParaRPr>
                    </a:p>
                  </a:txBody>
                  <a:tcPr marL="36195" marR="36195" marT="0" marB="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a:lnSpc>
                          <a:spcPct val="107000"/>
                        </a:lnSpc>
                        <a:spcAft>
                          <a:spcPts val="0"/>
                        </a:spcAft>
                      </a:pPr>
                      <a:r>
                        <a:rPr lang="en-US" sz="1100" b="1" u="sng" dirty="0">
                          <a:solidFill>
                            <a:srgbClr val="000000"/>
                          </a:solidFill>
                          <a:effectLst/>
                          <a:latin typeface="Century Schoolbook (Body)"/>
                          <a:ea typeface="DengXian" panose="02010600030101010101" pitchFamily="2" charset="-122"/>
                          <a:cs typeface="Calibri" panose="020F0502020204030204" pitchFamily="34" charset="0"/>
                        </a:rPr>
                        <a:t>0.51%</a:t>
                      </a:r>
                      <a:endParaRPr lang="en-US" sz="1100" b="1" u="sng" dirty="0">
                        <a:effectLst/>
                        <a:latin typeface="Century Schoolbook (Body)"/>
                        <a:ea typeface="DengXian" panose="02010600030101010101" pitchFamily="2" charset="-122"/>
                        <a:cs typeface="Times New Roman" panose="02020603050405020304" pitchFamily="18" charset="0"/>
                      </a:endParaRPr>
                    </a:p>
                  </a:txBody>
                  <a:tcPr marL="36195" marR="36195" marT="0" marB="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a:lnSpc>
                          <a:spcPct val="107000"/>
                        </a:lnSpc>
                        <a:spcAft>
                          <a:spcPts val="0"/>
                        </a:spcAft>
                      </a:pPr>
                      <a:r>
                        <a:rPr lang="en-US" sz="1100" b="1" u="sng" dirty="0">
                          <a:solidFill>
                            <a:srgbClr val="000000"/>
                          </a:solidFill>
                          <a:effectLst/>
                          <a:latin typeface="Century Schoolbook (Body)"/>
                          <a:ea typeface="DengXian" panose="02010600030101010101" pitchFamily="2" charset="-122"/>
                          <a:cs typeface="Calibri" panose="020F0502020204030204" pitchFamily="34" charset="0"/>
                        </a:rPr>
                        <a:t>12.14%</a:t>
                      </a:r>
                      <a:endParaRPr lang="en-US" sz="1100" b="1" u="sng" dirty="0">
                        <a:effectLst/>
                        <a:latin typeface="Century Schoolbook (Body)"/>
                        <a:ea typeface="DengXian" panose="02010600030101010101" pitchFamily="2" charset="-122"/>
                        <a:cs typeface="Times New Roman" panose="02020603050405020304" pitchFamily="18" charset="0"/>
                      </a:endParaRPr>
                    </a:p>
                  </a:txBody>
                  <a:tcPr marL="36195" marR="36195" marT="0" marB="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a:lnSpc>
                          <a:spcPct val="107000"/>
                        </a:lnSpc>
                        <a:spcAft>
                          <a:spcPts val="0"/>
                        </a:spcAft>
                      </a:pPr>
                      <a:r>
                        <a:rPr lang="en-US" sz="1100" b="1" u="sng" dirty="0">
                          <a:solidFill>
                            <a:srgbClr val="000000"/>
                          </a:solidFill>
                          <a:effectLst/>
                          <a:latin typeface="Century Schoolbook (Body)"/>
                          <a:ea typeface="DengXian" panose="02010600030101010101" pitchFamily="2" charset="-122"/>
                          <a:cs typeface="Calibri" panose="020F0502020204030204" pitchFamily="34" charset="0"/>
                        </a:rPr>
                        <a:t>2.70</a:t>
                      </a:r>
                      <a:endParaRPr lang="en-US" sz="1100" b="1" u="sng" dirty="0">
                        <a:effectLst/>
                        <a:latin typeface="Century Schoolbook (Body)"/>
                        <a:ea typeface="DengXian" panose="02010600030101010101" pitchFamily="2" charset="-122"/>
                        <a:cs typeface="Times New Roman" panose="02020603050405020304" pitchFamily="18" charset="0"/>
                      </a:endParaRPr>
                    </a:p>
                  </a:txBody>
                  <a:tcPr marL="36195" marR="36195" marT="0" marB="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a:lnSpc>
                          <a:spcPct val="107000"/>
                        </a:lnSpc>
                        <a:spcAft>
                          <a:spcPts val="0"/>
                        </a:spcAft>
                      </a:pPr>
                      <a:r>
                        <a:rPr lang="en-US" sz="1100" b="0" dirty="0">
                          <a:solidFill>
                            <a:srgbClr val="000000"/>
                          </a:solidFill>
                          <a:effectLst/>
                          <a:latin typeface="Century Schoolbook (Body)"/>
                          <a:ea typeface="DengXian" panose="02010600030101010101" pitchFamily="2" charset="-122"/>
                          <a:cs typeface="Calibri" panose="020F0502020204030204" pitchFamily="34" charset="0"/>
                        </a:rPr>
                        <a:t>-</a:t>
                      </a:r>
                      <a:endParaRPr lang="en-US" sz="1100" b="0" dirty="0">
                        <a:effectLst/>
                        <a:latin typeface="Century Schoolbook (Body)"/>
                        <a:ea typeface="DengXian" panose="02010600030101010101" pitchFamily="2" charset="-122"/>
                        <a:cs typeface="Times New Roman" panose="02020603050405020304" pitchFamily="18" charset="0"/>
                      </a:endParaRPr>
                    </a:p>
                  </a:txBody>
                  <a:tcPr marL="36195" marR="36195" marT="0" marB="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a:lnSpc>
                          <a:spcPct val="107000"/>
                        </a:lnSpc>
                        <a:spcAft>
                          <a:spcPts val="0"/>
                        </a:spcAft>
                      </a:pPr>
                      <a:r>
                        <a:rPr lang="en-US" sz="1100" b="0" dirty="0">
                          <a:solidFill>
                            <a:srgbClr val="000000"/>
                          </a:solidFill>
                          <a:effectLst/>
                          <a:latin typeface="Century Schoolbook (Body)"/>
                          <a:ea typeface="DengXian" panose="02010600030101010101" pitchFamily="2" charset="-122"/>
                          <a:cs typeface="Calibri" panose="020F0502020204030204" pitchFamily="34" charset="0"/>
                        </a:rPr>
                        <a:t>-</a:t>
                      </a:r>
                      <a:endParaRPr lang="en-US" sz="1100" b="0" dirty="0">
                        <a:effectLst/>
                        <a:latin typeface="Century Schoolbook (Body)"/>
                        <a:ea typeface="DengXian" panose="02010600030101010101" pitchFamily="2" charset="-122"/>
                        <a:cs typeface="Times New Roman" panose="02020603050405020304" pitchFamily="18" charset="0"/>
                      </a:endParaRPr>
                    </a:p>
                  </a:txBody>
                  <a:tcPr marL="36195" marR="36195" marT="0" marB="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a:lnSpc>
                          <a:spcPct val="107000"/>
                        </a:lnSpc>
                        <a:spcAft>
                          <a:spcPts val="0"/>
                        </a:spcAft>
                      </a:pPr>
                      <a:r>
                        <a:rPr lang="en-US" sz="1100" b="0" dirty="0">
                          <a:solidFill>
                            <a:srgbClr val="000000"/>
                          </a:solidFill>
                          <a:effectLst/>
                          <a:latin typeface="Century Schoolbook (Body)"/>
                          <a:ea typeface="DengXian" panose="02010600030101010101" pitchFamily="2" charset="-122"/>
                          <a:cs typeface="Calibri" panose="020F0502020204030204" pitchFamily="34" charset="0"/>
                        </a:rPr>
                        <a:t>-</a:t>
                      </a:r>
                      <a:endParaRPr lang="en-US" sz="1100" b="0" dirty="0">
                        <a:effectLst/>
                        <a:latin typeface="Century Schoolbook (Body)"/>
                        <a:ea typeface="DengXian" panose="02010600030101010101" pitchFamily="2" charset="-122"/>
                        <a:cs typeface="Times New Roman" panose="02020603050405020304" pitchFamily="18" charset="0"/>
                      </a:endParaRPr>
                    </a:p>
                  </a:txBody>
                  <a:tcPr marL="36195" marR="36195" marT="0" marB="0" anchor="ctr">
                    <a:lnL>
                      <a:noFill/>
                    </a:lnL>
                    <a:lnR>
                      <a:noFill/>
                    </a:lnR>
                    <a:lnT w="25400" cap="flat" cmpd="dbl"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523094469"/>
                  </a:ext>
                </a:extLst>
              </a:tr>
              <a:tr h="396000">
                <a:tc>
                  <a:txBody>
                    <a:bodyPr/>
                    <a:lstStyle/>
                    <a:p>
                      <a:pPr algn="ctr" rtl="0" fontAlgn="ctr"/>
                      <a:r>
                        <a:rPr lang="en-SG" sz="1100" b="1" i="0" u="none" strike="noStrike" dirty="0">
                          <a:solidFill>
                            <a:srgbClr val="000000"/>
                          </a:solidFill>
                          <a:effectLst/>
                          <a:latin typeface="Century Schoolbook" panose="02040604050505020304" pitchFamily="18" charset="0"/>
                        </a:rPr>
                        <a:t>ROIC</a:t>
                      </a:r>
                    </a:p>
                  </a:txBody>
                  <a:tcPr marL="45720" marR="45720" anchor="ctr">
                    <a:lnL>
                      <a:noFill/>
                    </a:lnL>
                    <a:lnR>
                      <a:noFill/>
                    </a:lnR>
                    <a:lnT>
                      <a:noFill/>
                    </a:lnT>
                    <a:lnB>
                      <a:noFill/>
                    </a:lnB>
                  </a:tcPr>
                </a:tc>
                <a:tc>
                  <a:txBody>
                    <a:bodyPr/>
                    <a:lstStyle/>
                    <a:p>
                      <a:pPr algn="ctr">
                        <a:lnSpc>
                          <a:spcPct val="107000"/>
                        </a:lnSpc>
                        <a:spcAft>
                          <a:spcPts val="0"/>
                        </a:spcAft>
                      </a:pPr>
                      <a:r>
                        <a:rPr lang="en-US" sz="1100" b="1" u="none" dirty="0">
                          <a:solidFill>
                            <a:srgbClr val="000000"/>
                          </a:solidFill>
                          <a:effectLst/>
                          <a:latin typeface="Century Schoolbook (Body)"/>
                          <a:ea typeface="DengXian" panose="02010600030101010101" pitchFamily="2" charset="-122"/>
                          <a:cs typeface="Calibri" panose="020F0502020204030204" pitchFamily="34" charset="0"/>
                        </a:rPr>
                        <a:t>$ 181.77</a:t>
                      </a:r>
                      <a:endParaRPr lang="en-US" sz="1100" b="1" u="none" dirty="0">
                        <a:effectLst/>
                        <a:latin typeface="Century Schoolbook (Body)"/>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1" u="none" dirty="0">
                          <a:solidFill>
                            <a:srgbClr val="000000"/>
                          </a:solidFill>
                          <a:effectLst/>
                          <a:latin typeface="Century Schoolbook (Body)"/>
                          <a:ea typeface="DengXian" panose="02010600030101010101" pitchFamily="2" charset="-122"/>
                          <a:cs typeface="Calibri" panose="020F0502020204030204" pitchFamily="34" charset="0"/>
                        </a:rPr>
                        <a:t>1.46%</a:t>
                      </a:r>
                      <a:endParaRPr lang="en-US" sz="1100" b="1" u="none" dirty="0">
                        <a:effectLst/>
                        <a:latin typeface="Century Schoolbook (Body)"/>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1" u="sng" dirty="0">
                          <a:solidFill>
                            <a:srgbClr val="000000"/>
                          </a:solidFill>
                          <a:effectLst/>
                          <a:latin typeface="Century Schoolbook (Body)"/>
                          <a:ea typeface="DengXian" panose="02010600030101010101" pitchFamily="2" charset="-122"/>
                          <a:cs typeface="Calibri" panose="020F0502020204030204" pitchFamily="34" charset="0"/>
                        </a:rPr>
                        <a:t>9.32%</a:t>
                      </a:r>
                      <a:endParaRPr lang="en-US" sz="1100" b="1" u="sng" dirty="0">
                        <a:effectLst/>
                        <a:latin typeface="Century Schoolbook (Body)"/>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1" u="none" dirty="0">
                          <a:solidFill>
                            <a:srgbClr val="000000"/>
                          </a:solidFill>
                          <a:effectLst/>
                          <a:latin typeface="Century Schoolbook (Body)"/>
                          <a:ea typeface="DengXian" panose="02010600030101010101" pitchFamily="2" charset="-122"/>
                          <a:cs typeface="Calibri" panose="020F0502020204030204" pitchFamily="34" charset="0"/>
                        </a:rPr>
                        <a:t>1.21%</a:t>
                      </a:r>
                      <a:endParaRPr lang="en-US" sz="1100" b="1" u="none" dirty="0">
                        <a:effectLst/>
                        <a:latin typeface="Century Schoolbook (Body)"/>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dirty="0">
                          <a:solidFill>
                            <a:srgbClr val="000000"/>
                          </a:solidFill>
                          <a:effectLst/>
                          <a:latin typeface="Century Schoolbook (Body)"/>
                          <a:ea typeface="DengXian" panose="02010600030101010101" pitchFamily="2" charset="-122"/>
                          <a:cs typeface="Calibri" panose="020F0502020204030204" pitchFamily="34" charset="0"/>
                        </a:rPr>
                        <a:t>13.03%</a:t>
                      </a:r>
                      <a:endParaRPr lang="en-US" sz="1100" dirty="0">
                        <a:effectLst/>
                        <a:latin typeface="Century Schoolbook (Body)"/>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dirty="0">
                          <a:solidFill>
                            <a:srgbClr val="000000"/>
                          </a:solidFill>
                          <a:effectLst/>
                          <a:latin typeface="Century Schoolbook (Body)"/>
                          <a:ea typeface="DengXian" panose="02010600030101010101" pitchFamily="2" charset="-122"/>
                          <a:cs typeface="Calibri" panose="020F0502020204030204" pitchFamily="34" charset="0"/>
                        </a:rPr>
                        <a:t>3.11</a:t>
                      </a:r>
                      <a:endParaRPr lang="en-US" sz="1100" b="0" dirty="0">
                        <a:effectLst/>
                        <a:latin typeface="Century Schoolbook (Body)"/>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1" u="none" dirty="0">
                          <a:solidFill>
                            <a:srgbClr val="000000"/>
                          </a:solidFill>
                          <a:effectLst/>
                          <a:latin typeface="Century Schoolbook (Body)"/>
                          <a:ea typeface="DengXian" panose="02010600030101010101" pitchFamily="2" charset="-122"/>
                          <a:cs typeface="Calibri" panose="020F0502020204030204" pitchFamily="34" charset="0"/>
                        </a:rPr>
                        <a:t>1.07%</a:t>
                      </a:r>
                      <a:endParaRPr lang="en-US" sz="1100" b="1" u="none" dirty="0">
                        <a:effectLst/>
                        <a:latin typeface="Century Schoolbook (Body)"/>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1" u="sng" dirty="0">
                          <a:solidFill>
                            <a:srgbClr val="000000"/>
                          </a:solidFill>
                          <a:effectLst/>
                          <a:latin typeface="Century Schoolbook (Body)"/>
                          <a:ea typeface="DengXian" panose="02010600030101010101" pitchFamily="2" charset="-122"/>
                          <a:cs typeface="Calibri" panose="020F0502020204030204" pitchFamily="34" charset="0"/>
                        </a:rPr>
                        <a:t>12.78%</a:t>
                      </a:r>
                      <a:endParaRPr lang="en-US" sz="1100" b="1" u="sng" dirty="0">
                        <a:effectLst/>
                        <a:latin typeface="Century Schoolbook (Body)"/>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1" u="sng" dirty="0">
                          <a:solidFill>
                            <a:srgbClr val="000000"/>
                          </a:solidFill>
                          <a:effectLst/>
                          <a:latin typeface="Century Schoolbook (Body)"/>
                          <a:ea typeface="DengXian" panose="02010600030101010101" pitchFamily="2" charset="-122"/>
                          <a:cs typeface="Calibri" panose="020F0502020204030204" pitchFamily="34" charset="0"/>
                        </a:rPr>
                        <a:t>2.17</a:t>
                      </a:r>
                      <a:endParaRPr lang="en-US" sz="1100" b="1" u="sng" dirty="0">
                        <a:effectLst/>
                        <a:latin typeface="Century Schoolbook (Body)"/>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extLst>
                  <a:ext uri="{0D108BD9-81ED-4DB2-BD59-A6C34878D82A}">
                    <a16:rowId xmlns:a16="http://schemas.microsoft.com/office/drawing/2014/main" val="1055244439"/>
                  </a:ext>
                </a:extLst>
              </a:tr>
              <a:tr h="396000">
                <a:tc>
                  <a:txBody>
                    <a:bodyPr/>
                    <a:lstStyle/>
                    <a:p>
                      <a:pPr algn="ctr" rtl="0" fontAlgn="ctr"/>
                      <a:r>
                        <a:rPr lang="en-SG" sz="1100" b="1" i="0" u="none" strike="noStrike">
                          <a:solidFill>
                            <a:srgbClr val="000000"/>
                          </a:solidFill>
                          <a:effectLst/>
                          <a:latin typeface="Century Schoolbook" panose="02040604050505020304" pitchFamily="18" charset="0"/>
                        </a:rPr>
                        <a:t>ROCE</a:t>
                      </a:r>
                    </a:p>
                  </a:txBody>
                  <a:tcPr marL="45720" marR="45720" anchor="ctr">
                    <a:lnL>
                      <a:noFill/>
                    </a:lnL>
                    <a:lnR>
                      <a:noFill/>
                    </a:lnR>
                    <a:lnT>
                      <a:noFill/>
                    </a:lnT>
                    <a:lnB>
                      <a:noFill/>
                    </a:lnB>
                  </a:tcPr>
                </a:tc>
                <a:tc>
                  <a:txBody>
                    <a:bodyPr/>
                    <a:lstStyle/>
                    <a:p>
                      <a:pPr algn="ctr">
                        <a:lnSpc>
                          <a:spcPct val="107000"/>
                        </a:lnSpc>
                        <a:spcAft>
                          <a:spcPts val="0"/>
                        </a:spcAft>
                      </a:pPr>
                      <a:r>
                        <a:rPr lang="en-US" sz="1100" dirty="0">
                          <a:solidFill>
                            <a:srgbClr val="000000"/>
                          </a:solidFill>
                          <a:effectLst/>
                          <a:latin typeface="Century Schoolbook (Body)"/>
                          <a:ea typeface="DengXian" panose="02010600030101010101" pitchFamily="2" charset="-122"/>
                          <a:cs typeface="Calibri" panose="020F0502020204030204" pitchFamily="34" charset="0"/>
                        </a:rPr>
                        <a:t>$ 40.60</a:t>
                      </a:r>
                      <a:endParaRPr lang="en-US" sz="1100" dirty="0">
                        <a:effectLst/>
                        <a:latin typeface="Century Schoolbook (Body)"/>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a:solidFill>
                            <a:srgbClr val="000000"/>
                          </a:solidFill>
                          <a:effectLst/>
                          <a:latin typeface="Century Schoolbook (Body)"/>
                          <a:ea typeface="DengXian" panose="02010600030101010101" pitchFamily="2" charset="-122"/>
                          <a:cs typeface="Calibri" panose="020F0502020204030204" pitchFamily="34" charset="0"/>
                        </a:rPr>
                        <a:t>1.03%</a:t>
                      </a:r>
                      <a:endParaRPr lang="en-US" sz="1100">
                        <a:effectLst/>
                        <a:latin typeface="Century Schoolbook (Body)"/>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dirty="0">
                          <a:solidFill>
                            <a:srgbClr val="000000"/>
                          </a:solidFill>
                          <a:effectLst/>
                          <a:latin typeface="Century Schoolbook (Body)"/>
                          <a:ea typeface="DengXian" panose="02010600030101010101" pitchFamily="2" charset="-122"/>
                          <a:cs typeface="Calibri" panose="020F0502020204030204" pitchFamily="34" charset="0"/>
                        </a:rPr>
                        <a:t>4.78%</a:t>
                      </a:r>
                      <a:endParaRPr lang="en-US" sz="1100" dirty="0">
                        <a:effectLst/>
                        <a:latin typeface="Century Schoolbook (Body)"/>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dirty="0">
                          <a:solidFill>
                            <a:srgbClr val="000000"/>
                          </a:solidFill>
                          <a:effectLst/>
                          <a:latin typeface="Century Schoolbook (Body)"/>
                          <a:ea typeface="DengXian" panose="02010600030101010101" pitchFamily="2" charset="-122"/>
                          <a:cs typeface="Calibri" panose="020F0502020204030204" pitchFamily="34" charset="0"/>
                        </a:rPr>
                        <a:t>0.79%</a:t>
                      </a:r>
                      <a:endParaRPr lang="en-US" sz="1100" dirty="0">
                        <a:effectLst/>
                        <a:latin typeface="Century Schoolbook (Body)"/>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a:solidFill>
                            <a:srgbClr val="000000"/>
                          </a:solidFill>
                          <a:effectLst/>
                          <a:latin typeface="Century Schoolbook (Body)"/>
                          <a:ea typeface="DengXian" panose="02010600030101010101" pitchFamily="2" charset="-122"/>
                          <a:cs typeface="Calibri" panose="020F0502020204030204" pitchFamily="34" charset="0"/>
                        </a:rPr>
                        <a:t>16.60%</a:t>
                      </a:r>
                      <a:endParaRPr lang="en-US" sz="1100">
                        <a:effectLst/>
                        <a:latin typeface="Century Schoolbook (Body)"/>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1" dirty="0">
                          <a:solidFill>
                            <a:srgbClr val="000000"/>
                          </a:solidFill>
                          <a:effectLst/>
                          <a:latin typeface="Century Schoolbook (Body)"/>
                          <a:ea typeface="DengXian" panose="02010600030101010101" pitchFamily="2" charset="-122"/>
                          <a:cs typeface="Calibri" panose="020F0502020204030204" pitchFamily="34" charset="0"/>
                        </a:rPr>
                        <a:t>3.58</a:t>
                      </a:r>
                      <a:endParaRPr lang="en-US" sz="1100" b="1" dirty="0">
                        <a:effectLst/>
                        <a:latin typeface="Century Schoolbook (Body)"/>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dirty="0">
                          <a:solidFill>
                            <a:srgbClr val="000000"/>
                          </a:solidFill>
                          <a:effectLst/>
                          <a:latin typeface="Century Schoolbook (Body)"/>
                          <a:ea typeface="DengXian" panose="02010600030101010101" pitchFamily="2" charset="-122"/>
                          <a:cs typeface="Calibri" panose="020F0502020204030204" pitchFamily="34" charset="0"/>
                        </a:rPr>
                        <a:t>0.65%</a:t>
                      </a:r>
                      <a:endParaRPr lang="en-US" sz="1100" dirty="0">
                        <a:effectLst/>
                        <a:latin typeface="Century Schoolbook (Body)"/>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dirty="0">
                          <a:solidFill>
                            <a:srgbClr val="000000"/>
                          </a:solidFill>
                          <a:effectLst/>
                          <a:latin typeface="Century Schoolbook (Body)"/>
                          <a:ea typeface="DengXian" panose="02010600030101010101" pitchFamily="2" charset="-122"/>
                          <a:cs typeface="Calibri" panose="020F0502020204030204" pitchFamily="34" charset="0"/>
                        </a:rPr>
                        <a:t>26.65%</a:t>
                      </a:r>
                      <a:endParaRPr lang="en-US" sz="1100" dirty="0">
                        <a:effectLst/>
                        <a:latin typeface="Century Schoolbook (Body)"/>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dirty="0">
                          <a:solidFill>
                            <a:srgbClr val="000000"/>
                          </a:solidFill>
                          <a:effectLst/>
                          <a:latin typeface="Century Schoolbook (Body)"/>
                          <a:ea typeface="DengXian" panose="02010600030101010101" pitchFamily="2" charset="-122"/>
                          <a:cs typeface="Calibri" panose="020F0502020204030204" pitchFamily="34" charset="0"/>
                        </a:rPr>
                        <a:t>3.20</a:t>
                      </a:r>
                      <a:endParaRPr lang="en-US" sz="1100" dirty="0">
                        <a:effectLst/>
                        <a:latin typeface="Century Schoolbook (Body)"/>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extLst>
                  <a:ext uri="{0D108BD9-81ED-4DB2-BD59-A6C34878D82A}">
                    <a16:rowId xmlns:a16="http://schemas.microsoft.com/office/drawing/2014/main" val="2324247379"/>
                  </a:ext>
                </a:extLst>
              </a:tr>
              <a:tr h="396000">
                <a:tc>
                  <a:txBody>
                    <a:bodyPr/>
                    <a:lstStyle/>
                    <a:p>
                      <a:pPr algn="ctr" rtl="0" fontAlgn="ctr"/>
                      <a:r>
                        <a:rPr lang="en-SG" sz="1100" b="1" i="0" u="none" strike="noStrike">
                          <a:solidFill>
                            <a:srgbClr val="000000"/>
                          </a:solidFill>
                          <a:effectLst/>
                          <a:latin typeface="Century Schoolbook" panose="02040604050505020304" pitchFamily="18" charset="0"/>
                        </a:rPr>
                        <a:t>Gross Margin</a:t>
                      </a:r>
                    </a:p>
                  </a:txBody>
                  <a:tcPr marL="45720" marR="45720" anchor="ctr">
                    <a:lnL>
                      <a:noFill/>
                    </a:lnL>
                    <a:lnR>
                      <a:noFill/>
                    </a:lnR>
                    <a:lnT>
                      <a:noFill/>
                    </a:lnT>
                    <a:lnB>
                      <a:noFill/>
                    </a:lnB>
                  </a:tcPr>
                </a:tc>
                <a:tc>
                  <a:txBody>
                    <a:bodyPr/>
                    <a:lstStyle/>
                    <a:p>
                      <a:pPr algn="ctr">
                        <a:lnSpc>
                          <a:spcPct val="107000"/>
                        </a:lnSpc>
                        <a:spcAft>
                          <a:spcPts val="0"/>
                        </a:spcAft>
                      </a:pPr>
                      <a:r>
                        <a:rPr lang="en-US" sz="1100">
                          <a:solidFill>
                            <a:srgbClr val="000000"/>
                          </a:solidFill>
                          <a:effectLst/>
                          <a:latin typeface="Century Schoolbook (Body)"/>
                          <a:ea typeface="DengXian" panose="02010600030101010101" pitchFamily="2" charset="-122"/>
                          <a:cs typeface="Calibri" panose="020F0502020204030204" pitchFamily="34" charset="0"/>
                        </a:rPr>
                        <a:t>$ 28.79</a:t>
                      </a:r>
                      <a:endParaRPr lang="en-US" sz="1100">
                        <a:effectLst/>
                        <a:latin typeface="Century Schoolbook (Body)"/>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a:solidFill>
                            <a:srgbClr val="000000"/>
                          </a:solidFill>
                          <a:effectLst/>
                          <a:latin typeface="Century Schoolbook (Body)"/>
                          <a:ea typeface="DengXian" panose="02010600030101010101" pitchFamily="2" charset="-122"/>
                          <a:cs typeface="Calibri" panose="020F0502020204030204" pitchFamily="34" charset="0"/>
                        </a:rPr>
                        <a:t>0.94%</a:t>
                      </a:r>
                      <a:endParaRPr lang="en-US" sz="1100">
                        <a:effectLst/>
                        <a:latin typeface="Century Schoolbook (Body)"/>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a:solidFill>
                            <a:srgbClr val="000000"/>
                          </a:solidFill>
                          <a:effectLst/>
                          <a:latin typeface="Century Schoolbook (Body)"/>
                          <a:ea typeface="DengXian" panose="02010600030101010101" pitchFamily="2" charset="-122"/>
                          <a:cs typeface="Calibri" panose="020F0502020204030204" pitchFamily="34" charset="0"/>
                        </a:rPr>
                        <a:t>4.45%</a:t>
                      </a:r>
                      <a:endParaRPr lang="en-US" sz="1100">
                        <a:effectLst/>
                        <a:latin typeface="Century Schoolbook (Body)"/>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a:solidFill>
                            <a:srgbClr val="000000"/>
                          </a:solidFill>
                          <a:effectLst/>
                          <a:latin typeface="Century Schoolbook (Body)"/>
                          <a:ea typeface="DengXian" panose="02010600030101010101" pitchFamily="2" charset="-122"/>
                          <a:cs typeface="Calibri" panose="020F0502020204030204" pitchFamily="34" charset="0"/>
                        </a:rPr>
                        <a:t>0.69%</a:t>
                      </a:r>
                      <a:endParaRPr lang="en-US" sz="1100">
                        <a:effectLst/>
                        <a:latin typeface="Century Schoolbook (Body)"/>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dirty="0">
                          <a:solidFill>
                            <a:srgbClr val="000000"/>
                          </a:solidFill>
                          <a:effectLst/>
                          <a:latin typeface="Century Schoolbook (Body)"/>
                          <a:ea typeface="DengXian" panose="02010600030101010101" pitchFamily="2" charset="-122"/>
                          <a:cs typeface="Calibri" panose="020F0502020204030204" pitchFamily="34" charset="0"/>
                        </a:rPr>
                        <a:t>15.60%</a:t>
                      </a:r>
                      <a:endParaRPr lang="en-US" sz="1100" dirty="0">
                        <a:effectLst/>
                        <a:latin typeface="Century Schoolbook (Body)"/>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dirty="0">
                          <a:solidFill>
                            <a:srgbClr val="000000"/>
                          </a:solidFill>
                          <a:effectLst/>
                          <a:latin typeface="Century Schoolbook (Body)"/>
                          <a:ea typeface="DengXian" panose="02010600030101010101" pitchFamily="2" charset="-122"/>
                          <a:cs typeface="Calibri" panose="020F0502020204030204" pitchFamily="34" charset="0"/>
                        </a:rPr>
                        <a:t>3.38</a:t>
                      </a:r>
                      <a:endParaRPr lang="en-US" sz="1100" dirty="0">
                        <a:effectLst/>
                        <a:latin typeface="Century Schoolbook (Body)"/>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a:solidFill>
                            <a:srgbClr val="000000"/>
                          </a:solidFill>
                          <a:effectLst/>
                          <a:latin typeface="Century Schoolbook (Body)"/>
                          <a:ea typeface="DengXian" panose="02010600030101010101" pitchFamily="2" charset="-122"/>
                          <a:cs typeface="Calibri" panose="020F0502020204030204" pitchFamily="34" charset="0"/>
                        </a:rPr>
                        <a:t>0.55%</a:t>
                      </a:r>
                      <a:endParaRPr lang="en-US" sz="1100">
                        <a:effectLst/>
                        <a:latin typeface="Century Schoolbook (Body)"/>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a:solidFill>
                            <a:srgbClr val="000000"/>
                          </a:solidFill>
                          <a:effectLst/>
                          <a:latin typeface="Century Schoolbook (Body)"/>
                          <a:ea typeface="DengXian" panose="02010600030101010101" pitchFamily="2" charset="-122"/>
                          <a:cs typeface="Calibri" panose="020F0502020204030204" pitchFamily="34" charset="0"/>
                        </a:rPr>
                        <a:t>27.29%</a:t>
                      </a:r>
                      <a:endParaRPr lang="en-US" sz="1100">
                        <a:effectLst/>
                        <a:latin typeface="Century Schoolbook (Body)"/>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a:solidFill>
                            <a:srgbClr val="000000"/>
                          </a:solidFill>
                          <a:effectLst/>
                          <a:latin typeface="Century Schoolbook (Body)"/>
                          <a:ea typeface="DengXian" panose="02010600030101010101" pitchFamily="2" charset="-122"/>
                          <a:cs typeface="Calibri" panose="020F0502020204030204" pitchFamily="34" charset="0"/>
                        </a:rPr>
                        <a:t>3.11</a:t>
                      </a:r>
                      <a:endParaRPr lang="en-US" sz="1100">
                        <a:effectLst/>
                        <a:latin typeface="Century Schoolbook (Body)"/>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extLst>
                  <a:ext uri="{0D108BD9-81ED-4DB2-BD59-A6C34878D82A}">
                    <a16:rowId xmlns:a16="http://schemas.microsoft.com/office/drawing/2014/main" val="361634635"/>
                  </a:ext>
                </a:extLst>
              </a:tr>
              <a:tr h="396000">
                <a:tc>
                  <a:txBody>
                    <a:bodyPr/>
                    <a:lstStyle/>
                    <a:p>
                      <a:pPr algn="ctr" rtl="0" fontAlgn="ctr"/>
                      <a:r>
                        <a:rPr lang="en-SG" sz="1100" b="1" i="0" u="none" strike="noStrike" dirty="0">
                          <a:solidFill>
                            <a:srgbClr val="000000"/>
                          </a:solidFill>
                          <a:effectLst/>
                          <a:latin typeface="Century Schoolbook" panose="02040604050505020304" pitchFamily="18" charset="0"/>
                        </a:rPr>
                        <a:t>EBITDA Margin</a:t>
                      </a:r>
                    </a:p>
                  </a:txBody>
                  <a:tcPr marL="45720" marR="45720" anchor="ctr">
                    <a:lnL>
                      <a:noFill/>
                    </a:lnL>
                    <a:lnR>
                      <a:noFill/>
                    </a:lnR>
                    <a:lnT>
                      <a:noFill/>
                    </a:lnT>
                    <a:lnB>
                      <a:noFill/>
                    </a:lnB>
                  </a:tcPr>
                </a:tc>
                <a:tc>
                  <a:txBody>
                    <a:bodyPr/>
                    <a:lstStyle/>
                    <a:p>
                      <a:pPr algn="ctr">
                        <a:lnSpc>
                          <a:spcPct val="107000"/>
                        </a:lnSpc>
                        <a:spcAft>
                          <a:spcPts val="0"/>
                        </a:spcAft>
                      </a:pPr>
                      <a:r>
                        <a:rPr lang="en-US" sz="1100">
                          <a:solidFill>
                            <a:srgbClr val="000000"/>
                          </a:solidFill>
                          <a:effectLst/>
                          <a:latin typeface="Century Schoolbook (Body)"/>
                          <a:ea typeface="DengXian" panose="02010600030101010101" pitchFamily="2" charset="-122"/>
                          <a:cs typeface="Calibri" panose="020F0502020204030204" pitchFamily="34" charset="0"/>
                        </a:rPr>
                        <a:t>$ 28.19</a:t>
                      </a:r>
                      <a:endParaRPr lang="en-US" sz="1100">
                        <a:effectLst/>
                        <a:latin typeface="Century Schoolbook (Body)"/>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a:solidFill>
                            <a:srgbClr val="000000"/>
                          </a:solidFill>
                          <a:effectLst/>
                          <a:latin typeface="Century Schoolbook (Body)"/>
                          <a:ea typeface="DengXian" panose="02010600030101010101" pitchFamily="2" charset="-122"/>
                          <a:cs typeface="Calibri" panose="020F0502020204030204" pitchFamily="34" charset="0"/>
                        </a:rPr>
                        <a:t>0.93%</a:t>
                      </a:r>
                      <a:endParaRPr lang="en-US" sz="1100">
                        <a:effectLst/>
                        <a:latin typeface="Century Schoolbook (Body)"/>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a:solidFill>
                            <a:srgbClr val="000000"/>
                          </a:solidFill>
                          <a:effectLst/>
                          <a:latin typeface="Century Schoolbook (Body)"/>
                          <a:ea typeface="DengXian" panose="02010600030101010101" pitchFamily="2" charset="-122"/>
                          <a:cs typeface="Calibri" panose="020F0502020204030204" pitchFamily="34" charset="0"/>
                        </a:rPr>
                        <a:t>4.42%</a:t>
                      </a:r>
                      <a:endParaRPr lang="en-US" sz="1100">
                        <a:effectLst/>
                        <a:latin typeface="Century Schoolbook (Body)"/>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dirty="0">
                          <a:solidFill>
                            <a:srgbClr val="000000"/>
                          </a:solidFill>
                          <a:effectLst/>
                          <a:latin typeface="Century Schoolbook (Body)"/>
                          <a:ea typeface="DengXian" panose="02010600030101010101" pitchFamily="2" charset="-122"/>
                          <a:cs typeface="Calibri" panose="020F0502020204030204" pitchFamily="34" charset="0"/>
                        </a:rPr>
                        <a:t>0.69%</a:t>
                      </a:r>
                      <a:endParaRPr lang="en-US" sz="1100" dirty="0">
                        <a:effectLst/>
                        <a:latin typeface="Century Schoolbook (Body)"/>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a:solidFill>
                            <a:srgbClr val="000000"/>
                          </a:solidFill>
                          <a:effectLst/>
                          <a:latin typeface="Century Schoolbook (Body)"/>
                          <a:ea typeface="DengXian" panose="02010600030101010101" pitchFamily="2" charset="-122"/>
                          <a:cs typeface="Calibri" panose="020F0502020204030204" pitchFamily="34" charset="0"/>
                        </a:rPr>
                        <a:t>15.60%</a:t>
                      </a:r>
                      <a:endParaRPr lang="en-US" sz="1100">
                        <a:effectLst/>
                        <a:latin typeface="Century Schoolbook (Body)"/>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a:solidFill>
                            <a:srgbClr val="000000"/>
                          </a:solidFill>
                          <a:effectLst/>
                          <a:latin typeface="Century Schoolbook (Body)"/>
                          <a:ea typeface="DengXian" panose="02010600030101010101" pitchFamily="2" charset="-122"/>
                          <a:cs typeface="Calibri" panose="020F0502020204030204" pitchFamily="34" charset="0"/>
                        </a:rPr>
                        <a:t>3.38</a:t>
                      </a:r>
                      <a:endParaRPr lang="en-US" sz="1100">
                        <a:effectLst/>
                        <a:latin typeface="Century Schoolbook (Body)"/>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dirty="0">
                          <a:solidFill>
                            <a:srgbClr val="000000"/>
                          </a:solidFill>
                          <a:effectLst/>
                          <a:latin typeface="Century Schoolbook (Body)"/>
                          <a:ea typeface="DengXian" panose="02010600030101010101" pitchFamily="2" charset="-122"/>
                          <a:cs typeface="Calibri" panose="020F0502020204030204" pitchFamily="34" charset="0"/>
                        </a:rPr>
                        <a:t>0.54%</a:t>
                      </a:r>
                      <a:endParaRPr lang="en-US" sz="1100" dirty="0">
                        <a:effectLst/>
                        <a:latin typeface="Century Schoolbook (Body)"/>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a:solidFill>
                            <a:srgbClr val="000000"/>
                          </a:solidFill>
                          <a:effectLst/>
                          <a:latin typeface="Century Schoolbook (Body)"/>
                          <a:ea typeface="DengXian" panose="02010600030101010101" pitchFamily="2" charset="-122"/>
                          <a:cs typeface="Calibri" panose="020F0502020204030204" pitchFamily="34" charset="0"/>
                        </a:rPr>
                        <a:t>27.36%</a:t>
                      </a:r>
                      <a:endParaRPr lang="en-US" sz="1100">
                        <a:effectLst/>
                        <a:latin typeface="Century Schoolbook (Body)"/>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a:solidFill>
                            <a:srgbClr val="000000"/>
                          </a:solidFill>
                          <a:effectLst/>
                          <a:latin typeface="Century Schoolbook (Body)"/>
                          <a:ea typeface="DengXian" panose="02010600030101010101" pitchFamily="2" charset="-122"/>
                          <a:cs typeface="Calibri" panose="020F0502020204030204" pitchFamily="34" charset="0"/>
                        </a:rPr>
                        <a:t>3.10</a:t>
                      </a:r>
                      <a:endParaRPr lang="en-US" sz="1100">
                        <a:effectLst/>
                        <a:latin typeface="Century Schoolbook (Body)"/>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extLst>
                  <a:ext uri="{0D108BD9-81ED-4DB2-BD59-A6C34878D82A}">
                    <a16:rowId xmlns:a16="http://schemas.microsoft.com/office/drawing/2014/main" val="3638330564"/>
                  </a:ext>
                </a:extLst>
              </a:tr>
              <a:tr h="396000">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100" b="1" dirty="0">
                          <a:effectLst/>
                          <a:latin typeface="Century Schoolbook (Body)"/>
                          <a:ea typeface="DengXian" panose="02010600030101010101" pitchFamily="2" charset="-122"/>
                          <a:cs typeface="Calibri" panose="020F0502020204030204" pitchFamily="34" charset="0"/>
                        </a:rPr>
                        <a:t>Operating Cash Flow Margin</a:t>
                      </a:r>
                      <a:endParaRPr lang="en-US" sz="1100" b="1" dirty="0">
                        <a:effectLst/>
                        <a:latin typeface="Century Schoolbook (Body)"/>
                        <a:ea typeface="DengXian" panose="02010600030101010101" pitchFamily="2" charset="-122"/>
                        <a:cs typeface="Times New Roman" panose="02020603050405020304" pitchFamily="18" charset="0"/>
                      </a:endParaRPr>
                    </a:p>
                  </a:txBody>
                  <a:tcPr marL="45720" marR="45720" anchor="ctr">
                    <a:lnL>
                      <a:noFill/>
                    </a:lnL>
                    <a:lnR>
                      <a:noFill/>
                    </a:lnR>
                    <a:lnT>
                      <a:noFill/>
                    </a:lnT>
                    <a:lnB>
                      <a:noFill/>
                    </a:lnB>
                  </a:tcPr>
                </a:tc>
                <a:tc>
                  <a:txBody>
                    <a:bodyPr/>
                    <a:lstStyle/>
                    <a:p>
                      <a:pPr algn="ctr">
                        <a:lnSpc>
                          <a:spcPct val="107000"/>
                        </a:lnSpc>
                        <a:spcAft>
                          <a:spcPts val="0"/>
                        </a:spcAft>
                      </a:pPr>
                      <a:r>
                        <a:rPr lang="en-US" sz="1100">
                          <a:solidFill>
                            <a:srgbClr val="000000"/>
                          </a:solidFill>
                          <a:effectLst/>
                          <a:latin typeface="Century Schoolbook (Body)"/>
                          <a:ea typeface="DengXian" panose="02010600030101010101" pitchFamily="2" charset="-122"/>
                          <a:cs typeface="Calibri" panose="020F0502020204030204" pitchFamily="34" charset="0"/>
                        </a:rPr>
                        <a:t>$ 29.46</a:t>
                      </a:r>
                      <a:endParaRPr lang="en-US" sz="1100">
                        <a:effectLst/>
                        <a:latin typeface="Century Schoolbook (Body)"/>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a:solidFill>
                            <a:srgbClr val="000000"/>
                          </a:solidFill>
                          <a:effectLst/>
                          <a:latin typeface="Century Schoolbook (Body)"/>
                          <a:ea typeface="DengXian" panose="02010600030101010101" pitchFamily="2" charset="-122"/>
                          <a:cs typeface="Calibri" panose="020F0502020204030204" pitchFamily="34" charset="0"/>
                        </a:rPr>
                        <a:t>0.94%</a:t>
                      </a:r>
                      <a:endParaRPr lang="en-US" sz="1100">
                        <a:effectLst/>
                        <a:latin typeface="Century Schoolbook (Body)"/>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a:solidFill>
                            <a:srgbClr val="000000"/>
                          </a:solidFill>
                          <a:effectLst/>
                          <a:latin typeface="Century Schoolbook (Body)"/>
                          <a:ea typeface="DengXian" panose="02010600030101010101" pitchFamily="2" charset="-122"/>
                          <a:cs typeface="Calibri" panose="020F0502020204030204" pitchFamily="34" charset="0"/>
                        </a:rPr>
                        <a:t>4.21%</a:t>
                      </a:r>
                      <a:endParaRPr lang="en-US" sz="1100">
                        <a:effectLst/>
                        <a:latin typeface="Century Schoolbook (Body)"/>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a:solidFill>
                            <a:srgbClr val="000000"/>
                          </a:solidFill>
                          <a:effectLst/>
                          <a:latin typeface="Century Schoolbook (Body)"/>
                          <a:ea typeface="DengXian" panose="02010600030101010101" pitchFamily="2" charset="-122"/>
                          <a:cs typeface="Calibri" panose="020F0502020204030204" pitchFamily="34" charset="0"/>
                        </a:rPr>
                        <a:t>0.70%</a:t>
                      </a:r>
                      <a:endParaRPr lang="en-US" sz="1100">
                        <a:effectLst/>
                        <a:latin typeface="Century Schoolbook (Body)"/>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1" u="none" dirty="0">
                          <a:solidFill>
                            <a:srgbClr val="000000"/>
                          </a:solidFill>
                          <a:effectLst/>
                          <a:latin typeface="Century Schoolbook (Body)"/>
                          <a:ea typeface="DengXian" panose="02010600030101010101" pitchFamily="2" charset="-122"/>
                          <a:cs typeface="Calibri" panose="020F0502020204030204" pitchFamily="34" charset="0"/>
                        </a:rPr>
                        <a:t>16.66%</a:t>
                      </a:r>
                      <a:endParaRPr lang="en-US" sz="1100" b="1" u="none" dirty="0">
                        <a:effectLst/>
                        <a:latin typeface="Century Schoolbook (Body)"/>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u="none" dirty="0">
                          <a:solidFill>
                            <a:srgbClr val="000000"/>
                          </a:solidFill>
                          <a:effectLst/>
                          <a:latin typeface="Century Schoolbook (Body)"/>
                          <a:ea typeface="DengXian" panose="02010600030101010101" pitchFamily="2" charset="-122"/>
                          <a:cs typeface="Calibri" panose="020F0502020204030204" pitchFamily="34" charset="0"/>
                        </a:rPr>
                        <a:t>3.55</a:t>
                      </a:r>
                      <a:endParaRPr lang="en-US" sz="1100" b="0" u="none" dirty="0">
                        <a:effectLst/>
                        <a:latin typeface="Century Schoolbook (Body)"/>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dirty="0">
                          <a:solidFill>
                            <a:srgbClr val="000000"/>
                          </a:solidFill>
                          <a:effectLst/>
                          <a:latin typeface="Century Schoolbook (Body)"/>
                          <a:ea typeface="DengXian" panose="02010600030101010101" pitchFamily="2" charset="-122"/>
                          <a:cs typeface="Calibri" panose="020F0502020204030204" pitchFamily="34" charset="0"/>
                        </a:rPr>
                        <a:t>0.55%</a:t>
                      </a:r>
                      <a:endParaRPr lang="en-US" sz="1100" dirty="0">
                        <a:effectLst/>
                        <a:latin typeface="Century Schoolbook (Body)"/>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1" u="none" dirty="0">
                          <a:solidFill>
                            <a:srgbClr val="000000"/>
                          </a:solidFill>
                          <a:effectLst/>
                          <a:latin typeface="Century Schoolbook (Body)"/>
                          <a:ea typeface="DengXian" panose="02010600030101010101" pitchFamily="2" charset="-122"/>
                          <a:cs typeface="Calibri" panose="020F0502020204030204" pitchFamily="34" charset="0"/>
                        </a:rPr>
                        <a:t>29.43%</a:t>
                      </a:r>
                      <a:endParaRPr lang="en-US" sz="1100" b="1" u="none" dirty="0">
                        <a:effectLst/>
                        <a:latin typeface="Century Schoolbook (Body)"/>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1" u="none" dirty="0">
                          <a:solidFill>
                            <a:srgbClr val="000000"/>
                          </a:solidFill>
                          <a:effectLst/>
                          <a:latin typeface="Century Schoolbook (Body)"/>
                          <a:ea typeface="DengXian" panose="02010600030101010101" pitchFamily="2" charset="-122"/>
                          <a:cs typeface="Calibri" panose="020F0502020204030204" pitchFamily="34" charset="0"/>
                        </a:rPr>
                        <a:t>3.38</a:t>
                      </a:r>
                      <a:endParaRPr lang="en-US" sz="1100" b="1" u="none" dirty="0">
                        <a:effectLst/>
                        <a:latin typeface="Century Schoolbook (Body)"/>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extLst>
                  <a:ext uri="{0D108BD9-81ED-4DB2-BD59-A6C34878D82A}">
                    <a16:rowId xmlns:a16="http://schemas.microsoft.com/office/drawing/2014/main" val="3915743793"/>
                  </a:ext>
                </a:extLst>
              </a:tr>
              <a:tr h="396000">
                <a:tc>
                  <a:txBody>
                    <a:bodyPr/>
                    <a:lstStyle/>
                    <a:p>
                      <a:pPr algn="ctr" rtl="0" fontAlgn="ctr"/>
                      <a:r>
                        <a:rPr lang="en-SG" sz="1100" b="1" i="0" u="none" strike="noStrike" dirty="0">
                          <a:solidFill>
                            <a:srgbClr val="000000"/>
                          </a:solidFill>
                          <a:effectLst/>
                          <a:latin typeface="Century Schoolbook" panose="02040604050505020304" pitchFamily="18" charset="0"/>
                        </a:rPr>
                        <a:t>Current Ratio</a:t>
                      </a:r>
                    </a:p>
                  </a:txBody>
                  <a:tcPr marL="45720" marR="45720" anchor="ctr">
                    <a:lnL>
                      <a:noFill/>
                    </a:lnL>
                    <a:lnR>
                      <a:noFill/>
                    </a:lnR>
                    <a:lnT>
                      <a:noFill/>
                    </a:lnT>
                    <a:lnB>
                      <a:noFill/>
                    </a:lnB>
                  </a:tcPr>
                </a:tc>
                <a:tc>
                  <a:txBody>
                    <a:bodyPr/>
                    <a:lstStyle/>
                    <a:p>
                      <a:pPr algn="ctr">
                        <a:lnSpc>
                          <a:spcPct val="107000"/>
                        </a:lnSpc>
                        <a:spcAft>
                          <a:spcPts val="0"/>
                        </a:spcAft>
                      </a:pPr>
                      <a:r>
                        <a:rPr lang="en-US" sz="1100">
                          <a:solidFill>
                            <a:srgbClr val="000000"/>
                          </a:solidFill>
                          <a:effectLst/>
                          <a:latin typeface="Century Schoolbook (Body)"/>
                          <a:ea typeface="DengXian" panose="02010600030101010101" pitchFamily="2" charset="-122"/>
                          <a:cs typeface="Calibri" panose="020F0502020204030204" pitchFamily="34" charset="0"/>
                        </a:rPr>
                        <a:t>$ 24.56</a:t>
                      </a:r>
                      <a:endParaRPr lang="en-US" sz="1100">
                        <a:effectLst/>
                        <a:latin typeface="Century Schoolbook (Body)"/>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a:solidFill>
                            <a:srgbClr val="000000"/>
                          </a:solidFill>
                          <a:effectLst/>
                          <a:latin typeface="Century Schoolbook (Body)"/>
                          <a:ea typeface="DengXian" panose="02010600030101010101" pitchFamily="2" charset="-122"/>
                          <a:cs typeface="Calibri" panose="020F0502020204030204" pitchFamily="34" charset="0"/>
                        </a:rPr>
                        <a:t>0.89%</a:t>
                      </a:r>
                      <a:endParaRPr lang="en-US" sz="1100">
                        <a:effectLst/>
                        <a:latin typeface="Century Schoolbook (Body)"/>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a:solidFill>
                            <a:srgbClr val="000000"/>
                          </a:solidFill>
                          <a:effectLst/>
                          <a:latin typeface="Century Schoolbook (Body)"/>
                          <a:ea typeface="DengXian" panose="02010600030101010101" pitchFamily="2" charset="-122"/>
                          <a:cs typeface="Calibri" panose="020F0502020204030204" pitchFamily="34" charset="0"/>
                        </a:rPr>
                        <a:t>4.44%</a:t>
                      </a:r>
                      <a:endParaRPr lang="en-US" sz="1100">
                        <a:effectLst/>
                        <a:latin typeface="Century Schoolbook (Body)"/>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a:solidFill>
                            <a:srgbClr val="000000"/>
                          </a:solidFill>
                          <a:effectLst/>
                          <a:latin typeface="Century Schoolbook (Body)"/>
                          <a:ea typeface="DengXian" panose="02010600030101010101" pitchFamily="2" charset="-122"/>
                          <a:cs typeface="Calibri" panose="020F0502020204030204" pitchFamily="34" charset="0"/>
                        </a:rPr>
                        <a:t>0.65%</a:t>
                      </a:r>
                      <a:endParaRPr lang="en-US" sz="1100">
                        <a:effectLst/>
                        <a:latin typeface="Century Schoolbook (Body)"/>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a:solidFill>
                            <a:srgbClr val="000000"/>
                          </a:solidFill>
                          <a:effectLst/>
                          <a:latin typeface="Century Schoolbook (Body)"/>
                          <a:ea typeface="DengXian" panose="02010600030101010101" pitchFamily="2" charset="-122"/>
                          <a:cs typeface="Calibri" panose="020F0502020204030204" pitchFamily="34" charset="0"/>
                        </a:rPr>
                        <a:t>14.65%</a:t>
                      </a:r>
                      <a:endParaRPr lang="en-US" sz="1100">
                        <a:effectLst/>
                        <a:latin typeface="Century Schoolbook (Body)"/>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a:solidFill>
                            <a:srgbClr val="000000"/>
                          </a:solidFill>
                          <a:effectLst/>
                          <a:latin typeface="Century Schoolbook (Body)"/>
                          <a:ea typeface="DengXian" panose="02010600030101010101" pitchFamily="2" charset="-122"/>
                          <a:cs typeface="Calibri" panose="020F0502020204030204" pitchFamily="34" charset="0"/>
                        </a:rPr>
                        <a:t>3.20</a:t>
                      </a:r>
                      <a:endParaRPr lang="en-US" sz="1100">
                        <a:effectLst/>
                        <a:latin typeface="Century Schoolbook (Body)"/>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1" u="sng" dirty="0">
                          <a:solidFill>
                            <a:srgbClr val="000000"/>
                          </a:solidFill>
                          <a:effectLst/>
                          <a:latin typeface="Century Schoolbook (Body)"/>
                          <a:ea typeface="DengXian" panose="02010600030101010101" pitchFamily="2" charset="-122"/>
                          <a:cs typeface="Calibri" panose="020F0502020204030204" pitchFamily="34" charset="0"/>
                        </a:rPr>
                        <a:t>0.51%</a:t>
                      </a:r>
                      <a:endParaRPr lang="en-US" sz="1100" b="1" u="sng" dirty="0">
                        <a:effectLst/>
                        <a:latin typeface="Century Schoolbook (Body)"/>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dirty="0">
                          <a:solidFill>
                            <a:srgbClr val="000000"/>
                          </a:solidFill>
                          <a:effectLst/>
                          <a:latin typeface="Century Schoolbook (Body)"/>
                          <a:ea typeface="DengXian" panose="02010600030101010101" pitchFamily="2" charset="-122"/>
                          <a:cs typeface="Calibri" panose="020F0502020204030204" pitchFamily="34" charset="0"/>
                        </a:rPr>
                        <a:t>25.58%</a:t>
                      </a:r>
                      <a:endParaRPr lang="en-US" sz="1100" dirty="0">
                        <a:effectLst/>
                        <a:latin typeface="Century Schoolbook (Body)"/>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dirty="0">
                          <a:solidFill>
                            <a:srgbClr val="000000"/>
                          </a:solidFill>
                          <a:effectLst/>
                          <a:latin typeface="Century Schoolbook (Body)"/>
                          <a:ea typeface="DengXian" panose="02010600030101010101" pitchFamily="2" charset="-122"/>
                          <a:cs typeface="Calibri" panose="020F0502020204030204" pitchFamily="34" charset="0"/>
                        </a:rPr>
                        <a:t>2.34</a:t>
                      </a:r>
                      <a:endParaRPr lang="en-US" sz="1100" dirty="0">
                        <a:effectLst/>
                        <a:latin typeface="Century Schoolbook (Body)"/>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extLst>
                  <a:ext uri="{0D108BD9-81ED-4DB2-BD59-A6C34878D82A}">
                    <a16:rowId xmlns:a16="http://schemas.microsoft.com/office/drawing/2014/main" val="4075137369"/>
                  </a:ext>
                </a:extLst>
              </a:tr>
              <a:tr h="396000">
                <a:tc>
                  <a:txBody>
                    <a:bodyPr/>
                    <a:lstStyle/>
                    <a:p>
                      <a:pPr algn="ctr" rtl="0" fontAlgn="ctr"/>
                      <a:r>
                        <a:rPr lang="en-SG" sz="1100" b="1" i="0" u="none" strike="noStrike">
                          <a:solidFill>
                            <a:srgbClr val="000000"/>
                          </a:solidFill>
                          <a:effectLst/>
                          <a:latin typeface="Century Schoolbook" panose="02040604050505020304" pitchFamily="18" charset="0"/>
                        </a:rPr>
                        <a:t>Market Capitalisation</a:t>
                      </a:r>
                    </a:p>
                  </a:txBody>
                  <a:tcPr marL="45720" marR="45720" anchor="ctr">
                    <a:lnL>
                      <a:noFill/>
                    </a:lnL>
                    <a:lnR>
                      <a:noFill/>
                    </a:lnR>
                    <a:lnT>
                      <a:noFill/>
                    </a:lnT>
                    <a:lnB>
                      <a:noFill/>
                    </a:lnB>
                  </a:tcPr>
                </a:tc>
                <a:tc>
                  <a:txBody>
                    <a:bodyPr/>
                    <a:lstStyle/>
                    <a:p>
                      <a:pPr algn="ctr">
                        <a:lnSpc>
                          <a:spcPct val="107000"/>
                        </a:lnSpc>
                        <a:spcAft>
                          <a:spcPts val="0"/>
                        </a:spcAft>
                      </a:pPr>
                      <a:r>
                        <a:rPr lang="en-US" sz="1100">
                          <a:solidFill>
                            <a:srgbClr val="000000"/>
                          </a:solidFill>
                          <a:effectLst/>
                          <a:latin typeface="Century Schoolbook (Body)"/>
                          <a:ea typeface="DengXian" panose="02010600030101010101" pitchFamily="2" charset="-122"/>
                          <a:cs typeface="Calibri" panose="020F0502020204030204" pitchFamily="34" charset="0"/>
                        </a:rPr>
                        <a:t>$ 26.76</a:t>
                      </a:r>
                      <a:endParaRPr lang="en-US" sz="1100">
                        <a:effectLst/>
                        <a:latin typeface="Century Schoolbook (Body)"/>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a:solidFill>
                            <a:srgbClr val="000000"/>
                          </a:solidFill>
                          <a:effectLst/>
                          <a:latin typeface="Century Schoolbook (Body)"/>
                          <a:ea typeface="DengXian" panose="02010600030101010101" pitchFamily="2" charset="-122"/>
                          <a:cs typeface="Calibri" panose="020F0502020204030204" pitchFamily="34" charset="0"/>
                        </a:rPr>
                        <a:t>0.92%</a:t>
                      </a:r>
                      <a:endParaRPr lang="en-US" sz="1100">
                        <a:effectLst/>
                        <a:latin typeface="Century Schoolbook (Body)"/>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a:solidFill>
                            <a:srgbClr val="000000"/>
                          </a:solidFill>
                          <a:effectLst/>
                          <a:latin typeface="Century Schoolbook (Body)"/>
                          <a:ea typeface="DengXian" panose="02010600030101010101" pitchFamily="2" charset="-122"/>
                          <a:cs typeface="Calibri" panose="020F0502020204030204" pitchFamily="34" charset="0"/>
                        </a:rPr>
                        <a:t>4.19%</a:t>
                      </a:r>
                      <a:endParaRPr lang="en-US" sz="1100">
                        <a:effectLst/>
                        <a:latin typeface="Century Schoolbook (Body)"/>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a:solidFill>
                            <a:srgbClr val="000000"/>
                          </a:solidFill>
                          <a:effectLst/>
                          <a:latin typeface="Century Schoolbook (Body)"/>
                          <a:ea typeface="DengXian" panose="02010600030101010101" pitchFamily="2" charset="-122"/>
                          <a:cs typeface="Calibri" panose="020F0502020204030204" pitchFamily="34" charset="0"/>
                        </a:rPr>
                        <a:t>0.67%</a:t>
                      </a:r>
                      <a:endParaRPr lang="en-US" sz="1100">
                        <a:effectLst/>
                        <a:latin typeface="Century Schoolbook (Body)"/>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a:solidFill>
                            <a:srgbClr val="000000"/>
                          </a:solidFill>
                          <a:effectLst/>
                          <a:latin typeface="Century Schoolbook (Body)"/>
                          <a:ea typeface="DengXian" panose="02010600030101010101" pitchFamily="2" charset="-122"/>
                          <a:cs typeface="Calibri" panose="020F0502020204030204" pitchFamily="34" charset="0"/>
                        </a:rPr>
                        <a:t>16.10%</a:t>
                      </a:r>
                      <a:endParaRPr lang="en-US" sz="1100">
                        <a:effectLst/>
                        <a:latin typeface="Century Schoolbook (Body)"/>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a:solidFill>
                            <a:srgbClr val="000000"/>
                          </a:solidFill>
                          <a:effectLst/>
                          <a:latin typeface="Century Schoolbook (Body)"/>
                          <a:ea typeface="DengXian" panose="02010600030101010101" pitchFamily="2" charset="-122"/>
                          <a:cs typeface="Calibri" panose="020F0502020204030204" pitchFamily="34" charset="0"/>
                        </a:rPr>
                        <a:t>3.44</a:t>
                      </a:r>
                      <a:endParaRPr lang="en-US" sz="1100">
                        <a:effectLst/>
                        <a:latin typeface="Century Schoolbook (Body)"/>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a:solidFill>
                            <a:srgbClr val="000000"/>
                          </a:solidFill>
                          <a:effectLst/>
                          <a:latin typeface="Century Schoolbook (Body)"/>
                          <a:ea typeface="DengXian" panose="02010600030101010101" pitchFamily="2" charset="-122"/>
                          <a:cs typeface="Calibri" panose="020F0502020204030204" pitchFamily="34" charset="0"/>
                        </a:rPr>
                        <a:t>0.52%</a:t>
                      </a:r>
                      <a:endParaRPr lang="en-US" sz="1100">
                        <a:effectLst/>
                        <a:latin typeface="Century Schoolbook (Body)"/>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dirty="0">
                          <a:solidFill>
                            <a:srgbClr val="000000"/>
                          </a:solidFill>
                          <a:effectLst/>
                          <a:latin typeface="Century Schoolbook (Body)"/>
                          <a:ea typeface="DengXian" panose="02010600030101010101" pitchFamily="2" charset="-122"/>
                          <a:cs typeface="Calibri" panose="020F0502020204030204" pitchFamily="34" charset="0"/>
                        </a:rPr>
                        <a:t>29.41%</a:t>
                      </a:r>
                      <a:endParaRPr lang="en-US" sz="1100" dirty="0">
                        <a:effectLst/>
                        <a:latin typeface="Century Schoolbook (Body)"/>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dirty="0">
                          <a:solidFill>
                            <a:srgbClr val="000000"/>
                          </a:solidFill>
                          <a:effectLst/>
                          <a:latin typeface="Century Schoolbook (Body)"/>
                          <a:ea typeface="DengXian" panose="02010600030101010101" pitchFamily="2" charset="-122"/>
                          <a:cs typeface="Calibri" panose="020F0502020204030204" pitchFamily="34" charset="0"/>
                        </a:rPr>
                        <a:t>3.23</a:t>
                      </a:r>
                      <a:endParaRPr lang="en-US" sz="1100" dirty="0">
                        <a:effectLst/>
                        <a:latin typeface="Century Schoolbook (Body)"/>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extLst>
                  <a:ext uri="{0D108BD9-81ED-4DB2-BD59-A6C34878D82A}">
                    <a16:rowId xmlns:a16="http://schemas.microsoft.com/office/drawing/2014/main" val="2027417822"/>
                  </a:ext>
                </a:extLst>
              </a:tr>
            </a:tbl>
          </a:graphicData>
        </a:graphic>
      </p:graphicFrame>
      <p:sp>
        <p:nvSpPr>
          <p:cNvPr id="6" name="Rectangle 5">
            <a:extLst>
              <a:ext uri="{FF2B5EF4-FFF2-40B4-BE49-F238E27FC236}">
                <a16:creationId xmlns:a16="http://schemas.microsoft.com/office/drawing/2014/main" id="{E949E39E-EC75-4F06-BA86-AE0D3B337484}"/>
              </a:ext>
            </a:extLst>
          </p:cNvPr>
          <p:cNvSpPr/>
          <p:nvPr/>
        </p:nvSpPr>
        <p:spPr>
          <a:xfrm>
            <a:off x="402672" y="1358503"/>
            <a:ext cx="10551840" cy="774571"/>
          </a:xfrm>
          <a:prstGeom prst="rect">
            <a:avLst/>
          </a:prstGeom>
        </p:spPr>
        <p:txBody>
          <a:bodyPr wrap="square">
            <a:spAutoFit/>
          </a:bodyPr>
          <a:lstStyle/>
          <a:p>
            <a:pPr algn="ctr" latinLnBrk="1">
              <a:spcAft>
                <a:spcPts val="1000"/>
              </a:spcAft>
            </a:pPr>
            <a:r>
              <a:rPr lang="en-US" spc="10" dirty="0"/>
              <a:t>Performance of Fundamentally Weighted </a:t>
            </a:r>
            <a:r>
              <a:rPr lang="en-US" b="1" spc="10" dirty="0"/>
              <a:t>Total Return Indices </a:t>
            </a:r>
          </a:p>
          <a:p>
            <a:pPr algn="ctr" latinLnBrk="1">
              <a:spcAft>
                <a:spcPts val="1000"/>
              </a:spcAft>
            </a:pPr>
            <a:r>
              <a:rPr lang="en-US" spc="10" dirty="0"/>
              <a:t>Based on </a:t>
            </a:r>
            <a:r>
              <a:rPr lang="en-US" b="1" spc="10" dirty="0"/>
              <a:t>Geometric Mean Monthly Returns</a:t>
            </a:r>
            <a:r>
              <a:rPr lang="en-US" spc="10" dirty="0"/>
              <a:t>, for Jan 1989 - Dec 2018</a:t>
            </a:r>
          </a:p>
        </p:txBody>
      </p:sp>
      <p:sp>
        <p:nvSpPr>
          <p:cNvPr id="9" name="Title 1">
            <a:extLst>
              <a:ext uri="{FF2B5EF4-FFF2-40B4-BE49-F238E27FC236}">
                <a16:creationId xmlns:a16="http://schemas.microsoft.com/office/drawing/2014/main" id="{B7E2B0AC-292E-48BB-BCDB-F7E476A2ED81}"/>
              </a:ext>
            </a:extLst>
          </p:cNvPr>
          <p:cNvSpPr txBox="1">
            <a:spLocks/>
          </p:cNvSpPr>
          <p:nvPr/>
        </p:nvSpPr>
        <p:spPr>
          <a:xfrm>
            <a:off x="1261872" y="365760"/>
            <a:ext cx="9692640" cy="13255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GB" dirty="0"/>
              <a:t>Total Return Indices</a:t>
            </a:r>
          </a:p>
        </p:txBody>
      </p:sp>
    </p:spTree>
    <p:extLst>
      <p:ext uri="{BB962C8B-B14F-4D97-AF65-F5344CB8AC3E}">
        <p14:creationId xmlns:p14="http://schemas.microsoft.com/office/powerpoint/2010/main" val="237768360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1BCB894B-9B33-4E98-8D02-93BC235402D0}"/>
              </a:ext>
            </a:extLst>
          </p:cNvPr>
          <p:cNvGraphicFramePr>
            <a:graphicFrameLocks noGrp="1"/>
          </p:cNvGraphicFramePr>
          <p:nvPr>
            <p:extLst>
              <p:ext uri="{D42A27DB-BD31-4B8C-83A1-F6EECF244321}">
                <p14:modId xmlns:p14="http://schemas.microsoft.com/office/powerpoint/2010/main" val="1077916956"/>
              </p:ext>
            </p:extLst>
          </p:nvPr>
        </p:nvGraphicFramePr>
        <p:xfrm>
          <a:off x="1070592" y="2201661"/>
          <a:ext cx="9216000" cy="4309440"/>
        </p:xfrm>
        <a:graphic>
          <a:graphicData uri="http://schemas.openxmlformats.org/drawingml/2006/table">
            <a:tbl>
              <a:tblPr firstRow="1" firstCol="1" bandRow="1"/>
              <a:tblGrid>
                <a:gridCol w="1440000">
                  <a:extLst>
                    <a:ext uri="{9D8B030D-6E8A-4147-A177-3AD203B41FA5}">
                      <a16:colId xmlns:a16="http://schemas.microsoft.com/office/drawing/2014/main" val="3040975780"/>
                    </a:ext>
                  </a:extLst>
                </a:gridCol>
                <a:gridCol w="972000">
                  <a:extLst>
                    <a:ext uri="{9D8B030D-6E8A-4147-A177-3AD203B41FA5}">
                      <a16:colId xmlns:a16="http://schemas.microsoft.com/office/drawing/2014/main" val="2088064478"/>
                    </a:ext>
                  </a:extLst>
                </a:gridCol>
                <a:gridCol w="972000">
                  <a:extLst>
                    <a:ext uri="{9D8B030D-6E8A-4147-A177-3AD203B41FA5}">
                      <a16:colId xmlns:a16="http://schemas.microsoft.com/office/drawing/2014/main" val="2505954554"/>
                    </a:ext>
                  </a:extLst>
                </a:gridCol>
                <a:gridCol w="972000">
                  <a:extLst>
                    <a:ext uri="{9D8B030D-6E8A-4147-A177-3AD203B41FA5}">
                      <a16:colId xmlns:a16="http://schemas.microsoft.com/office/drawing/2014/main" val="1890017186"/>
                    </a:ext>
                  </a:extLst>
                </a:gridCol>
                <a:gridCol w="972000">
                  <a:extLst>
                    <a:ext uri="{9D8B030D-6E8A-4147-A177-3AD203B41FA5}">
                      <a16:colId xmlns:a16="http://schemas.microsoft.com/office/drawing/2014/main" val="4289134473"/>
                    </a:ext>
                  </a:extLst>
                </a:gridCol>
                <a:gridCol w="972000">
                  <a:extLst>
                    <a:ext uri="{9D8B030D-6E8A-4147-A177-3AD203B41FA5}">
                      <a16:colId xmlns:a16="http://schemas.microsoft.com/office/drawing/2014/main" val="3198676416"/>
                    </a:ext>
                  </a:extLst>
                </a:gridCol>
                <a:gridCol w="972000">
                  <a:extLst>
                    <a:ext uri="{9D8B030D-6E8A-4147-A177-3AD203B41FA5}">
                      <a16:colId xmlns:a16="http://schemas.microsoft.com/office/drawing/2014/main" val="3878755758"/>
                    </a:ext>
                  </a:extLst>
                </a:gridCol>
                <a:gridCol w="972000">
                  <a:extLst>
                    <a:ext uri="{9D8B030D-6E8A-4147-A177-3AD203B41FA5}">
                      <a16:colId xmlns:a16="http://schemas.microsoft.com/office/drawing/2014/main" val="1430082175"/>
                    </a:ext>
                  </a:extLst>
                </a:gridCol>
                <a:gridCol w="972000">
                  <a:extLst>
                    <a:ext uri="{9D8B030D-6E8A-4147-A177-3AD203B41FA5}">
                      <a16:colId xmlns:a16="http://schemas.microsoft.com/office/drawing/2014/main" val="4066063490"/>
                    </a:ext>
                  </a:extLst>
                </a:gridCol>
              </a:tblGrid>
              <a:tr h="1080000">
                <a:tc>
                  <a:txBody>
                    <a:bodyPr/>
                    <a:lstStyle/>
                    <a:p>
                      <a:pPr algn="ctr" rtl="0" fontAlgn="ctr"/>
                      <a:r>
                        <a:rPr lang="en-SG" sz="1100" b="1" i="0" u="none" strike="noStrike" dirty="0">
                          <a:solidFill>
                            <a:srgbClr val="000000"/>
                          </a:solidFill>
                          <a:effectLst/>
                          <a:latin typeface="Century Schoolbook" panose="02040604050505020304" pitchFamily="18" charset="0"/>
                        </a:rPr>
                        <a:t>Index</a:t>
                      </a:r>
                    </a:p>
                  </a:txBody>
                  <a:tcPr marL="45720" marR="45720" anchor="ctr">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200" b="1" dirty="0">
                          <a:effectLst/>
                        </a:rPr>
                        <a:t>Skewness</a:t>
                      </a:r>
                      <a:endParaRPr lang="en-US" sz="12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200" b="1" dirty="0">
                          <a:effectLst/>
                        </a:rPr>
                        <a:t>Kurtosis</a:t>
                      </a:r>
                      <a:endParaRPr lang="en-US" sz="12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200" b="1" dirty="0">
                          <a:effectLst/>
                        </a:rPr>
                        <a:t>Maximum Monthly Return</a:t>
                      </a:r>
                      <a:endParaRPr lang="en-US" sz="12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200" b="1" dirty="0">
                          <a:effectLst/>
                        </a:rPr>
                        <a:t>Minimum Monthly Return</a:t>
                      </a:r>
                      <a:endParaRPr lang="en-US" sz="12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200" b="1" dirty="0">
                          <a:effectLst/>
                        </a:rPr>
                        <a:t>Maximum 3-Month Return</a:t>
                      </a:r>
                      <a:endParaRPr lang="en-US" sz="12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200" b="1" dirty="0">
                          <a:effectLst/>
                        </a:rPr>
                        <a:t>Minimum</a:t>
                      </a:r>
                    </a:p>
                    <a:p>
                      <a:pPr algn="ctr">
                        <a:lnSpc>
                          <a:spcPct val="107000"/>
                        </a:lnSpc>
                        <a:spcAft>
                          <a:spcPts val="0"/>
                        </a:spcAft>
                      </a:pPr>
                      <a:r>
                        <a:rPr lang="en-US" sz="1200" b="1" dirty="0">
                          <a:effectLst/>
                        </a:rPr>
                        <a:t>3-Month Return</a:t>
                      </a:r>
                      <a:endParaRPr lang="en-US" sz="12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200" b="1" dirty="0">
                          <a:effectLst/>
                        </a:rPr>
                        <a:t>Maximum 12-Month Return</a:t>
                      </a:r>
                      <a:endParaRPr lang="en-US" sz="12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200" b="1" dirty="0">
                          <a:effectLst/>
                        </a:rPr>
                        <a:t>Minimum</a:t>
                      </a:r>
                    </a:p>
                    <a:p>
                      <a:pPr algn="ctr">
                        <a:lnSpc>
                          <a:spcPct val="107000"/>
                        </a:lnSpc>
                        <a:spcAft>
                          <a:spcPts val="0"/>
                        </a:spcAft>
                      </a:pPr>
                      <a:r>
                        <a:rPr lang="en-US" sz="1200" b="1" dirty="0">
                          <a:effectLst/>
                        </a:rPr>
                        <a:t>12-Month Return</a:t>
                      </a:r>
                      <a:endParaRPr lang="en-US" sz="12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extLst>
                  <a:ext uri="{0D108BD9-81ED-4DB2-BD59-A6C34878D82A}">
                    <a16:rowId xmlns:a16="http://schemas.microsoft.com/office/drawing/2014/main" val="2887322327"/>
                  </a:ext>
                </a:extLst>
              </a:tr>
              <a:tr h="396000">
                <a:tc>
                  <a:txBody>
                    <a:bodyPr/>
                    <a:lstStyle/>
                    <a:p>
                      <a:pPr algn="ctr" rtl="0" fontAlgn="ctr"/>
                      <a:r>
                        <a:rPr lang="en-SG" sz="1100" b="1" i="0" u="none" strike="noStrike" dirty="0">
                          <a:solidFill>
                            <a:srgbClr val="000000"/>
                          </a:solidFill>
                          <a:effectLst/>
                          <a:latin typeface="Century Schoolbook" panose="02040604050505020304" pitchFamily="18" charset="0"/>
                        </a:rPr>
                        <a:t>DJUAPR</a:t>
                      </a:r>
                    </a:p>
                  </a:txBody>
                  <a:tcPr marL="45720" marR="4572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a:lnSpc>
                          <a:spcPct val="107000"/>
                        </a:lnSpc>
                        <a:spcAft>
                          <a:spcPts val="0"/>
                        </a:spcAft>
                      </a:pPr>
                      <a:r>
                        <a:rPr lang="en-US" sz="1100" b="0" dirty="0">
                          <a:effectLst/>
                        </a:rPr>
                        <a:t>-0.48</a:t>
                      </a:r>
                      <a:endParaRPr lang="en-US" sz="1100" b="0"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a:lnSpc>
                          <a:spcPct val="107000"/>
                        </a:lnSpc>
                        <a:spcAft>
                          <a:spcPts val="0"/>
                        </a:spcAft>
                      </a:pPr>
                      <a:r>
                        <a:rPr lang="en-US" sz="1100" b="0">
                          <a:effectLst/>
                        </a:rPr>
                        <a:t>0.55</a:t>
                      </a:r>
                      <a:endParaRPr lang="en-US" sz="1100" b="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a:lnSpc>
                          <a:spcPct val="107000"/>
                        </a:lnSpc>
                        <a:spcAft>
                          <a:spcPts val="0"/>
                        </a:spcAft>
                      </a:pPr>
                      <a:r>
                        <a:rPr lang="en-US" sz="1100" b="1" u="sng" dirty="0">
                          <a:effectLst/>
                        </a:rPr>
                        <a:t>12.39%</a:t>
                      </a:r>
                      <a:endParaRPr lang="en-US" sz="1100" b="1" u="sng"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a:lnSpc>
                          <a:spcPct val="107000"/>
                        </a:lnSpc>
                        <a:spcAft>
                          <a:spcPts val="0"/>
                        </a:spcAft>
                      </a:pPr>
                      <a:r>
                        <a:rPr lang="en-US" sz="1100" b="0">
                          <a:effectLst/>
                        </a:rPr>
                        <a:t>-13.33%</a:t>
                      </a:r>
                      <a:endParaRPr lang="en-US" sz="1100" b="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a:lnSpc>
                          <a:spcPct val="107000"/>
                        </a:lnSpc>
                        <a:spcAft>
                          <a:spcPts val="0"/>
                        </a:spcAft>
                      </a:pPr>
                      <a:r>
                        <a:rPr lang="en-US" sz="1100" b="1" u="sng" dirty="0">
                          <a:effectLst/>
                        </a:rPr>
                        <a:t>30.78%</a:t>
                      </a:r>
                      <a:endParaRPr lang="en-US" sz="1100" b="1" u="sng"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a:lnSpc>
                          <a:spcPct val="107000"/>
                        </a:lnSpc>
                        <a:spcAft>
                          <a:spcPts val="0"/>
                        </a:spcAft>
                      </a:pPr>
                      <a:r>
                        <a:rPr lang="en-US" sz="1100" b="1" dirty="0">
                          <a:effectLst/>
                        </a:rPr>
                        <a:t>-21.63%</a:t>
                      </a:r>
                      <a:endParaRPr lang="en-US" sz="11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a:lnSpc>
                          <a:spcPct val="107000"/>
                        </a:lnSpc>
                        <a:spcAft>
                          <a:spcPts val="0"/>
                        </a:spcAft>
                      </a:pPr>
                      <a:r>
                        <a:rPr lang="en-US" sz="1100" b="1" u="sng" dirty="0">
                          <a:effectLst/>
                        </a:rPr>
                        <a:t>51.65%</a:t>
                      </a:r>
                      <a:endParaRPr lang="en-US" sz="1100" b="1" u="sng"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a:lnSpc>
                          <a:spcPct val="107000"/>
                        </a:lnSpc>
                        <a:spcAft>
                          <a:spcPts val="0"/>
                        </a:spcAft>
                      </a:pPr>
                      <a:r>
                        <a:rPr lang="en-US" sz="1100" b="0" dirty="0">
                          <a:effectLst/>
                        </a:rPr>
                        <a:t>-31.80%</a:t>
                      </a:r>
                      <a:endParaRPr lang="en-US" sz="1100" b="0"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w="25400" cap="flat" cmpd="dbl"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523094469"/>
                  </a:ext>
                </a:extLst>
              </a:tr>
              <a:tr h="396000">
                <a:tc>
                  <a:txBody>
                    <a:bodyPr/>
                    <a:lstStyle/>
                    <a:p>
                      <a:pPr algn="ctr" rtl="0" fontAlgn="ctr"/>
                      <a:r>
                        <a:rPr lang="en-SG" sz="1100" b="1" i="0" u="none" strike="noStrike" dirty="0">
                          <a:solidFill>
                            <a:srgbClr val="000000"/>
                          </a:solidFill>
                          <a:effectLst/>
                          <a:latin typeface="Century Schoolbook" panose="02040604050505020304" pitchFamily="18" charset="0"/>
                        </a:rPr>
                        <a:t>ROIC</a:t>
                      </a:r>
                    </a:p>
                  </a:txBody>
                  <a:tcPr marL="45720" marR="45720" anchor="ctr">
                    <a:lnL>
                      <a:noFill/>
                    </a:lnL>
                    <a:lnR>
                      <a:noFill/>
                    </a:lnR>
                    <a:lnT>
                      <a:noFill/>
                    </a:lnT>
                    <a:lnB>
                      <a:noFill/>
                    </a:lnB>
                  </a:tcPr>
                </a:tc>
                <a:tc>
                  <a:txBody>
                    <a:bodyPr/>
                    <a:lstStyle/>
                    <a:p>
                      <a:pPr algn="ctr">
                        <a:lnSpc>
                          <a:spcPct val="107000"/>
                        </a:lnSpc>
                        <a:spcAft>
                          <a:spcPts val="0"/>
                        </a:spcAft>
                      </a:pPr>
                      <a:r>
                        <a:rPr lang="en-US" sz="1100" b="0" u="none" dirty="0">
                          <a:effectLst/>
                        </a:rPr>
                        <a:t>8.43</a:t>
                      </a:r>
                      <a:endParaRPr lang="en-US" sz="1100" b="0" u="none"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u="none" dirty="0">
                          <a:effectLst/>
                        </a:rPr>
                        <a:t>117.26</a:t>
                      </a:r>
                      <a:endParaRPr lang="en-US" sz="1100" b="0" u="none"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marL="0" algn="ctr" defTabSz="914400" rtl="0" eaLnBrk="1" latinLnBrk="0" hangingPunct="1">
                        <a:lnSpc>
                          <a:spcPct val="107000"/>
                        </a:lnSpc>
                        <a:spcAft>
                          <a:spcPts val="0"/>
                        </a:spcAft>
                      </a:pPr>
                      <a:r>
                        <a:rPr lang="en-US" sz="1100" b="1" u="none" kern="1200" dirty="0">
                          <a:solidFill>
                            <a:schemeClr val="tx1"/>
                          </a:solidFill>
                          <a:effectLst/>
                          <a:latin typeface="+mn-lt"/>
                          <a:ea typeface="+mn-ea"/>
                          <a:cs typeface="+mn-cs"/>
                        </a:rPr>
                        <a:t>134.84%</a:t>
                      </a:r>
                    </a:p>
                  </a:txBody>
                  <a:tcPr marL="36195" marR="36195" marT="0" marB="0" anchor="ctr">
                    <a:lnL>
                      <a:noFill/>
                    </a:lnL>
                    <a:lnR>
                      <a:noFill/>
                    </a:lnR>
                    <a:lnT>
                      <a:noFill/>
                    </a:lnT>
                    <a:lnB>
                      <a:noFill/>
                    </a:lnB>
                  </a:tcPr>
                </a:tc>
                <a:tc>
                  <a:txBody>
                    <a:bodyPr/>
                    <a:lstStyle/>
                    <a:p>
                      <a:pPr marL="0" algn="ctr" defTabSz="914400" rtl="0" eaLnBrk="1" latinLnBrk="0" hangingPunct="1">
                        <a:lnSpc>
                          <a:spcPct val="107000"/>
                        </a:lnSpc>
                        <a:spcAft>
                          <a:spcPts val="0"/>
                        </a:spcAft>
                      </a:pPr>
                      <a:r>
                        <a:rPr lang="en-US" sz="1100" b="1" u="sng" kern="1200" dirty="0">
                          <a:solidFill>
                            <a:schemeClr val="tx1"/>
                          </a:solidFill>
                          <a:effectLst/>
                          <a:latin typeface="+mn-lt"/>
                          <a:ea typeface="+mn-ea"/>
                          <a:cs typeface="+mn-cs"/>
                        </a:rPr>
                        <a:t>-28.59%</a:t>
                      </a:r>
                    </a:p>
                  </a:txBody>
                  <a:tcPr marL="36195" marR="36195" marT="0" marB="0" anchor="ctr">
                    <a:lnL>
                      <a:noFill/>
                    </a:lnL>
                    <a:lnR>
                      <a:noFill/>
                    </a:lnR>
                    <a:lnT>
                      <a:noFill/>
                    </a:lnT>
                    <a:lnB>
                      <a:noFill/>
                    </a:lnB>
                  </a:tcPr>
                </a:tc>
                <a:tc>
                  <a:txBody>
                    <a:bodyPr/>
                    <a:lstStyle/>
                    <a:p>
                      <a:pPr marL="0" algn="ctr" defTabSz="914400" rtl="0" eaLnBrk="1" latinLnBrk="0" hangingPunct="1">
                        <a:lnSpc>
                          <a:spcPct val="107000"/>
                        </a:lnSpc>
                        <a:spcAft>
                          <a:spcPts val="0"/>
                        </a:spcAft>
                      </a:pPr>
                      <a:r>
                        <a:rPr lang="en-US" sz="1100" b="1" u="none" kern="1200" dirty="0">
                          <a:solidFill>
                            <a:schemeClr val="tx1"/>
                          </a:solidFill>
                          <a:effectLst/>
                          <a:latin typeface="+mn-lt"/>
                          <a:ea typeface="+mn-ea"/>
                          <a:cs typeface="+mn-cs"/>
                        </a:rPr>
                        <a:t>129.33%</a:t>
                      </a: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dirty="0">
                          <a:effectLst/>
                        </a:rPr>
                        <a:t>-26.87%</a:t>
                      </a:r>
                      <a:endParaRPr lang="en-US" sz="1100" b="0"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marL="0" algn="ctr" defTabSz="914400" rtl="0" eaLnBrk="1" latinLnBrk="0" hangingPunct="1">
                        <a:lnSpc>
                          <a:spcPct val="107000"/>
                        </a:lnSpc>
                        <a:spcAft>
                          <a:spcPts val="0"/>
                        </a:spcAft>
                      </a:pPr>
                      <a:r>
                        <a:rPr lang="en-US" sz="1100" b="1" u="none" kern="1200" dirty="0">
                          <a:solidFill>
                            <a:schemeClr val="tx1"/>
                          </a:solidFill>
                          <a:effectLst/>
                          <a:latin typeface="+mn-lt"/>
                          <a:ea typeface="+mn-ea"/>
                          <a:cs typeface="+mn-cs"/>
                        </a:rPr>
                        <a:t>194.69%</a:t>
                      </a: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dirty="0">
                          <a:effectLst/>
                        </a:rPr>
                        <a:t>-32.58%</a:t>
                      </a:r>
                      <a:endParaRPr lang="en-US" sz="1100" b="0"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extLst>
                  <a:ext uri="{0D108BD9-81ED-4DB2-BD59-A6C34878D82A}">
                    <a16:rowId xmlns:a16="http://schemas.microsoft.com/office/drawing/2014/main" val="1055244439"/>
                  </a:ext>
                </a:extLst>
              </a:tr>
              <a:tr h="396000">
                <a:tc>
                  <a:txBody>
                    <a:bodyPr/>
                    <a:lstStyle/>
                    <a:p>
                      <a:pPr algn="ctr" rtl="0" fontAlgn="ctr"/>
                      <a:r>
                        <a:rPr lang="en-SG" sz="1100" b="1" i="0" u="none" strike="noStrike">
                          <a:solidFill>
                            <a:srgbClr val="000000"/>
                          </a:solidFill>
                          <a:effectLst/>
                          <a:latin typeface="Century Schoolbook" panose="02040604050505020304" pitchFamily="18" charset="0"/>
                        </a:rPr>
                        <a:t>ROCE</a:t>
                      </a:r>
                    </a:p>
                  </a:txBody>
                  <a:tcPr marL="45720" marR="45720" anchor="ctr">
                    <a:lnL>
                      <a:noFill/>
                    </a:lnL>
                    <a:lnR>
                      <a:noFill/>
                    </a:lnR>
                    <a:lnT>
                      <a:noFill/>
                    </a:lnT>
                    <a:lnB>
                      <a:noFill/>
                    </a:lnB>
                  </a:tcPr>
                </a:tc>
                <a:tc>
                  <a:txBody>
                    <a:bodyPr/>
                    <a:lstStyle/>
                    <a:p>
                      <a:pPr algn="ctr">
                        <a:lnSpc>
                          <a:spcPct val="107000"/>
                        </a:lnSpc>
                        <a:spcAft>
                          <a:spcPts val="0"/>
                        </a:spcAft>
                      </a:pPr>
                      <a:r>
                        <a:rPr lang="en-US" sz="1100" b="0">
                          <a:effectLst/>
                        </a:rPr>
                        <a:t>0.29</a:t>
                      </a:r>
                      <a:endParaRPr lang="en-US" sz="1100" b="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dirty="0">
                          <a:effectLst/>
                        </a:rPr>
                        <a:t>3.80</a:t>
                      </a:r>
                      <a:endParaRPr lang="en-US" sz="1100" b="0"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a:effectLst/>
                        </a:rPr>
                        <a:t>27.36%</a:t>
                      </a:r>
                      <a:endParaRPr lang="en-US" sz="1100" b="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dirty="0">
                          <a:effectLst/>
                        </a:rPr>
                        <a:t>-17.55%</a:t>
                      </a:r>
                      <a:endParaRPr lang="en-US" sz="1100" b="0"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dirty="0">
                          <a:effectLst/>
                        </a:rPr>
                        <a:t>57.59%</a:t>
                      </a:r>
                      <a:endParaRPr lang="en-US" sz="1100" b="0"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a:effectLst/>
                        </a:rPr>
                        <a:t>-27.47%</a:t>
                      </a:r>
                      <a:endParaRPr lang="en-US" sz="1100" b="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dirty="0">
                          <a:effectLst/>
                        </a:rPr>
                        <a:t>108.80%</a:t>
                      </a:r>
                      <a:endParaRPr lang="en-US" sz="1100" b="0"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a:effectLst/>
                        </a:rPr>
                        <a:t>-33.09%</a:t>
                      </a:r>
                      <a:endParaRPr lang="en-US" sz="1100" b="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extLst>
                  <a:ext uri="{0D108BD9-81ED-4DB2-BD59-A6C34878D82A}">
                    <a16:rowId xmlns:a16="http://schemas.microsoft.com/office/drawing/2014/main" val="2324247379"/>
                  </a:ext>
                </a:extLst>
              </a:tr>
              <a:tr h="396000">
                <a:tc>
                  <a:txBody>
                    <a:bodyPr/>
                    <a:lstStyle/>
                    <a:p>
                      <a:pPr algn="ctr" rtl="0" fontAlgn="ctr"/>
                      <a:r>
                        <a:rPr lang="en-SG" sz="1100" b="1" i="0" u="none" strike="noStrike">
                          <a:solidFill>
                            <a:srgbClr val="000000"/>
                          </a:solidFill>
                          <a:effectLst/>
                          <a:latin typeface="Century Schoolbook" panose="02040604050505020304" pitchFamily="18" charset="0"/>
                        </a:rPr>
                        <a:t>Gross Margin</a:t>
                      </a:r>
                    </a:p>
                  </a:txBody>
                  <a:tcPr marL="45720" marR="45720" anchor="ctr">
                    <a:lnL>
                      <a:noFill/>
                    </a:lnL>
                    <a:lnR>
                      <a:noFill/>
                    </a:lnR>
                    <a:lnT>
                      <a:noFill/>
                    </a:lnT>
                    <a:lnB>
                      <a:noFill/>
                    </a:lnB>
                  </a:tcPr>
                </a:tc>
                <a:tc>
                  <a:txBody>
                    <a:bodyPr/>
                    <a:lstStyle/>
                    <a:p>
                      <a:pPr algn="ctr">
                        <a:lnSpc>
                          <a:spcPct val="107000"/>
                        </a:lnSpc>
                        <a:spcAft>
                          <a:spcPts val="0"/>
                        </a:spcAft>
                      </a:pPr>
                      <a:r>
                        <a:rPr lang="en-US" sz="1100" b="0">
                          <a:effectLst/>
                        </a:rPr>
                        <a:t>-0.57</a:t>
                      </a:r>
                      <a:endParaRPr lang="en-US" sz="1100" b="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a:effectLst/>
                        </a:rPr>
                        <a:t>1.98</a:t>
                      </a:r>
                      <a:endParaRPr lang="en-US" sz="1100" b="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a:effectLst/>
                        </a:rPr>
                        <a:t>15.83%</a:t>
                      </a:r>
                      <a:endParaRPr lang="en-US" sz="1100" b="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a:effectLst/>
                        </a:rPr>
                        <a:t>-21.26%</a:t>
                      </a:r>
                      <a:endParaRPr lang="en-US" sz="1100" b="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a:effectLst/>
                        </a:rPr>
                        <a:t>40.81%</a:t>
                      </a:r>
                      <a:endParaRPr lang="en-US" sz="1100" b="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a:effectLst/>
                        </a:rPr>
                        <a:t>-30.14%</a:t>
                      </a:r>
                      <a:endParaRPr lang="en-US" sz="1100" b="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a:effectLst/>
                        </a:rPr>
                        <a:t>67.14%</a:t>
                      </a:r>
                      <a:endParaRPr lang="en-US" sz="1100" b="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a:effectLst/>
                        </a:rPr>
                        <a:t>-33.25%</a:t>
                      </a:r>
                      <a:endParaRPr lang="en-US" sz="1100" b="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extLst>
                  <a:ext uri="{0D108BD9-81ED-4DB2-BD59-A6C34878D82A}">
                    <a16:rowId xmlns:a16="http://schemas.microsoft.com/office/drawing/2014/main" val="361634635"/>
                  </a:ext>
                </a:extLst>
              </a:tr>
              <a:tr h="396000">
                <a:tc>
                  <a:txBody>
                    <a:bodyPr/>
                    <a:lstStyle/>
                    <a:p>
                      <a:pPr algn="ctr" rtl="0" fontAlgn="ctr"/>
                      <a:r>
                        <a:rPr lang="en-SG" sz="1100" b="1" i="0" u="none" strike="noStrike" dirty="0">
                          <a:solidFill>
                            <a:srgbClr val="000000"/>
                          </a:solidFill>
                          <a:effectLst/>
                          <a:latin typeface="Century Schoolbook" panose="02040604050505020304" pitchFamily="18" charset="0"/>
                        </a:rPr>
                        <a:t>EBITDA Margin</a:t>
                      </a:r>
                    </a:p>
                  </a:txBody>
                  <a:tcPr marL="45720" marR="45720" anchor="ctr">
                    <a:lnL>
                      <a:noFill/>
                    </a:lnL>
                    <a:lnR>
                      <a:noFill/>
                    </a:lnR>
                    <a:lnT>
                      <a:noFill/>
                    </a:lnT>
                    <a:lnB>
                      <a:noFill/>
                    </a:lnB>
                  </a:tcPr>
                </a:tc>
                <a:tc>
                  <a:txBody>
                    <a:bodyPr/>
                    <a:lstStyle/>
                    <a:p>
                      <a:pPr algn="ctr">
                        <a:lnSpc>
                          <a:spcPct val="107000"/>
                        </a:lnSpc>
                        <a:spcAft>
                          <a:spcPts val="0"/>
                        </a:spcAft>
                      </a:pPr>
                      <a:r>
                        <a:rPr lang="en-US" sz="1100" b="0">
                          <a:effectLst/>
                        </a:rPr>
                        <a:t>-0.53</a:t>
                      </a:r>
                      <a:endParaRPr lang="en-US" sz="1100" b="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a:effectLst/>
                        </a:rPr>
                        <a:t>1.63</a:t>
                      </a:r>
                      <a:endParaRPr lang="en-US" sz="1100" b="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a:effectLst/>
                        </a:rPr>
                        <a:t>14.40%</a:t>
                      </a:r>
                      <a:endParaRPr lang="en-US" sz="1100" b="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a:effectLst/>
                        </a:rPr>
                        <a:t>-20.04%</a:t>
                      </a:r>
                      <a:endParaRPr lang="en-US" sz="1100" b="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a:effectLst/>
                        </a:rPr>
                        <a:t>38.39%</a:t>
                      </a:r>
                      <a:endParaRPr lang="en-US" sz="1100" b="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a:effectLst/>
                        </a:rPr>
                        <a:t>-28.33%</a:t>
                      </a:r>
                      <a:endParaRPr lang="en-US" sz="1100" b="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a:effectLst/>
                        </a:rPr>
                        <a:t>61.74%</a:t>
                      </a:r>
                      <a:endParaRPr lang="en-US" sz="1100" b="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dirty="0">
                          <a:effectLst/>
                        </a:rPr>
                        <a:t>-31.42%</a:t>
                      </a:r>
                      <a:endParaRPr lang="en-US" sz="1100" b="0"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extLst>
                  <a:ext uri="{0D108BD9-81ED-4DB2-BD59-A6C34878D82A}">
                    <a16:rowId xmlns:a16="http://schemas.microsoft.com/office/drawing/2014/main" val="3638330564"/>
                  </a:ext>
                </a:extLst>
              </a:tr>
              <a:tr h="396000">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100" b="1" dirty="0">
                          <a:effectLst/>
                          <a:latin typeface="Century Schoolbook (Body)"/>
                          <a:ea typeface="DengXian" panose="02010600030101010101" pitchFamily="2" charset="-122"/>
                          <a:cs typeface="Calibri" panose="020F0502020204030204" pitchFamily="34" charset="0"/>
                        </a:rPr>
                        <a:t>Operating Cash Flow Margin</a:t>
                      </a:r>
                      <a:endParaRPr lang="en-US" sz="1100" b="1" dirty="0">
                        <a:effectLst/>
                        <a:latin typeface="Century Schoolbook (Body)"/>
                        <a:ea typeface="DengXian" panose="02010600030101010101" pitchFamily="2" charset="-122"/>
                        <a:cs typeface="Times New Roman" panose="02020603050405020304" pitchFamily="18" charset="0"/>
                      </a:endParaRPr>
                    </a:p>
                  </a:txBody>
                  <a:tcPr marL="45720" marR="45720" anchor="ctr">
                    <a:lnL>
                      <a:noFill/>
                    </a:lnL>
                    <a:lnR>
                      <a:noFill/>
                    </a:lnR>
                    <a:lnT>
                      <a:noFill/>
                    </a:lnT>
                    <a:lnB>
                      <a:noFill/>
                    </a:lnB>
                  </a:tcPr>
                </a:tc>
                <a:tc>
                  <a:txBody>
                    <a:bodyPr/>
                    <a:lstStyle/>
                    <a:p>
                      <a:pPr algn="ctr">
                        <a:lnSpc>
                          <a:spcPct val="107000"/>
                        </a:lnSpc>
                        <a:spcAft>
                          <a:spcPts val="0"/>
                        </a:spcAft>
                      </a:pPr>
                      <a:r>
                        <a:rPr lang="en-US" sz="1100" b="0">
                          <a:effectLst/>
                        </a:rPr>
                        <a:t>-0.43</a:t>
                      </a:r>
                      <a:endParaRPr lang="en-US" sz="1100" b="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a:effectLst/>
                        </a:rPr>
                        <a:t>0.68</a:t>
                      </a:r>
                      <a:endParaRPr lang="en-US" sz="1100" b="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a:effectLst/>
                        </a:rPr>
                        <a:t>13.93%</a:t>
                      </a:r>
                      <a:endParaRPr lang="en-US" sz="1100" b="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a:effectLst/>
                        </a:rPr>
                        <a:t>-13.00%</a:t>
                      </a:r>
                      <a:endParaRPr lang="en-US" sz="1100" b="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dirty="0">
                          <a:effectLst/>
                        </a:rPr>
                        <a:t>33.52%</a:t>
                      </a:r>
                      <a:endParaRPr lang="en-US" sz="1100" b="0"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a:effectLst/>
                        </a:rPr>
                        <a:t>-22.70%</a:t>
                      </a:r>
                      <a:endParaRPr lang="en-US" sz="1100" b="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a:effectLst/>
                        </a:rPr>
                        <a:t>52.94%</a:t>
                      </a:r>
                      <a:endParaRPr lang="en-US" sz="1100" b="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a:effectLst/>
                        </a:rPr>
                        <a:t>-32.84%</a:t>
                      </a:r>
                      <a:endParaRPr lang="en-US" sz="1100" b="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extLst>
                  <a:ext uri="{0D108BD9-81ED-4DB2-BD59-A6C34878D82A}">
                    <a16:rowId xmlns:a16="http://schemas.microsoft.com/office/drawing/2014/main" val="3915743793"/>
                  </a:ext>
                </a:extLst>
              </a:tr>
              <a:tr h="396000">
                <a:tc>
                  <a:txBody>
                    <a:bodyPr/>
                    <a:lstStyle/>
                    <a:p>
                      <a:pPr algn="ctr" rtl="0" fontAlgn="ctr"/>
                      <a:r>
                        <a:rPr lang="en-SG" sz="1100" b="1" i="0" u="none" strike="noStrike" dirty="0">
                          <a:solidFill>
                            <a:srgbClr val="000000"/>
                          </a:solidFill>
                          <a:effectLst/>
                          <a:latin typeface="Century Schoolbook" panose="02040604050505020304" pitchFamily="18" charset="0"/>
                        </a:rPr>
                        <a:t>Current Ratio</a:t>
                      </a:r>
                    </a:p>
                  </a:txBody>
                  <a:tcPr marL="45720" marR="45720" anchor="ctr">
                    <a:lnL>
                      <a:noFill/>
                    </a:lnL>
                    <a:lnR>
                      <a:noFill/>
                    </a:lnR>
                    <a:lnT>
                      <a:noFill/>
                    </a:lnT>
                    <a:lnB>
                      <a:noFill/>
                    </a:lnB>
                  </a:tcPr>
                </a:tc>
                <a:tc>
                  <a:txBody>
                    <a:bodyPr/>
                    <a:lstStyle/>
                    <a:p>
                      <a:pPr algn="ctr">
                        <a:lnSpc>
                          <a:spcPct val="107000"/>
                        </a:lnSpc>
                        <a:spcAft>
                          <a:spcPts val="0"/>
                        </a:spcAft>
                      </a:pPr>
                      <a:r>
                        <a:rPr lang="en-US" sz="1100" b="0">
                          <a:effectLst/>
                        </a:rPr>
                        <a:t>-0.58</a:t>
                      </a:r>
                      <a:endParaRPr lang="en-US" sz="1100" b="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a:effectLst/>
                        </a:rPr>
                        <a:t>2.15</a:t>
                      </a:r>
                      <a:endParaRPr lang="en-US" sz="1100" b="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a:effectLst/>
                        </a:rPr>
                        <a:t>15.34%</a:t>
                      </a:r>
                      <a:endParaRPr lang="en-US" sz="1100" b="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a:effectLst/>
                        </a:rPr>
                        <a:t>-21.28%</a:t>
                      </a:r>
                      <a:endParaRPr lang="en-US" sz="1100" b="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a:effectLst/>
                        </a:rPr>
                        <a:t>40.26%</a:t>
                      </a:r>
                      <a:endParaRPr lang="en-US" sz="1100" b="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marL="0" algn="ctr" defTabSz="914400" rtl="0" eaLnBrk="1" latinLnBrk="0" hangingPunct="1">
                        <a:lnSpc>
                          <a:spcPct val="107000"/>
                        </a:lnSpc>
                        <a:spcAft>
                          <a:spcPts val="0"/>
                        </a:spcAft>
                      </a:pPr>
                      <a:r>
                        <a:rPr lang="en-US" sz="1100" b="1" u="sng" kern="1200" dirty="0">
                          <a:solidFill>
                            <a:schemeClr val="tx1"/>
                          </a:solidFill>
                          <a:effectLst/>
                          <a:latin typeface="+mn-lt"/>
                          <a:ea typeface="+mn-ea"/>
                          <a:cs typeface="+mn-cs"/>
                        </a:rPr>
                        <a:t>-33.44%</a:t>
                      </a: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dirty="0">
                          <a:effectLst/>
                        </a:rPr>
                        <a:t>71.58%</a:t>
                      </a:r>
                      <a:endParaRPr lang="en-US" sz="1100" b="0"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1" u="sng" kern="1200" dirty="0">
                          <a:solidFill>
                            <a:schemeClr val="tx1"/>
                          </a:solidFill>
                          <a:effectLst/>
                          <a:latin typeface="+mn-lt"/>
                          <a:ea typeface="+mn-ea"/>
                          <a:cs typeface="+mn-cs"/>
                        </a:rPr>
                        <a:t>-37.54%</a:t>
                      </a:r>
                    </a:p>
                  </a:txBody>
                  <a:tcPr marL="36195" marR="36195" marT="0" marB="0" anchor="ctr">
                    <a:lnL>
                      <a:noFill/>
                    </a:lnL>
                    <a:lnR>
                      <a:noFill/>
                    </a:lnR>
                    <a:lnT>
                      <a:noFill/>
                    </a:lnT>
                    <a:lnB>
                      <a:noFill/>
                    </a:lnB>
                  </a:tcPr>
                </a:tc>
                <a:extLst>
                  <a:ext uri="{0D108BD9-81ED-4DB2-BD59-A6C34878D82A}">
                    <a16:rowId xmlns:a16="http://schemas.microsoft.com/office/drawing/2014/main" val="4075137369"/>
                  </a:ext>
                </a:extLst>
              </a:tr>
              <a:tr h="396000">
                <a:tc>
                  <a:txBody>
                    <a:bodyPr/>
                    <a:lstStyle/>
                    <a:p>
                      <a:pPr algn="ctr" rtl="0" fontAlgn="ctr"/>
                      <a:r>
                        <a:rPr lang="en-SG" sz="1100" b="1" i="0" u="none" strike="noStrike">
                          <a:solidFill>
                            <a:srgbClr val="000000"/>
                          </a:solidFill>
                          <a:effectLst/>
                          <a:latin typeface="Century Schoolbook" panose="02040604050505020304" pitchFamily="18" charset="0"/>
                        </a:rPr>
                        <a:t>Market Capitalisation</a:t>
                      </a:r>
                    </a:p>
                  </a:txBody>
                  <a:tcPr marL="45720" marR="45720" anchor="ctr">
                    <a:lnL>
                      <a:noFill/>
                    </a:lnL>
                    <a:lnR>
                      <a:noFill/>
                    </a:lnR>
                    <a:lnT>
                      <a:noFill/>
                    </a:lnT>
                    <a:lnB>
                      <a:noFill/>
                    </a:lnB>
                  </a:tcPr>
                </a:tc>
                <a:tc>
                  <a:txBody>
                    <a:bodyPr/>
                    <a:lstStyle/>
                    <a:p>
                      <a:pPr algn="ctr">
                        <a:lnSpc>
                          <a:spcPct val="107000"/>
                        </a:lnSpc>
                        <a:spcAft>
                          <a:spcPts val="0"/>
                        </a:spcAft>
                      </a:pPr>
                      <a:r>
                        <a:rPr lang="en-US" sz="1100" b="0" dirty="0">
                          <a:effectLst/>
                        </a:rPr>
                        <a:t>-0.14</a:t>
                      </a:r>
                      <a:endParaRPr lang="en-US" sz="1100" b="0"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a:effectLst/>
                        </a:rPr>
                        <a:t>1.14</a:t>
                      </a:r>
                      <a:endParaRPr lang="en-US" sz="1100" b="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dirty="0">
                          <a:effectLst/>
                        </a:rPr>
                        <a:t>19.37%</a:t>
                      </a:r>
                      <a:endParaRPr lang="en-US" sz="1100" b="0"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1" dirty="0">
                          <a:effectLst/>
                        </a:rPr>
                        <a:t>-11.18%</a:t>
                      </a:r>
                      <a:endParaRPr lang="en-US" sz="11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a:effectLst/>
                        </a:rPr>
                        <a:t>35.80%</a:t>
                      </a:r>
                      <a:endParaRPr lang="en-US" sz="1100" b="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dirty="0">
                          <a:effectLst/>
                        </a:rPr>
                        <a:t>-22.07%</a:t>
                      </a:r>
                      <a:endParaRPr lang="en-US" sz="1100" b="0"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a:effectLst/>
                        </a:rPr>
                        <a:t>63.38%</a:t>
                      </a:r>
                      <a:endParaRPr lang="en-US" sz="1100" b="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1" dirty="0">
                          <a:effectLst/>
                        </a:rPr>
                        <a:t>-27.70%</a:t>
                      </a:r>
                      <a:endParaRPr lang="en-US" sz="11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extLst>
                  <a:ext uri="{0D108BD9-81ED-4DB2-BD59-A6C34878D82A}">
                    <a16:rowId xmlns:a16="http://schemas.microsoft.com/office/drawing/2014/main" val="2027417822"/>
                  </a:ext>
                </a:extLst>
              </a:tr>
            </a:tbl>
          </a:graphicData>
        </a:graphic>
      </p:graphicFrame>
      <p:sp>
        <p:nvSpPr>
          <p:cNvPr id="6" name="Rectangle 5">
            <a:extLst>
              <a:ext uri="{FF2B5EF4-FFF2-40B4-BE49-F238E27FC236}">
                <a16:creationId xmlns:a16="http://schemas.microsoft.com/office/drawing/2014/main" id="{E949E39E-EC75-4F06-BA86-AE0D3B337484}"/>
              </a:ext>
            </a:extLst>
          </p:cNvPr>
          <p:cNvSpPr/>
          <p:nvPr/>
        </p:nvSpPr>
        <p:spPr>
          <a:xfrm>
            <a:off x="402672" y="1358503"/>
            <a:ext cx="10551840" cy="774571"/>
          </a:xfrm>
          <a:prstGeom prst="rect">
            <a:avLst/>
          </a:prstGeom>
        </p:spPr>
        <p:txBody>
          <a:bodyPr wrap="square">
            <a:spAutoFit/>
          </a:bodyPr>
          <a:lstStyle/>
          <a:p>
            <a:pPr algn="ctr" latinLnBrk="1">
              <a:spcAft>
                <a:spcPts val="1000"/>
              </a:spcAft>
            </a:pPr>
            <a:r>
              <a:rPr lang="en-US" spc="10" dirty="0"/>
              <a:t>Distribution of Fundamentally Weighted </a:t>
            </a:r>
            <a:r>
              <a:rPr lang="en-US" b="1" spc="10" dirty="0"/>
              <a:t>Total Return Indices </a:t>
            </a:r>
          </a:p>
          <a:p>
            <a:pPr algn="ctr" latinLnBrk="1">
              <a:spcAft>
                <a:spcPts val="1000"/>
              </a:spcAft>
            </a:pPr>
            <a:r>
              <a:rPr lang="en-US" spc="10" dirty="0"/>
              <a:t>Based on </a:t>
            </a:r>
            <a:r>
              <a:rPr lang="en-US" b="1" spc="10" dirty="0"/>
              <a:t>Geometric Mean Monthly Returns</a:t>
            </a:r>
            <a:r>
              <a:rPr lang="en-US" spc="10" dirty="0"/>
              <a:t>, for Jan 1989 - Dec 2018</a:t>
            </a:r>
          </a:p>
        </p:txBody>
      </p:sp>
      <p:sp>
        <p:nvSpPr>
          <p:cNvPr id="9" name="Title 1">
            <a:extLst>
              <a:ext uri="{FF2B5EF4-FFF2-40B4-BE49-F238E27FC236}">
                <a16:creationId xmlns:a16="http://schemas.microsoft.com/office/drawing/2014/main" id="{3F5BEEE3-AEEF-47BA-9BE4-11BFEA2B057D}"/>
              </a:ext>
            </a:extLst>
          </p:cNvPr>
          <p:cNvSpPr txBox="1">
            <a:spLocks/>
          </p:cNvSpPr>
          <p:nvPr/>
        </p:nvSpPr>
        <p:spPr>
          <a:xfrm>
            <a:off x="1261872" y="365760"/>
            <a:ext cx="9692640" cy="13255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GB" dirty="0"/>
              <a:t>Total Return Indices</a:t>
            </a:r>
          </a:p>
        </p:txBody>
      </p:sp>
    </p:spTree>
    <p:extLst>
      <p:ext uri="{BB962C8B-B14F-4D97-AF65-F5344CB8AC3E}">
        <p14:creationId xmlns:p14="http://schemas.microsoft.com/office/powerpoint/2010/main" val="28397803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0E58ACE-BDD6-4F97-8AAE-520552BF048D}"/>
              </a:ext>
            </a:extLst>
          </p:cNvPr>
          <p:cNvSpPr txBox="1"/>
          <p:nvPr/>
        </p:nvSpPr>
        <p:spPr>
          <a:xfrm>
            <a:off x="5015020" y="1174537"/>
            <a:ext cx="2161960" cy="4508927"/>
          </a:xfrm>
          <a:prstGeom prst="rect">
            <a:avLst/>
          </a:prstGeom>
          <a:noFill/>
        </p:spPr>
        <p:txBody>
          <a:bodyPr wrap="square" rtlCol="0">
            <a:spAutoFit/>
          </a:bodyPr>
          <a:lstStyle/>
          <a:p>
            <a:r>
              <a:rPr lang="en-US" sz="28700" b="1" dirty="0">
                <a:solidFill>
                  <a:schemeClr val="bg1">
                    <a:lumMod val="50000"/>
                    <a:lumOff val="50000"/>
                  </a:schemeClr>
                </a:solidFill>
              </a:rPr>
              <a:t>1</a:t>
            </a:r>
            <a:endParaRPr lang="en-GB" sz="28700" b="1" dirty="0">
              <a:solidFill>
                <a:schemeClr val="bg1">
                  <a:lumMod val="50000"/>
                  <a:lumOff val="50000"/>
                </a:schemeClr>
              </a:solidFill>
            </a:endParaRPr>
          </a:p>
        </p:txBody>
      </p:sp>
      <p:sp>
        <p:nvSpPr>
          <p:cNvPr id="2" name="Title 1">
            <a:extLst>
              <a:ext uri="{FF2B5EF4-FFF2-40B4-BE49-F238E27FC236}">
                <a16:creationId xmlns:a16="http://schemas.microsoft.com/office/drawing/2014/main" id="{E32021F1-307B-408C-9FCF-6F677B44ECFE}"/>
              </a:ext>
            </a:extLst>
          </p:cNvPr>
          <p:cNvSpPr>
            <a:spLocks noGrp="1"/>
          </p:cNvSpPr>
          <p:nvPr>
            <p:ph type="ctrTitle"/>
          </p:nvPr>
        </p:nvSpPr>
        <p:spPr>
          <a:xfrm>
            <a:off x="1748344" y="3048113"/>
            <a:ext cx="8695313" cy="1091974"/>
          </a:xfrm>
        </p:spPr>
        <p:txBody>
          <a:bodyPr anchor="ctr">
            <a:normAutofit/>
          </a:bodyPr>
          <a:lstStyle/>
          <a:p>
            <a:pPr algn="ctr"/>
            <a:r>
              <a:rPr lang="en-SG" sz="6600" u="sng" dirty="0"/>
              <a:t>Introduction</a:t>
            </a:r>
          </a:p>
        </p:txBody>
      </p:sp>
    </p:spTree>
    <p:extLst>
      <p:ext uri="{BB962C8B-B14F-4D97-AF65-F5344CB8AC3E}">
        <p14:creationId xmlns:p14="http://schemas.microsoft.com/office/powerpoint/2010/main" val="108704839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021F1-307B-408C-9FCF-6F677B44ECFE}"/>
              </a:ext>
            </a:extLst>
          </p:cNvPr>
          <p:cNvSpPr>
            <a:spLocks noGrp="1"/>
          </p:cNvSpPr>
          <p:nvPr>
            <p:ph type="title"/>
          </p:nvPr>
        </p:nvSpPr>
        <p:spPr/>
        <p:txBody>
          <a:bodyPr anchor="ctr">
            <a:normAutofit/>
          </a:bodyPr>
          <a:lstStyle/>
          <a:p>
            <a:r>
              <a:rPr lang="en-GB" dirty="0"/>
              <a:t>Total Return Indices</a:t>
            </a:r>
          </a:p>
        </p:txBody>
      </p:sp>
      <p:sp>
        <p:nvSpPr>
          <p:cNvPr id="5" name="Rectangle 4">
            <a:extLst>
              <a:ext uri="{FF2B5EF4-FFF2-40B4-BE49-F238E27FC236}">
                <a16:creationId xmlns:a16="http://schemas.microsoft.com/office/drawing/2014/main" id="{CFEFCE02-4869-475E-A829-99F1E317E73E}"/>
              </a:ext>
            </a:extLst>
          </p:cNvPr>
          <p:cNvSpPr/>
          <p:nvPr/>
        </p:nvSpPr>
        <p:spPr>
          <a:xfrm>
            <a:off x="402672" y="1358503"/>
            <a:ext cx="10551840" cy="774571"/>
          </a:xfrm>
          <a:prstGeom prst="rect">
            <a:avLst/>
          </a:prstGeom>
        </p:spPr>
        <p:txBody>
          <a:bodyPr wrap="square">
            <a:spAutoFit/>
          </a:bodyPr>
          <a:lstStyle/>
          <a:p>
            <a:pPr algn="ctr" latinLnBrk="1">
              <a:spcAft>
                <a:spcPts val="1000"/>
              </a:spcAft>
            </a:pPr>
            <a:r>
              <a:rPr lang="en-US" spc="10" dirty="0"/>
              <a:t>Summary of Statistics of Fundamentally Weighted </a:t>
            </a:r>
            <a:r>
              <a:rPr lang="en-US" b="1" spc="10" dirty="0"/>
              <a:t>Total Return Indices </a:t>
            </a:r>
          </a:p>
          <a:p>
            <a:pPr algn="ctr" latinLnBrk="1">
              <a:spcAft>
                <a:spcPts val="1000"/>
              </a:spcAft>
            </a:pPr>
            <a:r>
              <a:rPr lang="en-US" spc="10" dirty="0"/>
              <a:t>Based on </a:t>
            </a:r>
            <a:r>
              <a:rPr lang="en-US" b="1" spc="10" dirty="0"/>
              <a:t>Arithmetic Mean Returns</a:t>
            </a:r>
            <a:r>
              <a:rPr lang="en-US" spc="10" dirty="0"/>
              <a:t>, for Jan 1989 - Dec 2018</a:t>
            </a:r>
          </a:p>
        </p:txBody>
      </p:sp>
      <p:graphicFrame>
        <p:nvGraphicFramePr>
          <p:cNvPr id="4" name="Table 3">
            <a:extLst>
              <a:ext uri="{FF2B5EF4-FFF2-40B4-BE49-F238E27FC236}">
                <a16:creationId xmlns:a16="http://schemas.microsoft.com/office/drawing/2014/main" id="{27476577-0157-48FF-8008-432C2EF8D151}"/>
              </a:ext>
            </a:extLst>
          </p:cNvPr>
          <p:cNvGraphicFramePr>
            <a:graphicFrameLocks noGrp="1"/>
          </p:cNvGraphicFramePr>
          <p:nvPr>
            <p:extLst>
              <p:ext uri="{D42A27DB-BD31-4B8C-83A1-F6EECF244321}">
                <p14:modId xmlns:p14="http://schemas.microsoft.com/office/powerpoint/2010/main" val="2359725450"/>
              </p:ext>
            </p:extLst>
          </p:nvPr>
        </p:nvGraphicFramePr>
        <p:xfrm>
          <a:off x="1262063" y="2201661"/>
          <a:ext cx="8594721" cy="4541520"/>
        </p:xfrm>
        <a:graphic>
          <a:graphicData uri="http://schemas.openxmlformats.org/drawingml/2006/table">
            <a:tbl>
              <a:tblPr/>
              <a:tblGrid>
                <a:gridCol w="3211249">
                  <a:extLst>
                    <a:ext uri="{9D8B030D-6E8A-4147-A177-3AD203B41FA5}">
                      <a16:colId xmlns:a16="http://schemas.microsoft.com/office/drawing/2014/main" val="2976323335"/>
                    </a:ext>
                  </a:extLst>
                </a:gridCol>
                <a:gridCol w="672934">
                  <a:extLst>
                    <a:ext uri="{9D8B030D-6E8A-4147-A177-3AD203B41FA5}">
                      <a16:colId xmlns:a16="http://schemas.microsoft.com/office/drawing/2014/main" val="3196875071"/>
                    </a:ext>
                  </a:extLst>
                </a:gridCol>
                <a:gridCol w="672934">
                  <a:extLst>
                    <a:ext uri="{9D8B030D-6E8A-4147-A177-3AD203B41FA5}">
                      <a16:colId xmlns:a16="http://schemas.microsoft.com/office/drawing/2014/main" val="2733139941"/>
                    </a:ext>
                  </a:extLst>
                </a:gridCol>
                <a:gridCol w="672934">
                  <a:extLst>
                    <a:ext uri="{9D8B030D-6E8A-4147-A177-3AD203B41FA5}">
                      <a16:colId xmlns:a16="http://schemas.microsoft.com/office/drawing/2014/main" val="2726040985"/>
                    </a:ext>
                  </a:extLst>
                </a:gridCol>
                <a:gridCol w="672934">
                  <a:extLst>
                    <a:ext uri="{9D8B030D-6E8A-4147-A177-3AD203B41FA5}">
                      <a16:colId xmlns:a16="http://schemas.microsoft.com/office/drawing/2014/main" val="3164030986"/>
                    </a:ext>
                  </a:extLst>
                </a:gridCol>
                <a:gridCol w="672934">
                  <a:extLst>
                    <a:ext uri="{9D8B030D-6E8A-4147-A177-3AD203B41FA5}">
                      <a16:colId xmlns:a16="http://schemas.microsoft.com/office/drawing/2014/main" val="2115085389"/>
                    </a:ext>
                  </a:extLst>
                </a:gridCol>
                <a:gridCol w="672934">
                  <a:extLst>
                    <a:ext uri="{9D8B030D-6E8A-4147-A177-3AD203B41FA5}">
                      <a16:colId xmlns:a16="http://schemas.microsoft.com/office/drawing/2014/main" val="2763286380"/>
                    </a:ext>
                  </a:extLst>
                </a:gridCol>
                <a:gridCol w="672934">
                  <a:extLst>
                    <a:ext uri="{9D8B030D-6E8A-4147-A177-3AD203B41FA5}">
                      <a16:colId xmlns:a16="http://schemas.microsoft.com/office/drawing/2014/main" val="3926367162"/>
                    </a:ext>
                  </a:extLst>
                </a:gridCol>
                <a:gridCol w="672934">
                  <a:extLst>
                    <a:ext uri="{9D8B030D-6E8A-4147-A177-3AD203B41FA5}">
                      <a16:colId xmlns:a16="http://schemas.microsoft.com/office/drawing/2014/main" val="2285621873"/>
                    </a:ext>
                  </a:extLst>
                </a:gridCol>
              </a:tblGrid>
              <a:tr h="0">
                <a:tc>
                  <a:txBody>
                    <a:bodyPr/>
                    <a:lstStyle/>
                    <a:p>
                      <a:pPr algn="l" fontAlgn="b"/>
                      <a:r>
                        <a:rPr lang="en-SG" sz="1000" b="0" i="0" u="none" strike="noStrike" dirty="0">
                          <a:solidFill>
                            <a:srgbClr val="000000"/>
                          </a:solidFill>
                          <a:effectLst/>
                          <a:latin typeface="Calibri" panose="020F0502020204030204" pitchFamily="34" charset="0"/>
                        </a:rPr>
                        <a:t> </a:t>
                      </a:r>
                    </a:p>
                  </a:txBody>
                  <a:tcPr marL="45720" marR="45720" anchor="ctr">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rtl="0" fontAlgn="ctr"/>
                      <a:r>
                        <a:rPr lang="en-SG" sz="1000" b="1" i="0" u="none" strike="noStrike" dirty="0">
                          <a:solidFill>
                            <a:srgbClr val="000000"/>
                          </a:solidFill>
                          <a:effectLst/>
                          <a:latin typeface="Century Schoolbook" panose="02040604050505020304" pitchFamily="18" charset="0"/>
                        </a:rPr>
                        <a:t>DJU</a:t>
                      </a:r>
                    </a:p>
                  </a:txBody>
                  <a:tcPr marL="45720" marR="45720" anchor="ctr">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rtl="0" fontAlgn="ctr"/>
                      <a:r>
                        <a:rPr lang="en-SG" sz="1000" b="1" i="0" u="none" strike="noStrike">
                          <a:solidFill>
                            <a:srgbClr val="000000"/>
                          </a:solidFill>
                          <a:effectLst/>
                          <a:latin typeface="Century Schoolbook" panose="02040604050505020304" pitchFamily="18" charset="0"/>
                        </a:rPr>
                        <a:t>Market Cap</a:t>
                      </a:r>
                    </a:p>
                  </a:txBody>
                  <a:tcPr marL="45720" marR="45720" anchor="ctr">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rtl="0" fontAlgn="ctr"/>
                      <a:r>
                        <a:rPr lang="en-SG" sz="1000" b="1" i="0" u="none" strike="noStrike" dirty="0">
                          <a:solidFill>
                            <a:srgbClr val="000000"/>
                          </a:solidFill>
                          <a:effectLst/>
                          <a:latin typeface="Century Schoolbook" panose="02040604050505020304" pitchFamily="18" charset="0"/>
                        </a:rPr>
                        <a:t>ROIC</a:t>
                      </a:r>
                    </a:p>
                  </a:txBody>
                  <a:tcPr marL="45720" marR="45720" anchor="ctr">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rtl="0" fontAlgn="ctr"/>
                      <a:r>
                        <a:rPr lang="en-SG" sz="1000" b="1" i="0" u="none" strike="noStrike">
                          <a:solidFill>
                            <a:srgbClr val="000000"/>
                          </a:solidFill>
                          <a:effectLst/>
                          <a:latin typeface="Century Schoolbook" panose="02040604050505020304" pitchFamily="18" charset="0"/>
                        </a:rPr>
                        <a:t>ROC</a:t>
                      </a:r>
                    </a:p>
                  </a:txBody>
                  <a:tcPr marL="45720" marR="45720" anchor="ctr">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rtl="0" fontAlgn="ctr"/>
                      <a:r>
                        <a:rPr lang="en-SG" sz="1000" b="1" i="0" u="none" strike="noStrike" dirty="0">
                          <a:solidFill>
                            <a:srgbClr val="000000"/>
                          </a:solidFill>
                          <a:effectLst/>
                          <a:latin typeface="Century Schoolbook" panose="02040604050505020304" pitchFamily="18" charset="0"/>
                        </a:rPr>
                        <a:t>Gross Margin</a:t>
                      </a:r>
                    </a:p>
                  </a:txBody>
                  <a:tcPr marL="45720" marR="45720" anchor="ctr">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rtl="0" fontAlgn="ctr"/>
                      <a:r>
                        <a:rPr lang="en-SG" sz="1000" b="1" i="0" u="none" strike="noStrike" dirty="0">
                          <a:solidFill>
                            <a:srgbClr val="000000"/>
                          </a:solidFill>
                          <a:effectLst/>
                          <a:latin typeface="Century Schoolbook" panose="02040604050505020304" pitchFamily="18" charset="0"/>
                        </a:rPr>
                        <a:t>EBITDA Margin</a:t>
                      </a:r>
                    </a:p>
                  </a:txBody>
                  <a:tcPr marL="45720" marR="45720" anchor="ctr">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rtl="0" fontAlgn="ctr"/>
                      <a:r>
                        <a:rPr lang="en-SG" sz="1000" b="1" i="0" u="none" strike="noStrike" dirty="0">
                          <a:solidFill>
                            <a:srgbClr val="000000"/>
                          </a:solidFill>
                          <a:effectLst/>
                          <a:latin typeface="Century Schoolbook" panose="02040604050505020304" pitchFamily="18" charset="0"/>
                        </a:rPr>
                        <a:t>Op CF Margin</a:t>
                      </a:r>
                    </a:p>
                  </a:txBody>
                  <a:tcPr marL="45720" marR="45720" anchor="ctr">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rtl="0" fontAlgn="ctr"/>
                      <a:r>
                        <a:rPr lang="en-SG" sz="1000" b="1" i="0" u="none" strike="noStrike" dirty="0">
                          <a:solidFill>
                            <a:srgbClr val="000000"/>
                          </a:solidFill>
                          <a:effectLst/>
                          <a:latin typeface="Century Schoolbook" panose="02040604050505020304" pitchFamily="18" charset="0"/>
                        </a:rPr>
                        <a:t>Current </a:t>
                      </a:r>
                    </a:p>
                    <a:p>
                      <a:pPr algn="ctr" rtl="0" fontAlgn="ctr"/>
                      <a:r>
                        <a:rPr lang="en-SG" sz="1000" b="1" i="0" u="none" strike="noStrike" dirty="0">
                          <a:solidFill>
                            <a:srgbClr val="000000"/>
                          </a:solidFill>
                          <a:effectLst/>
                          <a:latin typeface="Century Schoolbook" panose="02040604050505020304" pitchFamily="18" charset="0"/>
                        </a:rPr>
                        <a:t>Ratio</a:t>
                      </a:r>
                    </a:p>
                  </a:txBody>
                  <a:tcPr marL="45720" marR="45720" anchor="ctr">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extLst>
                  <a:ext uri="{0D108BD9-81ED-4DB2-BD59-A6C34878D82A}">
                    <a16:rowId xmlns:a16="http://schemas.microsoft.com/office/drawing/2014/main" val="3502080597"/>
                  </a:ext>
                </a:extLst>
              </a:tr>
              <a:tr h="0">
                <a:tc gridSpan="9">
                  <a:txBody>
                    <a:bodyPr/>
                    <a:lstStyle/>
                    <a:p>
                      <a:pPr algn="ctr" rtl="0" fontAlgn="ctr"/>
                      <a:r>
                        <a:rPr lang="en-SG" sz="1000" b="1" i="0" u="none" strike="noStrike" dirty="0">
                          <a:solidFill>
                            <a:srgbClr val="000000"/>
                          </a:solidFill>
                          <a:effectLst/>
                          <a:latin typeface="Century Schoolbook" panose="02040604050505020304" pitchFamily="18" charset="0"/>
                        </a:rPr>
                        <a:t>Key Statistics (Based on Annual Returns)</a:t>
                      </a:r>
                    </a:p>
                  </a:txBody>
                  <a:tcPr marL="45720" marR="45720" anchor="ctr">
                    <a:lnL>
                      <a:noFill/>
                    </a:lnL>
                    <a:lnR>
                      <a:noFill/>
                    </a:lnR>
                    <a:lnT w="25400" cap="flat" cmpd="dbl"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hMerge="1">
                  <a:txBody>
                    <a:bodyPr/>
                    <a:lstStyle/>
                    <a:p>
                      <a:endParaRPr lang="en-SG"/>
                    </a:p>
                  </a:txBody>
                  <a:tcPr/>
                </a:tc>
                <a:tc hMerge="1">
                  <a:txBody>
                    <a:bodyPr/>
                    <a:lstStyle/>
                    <a:p>
                      <a:endParaRPr lang="en-SG"/>
                    </a:p>
                  </a:txBody>
                  <a:tcPr/>
                </a:tc>
                <a:tc hMerge="1">
                  <a:txBody>
                    <a:bodyPr/>
                    <a:lstStyle/>
                    <a:p>
                      <a:endParaRPr lang="en-SG"/>
                    </a:p>
                  </a:txBody>
                  <a:tcPr>
                    <a:lnL w="12700" cmpd="sng">
                      <a:noFill/>
                      <a:prstDash val="solid"/>
                    </a:lnL>
                    <a:lnT w="25400" cap="flat" cmpd="dbl" algn="ctr">
                      <a:solidFill>
                        <a:srgbClr val="000000"/>
                      </a:solidFill>
                      <a:prstDash val="solid"/>
                      <a:round/>
                      <a:headEnd type="none" w="med" len="med"/>
                      <a:tailEnd type="none" w="med" len="med"/>
                    </a:lnT>
                  </a:tcPr>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endParaRPr lang="en-SG"/>
                    </a:p>
                  </a:txBody>
                  <a:tcPr/>
                </a:tc>
                <a:extLst>
                  <a:ext uri="{0D108BD9-81ED-4DB2-BD59-A6C34878D82A}">
                    <a16:rowId xmlns:a16="http://schemas.microsoft.com/office/drawing/2014/main" val="2939470167"/>
                  </a:ext>
                </a:extLst>
              </a:tr>
              <a:tr h="0">
                <a:tc>
                  <a:txBody>
                    <a:bodyPr/>
                    <a:lstStyle/>
                    <a:p>
                      <a:pPr algn="l" rtl="0" fontAlgn="ctr"/>
                      <a:r>
                        <a:rPr lang="en-SG" sz="1000" b="1" i="0" u="none" strike="noStrike" dirty="0">
                          <a:solidFill>
                            <a:srgbClr val="000000"/>
                          </a:solidFill>
                          <a:effectLst/>
                          <a:latin typeface="Century Schoolbook" panose="02040604050505020304" pitchFamily="18" charset="0"/>
                        </a:rPr>
                        <a:t>Mean Return (%)</a:t>
                      </a:r>
                    </a:p>
                  </a:txBody>
                  <a:tcPr marL="45720" marR="4572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a:lnSpc>
                          <a:spcPct val="107000"/>
                        </a:lnSpc>
                        <a:spcAft>
                          <a:spcPts val="0"/>
                        </a:spcAft>
                      </a:pPr>
                      <a:r>
                        <a:rPr lang="en-GB" sz="1000" b="1" u="sng" dirty="0">
                          <a:effectLst/>
                        </a:rPr>
                        <a:t>11.02%</a:t>
                      </a:r>
                      <a:endParaRPr lang="en-GB" sz="1000" b="1" u="sng"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a:lnSpc>
                          <a:spcPct val="107000"/>
                        </a:lnSpc>
                        <a:spcAft>
                          <a:spcPts val="0"/>
                        </a:spcAft>
                      </a:pPr>
                      <a:r>
                        <a:rPr lang="en-GB" sz="1000" b="0" u="none" dirty="0">
                          <a:effectLst/>
                        </a:rPr>
                        <a:t>13.13%</a:t>
                      </a:r>
                      <a:endParaRPr lang="en-GB" sz="1000" b="0" u="none"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a:lnSpc>
                          <a:spcPct val="107000"/>
                        </a:lnSpc>
                        <a:spcAft>
                          <a:spcPts val="0"/>
                        </a:spcAft>
                      </a:pPr>
                      <a:r>
                        <a:rPr lang="en-GB" sz="1000" b="1" u="none" dirty="0">
                          <a:effectLst/>
                        </a:rPr>
                        <a:t>22.82%</a:t>
                      </a:r>
                      <a:endParaRPr lang="en-GB" sz="1000" b="1" u="none"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B>
                      <a:noFill/>
                    </a:lnB>
                  </a:tcPr>
                </a:tc>
                <a:tc>
                  <a:txBody>
                    <a:bodyPr/>
                    <a:lstStyle/>
                    <a:p>
                      <a:pPr algn="ctr">
                        <a:lnSpc>
                          <a:spcPct val="107000"/>
                        </a:lnSpc>
                        <a:spcAft>
                          <a:spcPts val="0"/>
                        </a:spcAft>
                      </a:pPr>
                      <a:r>
                        <a:rPr lang="en-GB" sz="1000" b="0" u="none" dirty="0">
                          <a:effectLst/>
                        </a:rPr>
                        <a:t>15.24%</a:t>
                      </a:r>
                      <a:endParaRPr lang="en-GB" sz="1000" b="0" u="none"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a:lnSpc>
                          <a:spcPct val="107000"/>
                        </a:lnSpc>
                        <a:spcAft>
                          <a:spcPts val="0"/>
                        </a:spcAft>
                      </a:pPr>
                      <a:r>
                        <a:rPr lang="en-GB" sz="1000" b="0" u="none">
                          <a:effectLst/>
                        </a:rPr>
                        <a:t>13.61%</a:t>
                      </a:r>
                      <a:endParaRPr lang="en-GB" sz="1000" b="0" u="none">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a:lnSpc>
                          <a:spcPct val="107000"/>
                        </a:lnSpc>
                        <a:spcAft>
                          <a:spcPts val="0"/>
                        </a:spcAft>
                      </a:pPr>
                      <a:r>
                        <a:rPr lang="en-GB" sz="1000" b="0" u="none">
                          <a:effectLst/>
                        </a:rPr>
                        <a:t>13.42%</a:t>
                      </a:r>
                      <a:endParaRPr lang="en-GB" sz="1000" b="0" u="none">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a:lnSpc>
                          <a:spcPct val="107000"/>
                        </a:lnSpc>
                        <a:spcAft>
                          <a:spcPts val="0"/>
                        </a:spcAft>
                      </a:pPr>
                      <a:r>
                        <a:rPr lang="en-GB" sz="1000" b="0" u="none">
                          <a:effectLst/>
                        </a:rPr>
                        <a:t>13.39%</a:t>
                      </a:r>
                      <a:endParaRPr lang="en-GB" sz="1000" b="0" u="none">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a:lnSpc>
                          <a:spcPct val="107000"/>
                        </a:lnSpc>
                        <a:spcAft>
                          <a:spcPts val="0"/>
                        </a:spcAft>
                      </a:pPr>
                      <a:r>
                        <a:rPr lang="en-GB" sz="1000" b="0" u="none" dirty="0">
                          <a:effectLst/>
                        </a:rPr>
                        <a:t>13.13%</a:t>
                      </a:r>
                      <a:endParaRPr lang="en-GB" sz="1000" b="0" u="none"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w="25400" cap="flat" cmpd="dbl"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273614694"/>
                  </a:ext>
                </a:extLst>
              </a:tr>
              <a:tr h="0">
                <a:tc>
                  <a:txBody>
                    <a:bodyPr/>
                    <a:lstStyle/>
                    <a:p>
                      <a:pPr algn="l" rtl="0" fontAlgn="ctr"/>
                      <a:r>
                        <a:rPr lang="en-SG" sz="1000" b="1" i="0" u="none" strike="noStrike" dirty="0">
                          <a:solidFill>
                            <a:srgbClr val="000000"/>
                          </a:solidFill>
                          <a:effectLst/>
                          <a:latin typeface="Century Schoolbook" panose="02040604050505020304" pitchFamily="18" charset="0"/>
                        </a:rPr>
                        <a:t>Volatility (%)</a:t>
                      </a:r>
                    </a:p>
                  </a:txBody>
                  <a:tcPr marL="45720" marR="45720" anchor="ctr">
                    <a:lnL>
                      <a:noFill/>
                    </a:lnL>
                    <a:lnR>
                      <a:noFill/>
                    </a:lnR>
                    <a:lnT>
                      <a:noFill/>
                    </a:lnT>
                    <a:lnB>
                      <a:noFill/>
                    </a:lnB>
                  </a:tcPr>
                </a:tc>
                <a:tc>
                  <a:txBody>
                    <a:bodyPr/>
                    <a:lstStyle/>
                    <a:p>
                      <a:pPr algn="ctr">
                        <a:lnSpc>
                          <a:spcPct val="107000"/>
                        </a:lnSpc>
                        <a:spcAft>
                          <a:spcPts val="0"/>
                        </a:spcAft>
                      </a:pPr>
                      <a:r>
                        <a:rPr lang="en-GB" sz="1000" b="1" u="none" dirty="0">
                          <a:effectLst/>
                        </a:rPr>
                        <a:t>18.70%</a:t>
                      </a:r>
                      <a:endParaRPr lang="en-GB" sz="1000" b="1" u="none"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lnSpc>
                          <a:spcPct val="107000"/>
                        </a:lnSpc>
                        <a:spcAft>
                          <a:spcPts val="0"/>
                        </a:spcAft>
                      </a:pPr>
                      <a:r>
                        <a:rPr lang="en-GB" sz="1000" b="0" u="none">
                          <a:effectLst/>
                        </a:rPr>
                        <a:t>18.82%</a:t>
                      </a:r>
                      <a:endParaRPr lang="en-GB" sz="1000" b="0" u="none">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lnSpc>
                          <a:spcPct val="107000"/>
                        </a:lnSpc>
                        <a:spcAft>
                          <a:spcPts val="0"/>
                        </a:spcAft>
                      </a:pPr>
                      <a:r>
                        <a:rPr lang="en-GB" sz="1000" b="1" u="sng" dirty="0">
                          <a:effectLst/>
                        </a:rPr>
                        <a:t>36.03%</a:t>
                      </a:r>
                      <a:endParaRPr lang="en-GB" sz="1000" b="1" u="sng"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lnSpc>
                          <a:spcPct val="107000"/>
                        </a:lnSpc>
                        <a:spcAft>
                          <a:spcPts val="0"/>
                        </a:spcAft>
                      </a:pPr>
                      <a:r>
                        <a:rPr lang="en-GB" sz="1000" b="0" u="none" dirty="0">
                          <a:effectLst/>
                        </a:rPr>
                        <a:t>22.84%</a:t>
                      </a:r>
                      <a:endParaRPr lang="en-GB" sz="1000" b="0" u="none"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lnSpc>
                          <a:spcPct val="107000"/>
                        </a:lnSpc>
                        <a:spcAft>
                          <a:spcPts val="0"/>
                        </a:spcAft>
                      </a:pPr>
                      <a:r>
                        <a:rPr lang="en-GB" sz="1000" b="0" u="none">
                          <a:effectLst/>
                        </a:rPr>
                        <a:t>19.73%</a:t>
                      </a:r>
                      <a:endParaRPr lang="en-GB" sz="1000" b="0" u="none">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lnSpc>
                          <a:spcPct val="107000"/>
                        </a:lnSpc>
                        <a:spcAft>
                          <a:spcPts val="0"/>
                        </a:spcAft>
                      </a:pPr>
                      <a:r>
                        <a:rPr lang="en-GB" sz="1000" b="0" u="none" dirty="0">
                          <a:effectLst/>
                        </a:rPr>
                        <a:t>19.06%</a:t>
                      </a:r>
                      <a:endParaRPr lang="en-GB" sz="1000" b="0" u="none"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lnSpc>
                          <a:spcPct val="107000"/>
                        </a:lnSpc>
                        <a:spcAft>
                          <a:spcPts val="0"/>
                        </a:spcAft>
                      </a:pPr>
                      <a:r>
                        <a:rPr lang="en-GB" sz="1000" b="0" u="none">
                          <a:effectLst/>
                        </a:rPr>
                        <a:t>17.85%</a:t>
                      </a:r>
                      <a:endParaRPr lang="en-GB" sz="1000" b="0" u="none">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lnSpc>
                          <a:spcPct val="107000"/>
                        </a:lnSpc>
                        <a:spcAft>
                          <a:spcPts val="0"/>
                        </a:spcAft>
                      </a:pPr>
                      <a:r>
                        <a:rPr lang="en-GB" sz="1000" b="0" u="none" dirty="0">
                          <a:effectLst/>
                        </a:rPr>
                        <a:t>20.29%</a:t>
                      </a:r>
                      <a:endParaRPr lang="en-GB" sz="1000" b="0" u="none"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extLst>
                  <a:ext uri="{0D108BD9-81ED-4DB2-BD59-A6C34878D82A}">
                    <a16:rowId xmlns:a16="http://schemas.microsoft.com/office/drawing/2014/main" val="915042439"/>
                  </a:ext>
                </a:extLst>
              </a:tr>
              <a:tr h="0">
                <a:tc>
                  <a:txBody>
                    <a:bodyPr/>
                    <a:lstStyle/>
                    <a:p>
                      <a:pPr algn="l" rtl="0" fontAlgn="ctr"/>
                      <a:r>
                        <a:rPr lang="en-US" sz="1000" b="1" i="0" u="none" strike="noStrike" dirty="0">
                          <a:solidFill>
                            <a:srgbClr val="000000"/>
                          </a:solidFill>
                          <a:effectLst/>
                          <a:latin typeface="Century Schoolbook" panose="02040604050505020304" pitchFamily="18" charset="0"/>
                        </a:rPr>
                        <a:t>Mean Risk Free Rate (%)</a:t>
                      </a:r>
                    </a:p>
                  </a:txBody>
                  <a:tcPr marL="45720" marR="45720" anchor="ctr">
                    <a:lnL>
                      <a:noFill/>
                    </a:lnL>
                    <a:lnR>
                      <a:noFill/>
                    </a:lnR>
                    <a:lnT>
                      <a:noFill/>
                    </a:lnT>
                    <a:lnB>
                      <a:noFill/>
                    </a:lnB>
                  </a:tcPr>
                </a:tc>
                <a:tc>
                  <a:txBody>
                    <a:bodyPr/>
                    <a:lstStyle/>
                    <a:p>
                      <a:pPr algn="ctr">
                        <a:lnSpc>
                          <a:spcPct val="115000"/>
                        </a:lnSpc>
                        <a:spcAft>
                          <a:spcPts val="0"/>
                        </a:spcAft>
                      </a:pPr>
                      <a:r>
                        <a:rPr lang="en-GB" sz="1000" b="0" u="none" dirty="0">
                          <a:effectLst/>
                        </a:rPr>
                        <a:t>3.04%</a:t>
                      </a:r>
                      <a:endParaRPr lang="en-GB" sz="1000" b="0" u="none"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lnSpc>
                          <a:spcPct val="115000"/>
                        </a:lnSpc>
                        <a:spcAft>
                          <a:spcPts val="0"/>
                        </a:spcAft>
                      </a:pPr>
                      <a:r>
                        <a:rPr lang="en-GB" sz="1000" b="0" u="none">
                          <a:effectLst/>
                        </a:rPr>
                        <a:t>3.04%</a:t>
                      </a:r>
                      <a:endParaRPr lang="en-GB" sz="1000" b="0" u="none">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lnSpc>
                          <a:spcPct val="115000"/>
                        </a:lnSpc>
                        <a:spcAft>
                          <a:spcPts val="0"/>
                        </a:spcAft>
                      </a:pPr>
                      <a:r>
                        <a:rPr lang="en-GB" sz="1000" b="0" u="none">
                          <a:effectLst/>
                        </a:rPr>
                        <a:t>3.04%</a:t>
                      </a:r>
                      <a:endParaRPr lang="en-GB" sz="1000" b="0" u="none">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lnSpc>
                          <a:spcPct val="115000"/>
                        </a:lnSpc>
                        <a:spcAft>
                          <a:spcPts val="0"/>
                        </a:spcAft>
                      </a:pPr>
                      <a:r>
                        <a:rPr lang="en-GB" sz="1000" b="0" u="none">
                          <a:effectLst/>
                        </a:rPr>
                        <a:t>3.04%</a:t>
                      </a:r>
                      <a:endParaRPr lang="en-GB" sz="1000" b="0" u="none">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lnSpc>
                          <a:spcPct val="115000"/>
                        </a:lnSpc>
                        <a:spcAft>
                          <a:spcPts val="0"/>
                        </a:spcAft>
                      </a:pPr>
                      <a:r>
                        <a:rPr lang="en-GB" sz="1000" b="0" u="none">
                          <a:effectLst/>
                        </a:rPr>
                        <a:t>3.04%</a:t>
                      </a:r>
                      <a:endParaRPr lang="en-GB" sz="1000" b="0" u="none">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lnSpc>
                          <a:spcPct val="115000"/>
                        </a:lnSpc>
                        <a:spcAft>
                          <a:spcPts val="0"/>
                        </a:spcAft>
                      </a:pPr>
                      <a:r>
                        <a:rPr lang="en-GB" sz="1000" b="0" u="none">
                          <a:effectLst/>
                        </a:rPr>
                        <a:t>3.04%</a:t>
                      </a:r>
                      <a:endParaRPr lang="en-GB" sz="1000" b="0" u="none">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lnSpc>
                          <a:spcPct val="115000"/>
                        </a:lnSpc>
                        <a:spcAft>
                          <a:spcPts val="0"/>
                        </a:spcAft>
                      </a:pPr>
                      <a:r>
                        <a:rPr lang="en-GB" sz="1000" b="0" u="none" dirty="0">
                          <a:effectLst/>
                        </a:rPr>
                        <a:t>3.04%</a:t>
                      </a:r>
                      <a:endParaRPr lang="en-GB" sz="1000" b="0" u="none"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lnSpc>
                          <a:spcPct val="115000"/>
                        </a:lnSpc>
                        <a:spcAft>
                          <a:spcPts val="0"/>
                        </a:spcAft>
                      </a:pPr>
                      <a:r>
                        <a:rPr lang="en-GB" sz="1000" b="0" u="none" dirty="0">
                          <a:effectLst/>
                        </a:rPr>
                        <a:t>3.04%</a:t>
                      </a:r>
                      <a:endParaRPr lang="en-GB" sz="1000" b="0" u="none"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extLst>
                  <a:ext uri="{0D108BD9-81ED-4DB2-BD59-A6C34878D82A}">
                    <a16:rowId xmlns:a16="http://schemas.microsoft.com/office/drawing/2014/main" val="1621163775"/>
                  </a:ext>
                </a:extLst>
              </a:tr>
              <a:tr h="0">
                <a:tc>
                  <a:txBody>
                    <a:bodyPr/>
                    <a:lstStyle/>
                    <a:p>
                      <a:pPr algn="l" rtl="0" fontAlgn="ctr"/>
                      <a:r>
                        <a:rPr lang="en-US" sz="1000" b="1" i="0" u="none" strike="noStrike" dirty="0">
                          <a:solidFill>
                            <a:srgbClr val="000000"/>
                          </a:solidFill>
                          <a:effectLst/>
                          <a:latin typeface="Century Schoolbook" panose="02040604050505020304" pitchFamily="18" charset="0"/>
                        </a:rPr>
                        <a:t>Ending Value of $1 Investment</a:t>
                      </a:r>
                    </a:p>
                  </a:txBody>
                  <a:tcPr marL="45720" marR="4572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GB" sz="1000" b="1" u="sng" dirty="0">
                          <a:effectLst/>
                        </a:rPr>
                        <a:t>14.71</a:t>
                      </a:r>
                      <a:endParaRPr lang="en-GB" sz="1000" b="1" u="sng"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GB" sz="1000" b="0" u="none">
                          <a:effectLst/>
                        </a:rPr>
                        <a:t>26.76</a:t>
                      </a:r>
                      <a:endParaRPr lang="en-GB" sz="1000" b="0" u="none">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GB" sz="1000" b="1" u="none" dirty="0">
                          <a:effectLst/>
                        </a:rPr>
                        <a:t>181.77</a:t>
                      </a:r>
                      <a:endParaRPr lang="en-GB" sz="1000" b="1" u="none"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GB" sz="1000" b="0" u="none">
                          <a:effectLst/>
                        </a:rPr>
                        <a:t>40.60</a:t>
                      </a:r>
                      <a:endParaRPr lang="en-GB" sz="1000" b="0" u="none">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GB" sz="1000" b="0" u="none">
                          <a:effectLst/>
                        </a:rPr>
                        <a:t>28.79</a:t>
                      </a:r>
                      <a:endParaRPr lang="en-GB" sz="1000" b="0" u="none">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GB" sz="1000" b="0" u="none" dirty="0">
                          <a:effectLst/>
                        </a:rPr>
                        <a:t>28.19</a:t>
                      </a:r>
                      <a:endParaRPr lang="en-GB" sz="1000" b="0" u="none"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GB" sz="1000" b="0" u="none" dirty="0">
                          <a:effectLst/>
                        </a:rPr>
                        <a:t>29.46</a:t>
                      </a:r>
                      <a:endParaRPr lang="en-GB" sz="1000" b="0" u="none"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GB" sz="1000" b="0" u="none" dirty="0">
                          <a:effectLst/>
                        </a:rPr>
                        <a:t>24.56</a:t>
                      </a:r>
                      <a:endParaRPr lang="en-GB" sz="1000" b="0" u="none"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31089193"/>
                  </a:ext>
                </a:extLst>
              </a:tr>
              <a:tr h="0">
                <a:tc gridSpan="9">
                  <a:txBody>
                    <a:bodyPr/>
                    <a:lstStyle/>
                    <a:p>
                      <a:pPr algn="ctr" rtl="0" fontAlgn="ctr"/>
                      <a:r>
                        <a:rPr lang="en-SG" sz="1000" b="1" i="0" u="none" strike="noStrike" dirty="0">
                          <a:solidFill>
                            <a:srgbClr val="000000"/>
                          </a:solidFill>
                          <a:effectLst/>
                          <a:latin typeface="Century Schoolbook" panose="02040604050505020304" pitchFamily="18" charset="0"/>
                        </a:rPr>
                        <a:t>Ratios (Net of Rf)</a:t>
                      </a:r>
                    </a:p>
                  </a:txBody>
                  <a:tcPr marL="45720" marR="45720" anchor="ctr">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hMerge="1">
                  <a:txBody>
                    <a:bodyPr/>
                    <a:lstStyle/>
                    <a:p>
                      <a:endParaRPr lang="en-SG"/>
                    </a:p>
                  </a:txBody>
                  <a:tcPr/>
                </a:tc>
                <a:tc hMerge="1">
                  <a:txBody>
                    <a:bodyPr/>
                    <a:lstStyle/>
                    <a:p>
                      <a:endParaRPr lang="en-SG"/>
                    </a:p>
                  </a:txBody>
                  <a:tcPr/>
                </a:tc>
                <a:tc hMerge="1">
                  <a:txBody>
                    <a:bodyPr/>
                    <a:lstStyle/>
                    <a:p>
                      <a:endParaRPr lang="en-SG"/>
                    </a:p>
                  </a:txBody>
                  <a:tcPr>
                    <a:lnL w="12700" cmpd="sng">
                      <a:noFill/>
                      <a:prstDash val="solid"/>
                    </a:lnL>
                    <a:lnT w="6350" cap="flat" cmpd="sng" algn="ctr">
                      <a:solidFill>
                        <a:srgbClr val="000000"/>
                      </a:solidFill>
                      <a:prstDash val="solid"/>
                      <a:round/>
                      <a:headEnd type="none" w="med" len="med"/>
                      <a:tailEnd type="none" w="med" len="med"/>
                    </a:lnT>
                  </a:tcPr>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endParaRPr lang="en-SG"/>
                    </a:p>
                  </a:txBody>
                  <a:tcPr/>
                </a:tc>
                <a:extLst>
                  <a:ext uri="{0D108BD9-81ED-4DB2-BD59-A6C34878D82A}">
                    <a16:rowId xmlns:a16="http://schemas.microsoft.com/office/drawing/2014/main" val="1240351272"/>
                  </a:ext>
                </a:extLst>
              </a:tr>
              <a:tr h="0">
                <a:tc>
                  <a:txBody>
                    <a:bodyPr/>
                    <a:lstStyle/>
                    <a:p>
                      <a:pPr algn="l" rtl="0" fontAlgn="ctr"/>
                      <a:r>
                        <a:rPr lang="en-SG" sz="1000" b="1" i="0" u="none" strike="noStrike" dirty="0">
                          <a:solidFill>
                            <a:srgbClr val="000000"/>
                          </a:solidFill>
                          <a:effectLst/>
                          <a:latin typeface="Century Schoolbook" panose="02040604050505020304" pitchFamily="18" charset="0"/>
                        </a:rPr>
                        <a:t>Sharpe Ratio</a:t>
                      </a:r>
                    </a:p>
                  </a:txBody>
                  <a:tcPr marL="45720" marR="4572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rtl="0" fontAlgn="ctr"/>
                      <a:r>
                        <a:rPr lang="en-SG" sz="1000" b="1" i="0" u="sng" strike="noStrike" dirty="0">
                          <a:solidFill>
                            <a:srgbClr val="000000"/>
                          </a:solidFill>
                          <a:effectLst/>
                          <a:latin typeface="Century Schoolbook" panose="02040604050505020304" pitchFamily="18" charset="0"/>
                        </a:rPr>
                        <a:t>0.43</a:t>
                      </a:r>
                    </a:p>
                  </a:txBody>
                  <a:tcPr marL="6350" marR="6350" marT="6350" marB="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rtl="0" fontAlgn="ctr"/>
                      <a:r>
                        <a:rPr lang="en-SG" sz="1000" b="0" i="0" u="none" strike="noStrike">
                          <a:solidFill>
                            <a:srgbClr val="000000"/>
                          </a:solidFill>
                          <a:effectLst/>
                          <a:latin typeface="Century Schoolbook" panose="02040604050505020304" pitchFamily="18" charset="0"/>
                        </a:rPr>
                        <a:t>0.54</a:t>
                      </a:r>
                    </a:p>
                  </a:txBody>
                  <a:tcPr marL="6350" marR="6350" marT="6350" marB="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rtl="0" fontAlgn="ctr"/>
                      <a:r>
                        <a:rPr lang="en-SG" sz="1000" b="0" i="0" u="none" strike="noStrike" dirty="0">
                          <a:solidFill>
                            <a:srgbClr val="000000"/>
                          </a:solidFill>
                          <a:effectLst/>
                          <a:latin typeface="Century Schoolbook" panose="02040604050505020304" pitchFamily="18" charset="0"/>
                        </a:rPr>
                        <a:t>0.56</a:t>
                      </a:r>
                    </a:p>
                  </a:txBody>
                  <a:tcPr marL="6350" marR="6350" marT="6350" marB="0" anchor="ctr">
                    <a:lnL>
                      <a:noFill/>
                    </a:lnL>
                    <a:lnR>
                      <a:noFill/>
                    </a:lnR>
                    <a:lnB>
                      <a:noFill/>
                    </a:lnB>
                  </a:tcPr>
                </a:tc>
                <a:tc>
                  <a:txBody>
                    <a:bodyPr/>
                    <a:lstStyle/>
                    <a:p>
                      <a:pPr algn="ctr" rtl="0" fontAlgn="ctr"/>
                      <a:r>
                        <a:rPr lang="en-SG" sz="1000" b="0" i="0" u="none" strike="noStrike" dirty="0">
                          <a:solidFill>
                            <a:srgbClr val="000000"/>
                          </a:solidFill>
                          <a:effectLst/>
                          <a:latin typeface="Century Schoolbook" panose="02040604050505020304" pitchFamily="18" charset="0"/>
                        </a:rPr>
                        <a:t>0.54</a:t>
                      </a:r>
                    </a:p>
                  </a:txBody>
                  <a:tcPr marL="6350" marR="6350" marT="6350" marB="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rtl="0" fontAlgn="ctr"/>
                      <a:r>
                        <a:rPr lang="en-SG" sz="1000" b="0" i="0" u="none" strike="noStrike">
                          <a:solidFill>
                            <a:srgbClr val="000000"/>
                          </a:solidFill>
                          <a:effectLst/>
                          <a:latin typeface="Century Schoolbook" panose="02040604050505020304" pitchFamily="18" charset="0"/>
                        </a:rPr>
                        <a:t>0.54</a:t>
                      </a:r>
                    </a:p>
                  </a:txBody>
                  <a:tcPr marL="6350" marR="6350" marT="6350" marB="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rtl="0" fontAlgn="ctr"/>
                      <a:r>
                        <a:rPr lang="en-SG" sz="1000" b="0" i="0" u="none" strike="noStrike">
                          <a:solidFill>
                            <a:srgbClr val="000000"/>
                          </a:solidFill>
                          <a:effectLst/>
                          <a:latin typeface="Century Schoolbook" panose="02040604050505020304" pitchFamily="18" charset="0"/>
                        </a:rPr>
                        <a:t>0.55</a:t>
                      </a:r>
                    </a:p>
                  </a:txBody>
                  <a:tcPr marL="6350" marR="6350" marT="6350" marB="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rtl="0" fontAlgn="ctr"/>
                      <a:r>
                        <a:rPr lang="en-SG" sz="1000" b="1" i="0" u="none" strike="noStrike" dirty="0">
                          <a:solidFill>
                            <a:srgbClr val="000000"/>
                          </a:solidFill>
                          <a:effectLst/>
                          <a:latin typeface="Century Schoolbook" panose="02040604050505020304" pitchFamily="18" charset="0"/>
                        </a:rPr>
                        <a:t>0.58</a:t>
                      </a:r>
                    </a:p>
                  </a:txBody>
                  <a:tcPr marL="6350" marR="6350" marT="6350" marB="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rtl="0" fontAlgn="ctr"/>
                      <a:r>
                        <a:rPr lang="en-SG" sz="1000" b="0" i="0" u="none" strike="noStrike" dirty="0">
                          <a:solidFill>
                            <a:srgbClr val="000000"/>
                          </a:solidFill>
                          <a:effectLst/>
                          <a:latin typeface="Century Schoolbook" panose="02040604050505020304" pitchFamily="18" charset="0"/>
                        </a:rPr>
                        <a:t>0.50</a:t>
                      </a:r>
                    </a:p>
                  </a:txBody>
                  <a:tcPr marL="6350" marR="6350" marT="6350" marB="0" anchor="ctr">
                    <a:lnL>
                      <a:noFill/>
                    </a:lnL>
                    <a:lnR>
                      <a:noFill/>
                    </a:lnR>
                    <a:lnT w="25400" cap="flat" cmpd="dbl"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21113765"/>
                  </a:ext>
                </a:extLst>
              </a:tr>
              <a:tr h="0">
                <a:tc>
                  <a:txBody>
                    <a:bodyPr/>
                    <a:lstStyle/>
                    <a:p>
                      <a:pPr algn="l" rtl="0" fontAlgn="ctr"/>
                      <a:r>
                        <a:rPr lang="en-SG" sz="1000" b="1" i="0" u="none" strike="noStrike" dirty="0">
                          <a:solidFill>
                            <a:srgbClr val="000000"/>
                          </a:solidFill>
                          <a:effectLst/>
                          <a:latin typeface="Century Schoolbook" panose="02040604050505020304" pitchFamily="18" charset="0"/>
                        </a:rPr>
                        <a:t>Downside Volatility (%)</a:t>
                      </a:r>
                    </a:p>
                  </a:txBody>
                  <a:tcPr marL="45720" marR="45720" anchor="ctr">
                    <a:lnL>
                      <a:noFill/>
                    </a:lnL>
                    <a:lnR>
                      <a:noFill/>
                    </a:lnR>
                    <a:lnT>
                      <a:noFill/>
                    </a:lnT>
                    <a:lnB>
                      <a:noFill/>
                    </a:lnB>
                  </a:tcPr>
                </a:tc>
                <a:tc>
                  <a:txBody>
                    <a:bodyPr/>
                    <a:lstStyle/>
                    <a:p>
                      <a:pPr algn="ctr">
                        <a:lnSpc>
                          <a:spcPct val="107000"/>
                        </a:lnSpc>
                        <a:spcAft>
                          <a:spcPts val="0"/>
                        </a:spcAft>
                      </a:pPr>
                      <a:r>
                        <a:rPr lang="en-GB" sz="1000" b="0" u="none">
                          <a:effectLst/>
                        </a:rPr>
                        <a:t>13.95%</a:t>
                      </a:r>
                      <a:endParaRPr lang="en-GB" sz="1000" b="0" u="none">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lnSpc>
                          <a:spcPct val="107000"/>
                        </a:lnSpc>
                        <a:spcAft>
                          <a:spcPts val="0"/>
                        </a:spcAft>
                      </a:pPr>
                      <a:r>
                        <a:rPr lang="en-GB" sz="1000" b="1" u="none" dirty="0">
                          <a:effectLst/>
                        </a:rPr>
                        <a:t>11.75%</a:t>
                      </a:r>
                      <a:endParaRPr lang="en-GB" sz="1000" b="1" u="none"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lnSpc>
                          <a:spcPct val="107000"/>
                        </a:lnSpc>
                        <a:spcAft>
                          <a:spcPts val="0"/>
                        </a:spcAft>
                      </a:pPr>
                      <a:r>
                        <a:rPr lang="en-GB" sz="1000" b="0" u="none" dirty="0">
                          <a:effectLst/>
                        </a:rPr>
                        <a:t>13.76%</a:t>
                      </a:r>
                      <a:endParaRPr lang="en-GB" sz="1000" b="0" u="none"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lnSpc>
                          <a:spcPct val="107000"/>
                        </a:lnSpc>
                        <a:spcAft>
                          <a:spcPts val="0"/>
                        </a:spcAft>
                      </a:pPr>
                      <a:r>
                        <a:rPr lang="en-GB" sz="1000" b="0" u="none">
                          <a:effectLst/>
                        </a:rPr>
                        <a:t>13.57%</a:t>
                      </a:r>
                      <a:endParaRPr lang="en-GB" sz="1000" b="0" u="none">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lnSpc>
                          <a:spcPct val="107000"/>
                        </a:lnSpc>
                        <a:spcAft>
                          <a:spcPts val="0"/>
                        </a:spcAft>
                      </a:pPr>
                      <a:r>
                        <a:rPr lang="en-GB" sz="1000" b="0" u="none" dirty="0">
                          <a:effectLst/>
                        </a:rPr>
                        <a:t>13.39%</a:t>
                      </a:r>
                      <a:endParaRPr lang="en-GB" sz="1000" b="0" u="none"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lnSpc>
                          <a:spcPct val="107000"/>
                        </a:lnSpc>
                        <a:spcAft>
                          <a:spcPts val="0"/>
                        </a:spcAft>
                      </a:pPr>
                      <a:r>
                        <a:rPr lang="en-GB" sz="1000" b="0" u="none" dirty="0">
                          <a:effectLst/>
                        </a:rPr>
                        <a:t>12.94%</a:t>
                      </a:r>
                      <a:endParaRPr lang="en-GB" sz="1000" b="0" u="none"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lnSpc>
                          <a:spcPct val="107000"/>
                        </a:lnSpc>
                        <a:spcAft>
                          <a:spcPts val="0"/>
                        </a:spcAft>
                      </a:pPr>
                      <a:r>
                        <a:rPr lang="en-GB" sz="1000" b="0" u="none" dirty="0">
                          <a:effectLst/>
                        </a:rPr>
                        <a:t>12.32%</a:t>
                      </a:r>
                      <a:endParaRPr lang="en-GB" sz="1000" b="0" u="none"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lnSpc>
                          <a:spcPct val="107000"/>
                        </a:lnSpc>
                        <a:spcAft>
                          <a:spcPts val="0"/>
                        </a:spcAft>
                      </a:pPr>
                      <a:r>
                        <a:rPr lang="en-GB" sz="1000" b="1" u="sng" dirty="0">
                          <a:effectLst/>
                        </a:rPr>
                        <a:t>14.77%</a:t>
                      </a:r>
                      <a:endParaRPr lang="en-GB" sz="1000" b="1" u="sng"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extLst>
                  <a:ext uri="{0D108BD9-81ED-4DB2-BD59-A6C34878D82A}">
                    <a16:rowId xmlns:a16="http://schemas.microsoft.com/office/drawing/2014/main" val="2061333967"/>
                  </a:ext>
                </a:extLst>
              </a:tr>
              <a:tr h="0">
                <a:tc>
                  <a:txBody>
                    <a:bodyPr/>
                    <a:lstStyle/>
                    <a:p>
                      <a:pPr algn="l" rtl="0" fontAlgn="ctr"/>
                      <a:r>
                        <a:rPr lang="en-SG" sz="1000" b="1" i="0" u="none" strike="noStrike" dirty="0" err="1">
                          <a:solidFill>
                            <a:srgbClr val="000000"/>
                          </a:solidFill>
                          <a:effectLst/>
                          <a:latin typeface="Century Schoolbook" panose="02040604050505020304" pitchFamily="18" charset="0"/>
                        </a:rPr>
                        <a:t>Sortino</a:t>
                      </a:r>
                      <a:r>
                        <a:rPr lang="en-SG" sz="1000" b="1" i="0" u="none" strike="noStrike" dirty="0">
                          <a:solidFill>
                            <a:srgbClr val="000000"/>
                          </a:solidFill>
                          <a:effectLst/>
                          <a:latin typeface="Century Schoolbook" panose="02040604050505020304" pitchFamily="18" charset="0"/>
                        </a:rPr>
                        <a:t> Ratio (%)</a:t>
                      </a:r>
                    </a:p>
                  </a:txBody>
                  <a:tcPr marL="45720" marR="4572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rtl="0" fontAlgn="ctr"/>
                      <a:r>
                        <a:rPr lang="en-SG" sz="1000" b="1" i="0" u="sng" strike="noStrike" dirty="0">
                          <a:solidFill>
                            <a:srgbClr val="000000"/>
                          </a:solidFill>
                          <a:effectLst/>
                          <a:latin typeface="Century Schoolbook" panose="02040604050505020304" pitchFamily="18" charset="0"/>
                        </a:rPr>
                        <a:t>0.57</a:t>
                      </a:r>
                    </a:p>
                  </a:txBody>
                  <a:tcPr marL="6350" marR="6350" marT="635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rtl="0" fontAlgn="ctr"/>
                      <a:r>
                        <a:rPr lang="en-SG" sz="1000" b="0" i="0" u="none" strike="noStrike">
                          <a:solidFill>
                            <a:srgbClr val="000000"/>
                          </a:solidFill>
                          <a:effectLst/>
                          <a:latin typeface="Century Schoolbook" panose="02040604050505020304" pitchFamily="18" charset="0"/>
                        </a:rPr>
                        <a:t>0.86</a:t>
                      </a:r>
                    </a:p>
                  </a:txBody>
                  <a:tcPr marL="6350" marR="6350" marT="635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rtl="0" fontAlgn="ctr"/>
                      <a:r>
                        <a:rPr lang="en-SG" sz="1000" b="1" i="0" u="none" strike="noStrike" dirty="0">
                          <a:solidFill>
                            <a:srgbClr val="000000"/>
                          </a:solidFill>
                          <a:effectLst/>
                          <a:latin typeface="Century Schoolbook" panose="02040604050505020304" pitchFamily="18" charset="0"/>
                        </a:rPr>
                        <a:t>1.44</a:t>
                      </a:r>
                    </a:p>
                  </a:txBody>
                  <a:tcPr marL="6350" marR="6350" marT="635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rtl="0" fontAlgn="ctr"/>
                      <a:r>
                        <a:rPr lang="en-SG" sz="1000" b="0" i="0" u="none" strike="noStrike">
                          <a:solidFill>
                            <a:srgbClr val="000000"/>
                          </a:solidFill>
                          <a:effectLst/>
                          <a:latin typeface="Century Schoolbook" panose="02040604050505020304" pitchFamily="18" charset="0"/>
                        </a:rPr>
                        <a:t>0.90</a:t>
                      </a:r>
                    </a:p>
                  </a:txBody>
                  <a:tcPr marL="6350" marR="6350" marT="635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rtl="0" fontAlgn="ctr"/>
                      <a:r>
                        <a:rPr lang="en-SG" sz="1000" b="0" i="0" u="none" strike="noStrike">
                          <a:solidFill>
                            <a:srgbClr val="000000"/>
                          </a:solidFill>
                          <a:effectLst/>
                          <a:latin typeface="Century Schoolbook" panose="02040604050505020304" pitchFamily="18" charset="0"/>
                        </a:rPr>
                        <a:t>0.79</a:t>
                      </a:r>
                    </a:p>
                  </a:txBody>
                  <a:tcPr marL="6350" marR="6350" marT="635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rtl="0" fontAlgn="ctr"/>
                      <a:r>
                        <a:rPr lang="en-SG" sz="1000" b="0" i="0" u="none" strike="noStrike">
                          <a:solidFill>
                            <a:srgbClr val="000000"/>
                          </a:solidFill>
                          <a:effectLst/>
                          <a:latin typeface="Century Schoolbook" panose="02040604050505020304" pitchFamily="18" charset="0"/>
                        </a:rPr>
                        <a:t>0.80</a:t>
                      </a:r>
                    </a:p>
                  </a:txBody>
                  <a:tcPr marL="6350" marR="6350" marT="635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rtl="0" fontAlgn="ctr"/>
                      <a:r>
                        <a:rPr lang="en-SG" sz="1000" b="0" i="0" u="none" strike="noStrike">
                          <a:solidFill>
                            <a:srgbClr val="000000"/>
                          </a:solidFill>
                          <a:effectLst/>
                          <a:latin typeface="Century Schoolbook" panose="02040604050505020304" pitchFamily="18" charset="0"/>
                        </a:rPr>
                        <a:t>0.84</a:t>
                      </a:r>
                    </a:p>
                  </a:txBody>
                  <a:tcPr marL="6350" marR="6350" marT="635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rtl="0" fontAlgn="ctr"/>
                      <a:r>
                        <a:rPr lang="en-SG" sz="1000" b="0" i="0" u="none" strike="noStrike" dirty="0">
                          <a:solidFill>
                            <a:srgbClr val="000000"/>
                          </a:solidFill>
                          <a:effectLst/>
                          <a:latin typeface="Century Schoolbook" panose="02040604050505020304" pitchFamily="18" charset="0"/>
                        </a:rPr>
                        <a:t>0.68</a:t>
                      </a:r>
                    </a:p>
                  </a:txBody>
                  <a:tcPr marL="6350" marR="6350" marT="6350" marB="0" anchor="ctr">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8419847"/>
                  </a:ext>
                </a:extLst>
              </a:tr>
              <a:tr h="0">
                <a:tc gridSpan="9">
                  <a:txBody>
                    <a:bodyPr/>
                    <a:lstStyle/>
                    <a:p>
                      <a:pPr algn="ctr" rtl="0" fontAlgn="ctr"/>
                      <a:r>
                        <a:rPr lang="en-SG" sz="1000" b="1" i="0" u="none" strike="noStrike" dirty="0">
                          <a:solidFill>
                            <a:srgbClr val="000000"/>
                          </a:solidFill>
                          <a:effectLst/>
                          <a:latin typeface="Century Schoolbook" panose="02040604050505020304" pitchFamily="18" charset="0"/>
                        </a:rPr>
                        <a:t>Extreme Risk Statistics</a:t>
                      </a:r>
                    </a:p>
                  </a:txBody>
                  <a:tcPr marL="45720" marR="45720" anchor="ctr">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hMerge="1">
                  <a:txBody>
                    <a:bodyPr/>
                    <a:lstStyle/>
                    <a:p>
                      <a:endParaRPr lang="en-SG"/>
                    </a:p>
                  </a:txBody>
                  <a:tcPr/>
                </a:tc>
                <a:tc hMerge="1">
                  <a:txBody>
                    <a:bodyPr/>
                    <a:lstStyle/>
                    <a:p>
                      <a:endParaRPr lang="en-SG"/>
                    </a:p>
                  </a:txBody>
                  <a:tcPr/>
                </a:tc>
                <a:tc hMerge="1">
                  <a:txBody>
                    <a:bodyPr/>
                    <a:lstStyle/>
                    <a:p>
                      <a:endParaRPr lang="en-SG"/>
                    </a:p>
                  </a:txBody>
                  <a:tcPr>
                    <a:lnL w="12700" cmpd="sng">
                      <a:noFill/>
                      <a:prstDash val="solid"/>
                    </a:lnL>
                    <a:lnT w="6350" cap="flat" cmpd="sng" algn="ctr">
                      <a:solidFill>
                        <a:srgbClr val="000000"/>
                      </a:solidFill>
                      <a:prstDash val="solid"/>
                      <a:round/>
                      <a:headEnd type="none" w="med" len="med"/>
                      <a:tailEnd type="none" w="med" len="med"/>
                    </a:lnT>
                  </a:tcPr>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endParaRPr lang="en-SG"/>
                    </a:p>
                  </a:txBody>
                  <a:tcPr/>
                </a:tc>
                <a:extLst>
                  <a:ext uri="{0D108BD9-81ED-4DB2-BD59-A6C34878D82A}">
                    <a16:rowId xmlns:a16="http://schemas.microsoft.com/office/drawing/2014/main" val="2570583127"/>
                  </a:ext>
                </a:extLst>
              </a:tr>
              <a:tr h="0">
                <a:tc>
                  <a:txBody>
                    <a:bodyPr/>
                    <a:lstStyle/>
                    <a:p>
                      <a:pPr algn="l" rtl="0" fontAlgn="ctr"/>
                      <a:r>
                        <a:rPr lang="en-SG" sz="1000" b="1" i="0" u="none" strike="noStrike" dirty="0">
                          <a:solidFill>
                            <a:srgbClr val="000000"/>
                          </a:solidFill>
                          <a:effectLst/>
                          <a:latin typeface="Century Schoolbook" panose="02040604050505020304" pitchFamily="18" charset="0"/>
                        </a:rPr>
                        <a:t>Best Monthly Return (%)</a:t>
                      </a:r>
                    </a:p>
                  </a:txBody>
                  <a:tcPr marL="45720" marR="4572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a:lnSpc>
                          <a:spcPct val="107000"/>
                        </a:lnSpc>
                        <a:spcAft>
                          <a:spcPts val="0"/>
                        </a:spcAft>
                      </a:pPr>
                      <a:r>
                        <a:rPr lang="en-GB" sz="1000" b="0" u="none" dirty="0">
                          <a:effectLst/>
                        </a:rPr>
                        <a:t>50.76%</a:t>
                      </a:r>
                      <a:endParaRPr lang="en-GB" sz="1000" b="0" u="none"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a:lnSpc>
                          <a:spcPct val="107000"/>
                        </a:lnSpc>
                        <a:spcAft>
                          <a:spcPts val="0"/>
                        </a:spcAft>
                      </a:pPr>
                      <a:r>
                        <a:rPr lang="en-GB" sz="1000" b="0" u="none" dirty="0">
                          <a:effectLst/>
                        </a:rPr>
                        <a:t>19.37%</a:t>
                      </a:r>
                      <a:endParaRPr lang="en-GB" sz="1000" b="0" u="none"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a:lnSpc>
                          <a:spcPct val="107000"/>
                        </a:lnSpc>
                        <a:spcAft>
                          <a:spcPts val="0"/>
                        </a:spcAft>
                      </a:pPr>
                      <a:r>
                        <a:rPr lang="en-GB" sz="1000" b="1" u="none" dirty="0">
                          <a:effectLst/>
                        </a:rPr>
                        <a:t>134.84%</a:t>
                      </a:r>
                      <a:endParaRPr lang="en-GB" sz="1000" b="1" u="none"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B>
                      <a:noFill/>
                    </a:lnB>
                  </a:tcPr>
                </a:tc>
                <a:tc>
                  <a:txBody>
                    <a:bodyPr/>
                    <a:lstStyle/>
                    <a:p>
                      <a:pPr algn="ctr">
                        <a:lnSpc>
                          <a:spcPct val="107000"/>
                        </a:lnSpc>
                        <a:spcAft>
                          <a:spcPts val="0"/>
                        </a:spcAft>
                      </a:pPr>
                      <a:r>
                        <a:rPr lang="en-GB" sz="1000" b="0" u="none" dirty="0">
                          <a:effectLst/>
                        </a:rPr>
                        <a:t>27.36%</a:t>
                      </a:r>
                      <a:endParaRPr lang="en-GB" sz="1000" b="0" u="none"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a:lnSpc>
                          <a:spcPct val="107000"/>
                        </a:lnSpc>
                        <a:spcAft>
                          <a:spcPts val="0"/>
                        </a:spcAft>
                      </a:pPr>
                      <a:r>
                        <a:rPr lang="en-GB" sz="1000" b="0" u="none">
                          <a:effectLst/>
                        </a:rPr>
                        <a:t>15.83%</a:t>
                      </a:r>
                      <a:endParaRPr lang="en-GB" sz="1000" b="0" u="none">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a:lnSpc>
                          <a:spcPct val="107000"/>
                        </a:lnSpc>
                        <a:spcAft>
                          <a:spcPts val="0"/>
                        </a:spcAft>
                      </a:pPr>
                      <a:r>
                        <a:rPr lang="en-GB" sz="1000" b="0" u="none">
                          <a:effectLst/>
                        </a:rPr>
                        <a:t>14.40%</a:t>
                      </a:r>
                      <a:endParaRPr lang="en-GB" sz="1000" b="0" u="none">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a:lnSpc>
                          <a:spcPct val="107000"/>
                        </a:lnSpc>
                        <a:spcAft>
                          <a:spcPts val="0"/>
                        </a:spcAft>
                      </a:pPr>
                      <a:r>
                        <a:rPr lang="en-GB" sz="1000" b="1" u="sng" dirty="0">
                          <a:effectLst/>
                        </a:rPr>
                        <a:t>13.93%</a:t>
                      </a:r>
                      <a:endParaRPr lang="en-GB" sz="1000" b="1" u="sng"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a:lnSpc>
                          <a:spcPct val="107000"/>
                        </a:lnSpc>
                        <a:spcAft>
                          <a:spcPts val="0"/>
                        </a:spcAft>
                      </a:pPr>
                      <a:r>
                        <a:rPr lang="en-GB" sz="1000" b="0" u="none" dirty="0">
                          <a:effectLst/>
                        </a:rPr>
                        <a:t>15.34%</a:t>
                      </a:r>
                      <a:endParaRPr lang="en-GB" sz="1000" b="0" u="none"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w="25400" cap="flat" cmpd="dbl"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294583777"/>
                  </a:ext>
                </a:extLst>
              </a:tr>
              <a:tr h="0">
                <a:tc>
                  <a:txBody>
                    <a:bodyPr/>
                    <a:lstStyle/>
                    <a:p>
                      <a:pPr algn="l" rtl="0" fontAlgn="ctr"/>
                      <a:r>
                        <a:rPr lang="en-SG" sz="1000" b="1" i="0" u="none" strike="noStrike" dirty="0">
                          <a:solidFill>
                            <a:srgbClr val="000000"/>
                          </a:solidFill>
                          <a:effectLst/>
                          <a:latin typeface="Century Schoolbook" panose="02040604050505020304" pitchFamily="18" charset="0"/>
                        </a:rPr>
                        <a:t>Worst Monthly Return (%)</a:t>
                      </a:r>
                    </a:p>
                  </a:txBody>
                  <a:tcPr marL="45720" marR="45720" anchor="ctr">
                    <a:lnL>
                      <a:noFill/>
                    </a:lnL>
                    <a:lnR>
                      <a:noFill/>
                    </a:lnR>
                    <a:lnT>
                      <a:noFill/>
                    </a:lnT>
                    <a:lnB>
                      <a:noFill/>
                    </a:lnB>
                  </a:tcPr>
                </a:tc>
                <a:tc>
                  <a:txBody>
                    <a:bodyPr/>
                    <a:lstStyle/>
                    <a:p>
                      <a:pPr algn="ctr">
                        <a:lnSpc>
                          <a:spcPct val="107000"/>
                        </a:lnSpc>
                        <a:spcAft>
                          <a:spcPts val="0"/>
                        </a:spcAft>
                      </a:pPr>
                      <a:r>
                        <a:rPr lang="en-GB" sz="1000" b="0" u="none" dirty="0">
                          <a:effectLst/>
                        </a:rPr>
                        <a:t>-27.84%</a:t>
                      </a:r>
                      <a:endParaRPr lang="en-GB" sz="1000" b="0" u="none"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lnSpc>
                          <a:spcPct val="107000"/>
                        </a:lnSpc>
                        <a:spcAft>
                          <a:spcPts val="0"/>
                        </a:spcAft>
                      </a:pPr>
                      <a:r>
                        <a:rPr lang="en-GB" sz="1000" b="1" u="none" dirty="0">
                          <a:effectLst/>
                        </a:rPr>
                        <a:t>-11.18%</a:t>
                      </a:r>
                      <a:endParaRPr lang="en-GB" sz="1000" b="1" u="none"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lnSpc>
                          <a:spcPct val="107000"/>
                        </a:lnSpc>
                        <a:spcAft>
                          <a:spcPts val="0"/>
                        </a:spcAft>
                      </a:pPr>
                      <a:r>
                        <a:rPr lang="en-GB" sz="1000" b="1" u="sng" dirty="0">
                          <a:effectLst/>
                        </a:rPr>
                        <a:t>-28.59%</a:t>
                      </a:r>
                      <a:endParaRPr lang="en-GB" sz="1000" b="1" u="sng"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lnSpc>
                          <a:spcPct val="107000"/>
                        </a:lnSpc>
                        <a:spcAft>
                          <a:spcPts val="0"/>
                        </a:spcAft>
                      </a:pPr>
                      <a:r>
                        <a:rPr lang="en-GB" sz="1000" b="0" u="none">
                          <a:effectLst/>
                        </a:rPr>
                        <a:t>-17.55%</a:t>
                      </a:r>
                      <a:endParaRPr lang="en-GB" sz="1000" b="0" u="none">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lnSpc>
                          <a:spcPct val="107000"/>
                        </a:lnSpc>
                        <a:spcAft>
                          <a:spcPts val="0"/>
                        </a:spcAft>
                      </a:pPr>
                      <a:r>
                        <a:rPr lang="en-GB" sz="1000" b="0" u="none" dirty="0">
                          <a:effectLst/>
                        </a:rPr>
                        <a:t>-21.26%</a:t>
                      </a:r>
                      <a:endParaRPr lang="en-GB" sz="1000" b="0" u="none"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lnSpc>
                          <a:spcPct val="107000"/>
                        </a:lnSpc>
                        <a:spcAft>
                          <a:spcPts val="0"/>
                        </a:spcAft>
                      </a:pPr>
                      <a:r>
                        <a:rPr lang="en-GB" sz="1000" b="0" u="none" dirty="0">
                          <a:effectLst/>
                        </a:rPr>
                        <a:t>-20.04%</a:t>
                      </a:r>
                      <a:endParaRPr lang="en-GB" sz="1000" b="0" u="none"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lnSpc>
                          <a:spcPct val="107000"/>
                        </a:lnSpc>
                        <a:spcAft>
                          <a:spcPts val="0"/>
                        </a:spcAft>
                      </a:pPr>
                      <a:r>
                        <a:rPr lang="en-GB" sz="1000" b="0" u="none" dirty="0">
                          <a:effectLst/>
                        </a:rPr>
                        <a:t>-13.00%</a:t>
                      </a:r>
                      <a:endParaRPr lang="en-GB" sz="1000" b="0" u="none"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lnSpc>
                          <a:spcPct val="107000"/>
                        </a:lnSpc>
                        <a:spcAft>
                          <a:spcPts val="0"/>
                        </a:spcAft>
                      </a:pPr>
                      <a:r>
                        <a:rPr lang="en-GB" sz="1000" b="0" u="none" dirty="0">
                          <a:effectLst/>
                        </a:rPr>
                        <a:t>-21.28%</a:t>
                      </a:r>
                      <a:endParaRPr lang="en-GB" sz="1000" b="0" u="none"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extLst>
                  <a:ext uri="{0D108BD9-81ED-4DB2-BD59-A6C34878D82A}">
                    <a16:rowId xmlns:a16="http://schemas.microsoft.com/office/drawing/2014/main" val="1728551405"/>
                  </a:ext>
                </a:extLst>
              </a:tr>
              <a:tr h="0">
                <a:tc>
                  <a:txBody>
                    <a:bodyPr/>
                    <a:lstStyle/>
                    <a:p>
                      <a:pPr algn="l" rtl="0" fontAlgn="ctr"/>
                      <a:r>
                        <a:rPr lang="en-US" sz="1000" b="1" i="0" u="none" strike="noStrike" dirty="0">
                          <a:solidFill>
                            <a:srgbClr val="000000"/>
                          </a:solidFill>
                          <a:effectLst/>
                          <a:latin typeface="Century Schoolbook" panose="02040604050505020304" pitchFamily="18" charset="0"/>
                        </a:rPr>
                        <a:t>% of Months with +</a:t>
                      </a:r>
                      <a:r>
                        <a:rPr lang="en-US" sz="1000" b="1" i="0" u="none" strike="noStrike" dirty="0" err="1">
                          <a:solidFill>
                            <a:srgbClr val="000000"/>
                          </a:solidFill>
                          <a:effectLst/>
                          <a:latin typeface="Century Schoolbook" panose="02040604050505020304" pitchFamily="18" charset="0"/>
                        </a:rPr>
                        <a:t>ve</a:t>
                      </a:r>
                      <a:r>
                        <a:rPr lang="en-US" sz="1000" b="1" i="0" u="none" strike="noStrike" dirty="0">
                          <a:solidFill>
                            <a:srgbClr val="000000"/>
                          </a:solidFill>
                          <a:effectLst/>
                          <a:latin typeface="Century Schoolbook" panose="02040604050505020304" pitchFamily="18" charset="0"/>
                        </a:rPr>
                        <a:t> Return (Not Net of Rf)</a:t>
                      </a:r>
                    </a:p>
                  </a:txBody>
                  <a:tcPr marL="45720" marR="4572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GB" sz="1000" b="1" u="sng" dirty="0">
                          <a:effectLst/>
                        </a:rPr>
                        <a:t>63.61%</a:t>
                      </a:r>
                      <a:endParaRPr lang="en-GB" sz="1000" b="1" u="sng"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GB" sz="1000" b="0" u="none" dirty="0">
                          <a:effectLst/>
                        </a:rPr>
                        <a:t>65.28%</a:t>
                      </a:r>
                      <a:endParaRPr lang="en-GB" sz="1000" b="0" u="none"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GB" sz="1000" b="0" u="none">
                          <a:effectLst/>
                        </a:rPr>
                        <a:t>65.56%</a:t>
                      </a:r>
                      <a:endParaRPr lang="en-GB" sz="1000" b="0" u="none">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GB" sz="1000" b="0" u="none">
                          <a:effectLst/>
                        </a:rPr>
                        <a:t>63.89%</a:t>
                      </a:r>
                      <a:endParaRPr lang="en-GB" sz="1000" b="0" u="none">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GB" sz="1000" b="0" u="none" dirty="0">
                          <a:effectLst/>
                        </a:rPr>
                        <a:t>64.17%</a:t>
                      </a:r>
                      <a:endParaRPr lang="en-GB" sz="1000" b="0" u="none"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GB" sz="1000" b="0" u="none" dirty="0">
                          <a:effectLst/>
                        </a:rPr>
                        <a:t>64.44%</a:t>
                      </a:r>
                      <a:endParaRPr lang="en-GB" sz="1000" b="0" u="none"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GB" sz="1000" b="1" u="none" dirty="0">
                          <a:effectLst/>
                        </a:rPr>
                        <a:t>65.83%</a:t>
                      </a:r>
                      <a:endParaRPr lang="en-GB" sz="1000" b="1" u="none"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GB" sz="1000" b="0" u="none" dirty="0">
                          <a:effectLst/>
                        </a:rPr>
                        <a:t>64.17%</a:t>
                      </a:r>
                      <a:endParaRPr lang="en-GB" sz="1000" b="0" u="none"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25035097"/>
                  </a:ext>
                </a:extLst>
              </a:tr>
              <a:tr h="0">
                <a:tc gridSpan="9">
                  <a:txBody>
                    <a:bodyPr/>
                    <a:lstStyle/>
                    <a:p>
                      <a:pPr algn="ctr" rtl="0" fontAlgn="ctr"/>
                      <a:r>
                        <a:rPr lang="en-US" sz="1000" b="1" i="0" u="none" strike="noStrike" dirty="0">
                          <a:solidFill>
                            <a:srgbClr val="000000"/>
                          </a:solidFill>
                          <a:effectLst/>
                          <a:latin typeface="Century Schoolbook" panose="02040604050505020304" pitchFamily="18" charset="0"/>
                        </a:rPr>
                        <a:t>Performance Relative to the DJUA (Net of Rf, Based on Annual Returns)</a:t>
                      </a:r>
                    </a:p>
                  </a:txBody>
                  <a:tcPr marL="45720" marR="45720" anchor="ctr">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hMerge="1">
                  <a:txBody>
                    <a:bodyPr/>
                    <a:lstStyle/>
                    <a:p>
                      <a:endParaRPr lang="en-SG"/>
                    </a:p>
                  </a:txBody>
                  <a:tcPr/>
                </a:tc>
                <a:tc hMerge="1">
                  <a:txBody>
                    <a:bodyPr/>
                    <a:lstStyle/>
                    <a:p>
                      <a:endParaRPr lang="en-SG"/>
                    </a:p>
                  </a:txBody>
                  <a:tcPr/>
                </a:tc>
                <a:tc hMerge="1">
                  <a:txBody>
                    <a:bodyPr/>
                    <a:lstStyle/>
                    <a:p>
                      <a:endParaRPr lang="en-SG"/>
                    </a:p>
                  </a:txBody>
                  <a:tcPr>
                    <a:lnL w="12700" cmpd="sng">
                      <a:noFill/>
                      <a:prstDash val="solid"/>
                    </a:lnL>
                    <a:lnT w="6350" cap="flat" cmpd="sng" algn="ctr">
                      <a:solidFill>
                        <a:srgbClr val="000000"/>
                      </a:solidFill>
                      <a:prstDash val="solid"/>
                      <a:round/>
                      <a:headEnd type="none" w="med" len="med"/>
                      <a:tailEnd type="none" w="med" len="med"/>
                    </a:lnT>
                  </a:tcPr>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endParaRPr lang="en-SG"/>
                    </a:p>
                  </a:txBody>
                  <a:tcPr/>
                </a:tc>
                <a:extLst>
                  <a:ext uri="{0D108BD9-81ED-4DB2-BD59-A6C34878D82A}">
                    <a16:rowId xmlns:a16="http://schemas.microsoft.com/office/drawing/2014/main" val="817937239"/>
                  </a:ext>
                </a:extLst>
              </a:tr>
              <a:tr h="0">
                <a:tc>
                  <a:txBody>
                    <a:bodyPr/>
                    <a:lstStyle/>
                    <a:p>
                      <a:pPr algn="l" rtl="0" fontAlgn="ctr"/>
                      <a:r>
                        <a:rPr lang="en-SG" sz="1000" b="1" i="0" u="none" strike="noStrike" dirty="0">
                          <a:solidFill>
                            <a:srgbClr val="000000"/>
                          </a:solidFill>
                          <a:effectLst/>
                          <a:latin typeface="Century Schoolbook" panose="02040604050505020304" pitchFamily="18" charset="0"/>
                        </a:rPr>
                        <a:t>Alpha</a:t>
                      </a:r>
                    </a:p>
                  </a:txBody>
                  <a:tcPr marL="45720" marR="4572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rtl="0" fontAlgn="ctr"/>
                      <a:r>
                        <a:rPr lang="en-SG" sz="1000" b="1" i="0" u="sng" strike="noStrike" dirty="0">
                          <a:solidFill>
                            <a:srgbClr val="000000"/>
                          </a:solidFill>
                          <a:effectLst/>
                          <a:latin typeface="Century Schoolbook" panose="02040604050505020304" pitchFamily="18" charset="0"/>
                        </a:rPr>
                        <a:t>0.00%</a:t>
                      </a:r>
                    </a:p>
                  </a:txBody>
                  <a:tcPr marL="6350" marR="6350" marT="6350" marB="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rtl="0" fontAlgn="ctr"/>
                      <a:r>
                        <a:rPr lang="en-SG" sz="1000" b="0" i="0" u="none" strike="noStrike">
                          <a:solidFill>
                            <a:srgbClr val="000000"/>
                          </a:solidFill>
                          <a:effectLst/>
                          <a:latin typeface="Century Schoolbook" panose="02040604050505020304" pitchFamily="18" charset="0"/>
                        </a:rPr>
                        <a:t>2.33%</a:t>
                      </a:r>
                    </a:p>
                  </a:txBody>
                  <a:tcPr marL="6350" marR="6350" marT="6350" marB="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rtl="0" fontAlgn="ctr"/>
                      <a:r>
                        <a:rPr lang="en-SG" sz="1000" b="1" i="0" u="none" strike="noStrike" dirty="0">
                          <a:solidFill>
                            <a:srgbClr val="000000"/>
                          </a:solidFill>
                          <a:effectLst/>
                          <a:latin typeface="Century Schoolbook" panose="02040604050505020304" pitchFamily="18" charset="0"/>
                        </a:rPr>
                        <a:t>12.19%</a:t>
                      </a:r>
                    </a:p>
                  </a:txBody>
                  <a:tcPr marL="6350" marR="6350" marT="6350" marB="0" anchor="ctr">
                    <a:lnL>
                      <a:noFill/>
                    </a:lnL>
                    <a:lnR>
                      <a:noFill/>
                    </a:lnR>
                    <a:lnB>
                      <a:noFill/>
                    </a:lnB>
                  </a:tcPr>
                </a:tc>
                <a:tc>
                  <a:txBody>
                    <a:bodyPr/>
                    <a:lstStyle/>
                    <a:p>
                      <a:pPr algn="ctr" rtl="0" fontAlgn="ctr"/>
                      <a:r>
                        <a:rPr lang="en-SG" sz="1000" b="0" i="0" u="none" strike="noStrike">
                          <a:solidFill>
                            <a:srgbClr val="000000"/>
                          </a:solidFill>
                          <a:effectLst/>
                          <a:latin typeface="Century Schoolbook" panose="02040604050505020304" pitchFamily="18" charset="0"/>
                        </a:rPr>
                        <a:t>3.64%</a:t>
                      </a:r>
                    </a:p>
                  </a:txBody>
                  <a:tcPr marL="6350" marR="6350" marT="6350" marB="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rtl="0" fontAlgn="ctr"/>
                      <a:r>
                        <a:rPr lang="en-SG" sz="1000" b="0" i="0" u="none" strike="noStrike">
                          <a:solidFill>
                            <a:srgbClr val="000000"/>
                          </a:solidFill>
                          <a:effectLst/>
                          <a:latin typeface="Century Schoolbook" panose="02040604050505020304" pitchFamily="18" charset="0"/>
                        </a:rPr>
                        <a:t>2.72%</a:t>
                      </a:r>
                    </a:p>
                  </a:txBody>
                  <a:tcPr marL="6350" marR="6350" marT="6350" marB="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rtl="0" fontAlgn="ctr"/>
                      <a:r>
                        <a:rPr lang="en-SG" sz="1000" b="0" i="0" u="none" strike="noStrike">
                          <a:solidFill>
                            <a:srgbClr val="000000"/>
                          </a:solidFill>
                          <a:effectLst/>
                          <a:latin typeface="Century Schoolbook" panose="02040604050505020304" pitchFamily="18" charset="0"/>
                        </a:rPr>
                        <a:t>2.74%</a:t>
                      </a:r>
                    </a:p>
                  </a:txBody>
                  <a:tcPr marL="6350" marR="6350" marT="6350" marB="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rtl="0" fontAlgn="ctr"/>
                      <a:r>
                        <a:rPr lang="en-SG" sz="1000" b="0" i="0" u="none" strike="noStrike">
                          <a:solidFill>
                            <a:srgbClr val="000000"/>
                          </a:solidFill>
                          <a:effectLst/>
                          <a:latin typeface="Century Schoolbook" panose="02040604050505020304" pitchFamily="18" charset="0"/>
                        </a:rPr>
                        <a:t>3.15%</a:t>
                      </a:r>
                    </a:p>
                  </a:txBody>
                  <a:tcPr marL="6350" marR="6350" marT="6350" marB="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rtl="0" fontAlgn="ctr"/>
                      <a:r>
                        <a:rPr lang="en-SG" sz="1000" b="0" i="0" u="none" strike="noStrike" dirty="0">
                          <a:solidFill>
                            <a:srgbClr val="000000"/>
                          </a:solidFill>
                          <a:effectLst/>
                          <a:latin typeface="Century Schoolbook" panose="02040604050505020304" pitchFamily="18" charset="0"/>
                        </a:rPr>
                        <a:t>2.00%</a:t>
                      </a:r>
                    </a:p>
                  </a:txBody>
                  <a:tcPr marL="6350" marR="6350" marT="6350" marB="0" anchor="ctr">
                    <a:lnL>
                      <a:noFill/>
                    </a:lnL>
                    <a:lnR>
                      <a:noFill/>
                    </a:lnR>
                    <a:lnT w="25400" cap="flat" cmpd="dbl"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646088319"/>
                  </a:ext>
                </a:extLst>
              </a:tr>
              <a:tr h="0">
                <a:tc>
                  <a:txBody>
                    <a:bodyPr/>
                    <a:lstStyle/>
                    <a:p>
                      <a:pPr algn="l" rtl="0" fontAlgn="ctr"/>
                      <a:r>
                        <a:rPr lang="en-SG" sz="1000" b="1" i="0" u="none" strike="noStrike" dirty="0">
                          <a:solidFill>
                            <a:srgbClr val="000000"/>
                          </a:solidFill>
                          <a:effectLst/>
                          <a:latin typeface="Century Schoolbook" panose="02040604050505020304" pitchFamily="18" charset="0"/>
                        </a:rPr>
                        <a:t>Beta to Market</a:t>
                      </a:r>
                    </a:p>
                  </a:txBody>
                  <a:tcPr marL="45720" marR="45720" anchor="ctr">
                    <a:lnL>
                      <a:noFill/>
                    </a:lnL>
                    <a:lnR>
                      <a:noFill/>
                    </a:lnR>
                    <a:lnT>
                      <a:noFill/>
                    </a:lnT>
                    <a:lnB>
                      <a:noFill/>
                    </a:lnB>
                  </a:tcPr>
                </a:tc>
                <a:tc>
                  <a:txBody>
                    <a:bodyPr/>
                    <a:lstStyle/>
                    <a:p>
                      <a:pPr algn="ctr">
                        <a:lnSpc>
                          <a:spcPct val="107000"/>
                        </a:lnSpc>
                        <a:spcAft>
                          <a:spcPts val="0"/>
                        </a:spcAft>
                      </a:pPr>
                      <a:r>
                        <a:rPr lang="en-GB" sz="1000" b="0" u="none">
                          <a:effectLst/>
                        </a:rPr>
                        <a:t>1</a:t>
                      </a:r>
                      <a:endParaRPr lang="en-GB" sz="1000" b="0" u="none">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lnSpc>
                          <a:spcPct val="107000"/>
                        </a:lnSpc>
                        <a:spcAft>
                          <a:spcPts val="0"/>
                        </a:spcAft>
                      </a:pPr>
                      <a:r>
                        <a:rPr lang="en-GB" sz="1000" b="0" u="none" dirty="0">
                          <a:effectLst/>
                        </a:rPr>
                        <a:t>0.97</a:t>
                      </a:r>
                      <a:endParaRPr lang="en-GB" sz="1000" b="0" u="none"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lnSpc>
                          <a:spcPct val="107000"/>
                        </a:lnSpc>
                        <a:spcAft>
                          <a:spcPts val="0"/>
                        </a:spcAft>
                      </a:pPr>
                      <a:r>
                        <a:rPr lang="en-GB" sz="1000" b="0" u="none" dirty="0">
                          <a:effectLst/>
                        </a:rPr>
                        <a:t>0.95</a:t>
                      </a:r>
                      <a:endParaRPr lang="en-GB" sz="1000" b="0" u="none"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lnSpc>
                          <a:spcPct val="107000"/>
                        </a:lnSpc>
                        <a:spcAft>
                          <a:spcPts val="0"/>
                        </a:spcAft>
                      </a:pPr>
                      <a:r>
                        <a:rPr lang="en-GB" sz="1000" b="0" u="none" dirty="0">
                          <a:effectLst/>
                        </a:rPr>
                        <a:t>1.07</a:t>
                      </a:r>
                      <a:endParaRPr lang="en-GB" sz="1000" b="0" u="none"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lnSpc>
                          <a:spcPct val="107000"/>
                        </a:lnSpc>
                        <a:spcAft>
                          <a:spcPts val="0"/>
                        </a:spcAft>
                      </a:pPr>
                      <a:r>
                        <a:rPr lang="en-GB" sz="1000" b="0" u="none">
                          <a:effectLst/>
                        </a:rPr>
                        <a:t>0.98</a:t>
                      </a:r>
                      <a:endParaRPr lang="en-GB" sz="1000" b="0" u="none">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lnSpc>
                          <a:spcPct val="107000"/>
                        </a:lnSpc>
                        <a:spcAft>
                          <a:spcPts val="0"/>
                        </a:spcAft>
                      </a:pPr>
                      <a:r>
                        <a:rPr lang="en-GB" sz="1000" b="0" u="none" dirty="0">
                          <a:effectLst/>
                        </a:rPr>
                        <a:t>0.96</a:t>
                      </a:r>
                      <a:endParaRPr lang="en-GB" sz="1000" b="0" u="none"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lnSpc>
                          <a:spcPct val="107000"/>
                        </a:lnSpc>
                        <a:spcAft>
                          <a:spcPts val="0"/>
                        </a:spcAft>
                      </a:pPr>
                      <a:r>
                        <a:rPr lang="en-GB" sz="1000" b="0" u="none" dirty="0">
                          <a:effectLst/>
                        </a:rPr>
                        <a:t>0.90</a:t>
                      </a:r>
                      <a:endParaRPr lang="en-GB" sz="1000" b="0" u="none"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lnSpc>
                          <a:spcPct val="107000"/>
                        </a:lnSpc>
                        <a:spcAft>
                          <a:spcPts val="0"/>
                        </a:spcAft>
                      </a:pPr>
                      <a:r>
                        <a:rPr lang="en-GB" sz="1000" b="0" u="none" dirty="0">
                          <a:effectLst/>
                        </a:rPr>
                        <a:t>1.01</a:t>
                      </a:r>
                      <a:endParaRPr lang="en-GB" sz="1000" b="0" u="none"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extLst>
                  <a:ext uri="{0D108BD9-81ED-4DB2-BD59-A6C34878D82A}">
                    <a16:rowId xmlns:a16="http://schemas.microsoft.com/office/drawing/2014/main" val="2886527091"/>
                  </a:ext>
                </a:extLst>
              </a:tr>
              <a:tr h="0">
                <a:tc>
                  <a:txBody>
                    <a:bodyPr/>
                    <a:lstStyle/>
                    <a:p>
                      <a:pPr algn="l" rtl="0" fontAlgn="ctr"/>
                      <a:r>
                        <a:rPr lang="en-SG" sz="1000" b="1" i="0" u="none" strike="noStrike" dirty="0">
                          <a:solidFill>
                            <a:srgbClr val="000000"/>
                          </a:solidFill>
                          <a:effectLst/>
                          <a:latin typeface="Century Schoolbook" panose="02040604050505020304" pitchFamily="18" charset="0"/>
                        </a:rPr>
                        <a:t>Correlation with DJU</a:t>
                      </a:r>
                    </a:p>
                  </a:txBody>
                  <a:tcPr marL="45720" marR="45720" anchor="ctr">
                    <a:lnL>
                      <a:noFill/>
                    </a:lnL>
                    <a:lnR>
                      <a:noFill/>
                    </a:lnR>
                    <a:lnT>
                      <a:noFill/>
                    </a:lnT>
                    <a:lnB>
                      <a:noFill/>
                    </a:lnB>
                  </a:tcPr>
                </a:tc>
                <a:tc>
                  <a:txBody>
                    <a:bodyPr/>
                    <a:lstStyle/>
                    <a:p>
                      <a:pPr algn="ctr">
                        <a:lnSpc>
                          <a:spcPct val="107000"/>
                        </a:lnSpc>
                        <a:spcAft>
                          <a:spcPts val="0"/>
                        </a:spcAft>
                      </a:pPr>
                      <a:r>
                        <a:rPr lang="en-GB" sz="1000" b="0" u="none" dirty="0">
                          <a:effectLst/>
                        </a:rPr>
                        <a:t>1</a:t>
                      </a:r>
                      <a:endParaRPr lang="en-GB" sz="1000" b="0" u="none"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lnSpc>
                          <a:spcPct val="107000"/>
                        </a:lnSpc>
                        <a:spcAft>
                          <a:spcPts val="0"/>
                        </a:spcAft>
                      </a:pPr>
                      <a:r>
                        <a:rPr lang="en-GB" sz="1000" b="0" u="none">
                          <a:effectLst/>
                        </a:rPr>
                        <a:t>0.98</a:t>
                      </a:r>
                      <a:endParaRPr lang="en-GB" sz="1000" b="0" u="none">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lnSpc>
                          <a:spcPct val="107000"/>
                        </a:lnSpc>
                        <a:spcAft>
                          <a:spcPts val="0"/>
                        </a:spcAft>
                      </a:pPr>
                      <a:r>
                        <a:rPr lang="en-GB" sz="1000" b="0" u="none" dirty="0">
                          <a:effectLst/>
                        </a:rPr>
                        <a:t>0.54</a:t>
                      </a:r>
                      <a:endParaRPr lang="en-GB" sz="1000" b="0" u="none"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lnSpc>
                          <a:spcPct val="107000"/>
                        </a:lnSpc>
                        <a:spcAft>
                          <a:spcPts val="0"/>
                        </a:spcAft>
                      </a:pPr>
                      <a:r>
                        <a:rPr lang="en-GB" sz="1000" b="0" u="none">
                          <a:effectLst/>
                        </a:rPr>
                        <a:t>0.90</a:t>
                      </a:r>
                      <a:endParaRPr lang="en-GB" sz="1000" b="0" u="none">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lnSpc>
                          <a:spcPct val="107000"/>
                        </a:lnSpc>
                        <a:spcAft>
                          <a:spcPts val="0"/>
                        </a:spcAft>
                      </a:pPr>
                      <a:r>
                        <a:rPr lang="en-GB" sz="1000" b="0" u="none">
                          <a:effectLst/>
                        </a:rPr>
                        <a:t>0.94</a:t>
                      </a:r>
                      <a:endParaRPr lang="en-GB" sz="1000" b="0" u="none">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lnSpc>
                          <a:spcPct val="107000"/>
                        </a:lnSpc>
                        <a:spcAft>
                          <a:spcPts val="0"/>
                        </a:spcAft>
                      </a:pPr>
                      <a:r>
                        <a:rPr lang="en-GB" sz="1000" b="0" u="none" dirty="0">
                          <a:effectLst/>
                        </a:rPr>
                        <a:t>0.95</a:t>
                      </a:r>
                      <a:endParaRPr lang="en-GB" sz="1000" b="0" u="none"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lnSpc>
                          <a:spcPct val="107000"/>
                        </a:lnSpc>
                        <a:spcAft>
                          <a:spcPts val="0"/>
                        </a:spcAft>
                      </a:pPr>
                      <a:r>
                        <a:rPr lang="en-GB" sz="1000" b="0" u="none" dirty="0">
                          <a:effectLst/>
                        </a:rPr>
                        <a:t>0.95</a:t>
                      </a:r>
                      <a:endParaRPr lang="en-GB" sz="1000" b="0" u="none"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lnSpc>
                          <a:spcPct val="107000"/>
                        </a:lnSpc>
                        <a:spcAft>
                          <a:spcPts val="0"/>
                        </a:spcAft>
                      </a:pPr>
                      <a:r>
                        <a:rPr lang="en-GB" sz="1000" b="0" u="none" dirty="0">
                          <a:effectLst/>
                        </a:rPr>
                        <a:t>0.94</a:t>
                      </a:r>
                      <a:endParaRPr lang="en-GB" sz="1000" b="0" u="none"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extLst>
                  <a:ext uri="{0D108BD9-81ED-4DB2-BD59-A6C34878D82A}">
                    <a16:rowId xmlns:a16="http://schemas.microsoft.com/office/drawing/2014/main" val="3231694363"/>
                  </a:ext>
                </a:extLst>
              </a:tr>
            </a:tbl>
          </a:graphicData>
        </a:graphic>
      </p:graphicFrame>
    </p:spTree>
    <p:extLst>
      <p:ext uri="{BB962C8B-B14F-4D97-AF65-F5344CB8AC3E}">
        <p14:creationId xmlns:p14="http://schemas.microsoft.com/office/powerpoint/2010/main" val="385097622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E6B0855F-9863-49F5-8332-656E09DB5116}"/>
              </a:ext>
            </a:extLst>
          </p:cNvPr>
          <p:cNvSpPr txBox="1"/>
          <p:nvPr/>
        </p:nvSpPr>
        <p:spPr>
          <a:xfrm>
            <a:off x="5015020" y="1174537"/>
            <a:ext cx="2161960" cy="4508927"/>
          </a:xfrm>
          <a:prstGeom prst="rect">
            <a:avLst/>
          </a:prstGeom>
          <a:noFill/>
        </p:spPr>
        <p:txBody>
          <a:bodyPr wrap="square" rtlCol="0">
            <a:spAutoFit/>
          </a:bodyPr>
          <a:lstStyle/>
          <a:p>
            <a:r>
              <a:rPr lang="en-US" sz="28700" b="1" dirty="0">
                <a:solidFill>
                  <a:schemeClr val="bg1">
                    <a:lumMod val="50000"/>
                    <a:lumOff val="50000"/>
                  </a:schemeClr>
                </a:solidFill>
              </a:rPr>
              <a:t>5</a:t>
            </a:r>
            <a:endParaRPr lang="en-GB" sz="28700" b="1" dirty="0">
              <a:solidFill>
                <a:schemeClr val="bg1">
                  <a:lumMod val="50000"/>
                  <a:lumOff val="50000"/>
                </a:schemeClr>
              </a:solidFill>
            </a:endParaRPr>
          </a:p>
        </p:txBody>
      </p:sp>
      <p:sp>
        <p:nvSpPr>
          <p:cNvPr id="8" name="Title 1">
            <a:extLst>
              <a:ext uri="{FF2B5EF4-FFF2-40B4-BE49-F238E27FC236}">
                <a16:creationId xmlns:a16="http://schemas.microsoft.com/office/drawing/2014/main" id="{F4196A68-9855-413F-8780-380DF2955D53}"/>
              </a:ext>
            </a:extLst>
          </p:cNvPr>
          <p:cNvSpPr>
            <a:spLocks noGrp="1"/>
          </p:cNvSpPr>
          <p:nvPr>
            <p:ph type="ctrTitle"/>
          </p:nvPr>
        </p:nvSpPr>
        <p:spPr>
          <a:xfrm>
            <a:off x="1748344" y="3048113"/>
            <a:ext cx="8695313" cy="1091974"/>
          </a:xfrm>
        </p:spPr>
        <p:txBody>
          <a:bodyPr anchor="ctr">
            <a:noAutofit/>
          </a:bodyPr>
          <a:lstStyle/>
          <a:p>
            <a:pPr algn="ctr"/>
            <a:r>
              <a:rPr lang="en-GB" sz="4000" dirty="0"/>
              <a:t>Conclusion</a:t>
            </a:r>
          </a:p>
        </p:txBody>
      </p:sp>
    </p:spTree>
    <p:extLst>
      <p:ext uri="{BB962C8B-B14F-4D97-AF65-F5344CB8AC3E}">
        <p14:creationId xmlns:p14="http://schemas.microsoft.com/office/powerpoint/2010/main" val="306340403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DEBE53-B78A-4364-8FF4-E7AB290A1C5B}"/>
              </a:ext>
            </a:extLst>
          </p:cNvPr>
          <p:cNvSpPr>
            <a:spLocks noGrp="1"/>
          </p:cNvSpPr>
          <p:nvPr>
            <p:ph type="title"/>
          </p:nvPr>
        </p:nvSpPr>
        <p:spPr/>
        <p:txBody>
          <a:bodyPr/>
          <a:lstStyle/>
          <a:p>
            <a:r>
              <a:rPr lang="en-SG" dirty="0"/>
              <a:t>Conclusion</a:t>
            </a:r>
          </a:p>
        </p:txBody>
      </p:sp>
      <p:sp>
        <p:nvSpPr>
          <p:cNvPr id="3" name="Content Placeholder 2">
            <a:extLst>
              <a:ext uri="{FF2B5EF4-FFF2-40B4-BE49-F238E27FC236}">
                <a16:creationId xmlns:a16="http://schemas.microsoft.com/office/drawing/2014/main" id="{B150E9E8-DBCF-4182-A4C6-5F3DABCED778}"/>
              </a:ext>
            </a:extLst>
          </p:cNvPr>
          <p:cNvSpPr>
            <a:spLocks noGrp="1"/>
          </p:cNvSpPr>
          <p:nvPr>
            <p:ph idx="1"/>
          </p:nvPr>
        </p:nvSpPr>
        <p:spPr/>
        <p:txBody>
          <a:bodyPr/>
          <a:lstStyle/>
          <a:p>
            <a:r>
              <a:rPr lang="en-SG" dirty="0"/>
              <a:t>ROIC smart-beta delivers superior returns and performance</a:t>
            </a:r>
          </a:p>
          <a:p>
            <a:pPr lvl="1"/>
            <a:r>
              <a:rPr lang="en-SG" dirty="0"/>
              <a:t>Downside volatility and Worst monthly’s return are slightly worse off  </a:t>
            </a:r>
          </a:p>
          <a:p>
            <a:pPr lvl="1"/>
            <a:r>
              <a:rPr lang="en-SG" dirty="0"/>
              <a:t>Compensated by huge upside to returns and superior </a:t>
            </a:r>
            <a:r>
              <a:rPr lang="en-SG" dirty="0" err="1"/>
              <a:t>Sortino</a:t>
            </a:r>
            <a:r>
              <a:rPr lang="en-SG" dirty="0"/>
              <a:t> ratio</a:t>
            </a:r>
          </a:p>
          <a:p>
            <a:pPr lvl="1"/>
            <a:endParaRPr lang="en-SG" dirty="0"/>
          </a:p>
          <a:p>
            <a:pPr marL="274320" lvl="1" indent="0">
              <a:buNone/>
            </a:pPr>
            <a:endParaRPr lang="en-SG" dirty="0"/>
          </a:p>
          <a:p>
            <a:r>
              <a:rPr lang="en-SG" dirty="0"/>
              <a:t>Future Studies</a:t>
            </a:r>
          </a:p>
          <a:p>
            <a:pPr lvl="1"/>
            <a:r>
              <a:rPr lang="en-SG" dirty="0"/>
              <a:t>More fundamental factors could be analysed systematically </a:t>
            </a:r>
          </a:p>
          <a:p>
            <a:endParaRPr lang="en-SG" dirty="0"/>
          </a:p>
        </p:txBody>
      </p:sp>
    </p:spTree>
    <p:extLst>
      <p:ext uri="{BB962C8B-B14F-4D97-AF65-F5344CB8AC3E}">
        <p14:creationId xmlns:p14="http://schemas.microsoft.com/office/powerpoint/2010/main" val="341836230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F4196A68-9855-413F-8780-380DF2955D53}"/>
              </a:ext>
            </a:extLst>
          </p:cNvPr>
          <p:cNvSpPr>
            <a:spLocks noGrp="1"/>
          </p:cNvSpPr>
          <p:nvPr>
            <p:ph type="ctrTitle"/>
          </p:nvPr>
        </p:nvSpPr>
        <p:spPr>
          <a:xfrm>
            <a:off x="1748344" y="3048113"/>
            <a:ext cx="8695313" cy="1091974"/>
          </a:xfrm>
        </p:spPr>
        <p:txBody>
          <a:bodyPr anchor="ctr">
            <a:noAutofit/>
          </a:bodyPr>
          <a:lstStyle/>
          <a:p>
            <a:pPr algn="ctr"/>
            <a:r>
              <a:rPr lang="en-GB" sz="4000" dirty="0"/>
              <a:t>Thank you.</a:t>
            </a:r>
          </a:p>
        </p:txBody>
      </p:sp>
    </p:spTree>
    <p:extLst>
      <p:ext uri="{BB962C8B-B14F-4D97-AF65-F5344CB8AC3E}">
        <p14:creationId xmlns:p14="http://schemas.microsoft.com/office/powerpoint/2010/main" val="37254635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021F1-307B-408C-9FCF-6F677B44ECFE}"/>
              </a:ext>
            </a:extLst>
          </p:cNvPr>
          <p:cNvSpPr>
            <a:spLocks noGrp="1"/>
          </p:cNvSpPr>
          <p:nvPr>
            <p:ph type="title"/>
          </p:nvPr>
        </p:nvSpPr>
        <p:spPr/>
        <p:txBody>
          <a:bodyPr anchor="ctr">
            <a:normAutofit/>
          </a:bodyPr>
          <a:lstStyle/>
          <a:p>
            <a:r>
              <a:rPr lang="en-SG" sz="4000" dirty="0"/>
              <a:t>Introduction</a:t>
            </a:r>
          </a:p>
        </p:txBody>
      </p:sp>
      <p:sp>
        <p:nvSpPr>
          <p:cNvPr id="3" name="Content Placeholder 2">
            <a:extLst>
              <a:ext uri="{FF2B5EF4-FFF2-40B4-BE49-F238E27FC236}">
                <a16:creationId xmlns:a16="http://schemas.microsoft.com/office/drawing/2014/main" id="{C5A6A21D-90D4-4D3D-A603-476DBD3CBF11}"/>
              </a:ext>
            </a:extLst>
          </p:cNvPr>
          <p:cNvSpPr>
            <a:spLocks noGrp="1"/>
          </p:cNvSpPr>
          <p:nvPr>
            <p:ph idx="1"/>
          </p:nvPr>
        </p:nvSpPr>
        <p:spPr/>
        <p:txBody>
          <a:bodyPr anchor="ctr">
            <a:normAutofit/>
          </a:bodyPr>
          <a:lstStyle/>
          <a:p>
            <a:pPr algn="just"/>
            <a:r>
              <a:rPr lang="en-SG" dirty="0"/>
              <a:t>The Dow Jones Utility Average (DJUA), a member of the Dow Jones Global Indexes, was created in 1929 when utility stocks were removed from the Dow Jones Industrial Average. </a:t>
            </a:r>
          </a:p>
          <a:p>
            <a:pPr algn="just"/>
            <a:r>
              <a:rPr lang="en-SG" dirty="0"/>
              <a:t>The DJUA tracks the overall performance of a small group of </a:t>
            </a:r>
            <a:r>
              <a:rPr lang="en-SG" b="1" dirty="0"/>
              <a:t>15 utility stocks </a:t>
            </a:r>
            <a:r>
              <a:rPr lang="en-SG" dirty="0"/>
              <a:t>traded in the U.S. by using a price-weighted average method.</a:t>
            </a:r>
          </a:p>
          <a:p>
            <a:pPr algn="just"/>
            <a:r>
              <a:rPr lang="en-SG" dirty="0"/>
              <a:t>Constituent companies are primarily </a:t>
            </a:r>
            <a:r>
              <a:rPr lang="en-SG" b="1" dirty="0"/>
              <a:t>producers of utility resources </a:t>
            </a:r>
            <a:r>
              <a:rPr lang="en-SG" dirty="0"/>
              <a:t>such as electricity and natural gas. </a:t>
            </a:r>
          </a:p>
        </p:txBody>
      </p:sp>
    </p:spTree>
    <p:extLst>
      <p:ext uri="{BB962C8B-B14F-4D97-AF65-F5344CB8AC3E}">
        <p14:creationId xmlns:p14="http://schemas.microsoft.com/office/powerpoint/2010/main" val="22048321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021F1-307B-408C-9FCF-6F677B44ECFE}"/>
              </a:ext>
            </a:extLst>
          </p:cNvPr>
          <p:cNvSpPr>
            <a:spLocks noGrp="1"/>
          </p:cNvSpPr>
          <p:nvPr>
            <p:ph type="title"/>
          </p:nvPr>
        </p:nvSpPr>
        <p:spPr/>
        <p:txBody>
          <a:bodyPr anchor="ctr">
            <a:normAutofit/>
          </a:bodyPr>
          <a:lstStyle/>
          <a:p>
            <a:r>
              <a:rPr lang="en-SG" sz="4000" dirty="0"/>
              <a:t>Introduction</a:t>
            </a:r>
          </a:p>
        </p:txBody>
      </p:sp>
      <p:sp>
        <p:nvSpPr>
          <p:cNvPr id="3" name="Content Placeholder 2">
            <a:extLst>
              <a:ext uri="{FF2B5EF4-FFF2-40B4-BE49-F238E27FC236}">
                <a16:creationId xmlns:a16="http://schemas.microsoft.com/office/drawing/2014/main" id="{C5A6A21D-90D4-4D3D-A603-476DBD3CBF11}"/>
              </a:ext>
            </a:extLst>
          </p:cNvPr>
          <p:cNvSpPr>
            <a:spLocks noGrp="1"/>
          </p:cNvSpPr>
          <p:nvPr>
            <p:ph idx="1"/>
          </p:nvPr>
        </p:nvSpPr>
        <p:spPr/>
        <p:txBody>
          <a:bodyPr anchor="ctr">
            <a:normAutofit/>
          </a:bodyPr>
          <a:lstStyle/>
          <a:p>
            <a:pPr algn="just"/>
            <a:r>
              <a:rPr lang="en-SG" dirty="0"/>
              <a:t>In addition, these utility companies typically </a:t>
            </a:r>
            <a:r>
              <a:rPr lang="en-SG" b="1" dirty="0"/>
              <a:t>pay sizable dividends </a:t>
            </a:r>
            <a:r>
              <a:rPr lang="en-SG" dirty="0"/>
              <a:t>and provide a </a:t>
            </a:r>
            <a:r>
              <a:rPr lang="en-SG" b="1" dirty="0"/>
              <a:t>steady stream of dividend income </a:t>
            </a:r>
            <a:r>
              <a:rPr lang="en-SG" dirty="0"/>
              <a:t>relative to companies from other sectors as they face less uncertainty and minimal future volatility due to nature of their industry. </a:t>
            </a:r>
          </a:p>
          <a:p>
            <a:pPr algn="just"/>
            <a:r>
              <a:rPr lang="en-SG" dirty="0"/>
              <a:t>This therefore results in utility sector stocks to be typically seen as a </a:t>
            </a:r>
            <a:r>
              <a:rPr lang="en-SG" b="1" dirty="0"/>
              <a:t>favourite for retirees and other income-seeking investors</a:t>
            </a:r>
            <a:r>
              <a:rPr lang="en-SG" dirty="0"/>
              <a:t>. </a:t>
            </a:r>
          </a:p>
          <a:p>
            <a:pPr algn="just"/>
            <a:r>
              <a:rPr lang="en-SG" dirty="0"/>
              <a:t>In hope of constructing an index that outperforms the price-weighted DJUA, our team decided to </a:t>
            </a:r>
            <a:r>
              <a:rPr lang="en-SG" b="1" dirty="0"/>
              <a:t>construct smart-beta indices </a:t>
            </a:r>
            <a:r>
              <a:rPr lang="en-SG" dirty="0"/>
              <a:t>which weigh constituent stocks by fundamentals instead of price. We then analysed and appraised the findings of our endeavour. </a:t>
            </a:r>
          </a:p>
        </p:txBody>
      </p:sp>
    </p:spTree>
    <p:extLst>
      <p:ext uri="{BB962C8B-B14F-4D97-AF65-F5344CB8AC3E}">
        <p14:creationId xmlns:p14="http://schemas.microsoft.com/office/powerpoint/2010/main" val="20699595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E6B0855F-9863-49F5-8332-656E09DB5116}"/>
              </a:ext>
            </a:extLst>
          </p:cNvPr>
          <p:cNvSpPr txBox="1"/>
          <p:nvPr/>
        </p:nvSpPr>
        <p:spPr>
          <a:xfrm>
            <a:off x="5015020" y="1174537"/>
            <a:ext cx="2161960" cy="4508927"/>
          </a:xfrm>
          <a:prstGeom prst="rect">
            <a:avLst/>
          </a:prstGeom>
          <a:noFill/>
        </p:spPr>
        <p:txBody>
          <a:bodyPr wrap="square" rtlCol="0">
            <a:spAutoFit/>
          </a:bodyPr>
          <a:lstStyle/>
          <a:p>
            <a:r>
              <a:rPr lang="en-US" sz="28700" b="1" dirty="0">
                <a:solidFill>
                  <a:schemeClr val="bg1">
                    <a:lumMod val="50000"/>
                    <a:lumOff val="50000"/>
                  </a:schemeClr>
                </a:solidFill>
              </a:rPr>
              <a:t>2</a:t>
            </a:r>
            <a:endParaRPr lang="en-GB" sz="28700" b="1" dirty="0">
              <a:solidFill>
                <a:schemeClr val="bg1">
                  <a:lumMod val="50000"/>
                  <a:lumOff val="50000"/>
                </a:schemeClr>
              </a:solidFill>
            </a:endParaRPr>
          </a:p>
        </p:txBody>
      </p:sp>
      <p:sp>
        <p:nvSpPr>
          <p:cNvPr id="8" name="Title 1">
            <a:extLst>
              <a:ext uri="{FF2B5EF4-FFF2-40B4-BE49-F238E27FC236}">
                <a16:creationId xmlns:a16="http://schemas.microsoft.com/office/drawing/2014/main" id="{F4196A68-9855-413F-8780-380DF2955D53}"/>
              </a:ext>
            </a:extLst>
          </p:cNvPr>
          <p:cNvSpPr>
            <a:spLocks noGrp="1"/>
          </p:cNvSpPr>
          <p:nvPr>
            <p:ph type="ctrTitle"/>
          </p:nvPr>
        </p:nvSpPr>
        <p:spPr>
          <a:xfrm>
            <a:off x="1748344" y="3048113"/>
            <a:ext cx="8695313" cy="1091974"/>
          </a:xfrm>
        </p:spPr>
        <p:txBody>
          <a:bodyPr anchor="ctr">
            <a:normAutofit fontScale="90000"/>
          </a:bodyPr>
          <a:lstStyle/>
          <a:p>
            <a:pPr algn="ctr"/>
            <a:r>
              <a:rPr lang="en-SG" sz="6600" u="sng" dirty="0"/>
              <a:t>Data Sources &amp; Preparation</a:t>
            </a:r>
          </a:p>
        </p:txBody>
      </p:sp>
    </p:spTree>
    <p:extLst>
      <p:ext uri="{BB962C8B-B14F-4D97-AF65-F5344CB8AC3E}">
        <p14:creationId xmlns:p14="http://schemas.microsoft.com/office/powerpoint/2010/main" val="9288116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021F1-307B-408C-9FCF-6F677B44ECFE}"/>
              </a:ext>
            </a:extLst>
          </p:cNvPr>
          <p:cNvSpPr>
            <a:spLocks noGrp="1"/>
          </p:cNvSpPr>
          <p:nvPr>
            <p:ph type="title"/>
          </p:nvPr>
        </p:nvSpPr>
        <p:spPr/>
        <p:txBody>
          <a:bodyPr anchor="ctr">
            <a:normAutofit/>
          </a:bodyPr>
          <a:lstStyle/>
          <a:p>
            <a:r>
              <a:rPr lang="en-SG" sz="4000" dirty="0"/>
              <a:t>Data Sources &amp; Preparation</a:t>
            </a:r>
          </a:p>
        </p:txBody>
      </p:sp>
      <p:sp>
        <p:nvSpPr>
          <p:cNvPr id="3" name="Content Placeholder 2">
            <a:extLst>
              <a:ext uri="{FF2B5EF4-FFF2-40B4-BE49-F238E27FC236}">
                <a16:creationId xmlns:a16="http://schemas.microsoft.com/office/drawing/2014/main" id="{C5A6A21D-90D4-4D3D-A603-476DBD3CBF11}"/>
              </a:ext>
            </a:extLst>
          </p:cNvPr>
          <p:cNvSpPr>
            <a:spLocks noGrp="1"/>
          </p:cNvSpPr>
          <p:nvPr>
            <p:ph idx="1"/>
          </p:nvPr>
        </p:nvSpPr>
        <p:spPr/>
        <p:txBody>
          <a:bodyPr anchor="ctr">
            <a:normAutofit/>
          </a:bodyPr>
          <a:lstStyle/>
          <a:p>
            <a:pPr algn="just"/>
            <a:r>
              <a:rPr lang="en-SG" dirty="0"/>
              <a:t>Our data sample includes stock and relevant fundamentals data on all stocks which have ever been members of the Dow Jones Utility Average index for the period between 1963 and 2018 (the sample period). </a:t>
            </a:r>
          </a:p>
          <a:p>
            <a:pPr algn="just"/>
            <a:r>
              <a:rPr lang="en-SG" dirty="0"/>
              <a:t>We obtained the bulk of our data from </a:t>
            </a:r>
            <a:r>
              <a:rPr lang="en-SG" b="1" dirty="0"/>
              <a:t>Wharton Research Data Services (WRDS)</a:t>
            </a:r>
            <a:r>
              <a:rPr lang="en-SG" dirty="0"/>
              <a:t>, from which the </a:t>
            </a:r>
            <a:r>
              <a:rPr lang="en-SG" dirty="0" err="1"/>
              <a:t>Center</a:t>
            </a:r>
            <a:r>
              <a:rPr lang="en-SG" dirty="0"/>
              <a:t> for Research in Security Prices (CRSP), </a:t>
            </a:r>
            <a:r>
              <a:rPr lang="en-SG" dirty="0" err="1"/>
              <a:t>Compustat</a:t>
            </a:r>
            <a:r>
              <a:rPr lang="en-SG" dirty="0"/>
              <a:t> - Capital IQ and CRSP/</a:t>
            </a:r>
            <a:r>
              <a:rPr lang="en-SG" dirty="0" err="1"/>
              <a:t>Compustat</a:t>
            </a:r>
            <a:r>
              <a:rPr lang="en-SG" dirty="0"/>
              <a:t> Merged Database (CCM) databases were utilised. </a:t>
            </a:r>
          </a:p>
          <a:p>
            <a:pPr algn="just"/>
            <a:r>
              <a:rPr lang="en-SG" dirty="0"/>
              <a:t>We also tapped on the </a:t>
            </a:r>
            <a:r>
              <a:rPr lang="en-SG" b="1" dirty="0"/>
              <a:t>Bloomberg database </a:t>
            </a:r>
            <a:r>
              <a:rPr lang="en-SG" dirty="0"/>
              <a:t>for index price data and membership data on the Dow Jones Utility Average, though the information provided was incomplete and was supplemented by information from </a:t>
            </a:r>
            <a:r>
              <a:rPr lang="en-SG" u="sng" dirty="0">
                <a:hlinkClick r:id="rId2"/>
              </a:rPr>
              <a:t>this article by Global Financial Data</a:t>
            </a:r>
            <a:r>
              <a:rPr lang="en-SG" dirty="0"/>
              <a:t>.</a:t>
            </a:r>
          </a:p>
        </p:txBody>
      </p:sp>
    </p:spTree>
    <p:extLst>
      <p:ext uri="{BB962C8B-B14F-4D97-AF65-F5344CB8AC3E}">
        <p14:creationId xmlns:p14="http://schemas.microsoft.com/office/powerpoint/2010/main" val="37408634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021F1-307B-408C-9FCF-6F677B44ECFE}"/>
              </a:ext>
            </a:extLst>
          </p:cNvPr>
          <p:cNvSpPr>
            <a:spLocks noGrp="1"/>
          </p:cNvSpPr>
          <p:nvPr>
            <p:ph type="title"/>
          </p:nvPr>
        </p:nvSpPr>
        <p:spPr/>
        <p:txBody>
          <a:bodyPr anchor="ctr">
            <a:normAutofit/>
          </a:bodyPr>
          <a:lstStyle/>
          <a:p>
            <a:r>
              <a:rPr lang="en-SG" dirty="0" err="1"/>
              <a:t>Center</a:t>
            </a:r>
            <a:r>
              <a:rPr lang="en-SG" dirty="0"/>
              <a:t> for Research in Security Prices (CRSP)</a:t>
            </a:r>
          </a:p>
        </p:txBody>
      </p:sp>
      <p:sp>
        <p:nvSpPr>
          <p:cNvPr id="3" name="Content Placeholder 2">
            <a:extLst>
              <a:ext uri="{FF2B5EF4-FFF2-40B4-BE49-F238E27FC236}">
                <a16:creationId xmlns:a16="http://schemas.microsoft.com/office/drawing/2014/main" id="{C5A6A21D-90D4-4D3D-A603-476DBD3CBF11}"/>
              </a:ext>
            </a:extLst>
          </p:cNvPr>
          <p:cNvSpPr>
            <a:spLocks noGrp="1"/>
          </p:cNvSpPr>
          <p:nvPr>
            <p:ph idx="1"/>
          </p:nvPr>
        </p:nvSpPr>
        <p:spPr/>
        <p:txBody>
          <a:bodyPr anchor="ctr">
            <a:normAutofit/>
          </a:bodyPr>
          <a:lstStyle/>
          <a:p>
            <a:pPr algn="just"/>
            <a:r>
              <a:rPr lang="en-SG" dirty="0"/>
              <a:t>The </a:t>
            </a:r>
            <a:r>
              <a:rPr lang="en-SG" dirty="0" err="1"/>
              <a:t>Center</a:t>
            </a:r>
            <a:r>
              <a:rPr lang="en-SG" dirty="0"/>
              <a:t> for Research in Security Prices (CRSP) provided us with relevant data on:</a:t>
            </a:r>
          </a:p>
          <a:p>
            <a:pPr lvl="1" algn="just"/>
            <a:r>
              <a:rPr lang="en-SG" sz="1800" dirty="0"/>
              <a:t>Monthly closing price, </a:t>
            </a:r>
          </a:p>
          <a:p>
            <a:pPr lvl="1" algn="just"/>
            <a:r>
              <a:rPr lang="en-SG" sz="1800" dirty="0"/>
              <a:t>Adjusted returns </a:t>
            </a:r>
          </a:p>
          <a:p>
            <a:pPr lvl="1" algn="just"/>
            <a:r>
              <a:rPr lang="en-SG" sz="1800" dirty="0"/>
              <a:t>Outstanding number of stocks. </a:t>
            </a:r>
          </a:p>
          <a:p>
            <a:pPr algn="just"/>
            <a:r>
              <a:rPr lang="en-SG" b="1" dirty="0"/>
              <a:t>PERMCOs and PERMNOs </a:t>
            </a:r>
            <a:r>
              <a:rPr lang="en-SG" dirty="0"/>
              <a:t>as unique entity and issue-level identifiers when navigating the CRSP database.</a:t>
            </a:r>
          </a:p>
        </p:txBody>
      </p:sp>
    </p:spTree>
    <p:extLst>
      <p:ext uri="{BB962C8B-B14F-4D97-AF65-F5344CB8AC3E}">
        <p14:creationId xmlns:p14="http://schemas.microsoft.com/office/powerpoint/2010/main" val="10851480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021F1-307B-408C-9FCF-6F677B44ECFE}"/>
              </a:ext>
            </a:extLst>
          </p:cNvPr>
          <p:cNvSpPr>
            <a:spLocks noGrp="1"/>
          </p:cNvSpPr>
          <p:nvPr>
            <p:ph type="title"/>
          </p:nvPr>
        </p:nvSpPr>
        <p:spPr/>
        <p:txBody>
          <a:bodyPr anchor="ctr">
            <a:normAutofit/>
          </a:bodyPr>
          <a:lstStyle/>
          <a:p>
            <a:r>
              <a:rPr lang="en-SG" dirty="0" err="1"/>
              <a:t>Compustat</a:t>
            </a:r>
            <a:r>
              <a:rPr lang="en-SG" dirty="0"/>
              <a:t> - Capital IQ</a:t>
            </a:r>
          </a:p>
        </p:txBody>
      </p:sp>
      <p:sp>
        <p:nvSpPr>
          <p:cNvPr id="3" name="Content Placeholder 2">
            <a:extLst>
              <a:ext uri="{FF2B5EF4-FFF2-40B4-BE49-F238E27FC236}">
                <a16:creationId xmlns:a16="http://schemas.microsoft.com/office/drawing/2014/main" id="{C5A6A21D-90D4-4D3D-A603-476DBD3CBF11}"/>
              </a:ext>
            </a:extLst>
          </p:cNvPr>
          <p:cNvSpPr>
            <a:spLocks noGrp="1"/>
          </p:cNvSpPr>
          <p:nvPr>
            <p:ph idx="1"/>
          </p:nvPr>
        </p:nvSpPr>
        <p:spPr/>
        <p:txBody>
          <a:bodyPr anchor="ctr">
            <a:normAutofit/>
          </a:bodyPr>
          <a:lstStyle/>
          <a:p>
            <a:pPr algn="just"/>
            <a:r>
              <a:rPr lang="en-SG" dirty="0" err="1"/>
              <a:t>Compustat</a:t>
            </a:r>
            <a:r>
              <a:rPr lang="en-SG" dirty="0"/>
              <a:t> provided us with the relevant fundamentals data (e.g. Net Income, Operating Cash Flow etc) on the relevant constituent stocks of the Dow Jones Utility Average. </a:t>
            </a:r>
          </a:p>
          <a:p>
            <a:pPr algn="just"/>
            <a:r>
              <a:rPr lang="en-SG" dirty="0"/>
              <a:t>We used </a:t>
            </a:r>
            <a:r>
              <a:rPr lang="en-SG" b="1" dirty="0"/>
              <a:t>GVKEY</a:t>
            </a:r>
            <a:r>
              <a:rPr lang="en-SG" dirty="0"/>
              <a:t> as unique entity-level identifiers when navigating the </a:t>
            </a:r>
            <a:r>
              <a:rPr lang="en-SG" dirty="0" err="1"/>
              <a:t>Compustat</a:t>
            </a:r>
            <a:r>
              <a:rPr lang="en-SG" dirty="0"/>
              <a:t> database.</a:t>
            </a:r>
          </a:p>
        </p:txBody>
      </p:sp>
    </p:spTree>
    <p:extLst>
      <p:ext uri="{BB962C8B-B14F-4D97-AF65-F5344CB8AC3E}">
        <p14:creationId xmlns:p14="http://schemas.microsoft.com/office/powerpoint/2010/main" val="2662150799"/>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View</Template>
  <TotalTime>437</TotalTime>
  <Words>2879</Words>
  <Application>Microsoft Office PowerPoint</Application>
  <PresentationFormat>Widescreen</PresentationFormat>
  <Paragraphs>784</Paragraphs>
  <Slides>33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33</vt:i4>
      </vt:variant>
    </vt:vector>
  </HeadingPairs>
  <TitlesOfParts>
    <vt:vector size="40" baseType="lpstr">
      <vt:lpstr>Century Schoolbook (Body)</vt:lpstr>
      <vt:lpstr>Arial</vt:lpstr>
      <vt:lpstr>Calibri</vt:lpstr>
      <vt:lpstr>Cambria Math</vt:lpstr>
      <vt:lpstr>Century Schoolbook</vt:lpstr>
      <vt:lpstr>Wingdings 2</vt:lpstr>
      <vt:lpstr>View</vt:lpstr>
      <vt:lpstr>QF604: Econometrics  of Financial Markets</vt:lpstr>
      <vt:lpstr>The Dow Jones Utility Average  &amp; Smart Beta Alternatives</vt:lpstr>
      <vt:lpstr>Introduction</vt:lpstr>
      <vt:lpstr>Introduction</vt:lpstr>
      <vt:lpstr>Introduction</vt:lpstr>
      <vt:lpstr>Data Sources &amp; Preparation</vt:lpstr>
      <vt:lpstr>Data Sources &amp; Preparation</vt:lpstr>
      <vt:lpstr>Center for Research in Security Prices (CRSP)</vt:lpstr>
      <vt:lpstr>Compustat - Capital IQ</vt:lpstr>
      <vt:lpstr>CRSP/Compustat  Merged Database (CCM)</vt:lpstr>
      <vt:lpstr>Computation of Fundamentals</vt:lpstr>
      <vt:lpstr>Some Data Constraints</vt:lpstr>
      <vt:lpstr>Smart Beta Index Construction, Methodology &amp; Initial Findings</vt:lpstr>
      <vt:lpstr>Weighting Method</vt:lpstr>
      <vt:lpstr>Real-World Replicability</vt:lpstr>
      <vt:lpstr>Just Some Rules..</vt:lpstr>
      <vt:lpstr>Just Some More Rules..</vt:lpstr>
      <vt:lpstr>Initial Findings</vt:lpstr>
      <vt:lpstr>Initial Findings</vt:lpstr>
      <vt:lpstr>Initial Findings</vt:lpstr>
      <vt:lpstr>Initial Findings</vt:lpstr>
      <vt:lpstr>Initial Findings</vt:lpstr>
      <vt:lpstr>Initial Findings</vt:lpstr>
      <vt:lpstr>Index Performance Appraisal</vt:lpstr>
      <vt:lpstr>PowerPoint Presentation</vt:lpstr>
      <vt:lpstr>Price Return Indices</vt:lpstr>
      <vt:lpstr>Price Return Indices</vt:lpstr>
      <vt:lpstr>PowerPoint Presentation</vt:lpstr>
      <vt:lpstr>PowerPoint Presentation</vt:lpstr>
      <vt:lpstr>Total Return Indices</vt:lpstr>
      <vt:lpstr>Conclusion</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QF608: Research Methods for Quantitative Professionals</dc:title>
  <dc:creator>Tian Yong Woon</dc:creator>
  <cp:lastModifiedBy>Johnny</cp:lastModifiedBy>
  <cp:revision>49</cp:revision>
  <dcterms:created xsi:type="dcterms:W3CDTF">2019-05-01T08:09:45Z</dcterms:created>
  <dcterms:modified xsi:type="dcterms:W3CDTF">2019-05-02T09:34:15Z</dcterms:modified>
</cp:coreProperties>
</file>