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99" r:id="rId3"/>
    <p:sldId id="301" r:id="rId4"/>
    <p:sldId id="283" r:id="rId5"/>
    <p:sldId id="337" r:id="rId6"/>
    <p:sldId id="302" r:id="rId7"/>
    <p:sldId id="328" r:id="rId8"/>
    <p:sldId id="329" r:id="rId9"/>
    <p:sldId id="330" r:id="rId10"/>
    <p:sldId id="331" r:id="rId11"/>
    <p:sldId id="332" r:id="rId12"/>
    <p:sldId id="338" r:id="rId13"/>
    <p:sldId id="333" r:id="rId14"/>
    <p:sldId id="334" r:id="rId15"/>
    <p:sldId id="336" r:id="rId16"/>
    <p:sldId id="335" r:id="rId17"/>
    <p:sldId id="339" r:id="rId18"/>
    <p:sldId id="340" r:id="rId19"/>
    <p:sldId id="342" r:id="rId20"/>
    <p:sldId id="341" r:id="rId21"/>
    <p:sldId id="343" r:id="rId22"/>
    <p:sldId id="344" r:id="rId23"/>
    <p:sldId id="345" r:id="rId24"/>
    <p:sldId id="346" r:id="rId25"/>
    <p:sldId id="364" r:id="rId26"/>
    <p:sldId id="373" r:id="rId27"/>
    <p:sldId id="350" r:id="rId28"/>
    <p:sldId id="371" r:id="rId29"/>
    <p:sldId id="374" r:id="rId30"/>
    <p:sldId id="375" r:id="rId31"/>
    <p:sldId id="349" r:id="rId32"/>
    <p:sldId id="377" r:id="rId33"/>
    <p:sldId id="37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74"/>
    <a:srgbClr val="EBE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7" autoAdjust="0"/>
    <p:restoredTop sz="94660"/>
  </p:normalViewPr>
  <p:slideViewPr>
    <p:cSldViewPr snapToGrid="0">
      <p:cViewPr varScale="1">
        <p:scale>
          <a:sx n="114" d="100"/>
          <a:sy n="114" d="100"/>
        </p:scale>
        <p:origin x="3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2/5/2019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2/5/2019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2/5/2019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2/5/2019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4033438262"/>
              </p:ext>
            </p:extLst>
          </p:nvPr>
        </p:nvGraphicFramePr>
        <p:xfrm>
          <a:off x="1447801" y="1431263"/>
          <a:ext cx="8426042" cy="5167040"/>
        </p:xfrm>
        <a:graphic>
          <a:graphicData uri="http://schemas.openxmlformats.org/drawingml/2006/table">
            <a:tbl>
              <a:tblPr firstRow="1" firstCol="1" bandRow="1"/>
              <a:tblGrid>
                <a:gridCol w="1500253">
                  <a:extLst>
                    <a:ext uri="{9D8B030D-6E8A-4147-A177-3AD203B41FA5}">
                      <a16:colId xmlns:a16="http://schemas.microsoft.com/office/drawing/2014/main" val="221469691"/>
                    </a:ext>
                  </a:extLst>
                </a:gridCol>
                <a:gridCol w="2100352">
                  <a:extLst>
                    <a:ext uri="{9D8B030D-6E8A-4147-A177-3AD203B41FA5}">
                      <a16:colId xmlns:a16="http://schemas.microsoft.com/office/drawing/2014/main" val="3379633020"/>
                    </a:ext>
                  </a:extLst>
                </a:gridCol>
                <a:gridCol w="1266998">
                  <a:extLst>
                    <a:ext uri="{9D8B030D-6E8A-4147-A177-3AD203B41FA5}">
                      <a16:colId xmlns:a16="http://schemas.microsoft.com/office/drawing/2014/main" val="4120727020"/>
                    </a:ext>
                  </a:extLst>
                </a:gridCol>
                <a:gridCol w="1266998">
                  <a:extLst>
                    <a:ext uri="{9D8B030D-6E8A-4147-A177-3AD203B41FA5}">
                      <a16:colId xmlns:a16="http://schemas.microsoft.com/office/drawing/2014/main" val="18894829"/>
                    </a:ext>
                  </a:extLst>
                </a:gridCol>
                <a:gridCol w="2291441">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65152">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r>
                        <a:rPr lang="en-SG" b="1" i="1">
                          <a:latin typeface="Cambria Math" panose="02040503050406030204" pitchFamily="18" charset="0"/>
                        </a:rPr>
                        <m:t>=</m:t>
                      </m:r>
                      <m:f>
                        <m:fPr>
                          <m:ctrlPr>
                            <a:rPr lang="en-SG" b="1" i="1">
                              <a:latin typeface="Cambria Math" panose="02040503050406030204" pitchFamily="18" charset="0"/>
                            </a:rPr>
                          </m:ctrlPr>
                        </m:fPr>
                        <m:num>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num>
                        <m:den>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e>
                          </m:nary>
                        </m:den>
                      </m:f>
                      <m:r>
                        <a:rPr lang="en-SG" b="1" i="1">
                          <a:latin typeface="Cambria Math" panose="02040503050406030204" pitchFamily="18" charset="0"/>
                        </a:rPr>
                        <m:t>,  </m:t>
                      </m:r>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e>
                      </m:nary>
                      <m:r>
                        <a:rPr lang="en-SG" b="1" i="1">
                          <a:latin typeface="Cambria Math" panose="02040503050406030204" pitchFamily="18" charset="0"/>
                        </a:rPr>
                        <m:t>=</m:t>
                      </m:r>
                      <m:r>
                        <a:rPr lang="en-SG" b="1" i="1">
                          <a:latin typeface="Cambria Math" panose="02040503050406030204" pitchFamily="18" charset="0"/>
                        </a:rPr>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oMath>
                </a14:m>
                <a:r>
                  <a:rPr lang="en-SG" dirty="0"/>
                  <a:t> is the weight assigned for stock </a:t>
                </a:r>
                <a14:m>
                  <m:oMath xmlns:m="http://schemas.openxmlformats.org/officeDocument/2006/math">
                    <m:r>
                      <a:rPr lang="en-SG" i="1">
                        <a:latin typeface="Cambria Math" panose="02040503050406030204" pitchFamily="18" charset="0"/>
                      </a:rPr>
                      <m:t>𝑖</m:t>
                    </m:r>
                  </m:oMath>
                </a14:m>
                <a:r>
                  <a:rPr lang="en-SG" dirty="0"/>
                  <a:t> for trading year </a:t>
                </a:r>
                <a14:m>
                  <m:oMath xmlns:m="http://schemas.openxmlformats.org/officeDocument/2006/math">
                    <m:r>
                      <a:rPr lang="en-SG" i="1">
                        <a:latin typeface="Cambria Math" panose="02040503050406030204" pitchFamily="18" charset="0"/>
                      </a:rPr>
                      <m:t>𝑡</m:t>
                    </m:r>
                  </m:oMath>
                </a14:m>
                <a:r>
                  <a:rPr lang="en-SG" dirty="0"/>
                  <a:t>, based on its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where the sum of the weights of the individual stocks for any year is 1.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for weights for trading year  </a:t>
                </a:r>
                <a14:m>
                  <m:oMath xmlns:m="http://schemas.openxmlformats.org/officeDocument/2006/math">
                    <m:r>
                      <a:rPr lang="en-SG" i="1">
                        <a:latin typeface="Cambria Math" panose="02040503050406030204" pitchFamily="18" charset="0"/>
                      </a:rPr>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r>
                      <a:rPr lang="en-SG" i="1">
                        <a:latin typeface="Cambria Math" panose="02040503050406030204" pitchFamily="18" charset="0"/>
                      </a:rPr>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4179305206"/>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 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$5.14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4.14%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0.55%</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7.73%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0.02</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1.32</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0.31%</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0.05</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1.80</a:t>
                      </a:r>
                    </a:p>
                  </a:txBody>
                  <a:tcPr marL="45720" marR="4572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0.34%</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4.79%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-0.04%</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-0.01</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0.05</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1.48</a:t>
                      </a:r>
                    </a:p>
                  </a:txBody>
                  <a:tcPr marL="45720" marR="4572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0.26%</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0.40</a:t>
                      </a:r>
                    </a:p>
                  </a:txBody>
                  <a:tcPr marL="45720" marR="4572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0.25%</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0.00</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0.32</a:t>
                      </a:r>
                    </a:p>
                  </a:txBody>
                  <a:tcPr marL="45720" marR="4572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dirty="0">
                          <a:solidFill>
                            <a:schemeClr val="tx1"/>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4.49%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-0.09%</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-0.02</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0.07</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0.90</a:t>
                      </a:r>
                    </a:p>
                  </a:txBody>
                  <a:tcPr marL="45720" marR="4572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0.20%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-0.18%</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-0.04</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chemeClr val="tx1"/>
                          </a:solidFill>
                          <a:effectLst/>
                          <a:latin typeface="Century Schoolbook" panose="02040604050505020304" pitchFamily="18" charset="0"/>
                        </a:rPr>
                        <a:t>-0.46</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-0.41</a:t>
                      </a:r>
                    </a:p>
                  </a:txBody>
                  <a:tcPr marL="45720" marR="4572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10" name="Title 1">
            <a:extLst>
              <a:ext uri="{FF2B5EF4-FFF2-40B4-BE49-F238E27FC236}">
                <a16:creationId xmlns:a16="http://schemas.microsoft.com/office/drawing/2014/main" id="{B496DB22-F21A-4AD9-B85E-6AA3C71B6782}"/>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Price Return Indices</a:t>
            </a:r>
          </a:p>
        </p:txBody>
      </p:sp>
    </p:spTree>
    <p:extLst>
      <p:ext uri="{BB962C8B-B14F-4D97-AF65-F5344CB8AC3E}">
        <p14:creationId xmlns:p14="http://schemas.microsoft.com/office/powerpoint/2010/main" val="181964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3882680288"/>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-0.23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0.82</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13.41%</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-16.02%</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27.68%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-24.55%</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46.70%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-41.68%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8.30</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138.22</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134.33%</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-30.60%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125.15%</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-27.62%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161.42%</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-43.59%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27.47%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-17.66%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55.88%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100.79%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-41.76%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62.44%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-44.46%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-0.18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-20.12%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37.60%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-28.96%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56.73%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-44.46%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-0.21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39.49%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-34.02%</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67.16%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-44.29%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-0.02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1.22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19.44%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-17.65%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34.76%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-30.31%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58.32%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-49.46%</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9" name="Title 1">
            <a:extLst>
              <a:ext uri="{FF2B5EF4-FFF2-40B4-BE49-F238E27FC236}">
                <a16:creationId xmlns:a16="http://schemas.microsoft.com/office/drawing/2014/main" id="{F0876000-4DEC-4D92-A31F-2E4628F87B3F}"/>
              </a:ext>
            </a:extLst>
          </p:cNvPr>
          <p:cNvSpPr>
            <a:spLocks noGrp="1"/>
          </p:cNvSpPr>
          <p:nvPr>
            <p:ph type="title"/>
          </p:nvPr>
        </p:nvSpPr>
        <p:spPr>
          <a:xfrm>
            <a:off x="1262063" y="365125"/>
            <a:ext cx="9691687" cy="1325563"/>
          </a:xfrm>
        </p:spPr>
        <p:txBody>
          <a:bodyPr anchor="ctr">
            <a:normAutofit/>
          </a:bodyPr>
          <a:lstStyle/>
          <a:p>
            <a:r>
              <a:rPr lang="en-GB" dirty="0"/>
              <a:t>Price Return Indices</a:t>
            </a:r>
          </a:p>
        </p:txBody>
      </p:sp>
    </p:spTree>
    <p:extLst>
      <p:ext uri="{BB962C8B-B14F-4D97-AF65-F5344CB8AC3E}">
        <p14:creationId xmlns:p14="http://schemas.microsoft.com/office/powerpoint/2010/main" val="90382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Price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Price Return Indices </a:t>
            </a:r>
          </a:p>
          <a:p>
            <a:pPr algn="ctr" latinLnBrk="1">
              <a:spcAft>
                <a:spcPts val="1000"/>
              </a:spcAft>
            </a:pPr>
            <a:r>
              <a:rPr lang="en-US" spc="10" dirty="0"/>
              <a:t>Based on </a:t>
            </a:r>
            <a:r>
              <a:rPr lang="en-US" b="1" spc="10" dirty="0"/>
              <a:t>Arithmetic Mean Returns</a:t>
            </a:r>
            <a:r>
              <a:rPr lang="en-US" spc="10" dirty="0"/>
              <a:t>, for Jan 1964 -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1038934723"/>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2631414128"/>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4.34%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3.91%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9.47%</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5.89%</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4.68%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4.55%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5.20%</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16.31%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17.38%</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27.20%</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19.49%</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17.71%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17.27%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18.17%</a:t>
                      </a:r>
                    </a:p>
                  </a:txBody>
                  <a:tcPr marL="45720" marR="4572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5.13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-0.027</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FF0000"/>
                          </a:solidFill>
                          <a:effectLst/>
                          <a:latin typeface="Century Schoolbook" panose="02040604050505020304" pitchFamily="18" charset="0"/>
                        </a:rPr>
                        <a:t>-0.048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0.171</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0.056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-0.006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-0.013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11.39%</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10.75%</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11.87%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11.05%</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10.87%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11.59%</a:t>
                      </a:r>
                    </a:p>
                  </a:txBody>
                  <a:tcPr marL="45720" marR="4572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dirty="0">
                          <a:solidFill>
                            <a:srgbClr val="000000"/>
                          </a:solidFill>
                          <a:effectLst/>
                          <a:latin typeface="Century Schoolbook" panose="02040604050505020304" pitchFamily="18" charset="0"/>
                        </a:rPr>
                        <a:t> Ratio (%)</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-0.039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-0.081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0.395</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0.101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-0.009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-0.021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0.036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45.45%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19.44%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134.33%</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27.47%</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-30.38%</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-17.65%</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-30.60%</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-17.66%</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-21.34%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-20.12%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-21.33%</a:t>
                      </a:r>
                    </a:p>
                  </a:txBody>
                  <a:tcPr marL="45720" marR="4572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55.30%</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56.73%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56.14%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55.85%</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54.82%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-0.41%</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5.16%</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1.60%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0.36%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0.89%</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1.06</a:t>
                      </a:r>
                    </a:p>
                  </a:txBody>
                  <a:tcPr marL="45720" marR="4572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1766677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2273406889"/>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$ 14.71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0.75%</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4.17%</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sng" strike="noStrike" dirty="0">
                          <a:solidFill>
                            <a:srgbClr val="000000"/>
                          </a:solidFill>
                          <a:effectLst/>
                          <a:latin typeface="Century Schoolbook (Body)"/>
                        </a:rPr>
                        <a:t>0.12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2.70</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Body)"/>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$ 181.77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1.46%</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9.32%</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1.21%</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0.13</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3.11</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1.07%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sng" strike="noStrike">
                          <a:solidFill>
                            <a:srgbClr val="000000"/>
                          </a:solidFill>
                          <a:effectLst/>
                          <a:latin typeface="Century Schoolbook (Body)"/>
                        </a:rPr>
                        <a:t>0.13</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2.17</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$ 40.60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1.03%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4.78%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0.79%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3.58</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$ 28.79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3.38</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$ 29.46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4.21%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0.70%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Body)"/>
                        </a:rPr>
                        <a:t>0.17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0" u="none" dirty="0">
                          <a:solidFill>
                            <a:srgbClr val="000000"/>
                          </a:solidFill>
                          <a:effectLst/>
                          <a:latin typeface="Century Schoolbook (Body)"/>
                          <a:ea typeface="DengXian" panose="02010600030101010101" pitchFamily="2" charset="-122"/>
                          <a:cs typeface="Calibri" panose="020F0502020204030204" pitchFamily="34" charset="0"/>
                        </a:rPr>
                        <a:t>3.55</a:t>
                      </a:r>
                      <a:endParaRPr lang="en-US" sz="1100" b="0"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Body)"/>
                        </a:rPr>
                        <a:t>0.29</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$ 24.56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0.89%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0.15</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3.20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2.34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$ 26.76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0.67%</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Body)"/>
                        </a:rPr>
                        <a:t>0.29</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3.23</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B7E2B0AC-292E-48BB-BCDB-F7E476A2ED81}"/>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377683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1077916956"/>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0.55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12.39%</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-13.33%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30.78%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-21.63%</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51.65%</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-31.80%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8.43</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117.26</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134.84%</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-28.59%</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129.33%</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-26.87%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194.69%</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-32.58%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27.36%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-17.55%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57.59%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-27.47%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108.80%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15.83%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40.81%</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67.14%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14.40%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-20.04%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38.39%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-28.33%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61.74%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-31.42%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-0.43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0.68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13.93%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-13.00%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33.52%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-22.70%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52.94%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-32.84%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-33.44%</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71.58%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kern="1200" dirty="0">
                          <a:solidFill>
                            <a:schemeClr val="tx1"/>
                          </a:solidFill>
                          <a:effectLst/>
                          <a:latin typeface="+mn-lt"/>
                          <a:ea typeface="+mn-ea"/>
                          <a:cs typeface="+mn-cs"/>
                        </a:rPr>
                        <a:t>-37.54%</a:t>
                      </a: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19.37%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-11.18%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35.80%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-22.07%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63.38%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-27.70%</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3F5BEEE3-AEEF-47BA-9BE4-11BFEA2B057D}"/>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839780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Total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Total Return Indices </a:t>
            </a:r>
          </a:p>
          <a:p>
            <a:pPr algn="ctr" latinLnBrk="1">
              <a:spcAft>
                <a:spcPts val="1000"/>
              </a:spcAft>
            </a:pPr>
            <a:r>
              <a:rPr lang="en-US" spc="10" dirty="0"/>
              <a:t>Based on </a:t>
            </a:r>
            <a:r>
              <a:rPr lang="en-US" b="1" spc="10" dirty="0"/>
              <a:t>Arithmetic Mean Returns</a:t>
            </a:r>
            <a:r>
              <a:rPr lang="en-US" spc="10" dirty="0"/>
              <a:t>, for Jan 1989 -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756933583"/>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3926367162"/>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11.02%</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22.82%</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15.24%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13.61%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13.42%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13.39%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18.70%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18.82%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36.03%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22.84%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19.73%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19.06%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17.85%</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20.29%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14.71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26.76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181.77</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40.60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28.79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28.19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29.46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24.56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0.56</a:t>
                      </a:r>
                    </a:p>
                  </a:txBody>
                  <a:tcPr marL="6350" marR="6350" marT="6350" marB="0" anchor="ctr">
                    <a:lnL>
                      <a:noFill/>
                    </a:lnL>
                    <a:lnR>
                      <a:noFill/>
                    </a:lnR>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0.58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13.95%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11.75%</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13.57%</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13.39%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12.32%</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14.77%</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dirty="0">
                          <a:solidFill>
                            <a:srgbClr val="000000"/>
                          </a:solidFill>
                          <a:effectLst/>
                          <a:latin typeface="Century Schoolbook" panose="02040604050505020304" pitchFamily="18" charset="0"/>
                        </a:rPr>
                        <a:t> Ratio (%)</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0.57</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1.44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0.90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0.79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50.76%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19.37%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134.84%</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27.36%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15.83%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14.40%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13.93%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15.34%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-27.84%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-11.18%</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-28.59%</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-17.55%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-13.00%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63.61%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65.28%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65.56%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63.89%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64.44%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65.83%</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2.33%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12.19%</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3.64%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3.15%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0.54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3850976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BE53-B78A-4364-8FF4-E7AB290A1C5B}"/>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B150E9E8-DBCF-4182-A4C6-5F3DABCED778}"/>
              </a:ext>
            </a:extLst>
          </p:cNvPr>
          <p:cNvSpPr>
            <a:spLocks noGrp="1"/>
          </p:cNvSpPr>
          <p:nvPr>
            <p:ph idx="1"/>
          </p:nvPr>
        </p:nvSpPr>
        <p:spPr/>
        <p:txBody>
          <a:bodyPr anchor="ctr">
            <a:normAutofit/>
          </a:bodyPr>
          <a:lstStyle/>
          <a:p>
            <a:pPr algn="just"/>
            <a:r>
              <a:rPr lang="en-SG" b="1" dirty="0"/>
              <a:t>ROIC</a:t>
            </a:r>
            <a:r>
              <a:rPr lang="en-SG" dirty="0"/>
              <a:t>-based smart beta index is the one of choice, as it delivers far </a:t>
            </a:r>
            <a:r>
              <a:rPr lang="en-SG" b="1" dirty="0"/>
              <a:t>superior returns and decent risk-adjusted performance</a:t>
            </a:r>
            <a:r>
              <a:rPr lang="en-SG" dirty="0"/>
              <a:t>.</a:t>
            </a:r>
          </a:p>
          <a:p>
            <a:pPr algn="just"/>
            <a:r>
              <a:rPr lang="en-SG" dirty="0"/>
              <a:t>However, superior returns come at expense of greater </a:t>
            </a:r>
            <a:r>
              <a:rPr lang="en-SG" b="1" dirty="0"/>
              <a:t>downside volatility </a:t>
            </a:r>
            <a:r>
              <a:rPr lang="en-SG" dirty="0"/>
              <a:t>and </a:t>
            </a:r>
            <a:r>
              <a:rPr lang="en-SG" b="1" dirty="0"/>
              <a:t>worst monthly return </a:t>
            </a:r>
            <a:r>
              <a:rPr lang="en-SG" dirty="0"/>
              <a:t>(higher risk).</a:t>
            </a:r>
          </a:p>
          <a:p>
            <a:pPr algn="just"/>
            <a:r>
              <a:rPr lang="en-SG" b="1" dirty="0"/>
              <a:t>Op CF Margin</a:t>
            </a:r>
            <a:r>
              <a:rPr lang="en-SG" dirty="0"/>
              <a:t>-based smart beta index also worth an honourable mention due to its </a:t>
            </a:r>
            <a:r>
              <a:rPr lang="en-SG" b="1" dirty="0"/>
              <a:t>superior risk-adjusted return </a:t>
            </a:r>
            <a:r>
              <a:rPr lang="en-SG" dirty="0"/>
              <a:t>in terms of Sharpe ratio, may be better suited for lower-volatility play.</a:t>
            </a:r>
          </a:p>
          <a:p>
            <a:pPr marL="274320" lvl="1" indent="0" algn="just">
              <a:buNone/>
            </a:pPr>
            <a:endParaRPr lang="en-SG" sz="1800" dirty="0"/>
          </a:p>
          <a:p>
            <a:pPr algn="just"/>
            <a:r>
              <a:rPr lang="en-SG" dirty="0"/>
              <a:t>Possible Additional Avenues of Exploration</a:t>
            </a:r>
          </a:p>
          <a:p>
            <a:pPr lvl="1" algn="just"/>
            <a:r>
              <a:rPr lang="en-SG" sz="1800" dirty="0"/>
              <a:t>Analyses of more fundamental-weighted indices</a:t>
            </a:r>
          </a:p>
          <a:p>
            <a:pPr lvl="1" algn="just"/>
            <a:r>
              <a:rPr lang="en-SG" sz="1800" dirty="0"/>
              <a:t>Analyses of drivers of relative smart beta index outperformance</a:t>
            </a:r>
          </a:p>
        </p:txBody>
      </p:sp>
    </p:spTree>
    <p:extLst>
      <p:ext uri="{BB962C8B-B14F-4D97-AF65-F5344CB8AC3E}">
        <p14:creationId xmlns:p14="http://schemas.microsoft.com/office/powerpoint/2010/main" val="341836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Thank you.</a:t>
            </a:r>
          </a:p>
        </p:txBody>
      </p:sp>
    </p:spTree>
    <p:extLst>
      <p:ext uri="{BB962C8B-B14F-4D97-AF65-F5344CB8AC3E}">
        <p14:creationId xmlns:p14="http://schemas.microsoft.com/office/powerpoint/2010/main" val="372546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450</TotalTime>
  <Words>2918</Words>
  <Application>Microsoft Office PowerPoint</Application>
  <PresentationFormat>Widescreen</PresentationFormat>
  <Paragraphs>784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Century Schoolbook (Body)</vt:lpstr>
      <vt:lpstr>Arial</vt:lpstr>
      <vt:lpstr>Calibri</vt:lpstr>
      <vt:lpstr>Cambria Math</vt:lpstr>
      <vt:lpstr>Century Schoolbook</vt:lpstr>
      <vt:lpstr>Wingdings 2</vt:lpstr>
      <vt:lpstr>View</vt:lpstr>
      <vt:lpstr>QF604: Econometrics  of Financial Markets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PowerPoint Presentation</vt:lpstr>
      <vt:lpstr>Price Return Indices</vt:lpstr>
      <vt:lpstr>Price Return Indices</vt:lpstr>
      <vt:lpstr>PowerPoint Presentation</vt:lpstr>
      <vt:lpstr>PowerPoint Presentation</vt:lpstr>
      <vt:lpstr>Total Return Indices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Tian Yong Woon</cp:lastModifiedBy>
  <cp:revision>52</cp:revision>
  <dcterms:created xsi:type="dcterms:W3CDTF">2019-05-01T08:09:45Z</dcterms:created>
  <dcterms:modified xsi:type="dcterms:W3CDTF">2019-05-02T09:49:53Z</dcterms:modified>
</cp:coreProperties>
</file>