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65" r:id="rId27"/>
    <p:sldId id="366" r:id="rId28"/>
    <p:sldId id="367" r:id="rId29"/>
    <p:sldId id="350" r:id="rId30"/>
    <p:sldId id="352" r:id="rId31"/>
    <p:sldId id="347" r:id="rId32"/>
    <p:sldId id="368" r:id="rId33"/>
    <p:sldId id="369" r:id="rId34"/>
    <p:sldId id="348" r:id="rId35"/>
    <p:sldId id="353" r:id="rId36"/>
    <p:sldId id="363" r:id="rId37"/>
    <p:sldId id="354" r:id="rId38"/>
    <p:sldId id="355" r:id="rId39"/>
    <p:sldId id="360" r:id="rId40"/>
    <p:sldId id="361" r:id="rId41"/>
    <p:sldId id="356" r:id="rId42"/>
    <p:sldId id="362" r:id="rId43"/>
    <p:sldId id="34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3989579"/>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78894">
                <a:tc rowSpan="2">
                  <a:txBody>
                    <a:bodyPr/>
                    <a:lstStyle/>
                    <a:p>
                      <a:pPr algn="ctr">
                        <a:lnSpc>
                          <a:spcPct val="107000"/>
                        </a:lnSpc>
                        <a:spcAft>
                          <a:spcPts val="0"/>
                        </a:spcAft>
                      </a:pPr>
                      <a:r>
                        <a:rPr lang="en-US" sz="1200" dirty="0">
                          <a:effectLst/>
                        </a:rPr>
                        <a:t>Index</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Ending Value of 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Geometric</a:t>
                      </a:r>
                      <a:endParaRPr lang="en-US" sz="2400">
                        <a:effectLst/>
                      </a:endParaRPr>
                    </a:p>
                    <a:p>
                      <a:pPr algn="ctr">
                        <a:lnSpc>
                          <a:spcPct val="107000"/>
                        </a:lnSpc>
                        <a:spcAft>
                          <a:spcPts val="0"/>
                        </a:spcAft>
                      </a:pPr>
                      <a:r>
                        <a:rPr lang="en-US" sz="1200">
                          <a:effectLst/>
                        </a:rPr>
                        <a:t>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Volatility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a:effectLst/>
                        </a:rPr>
                        <a:t>VS RF rate</a:t>
                      </a:r>
                      <a:endParaRPr lang="en-US" sz="2400">
                        <a:effectLst/>
                      </a:endParaRPr>
                    </a:p>
                    <a:p>
                      <a:pPr algn="ctr">
                        <a:lnSpc>
                          <a:spcPct val="107000"/>
                        </a:lnSpc>
                        <a:spcAft>
                          <a:spcPts val="0"/>
                        </a:spcAft>
                      </a:pPr>
                      <a:r>
                        <a:rPr lang="en-US" sz="1200">
                          <a:effectLst/>
                        </a:rPr>
                        <a:t>(3M US Treasury)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a:effectLst/>
                        </a:rPr>
                        <a:t>VS Original Index</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78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Sharpe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t-Stats*</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Information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t-Stats*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33082">
                <a:tc>
                  <a:txBody>
                    <a:bodyPr/>
                    <a:lstStyle/>
                    <a:p>
                      <a:pPr algn="ctr">
                        <a:lnSpc>
                          <a:spcPct val="107000"/>
                        </a:lnSpc>
                        <a:spcAft>
                          <a:spcPts val="0"/>
                        </a:spcAft>
                      </a:pPr>
                      <a:r>
                        <a:rPr lang="en-US" sz="1200">
                          <a:effectLst/>
                        </a:rPr>
                        <a:t>DJUAPR</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$ 5.14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24706">
                <a:tc>
                  <a:txBody>
                    <a:bodyPr/>
                    <a:lstStyle/>
                    <a:p>
                      <a:pPr algn="ctr">
                        <a:lnSpc>
                          <a:spcPct val="107000"/>
                        </a:lnSpc>
                        <a:spcAft>
                          <a:spcPts val="0"/>
                        </a:spcAft>
                      </a:pPr>
                      <a:r>
                        <a:rPr lang="en-US" sz="1200" dirty="0">
                          <a:effectLst/>
                        </a:rPr>
                        <a:t>ROIC</a:t>
                      </a:r>
                      <a:endParaRPr lang="en-US" sz="2400" dirty="0">
                        <a:effectLst/>
                      </a:endParaRPr>
                    </a:p>
                    <a:p>
                      <a:pPr algn="ctr">
                        <a:lnSpc>
                          <a:spcPct val="107000"/>
                        </a:lnSpc>
                        <a:spcAft>
                          <a:spcPts val="0"/>
                        </a:spcAft>
                      </a:pPr>
                      <a:r>
                        <a:rPr lang="en-US" sz="1200" dirty="0">
                          <a:effectLst/>
                        </a:rPr>
                        <a:t>(Return on Invested Capital)</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$ 37.61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0.55%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7.73%</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0.16%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0.31%</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24706">
                <a:tc>
                  <a:txBody>
                    <a:bodyPr/>
                    <a:lstStyle/>
                    <a:p>
                      <a:pPr algn="ctr">
                        <a:lnSpc>
                          <a:spcPct val="107000"/>
                        </a:lnSpc>
                        <a:spcAft>
                          <a:spcPts val="0"/>
                        </a:spcAft>
                      </a:pPr>
                      <a:r>
                        <a:rPr lang="en-US" sz="1200">
                          <a:effectLst/>
                        </a:rPr>
                        <a:t>ROCE</a:t>
                      </a:r>
                      <a:endParaRPr lang="en-US" sz="2400">
                        <a:effectLst/>
                      </a:endParaRPr>
                    </a:p>
                    <a:p>
                      <a:pPr algn="ctr">
                        <a:lnSpc>
                          <a:spcPct val="107000"/>
                        </a:lnSpc>
                        <a:spcAft>
                          <a:spcPts val="0"/>
                        </a:spcAft>
                      </a:pPr>
                      <a:r>
                        <a:rPr lang="en-US" sz="1200">
                          <a:effectLst/>
                        </a:rPr>
                        <a:t>(Return on Capital Employed)</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$ 9.67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-0.87%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33082">
                <a:tc>
                  <a:txBody>
                    <a:bodyPr/>
                    <a:lstStyle/>
                    <a:p>
                      <a:pPr algn="ctr">
                        <a:lnSpc>
                          <a:spcPct val="107000"/>
                        </a:lnSpc>
                        <a:spcAft>
                          <a:spcPts val="0"/>
                        </a:spcAft>
                      </a:pPr>
                      <a:r>
                        <a:rPr lang="en-US" sz="1200">
                          <a:effectLst/>
                        </a:rPr>
                        <a:t>Gross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$ 5.52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33082">
                <a:tc>
                  <a:txBody>
                    <a:bodyPr/>
                    <a:lstStyle/>
                    <a:p>
                      <a:pPr algn="ctr">
                        <a:lnSpc>
                          <a:spcPct val="107000"/>
                        </a:lnSpc>
                        <a:spcAft>
                          <a:spcPts val="0"/>
                        </a:spcAft>
                      </a:pPr>
                      <a:r>
                        <a:rPr lang="en-US" sz="1200">
                          <a:effectLst/>
                        </a:rPr>
                        <a:t>EBITDA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-2.92%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0.34%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233082">
                <a:tc>
                  <a:txBody>
                    <a:bodyPr/>
                    <a:lstStyle/>
                    <a:p>
                      <a:pPr algn="ctr">
                        <a:lnSpc>
                          <a:spcPct val="107000"/>
                        </a:lnSpc>
                        <a:spcAft>
                          <a:spcPts val="0"/>
                        </a:spcAft>
                      </a:pPr>
                      <a:r>
                        <a:rPr lang="en-US" sz="1200">
                          <a:effectLst/>
                        </a:rPr>
                        <a:t>Current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$ 6.99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-0.09%</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2.65%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0.90</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17161">
                <a:tc>
                  <a:txBody>
                    <a:bodyPr/>
                    <a:lstStyle/>
                    <a:p>
                      <a:pPr algn="ctr">
                        <a:lnSpc>
                          <a:spcPct val="107000"/>
                        </a:lnSpc>
                        <a:spcAft>
                          <a:spcPts val="0"/>
                        </a:spcAft>
                      </a:pPr>
                      <a:r>
                        <a:rPr lang="en-US" sz="1200">
                          <a:effectLst/>
                        </a:rPr>
                        <a:t>Market Capitalisation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-0.05%</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-2.56%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-0.41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33082">
                <a:tc>
                  <a:txBody>
                    <a:bodyPr/>
                    <a:lstStyle/>
                    <a:p>
                      <a:pPr algn="ctr">
                        <a:lnSpc>
                          <a:spcPct val="107000"/>
                        </a:lnSpc>
                        <a:spcAft>
                          <a:spcPts val="0"/>
                        </a:spcAft>
                      </a:pPr>
                      <a:r>
                        <a:rPr lang="en-US" sz="1200">
                          <a:effectLst/>
                        </a:rPr>
                        <a:t>Average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$ 10.58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4.96%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1.77%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0.75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4007982"/>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63038">
                <a:tc rowSpan="2">
                  <a:txBody>
                    <a:bodyPr/>
                    <a:lstStyle/>
                    <a:p>
                      <a:pPr algn="ctr">
                        <a:lnSpc>
                          <a:spcPct val="107000"/>
                        </a:lnSpc>
                        <a:spcAft>
                          <a:spcPts val="0"/>
                        </a:spcAft>
                      </a:pPr>
                      <a:r>
                        <a:rPr lang="en-US" sz="1200" b="1" dirty="0">
                          <a:effectLst/>
                          <a:latin typeface="Century Schoolbook (Body)"/>
                          <a:ea typeface="DengXian" panose="02010600030101010101" pitchFamily="2" charset="-122"/>
                          <a:cs typeface="Calibri" panose="020F0502020204030204" pitchFamily="34" charset="0"/>
                        </a:rPr>
                        <a:t>Index</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Ending Value of 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Geometric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Volatility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RF rate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(3M US Treasury)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Original Index</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628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Sharpe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Information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DJUATR</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$ 6.16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12.14%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Invested Capital)</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$ 181.77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13.03%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12.78%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ROCE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Capital Employed)</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$ 40.60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26.65%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Gross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27.29%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EBITDA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27.36%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36688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Operating Cash Flow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$ 29.46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4.21%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16.66%</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29.43%</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0335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Current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$ 24.56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0.89%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3.20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25.58%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Market Capitalisation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$ 26.76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29.41%</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Total Return Indices, </a:t>
            </a:r>
          </a:p>
          <a:p>
            <a:pPr algn="ctr" latinLnBrk="1">
              <a:spcAft>
                <a:spcPts val="1000"/>
              </a:spcAft>
            </a:pPr>
            <a:r>
              <a:rPr lang="en-US" spc="10" dirty="0"/>
              <a:t>Jan 1989 - Dec 2018</a:t>
            </a:r>
          </a:p>
        </p:txBody>
      </p:sp>
    </p:spTree>
    <p:extLst>
      <p:ext uri="{BB962C8B-B14F-4D97-AF65-F5344CB8AC3E}">
        <p14:creationId xmlns:p14="http://schemas.microsoft.com/office/powerpoint/2010/main" val="355023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59ECBD-30EA-4541-A195-F6BE25F36A19}"/>
              </a:ext>
            </a:extLst>
          </p:cNvPr>
          <p:cNvGraphicFramePr>
            <a:graphicFrameLocks noGrp="1"/>
          </p:cNvGraphicFramePr>
          <p:nvPr>
            <p:extLst/>
          </p:nvPr>
        </p:nvGraphicFramePr>
        <p:xfrm>
          <a:off x="1018093" y="2316954"/>
          <a:ext cx="9351391" cy="3999004"/>
        </p:xfrm>
        <a:graphic>
          <a:graphicData uri="http://schemas.openxmlformats.org/drawingml/2006/table">
            <a:tbl>
              <a:tblPr firstRow="1" firstCol="1" bandRow="1">
                <a:tableStyleId>{5C22544A-7EE6-4342-B048-85BDC9FD1C3A}</a:tableStyleId>
              </a:tblPr>
              <a:tblGrid>
                <a:gridCol w="1308948">
                  <a:extLst>
                    <a:ext uri="{9D8B030D-6E8A-4147-A177-3AD203B41FA5}">
                      <a16:colId xmlns:a16="http://schemas.microsoft.com/office/drawing/2014/main" val="596732143"/>
                    </a:ext>
                  </a:extLst>
                </a:gridCol>
                <a:gridCol w="812451">
                  <a:extLst>
                    <a:ext uri="{9D8B030D-6E8A-4147-A177-3AD203B41FA5}">
                      <a16:colId xmlns:a16="http://schemas.microsoft.com/office/drawing/2014/main" val="2354091209"/>
                    </a:ext>
                  </a:extLst>
                </a:gridCol>
                <a:gridCol w="782702">
                  <a:extLst>
                    <a:ext uri="{9D8B030D-6E8A-4147-A177-3AD203B41FA5}">
                      <a16:colId xmlns:a16="http://schemas.microsoft.com/office/drawing/2014/main" val="1663047274"/>
                    </a:ext>
                  </a:extLst>
                </a:gridCol>
                <a:gridCol w="1045313">
                  <a:extLst>
                    <a:ext uri="{9D8B030D-6E8A-4147-A177-3AD203B41FA5}">
                      <a16:colId xmlns:a16="http://schemas.microsoft.com/office/drawing/2014/main" val="2995504077"/>
                    </a:ext>
                  </a:extLst>
                </a:gridCol>
                <a:gridCol w="1235089">
                  <a:extLst>
                    <a:ext uri="{9D8B030D-6E8A-4147-A177-3AD203B41FA5}">
                      <a16:colId xmlns:a16="http://schemas.microsoft.com/office/drawing/2014/main" val="3866238255"/>
                    </a:ext>
                  </a:extLst>
                </a:gridCol>
                <a:gridCol w="991970">
                  <a:extLst>
                    <a:ext uri="{9D8B030D-6E8A-4147-A177-3AD203B41FA5}">
                      <a16:colId xmlns:a16="http://schemas.microsoft.com/office/drawing/2014/main" val="2688688139"/>
                    </a:ext>
                  </a:extLst>
                </a:gridCol>
                <a:gridCol w="1030951">
                  <a:extLst>
                    <a:ext uri="{9D8B030D-6E8A-4147-A177-3AD203B41FA5}">
                      <a16:colId xmlns:a16="http://schemas.microsoft.com/office/drawing/2014/main" val="2044014647"/>
                    </a:ext>
                  </a:extLst>
                </a:gridCol>
                <a:gridCol w="1075061">
                  <a:extLst>
                    <a:ext uri="{9D8B030D-6E8A-4147-A177-3AD203B41FA5}">
                      <a16:colId xmlns:a16="http://schemas.microsoft.com/office/drawing/2014/main" val="3345432511"/>
                    </a:ext>
                  </a:extLst>
                </a:gridCol>
                <a:gridCol w="1068906">
                  <a:extLst>
                    <a:ext uri="{9D8B030D-6E8A-4147-A177-3AD203B41FA5}">
                      <a16:colId xmlns:a16="http://schemas.microsoft.com/office/drawing/2014/main" val="1039603492"/>
                    </a:ext>
                  </a:extLst>
                </a:gridCol>
              </a:tblGrid>
              <a:tr h="940570">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677328274"/>
                  </a:ext>
                </a:extLst>
              </a:tr>
              <a:tr h="302552">
                <a:tc>
                  <a:txBody>
                    <a:bodyPr/>
                    <a:lstStyle/>
                    <a:p>
                      <a:pPr algn="ctr">
                        <a:lnSpc>
                          <a:spcPct val="107000"/>
                        </a:lnSpc>
                        <a:spcAft>
                          <a:spcPts val="0"/>
                        </a:spcAft>
                      </a:pPr>
                      <a:r>
                        <a:rPr lang="en-US" sz="1200">
                          <a:effectLst/>
                        </a:rPr>
                        <a:t>DJUAPR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0.82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46.70%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71671982"/>
                  </a:ext>
                </a:extLst>
              </a:tr>
              <a:tr h="30255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8.30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138.22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134.33%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-30.60%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125.15%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-27.62%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161.42%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-43.59%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588017264"/>
                  </a:ext>
                </a:extLst>
              </a:tr>
              <a:tr h="30255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-17.66%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55.88%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100.79%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595344202"/>
                  </a:ext>
                </a:extLst>
              </a:tr>
              <a:tr h="30255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62.44%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5526038"/>
                  </a:ext>
                </a:extLst>
              </a:tr>
              <a:tr h="621561">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-28.96%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56.73%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33874993"/>
                  </a:ext>
                </a:extLst>
              </a:tr>
              <a:tr h="30255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39.49%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-34.02%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632816983"/>
                  </a:ext>
                </a:extLst>
              </a:tr>
              <a:tr h="621561">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-0.02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19.44%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-17.65%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34.76%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-30.31%</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58.32%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-49.46%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92448630"/>
                  </a:ext>
                </a:extLst>
              </a:tr>
              <a:tr h="30255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35.38%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-29.19%</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79.08%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-44.24%</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44652758"/>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Distribution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252673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DF2120-3DBC-45FD-AAF7-A34795228964}"/>
              </a:ext>
            </a:extLst>
          </p:cNvPr>
          <p:cNvGraphicFramePr>
            <a:graphicFrameLocks noGrp="1"/>
          </p:cNvGraphicFramePr>
          <p:nvPr>
            <p:extLst/>
          </p:nvPr>
        </p:nvGraphicFramePr>
        <p:xfrm>
          <a:off x="1018093" y="2316954"/>
          <a:ext cx="9351391" cy="3999006"/>
        </p:xfrm>
        <a:graphic>
          <a:graphicData uri="http://schemas.openxmlformats.org/drawingml/2006/table">
            <a:tbl>
              <a:tblPr firstRow="1" firstCol="1" bandRow="1">
                <a:tableStyleId>{5C22544A-7EE6-4342-B048-85BDC9FD1C3A}</a:tableStyleId>
              </a:tblPr>
              <a:tblGrid>
                <a:gridCol w="1295308">
                  <a:extLst>
                    <a:ext uri="{9D8B030D-6E8A-4147-A177-3AD203B41FA5}">
                      <a16:colId xmlns:a16="http://schemas.microsoft.com/office/drawing/2014/main" val="40725064"/>
                    </a:ext>
                  </a:extLst>
                </a:gridCol>
                <a:gridCol w="901437">
                  <a:extLst>
                    <a:ext uri="{9D8B030D-6E8A-4147-A177-3AD203B41FA5}">
                      <a16:colId xmlns:a16="http://schemas.microsoft.com/office/drawing/2014/main" val="1379111673"/>
                    </a:ext>
                  </a:extLst>
                </a:gridCol>
                <a:gridCol w="774545">
                  <a:extLst>
                    <a:ext uri="{9D8B030D-6E8A-4147-A177-3AD203B41FA5}">
                      <a16:colId xmlns:a16="http://schemas.microsoft.com/office/drawing/2014/main" val="898558394"/>
                    </a:ext>
                  </a:extLst>
                </a:gridCol>
                <a:gridCol w="1034419">
                  <a:extLst>
                    <a:ext uri="{9D8B030D-6E8A-4147-A177-3AD203B41FA5}">
                      <a16:colId xmlns:a16="http://schemas.microsoft.com/office/drawing/2014/main" val="89993573"/>
                    </a:ext>
                  </a:extLst>
                </a:gridCol>
                <a:gridCol w="1222218">
                  <a:extLst>
                    <a:ext uri="{9D8B030D-6E8A-4147-A177-3AD203B41FA5}">
                      <a16:colId xmlns:a16="http://schemas.microsoft.com/office/drawing/2014/main" val="1338602356"/>
                    </a:ext>
                  </a:extLst>
                </a:gridCol>
                <a:gridCol w="981632">
                  <a:extLst>
                    <a:ext uri="{9D8B030D-6E8A-4147-A177-3AD203B41FA5}">
                      <a16:colId xmlns:a16="http://schemas.microsoft.com/office/drawing/2014/main" val="1384615253"/>
                    </a:ext>
                  </a:extLst>
                </a:gridCol>
                <a:gridCol w="1020207">
                  <a:extLst>
                    <a:ext uri="{9D8B030D-6E8A-4147-A177-3AD203B41FA5}">
                      <a16:colId xmlns:a16="http://schemas.microsoft.com/office/drawing/2014/main" val="2235247906"/>
                    </a:ext>
                  </a:extLst>
                </a:gridCol>
                <a:gridCol w="1063858">
                  <a:extLst>
                    <a:ext uri="{9D8B030D-6E8A-4147-A177-3AD203B41FA5}">
                      <a16:colId xmlns:a16="http://schemas.microsoft.com/office/drawing/2014/main" val="1309521984"/>
                    </a:ext>
                  </a:extLst>
                </a:gridCol>
                <a:gridCol w="1057767">
                  <a:extLst>
                    <a:ext uri="{9D8B030D-6E8A-4147-A177-3AD203B41FA5}">
                      <a16:colId xmlns:a16="http://schemas.microsoft.com/office/drawing/2014/main" val="1377515999"/>
                    </a:ext>
                  </a:extLst>
                </a:gridCol>
              </a:tblGrid>
              <a:tr h="761471">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14232216"/>
                  </a:ext>
                </a:extLst>
              </a:tr>
              <a:tr h="244942">
                <a:tc>
                  <a:txBody>
                    <a:bodyPr/>
                    <a:lstStyle/>
                    <a:p>
                      <a:pPr algn="ctr">
                        <a:lnSpc>
                          <a:spcPct val="107000"/>
                        </a:lnSpc>
                        <a:spcAft>
                          <a:spcPts val="0"/>
                        </a:spcAft>
                      </a:pPr>
                      <a:r>
                        <a:rPr lang="en-US" sz="1200">
                          <a:effectLst/>
                        </a:rPr>
                        <a:t>DJUATR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12.39%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438070687"/>
                  </a:ext>
                </a:extLst>
              </a:tr>
              <a:tr h="24494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8.43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117.26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134.84%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-28.59%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-26.87%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-26.87%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194.69%</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-32.58%</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89794250"/>
                  </a:ext>
                </a:extLst>
              </a:tr>
              <a:tr h="24494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57.59%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108.80%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94460278"/>
                  </a:ext>
                </a:extLst>
              </a:tr>
              <a:tr h="24494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371995517"/>
                  </a:ext>
                </a:extLst>
              </a:tr>
              <a:tr h="503206">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61.74%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-31.42%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46935396"/>
                  </a:ext>
                </a:extLst>
              </a:tr>
              <a:tr h="761471">
                <a:tc>
                  <a:txBody>
                    <a:bodyPr/>
                    <a:lstStyle/>
                    <a:p>
                      <a:pPr algn="ctr">
                        <a:lnSpc>
                          <a:spcPct val="107000"/>
                        </a:lnSpc>
                        <a:spcAft>
                          <a:spcPts val="0"/>
                        </a:spcAft>
                      </a:pPr>
                      <a:r>
                        <a:rPr lang="en-US" sz="1200">
                          <a:effectLst/>
                        </a:rPr>
                        <a:t>Operating Cash Flow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-22.70%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52.94%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-32.84%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856396689"/>
                  </a:ext>
                </a:extLst>
              </a:tr>
              <a:tr h="24494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71.58%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66681775"/>
                  </a:ext>
                </a:extLst>
              </a:tr>
              <a:tr h="503206">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-0.14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1.14</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19.37%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-11.18%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35.80%</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-22.07%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63.38%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-27.70%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02747009"/>
                  </a:ext>
                </a:extLst>
              </a:tr>
              <a:tr h="24494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-18.28%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-26.58%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83.99%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-32.53%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797512207"/>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4 Distribution of Fundamentally Weighted Total Return Indices, </a:t>
            </a:r>
          </a:p>
          <a:p>
            <a:pPr algn="ctr" latinLnBrk="1">
              <a:spcAft>
                <a:spcPts val="1000"/>
              </a:spcAft>
            </a:pPr>
            <a:r>
              <a:rPr lang="en-US" spc="10" dirty="0"/>
              <a:t>Jan 1989- Dec 2018</a:t>
            </a:r>
          </a:p>
        </p:txBody>
      </p:sp>
    </p:spTree>
    <p:extLst>
      <p:ext uri="{BB962C8B-B14F-4D97-AF65-F5344CB8AC3E}">
        <p14:creationId xmlns:p14="http://schemas.microsoft.com/office/powerpoint/2010/main" val="1980638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dirty="0">
                          <a:effectLst/>
                        </a:rPr>
                        <a:t>Price Return (Arithmetic)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4167086480"/>
              </p:ext>
            </p:extLst>
          </p:nvPr>
        </p:nvGraphicFramePr>
        <p:xfrm>
          <a:off x="1027956" y="1450206"/>
          <a:ext cx="9207340" cy="5092245"/>
        </p:xfrm>
        <a:graphic>
          <a:graphicData uri="http://schemas.openxmlformats.org/drawingml/2006/table">
            <a:tbl>
              <a:tblPr firstRow="1" firstCol="1" bandRow="1">
                <a:tableStyleId>{5C22544A-7EE6-4342-B048-85BDC9FD1C3A}</a:tableStyleId>
              </a:tblPr>
              <a:tblGrid>
                <a:gridCol w="3147095">
                  <a:extLst>
                    <a:ext uri="{9D8B030D-6E8A-4147-A177-3AD203B41FA5}">
                      <a16:colId xmlns:a16="http://schemas.microsoft.com/office/drawing/2014/main" val="3766305623"/>
                    </a:ext>
                  </a:extLst>
                </a:gridCol>
                <a:gridCol w="692785">
                  <a:extLst>
                    <a:ext uri="{9D8B030D-6E8A-4147-A177-3AD203B41FA5}">
                      <a16:colId xmlns:a16="http://schemas.microsoft.com/office/drawing/2014/main" val="2155438717"/>
                    </a:ext>
                  </a:extLst>
                </a:gridCol>
                <a:gridCol w="94519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86445">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dirty="0"/>
              <a:t>Autocorrelation of Fundamentals</a:t>
            </a:r>
            <a:endParaRPr lang="en-GB" dirty="0"/>
          </a:p>
        </p:txBody>
      </p:sp>
      <p:graphicFrame>
        <p:nvGraphicFramePr>
          <p:cNvPr id="5" name="Table 4">
            <a:extLst>
              <a:ext uri="{FF2B5EF4-FFF2-40B4-BE49-F238E27FC236}">
                <a16:creationId xmlns:a16="http://schemas.microsoft.com/office/drawing/2014/main" id="{39401A05-F7D3-4461-8A06-0B171261233C}"/>
              </a:ext>
            </a:extLst>
          </p:cNvPr>
          <p:cNvGraphicFramePr>
            <a:graphicFrameLocks noGrp="1"/>
          </p:cNvGraphicFramePr>
          <p:nvPr>
            <p:extLst>
              <p:ext uri="{D42A27DB-BD31-4B8C-83A1-F6EECF244321}">
                <p14:modId xmlns:p14="http://schemas.microsoft.com/office/powerpoint/2010/main" val="1219130702"/>
              </p:ext>
            </p:extLst>
          </p:nvPr>
        </p:nvGraphicFramePr>
        <p:xfrm>
          <a:off x="975930" y="1478005"/>
          <a:ext cx="9407957" cy="5201869"/>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0.51</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0.92</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0.79</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0.45</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0.98</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Tree>
    <p:extLst>
      <p:ext uri="{BB962C8B-B14F-4D97-AF65-F5344CB8AC3E}">
        <p14:creationId xmlns:p14="http://schemas.microsoft.com/office/powerpoint/2010/main" val="70760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1964EA3-D29B-405C-8194-6404EFE2E79A}"/>
              </a:ext>
            </a:extLst>
          </p:cNvPr>
          <p:cNvGraphicFramePr>
            <a:graphicFrameLocks noGrp="1"/>
          </p:cNvGraphicFramePr>
          <p:nvPr>
            <p:extLst>
              <p:ext uri="{D42A27DB-BD31-4B8C-83A1-F6EECF244321}">
                <p14:modId xmlns:p14="http://schemas.microsoft.com/office/powerpoint/2010/main" val="652380278"/>
              </p:ext>
            </p:extLst>
          </p:nvPr>
        </p:nvGraphicFramePr>
        <p:xfrm>
          <a:off x="975930" y="1478005"/>
          <a:ext cx="9407957" cy="5169952"/>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6.53</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25.57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8.26</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8.15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1.34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3.78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8.66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16.07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5.24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-1.08</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1.49</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14.30</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
        <p:nvSpPr>
          <p:cNvPr id="9" name="Title 1">
            <a:extLst>
              <a:ext uri="{FF2B5EF4-FFF2-40B4-BE49-F238E27FC236}">
                <a16:creationId xmlns:a16="http://schemas.microsoft.com/office/drawing/2014/main" id="{2BF2E73D-20A5-49A2-B20B-F76A7500AFDB}"/>
              </a:ext>
            </a:extLst>
          </p:cNvPr>
          <p:cNvSpPr>
            <a:spLocks noGrp="1"/>
          </p:cNvSpPr>
          <p:nvPr>
            <p:ph type="title"/>
          </p:nvPr>
        </p:nvSpPr>
        <p:spPr>
          <a:xfrm>
            <a:off x="1261872" y="365760"/>
            <a:ext cx="9692640" cy="1325562"/>
          </a:xfrm>
        </p:spPr>
        <p:txBody>
          <a:bodyPr anchor="ctr">
            <a:normAutofit/>
          </a:bodyPr>
          <a:lstStyle/>
          <a:p>
            <a:r>
              <a:rPr lang="en-US" dirty="0"/>
              <a:t>T-stats of Autocorrelation</a:t>
            </a:r>
            <a:endParaRPr lang="en-GB" dirty="0"/>
          </a:p>
        </p:txBody>
      </p:sp>
    </p:spTree>
    <p:extLst>
      <p:ext uri="{BB962C8B-B14F-4D97-AF65-F5344CB8AC3E}">
        <p14:creationId xmlns:p14="http://schemas.microsoft.com/office/powerpoint/2010/main" val="194332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Preparation for Regression</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On this part, we are trying to “break down”  all the fundamental weighted indices. We run OLS on the following two sets of data:</a:t>
            </a:r>
          </a:p>
          <a:p>
            <a:pPr marL="342900" indent="-342900">
              <a:buFont typeface="+mj-lt"/>
              <a:buAutoNum type="alphaLcParenR"/>
            </a:pPr>
            <a:r>
              <a:rPr lang="en-US" dirty="0"/>
              <a:t> Total Return vs Fundamental Factors </a:t>
            </a:r>
          </a:p>
          <a:p>
            <a:pPr marL="342900" indent="-342900">
              <a:buFont typeface="+mj-lt"/>
              <a:buAutoNum type="alphaLcParenR"/>
            </a:pPr>
            <a:r>
              <a:rPr lang="en-US" dirty="0"/>
              <a:t> Price Return vs Fundamental Factors </a:t>
            </a:r>
          </a:p>
          <a:p>
            <a:r>
              <a:rPr lang="en-US" dirty="0"/>
              <a:t>  As our former part shows that ROIC and ROCE weighted indices tends to beat the Market Cap and Price weighted indices, we can conclude that the heavily weighted stocks in ROIC or ROCE index must generate excess return so that the index, as a whole, can outperform the average. That is to say companies with higher ROIC or ROCE should have higher return.</a:t>
            </a:r>
          </a:p>
          <a:p>
            <a:r>
              <a:rPr lang="en-US" dirty="0"/>
              <a:t>So we should test on how valid it is that certain fundamental factors could significantly explain the total return or price return.</a:t>
            </a:r>
            <a:endParaRPr lang="en-SG" dirty="0"/>
          </a:p>
        </p:txBody>
      </p:sp>
    </p:spTree>
    <p:extLst>
      <p:ext uri="{BB962C8B-B14F-4D97-AF65-F5344CB8AC3E}">
        <p14:creationId xmlns:p14="http://schemas.microsoft.com/office/powerpoint/2010/main" val="55602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Regression </a:t>
            </a:r>
            <a:r>
              <a:rPr lang="en-US" altLang="zh-CN" dirty="0"/>
              <a:t>Results</a:t>
            </a:r>
            <a:endParaRPr lang="en-GB" dirty="0"/>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After running </a:t>
            </a:r>
            <a:r>
              <a:rPr lang="en-US" dirty="0">
                <a:hlinkClick r:id="rId2" action="ppaction://hlinksldjump"/>
              </a:rPr>
              <a:t>tons of regression </a:t>
            </a:r>
            <a:r>
              <a:rPr lang="en-US" dirty="0"/>
              <a:t>between individual price return/total return vs fundamental factors, we get the estimation parameters of alpha and beta listed in the following tables, along with the </a:t>
            </a:r>
            <a:r>
              <a:rPr lang="en-US" dirty="0">
                <a:hlinkClick r:id="rId3" action="ppaction://hlinksldjump"/>
              </a:rPr>
              <a:t>R-square value </a:t>
            </a:r>
            <a:r>
              <a:rPr lang="en-US" dirty="0"/>
              <a:t>of each regression.</a:t>
            </a:r>
          </a:p>
          <a:p>
            <a:r>
              <a:rPr lang="en-US" dirty="0"/>
              <a:t> And as we see the ROIC row(red) crossing all the companies, we can find that R-square is always larger than the others, which indicates that ROIC always can explain greater portion of price and total return.</a:t>
            </a:r>
          </a:p>
          <a:p>
            <a:r>
              <a:rPr lang="en-US" dirty="0"/>
              <a:t>The ROCE factor is the second powerful explanatory variable among all the factors. This figure is consistent with our previous conclusion.</a:t>
            </a:r>
          </a:p>
          <a:p>
            <a:r>
              <a:rPr lang="en-US" altLang="zh-CN" dirty="0"/>
              <a:t>Now finding the solid foundation behind the ROIC and ROCE weighted index outperformance, we can finally make the conclusion that these two beta portfolio is “smarter” than price or market cap.</a:t>
            </a:r>
            <a:endParaRPr lang="en-SG" dirty="0"/>
          </a:p>
        </p:txBody>
      </p:sp>
    </p:spTree>
    <p:extLst>
      <p:ext uri="{BB962C8B-B14F-4D97-AF65-F5344CB8AC3E}">
        <p14:creationId xmlns:p14="http://schemas.microsoft.com/office/powerpoint/2010/main" val="2845984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pic>
        <p:nvPicPr>
          <p:cNvPr id="3" name="图片 2">
            <a:extLst>
              <a:ext uri="{FF2B5EF4-FFF2-40B4-BE49-F238E27FC236}">
                <a16:creationId xmlns:a16="http://schemas.microsoft.com/office/drawing/2014/main" id="{4F2B2E6A-FA32-4A19-B99B-FD0C20E143E9}"/>
              </a:ext>
            </a:extLst>
          </p:cNvPr>
          <p:cNvPicPr>
            <a:picLocks noChangeAspect="1"/>
          </p:cNvPicPr>
          <p:nvPr/>
        </p:nvPicPr>
        <p:blipFill>
          <a:blip r:embed="rId2"/>
          <a:stretch>
            <a:fillRect/>
          </a:stretch>
        </p:blipFill>
        <p:spPr>
          <a:xfrm>
            <a:off x="595376" y="2026762"/>
            <a:ext cx="10198471" cy="4135817"/>
          </a:xfrm>
          <a:prstGeom prst="rect">
            <a:avLst/>
          </a:prstGeom>
        </p:spPr>
      </p:pic>
    </p:spTree>
    <p:extLst>
      <p:ext uri="{BB962C8B-B14F-4D97-AF65-F5344CB8AC3E}">
        <p14:creationId xmlns:p14="http://schemas.microsoft.com/office/powerpoint/2010/main" val="234816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a:t>Individual Price Return vs Factors</a:t>
            </a:r>
            <a:endParaRPr lang="en-GB" dirty="0"/>
          </a:p>
        </p:txBody>
      </p:sp>
      <p:pic>
        <p:nvPicPr>
          <p:cNvPr id="5" name="图片 4">
            <a:extLst>
              <a:ext uri="{FF2B5EF4-FFF2-40B4-BE49-F238E27FC236}">
                <a16:creationId xmlns:a16="http://schemas.microsoft.com/office/drawing/2014/main" id="{80B4816B-5765-4EB1-BBC7-680B113565E6}"/>
              </a:ext>
            </a:extLst>
          </p:cNvPr>
          <p:cNvPicPr>
            <a:picLocks noChangeAspect="1"/>
          </p:cNvPicPr>
          <p:nvPr/>
        </p:nvPicPr>
        <p:blipFill>
          <a:blip r:embed="rId2"/>
          <a:stretch>
            <a:fillRect/>
          </a:stretch>
        </p:blipFill>
        <p:spPr>
          <a:xfrm>
            <a:off x="578781" y="2026179"/>
            <a:ext cx="10210014" cy="4136400"/>
          </a:xfrm>
          <a:prstGeom prst="rect">
            <a:avLst/>
          </a:prstGeom>
        </p:spPr>
      </p:pic>
    </p:spTree>
    <p:extLst>
      <p:ext uri="{BB962C8B-B14F-4D97-AF65-F5344CB8AC3E}">
        <p14:creationId xmlns:p14="http://schemas.microsoft.com/office/powerpoint/2010/main" val="106471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a:t>Individual Total Return vs Factors</a:t>
            </a:r>
            <a:endParaRPr lang="en-GB" dirty="0"/>
          </a:p>
        </p:txBody>
      </p:sp>
      <p:pic>
        <p:nvPicPr>
          <p:cNvPr id="5" name="图片 4">
            <a:extLst>
              <a:ext uri="{FF2B5EF4-FFF2-40B4-BE49-F238E27FC236}">
                <a16:creationId xmlns:a16="http://schemas.microsoft.com/office/drawing/2014/main" id="{4ED79D95-F921-4DA3-B73A-D38604EDE101}"/>
              </a:ext>
            </a:extLst>
          </p:cNvPr>
          <p:cNvPicPr>
            <a:picLocks noChangeAspect="1"/>
          </p:cNvPicPr>
          <p:nvPr/>
        </p:nvPicPr>
        <p:blipFill>
          <a:blip r:embed="rId2"/>
          <a:stretch>
            <a:fillRect/>
          </a:stretch>
        </p:blipFill>
        <p:spPr>
          <a:xfrm>
            <a:off x="578781" y="2026179"/>
            <a:ext cx="9206242" cy="4266976"/>
          </a:xfrm>
          <a:prstGeom prst="rect">
            <a:avLst/>
          </a:prstGeom>
        </p:spPr>
      </p:pic>
    </p:spTree>
    <p:extLst>
      <p:ext uri="{BB962C8B-B14F-4D97-AF65-F5344CB8AC3E}">
        <p14:creationId xmlns:p14="http://schemas.microsoft.com/office/powerpoint/2010/main" val="2300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Total Return vs Factors</a:t>
            </a:r>
            <a:endParaRPr lang="en-GB" dirty="0"/>
          </a:p>
        </p:txBody>
      </p:sp>
      <p:pic>
        <p:nvPicPr>
          <p:cNvPr id="3" name="图片 2">
            <a:extLst>
              <a:ext uri="{FF2B5EF4-FFF2-40B4-BE49-F238E27FC236}">
                <a16:creationId xmlns:a16="http://schemas.microsoft.com/office/drawing/2014/main" id="{C5A81DF4-E9BA-4581-89C2-F3A61952FEFB}"/>
              </a:ext>
            </a:extLst>
          </p:cNvPr>
          <p:cNvPicPr>
            <a:picLocks noChangeAspect="1"/>
          </p:cNvPicPr>
          <p:nvPr/>
        </p:nvPicPr>
        <p:blipFill>
          <a:blip r:embed="rId2"/>
          <a:stretch>
            <a:fillRect/>
          </a:stretch>
        </p:blipFill>
        <p:spPr>
          <a:xfrm>
            <a:off x="578781" y="2026179"/>
            <a:ext cx="9630448" cy="4315362"/>
          </a:xfrm>
          <a:prstGeom prst="rect">
            <a:avLst/>
          </a:prstGeom>
        </p:spPr>
      </p:pic>
    </p:spTree>
    <p:extLst>
      <p:ext uri="{BB962C8B-B14F-4D97-AF65-F5344CB8AC3E}">
        <p14:creationId xmlns:p14="http://schemas.microsoft.com/office/powerpoint/2010/main" val="396971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Price Return vs Factors-R^2</a:t>
            </a:r>
            <a:endParaRPr lang="en-GB" dirty="0"/>
          </a:p>
        </p:txBody>
      </p:sp>
      <p:graphicFrame>
        <p:nvGraphicFramePr>
          <p:cNvPr id="20" name="对象 19">
            <a:extLst>
              <a:ext uri="{FF2B5EF4-FFF2-40B4-BE49-F238E27FC236}">
                <a16:creationId xmlns:a16="http://schemas.microsoft.com/office/drawing/2014/main" id="{AB848363-80D3-4051-B84F-B36654FE3917}"/>
              </a:ext>
            </a:extLst>
          </p:cNvPr>
          <p:cNvGraphicFramePr>
            <a:graphicFrameLocks noChangeAspect="1"/>
          </p:cNvGraphicFramePr>
          <p:nvPr>
            <p:extLst>
              <p:ext uri="{D42A27DB-BD31-4B8C-83A1-F6EECF244321}">
                <p14:modId xmlns:p14="http://schemas.microsoft.com/office/powerpoint/2010/main" val="694655415"/>
              </p:ext>
            </p:extLst>
          </p:nvPr>
        </p:nvGraphicFramePr>
        <p:xfrm>
          <a:off x="1333500" y="1322705"/>
          <a:ext cx="9525000" cy="5311775"/>
        </p:xfrm>
        <a:graphic>
          <a:graphicData uri="http://schemas.openxmlformats.org/presentationml/2006/ole">
            <mc:AlternateContent xmlns:mc="http://schemas.openxmlformats.org/markup-compatibility/2006">
              <mc:Choice xmlns:v="urn:schemas-microsoft-com:vml" Requires="v">
                <p:oleObj spid="_x0000_s1032" name="Worksheet" r:id="rId3" imgW="9525071" imgH="5311061" progId="Excel.Sheet.12">
                  <p:embed/>
                </p:oleObj>
              </mc:Choice>
              <mc:Fallback>
                <p:oleObj name="Worksheet" r:id="rId3" imgW="9525071" imgH="5311061" progId="Excel.Sheet.12">
                  <p:embed/>
                  <p:pic>
                    <p:nvPicPr>
                      <p:cNvPr id="0" name=""/>
                      <p:cNvPicPr/>
                      <p:nvPr/>
                    </p:nvPicPr>
                    <p:blipFill>
                      <a:blip r:embed="rId4"/>
                      <a:stretch>
                        <a:fillRect/>
                      </a:stretch>
                    </p:blipFill>
                    <p:spPr>
                      <a:xfrm>
                        <a:off x="1333500" y="1322705"/>
                        <a:ext cx="9525000" cy="5311775"/>
                      </a:xfrm>
                      <a:prstGeom prst="rect">
                        <a:avLst/>
                      </a:prstGeom>
                    </p:spPr>
                  </p:pic>
                </p:oleObj>
              </mc:Fallback>
            </mc:AlternateContent>
          </a:graphicData>
        </a:graphic>
      </p:graphicFrame>
    </p:spTree>
    <p:extLst>
      <p:ext uri="{BB962C8B-B14F-4D97-AF65-F5344CB8AC3E}">
        <p14:creationId xmlns:p14="http://schemas.microsoft.com/office/powerpoint/2010/main" val="124739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Total Return vs Factors-R^2</a:t>
            </a:r>
            <a:endParaRPr lang="en-GB" dirty="0"/>
          </a:p>
        </p:txBody>
      </p:sp>
      <p:graphicFrame>
        <p:nvGraphicFramePr>
          <p:cNvPr id="4" name="对象 3">
            <a:extLst>
              <a:ext uri="{FF2B5EF4-FFF2-40B4-BE49-F238E27FC236}">
                <a16:creationId xmlns:a16="http://schemas.microsoft.com/office/drawing/2014/main" id="{FFA7DCE8-65C3-4938-A7D1-F5818B7B2585}"/>
              </a:ext>
            </a:extLst>
          </p:cNvPr>
          <p:cNvGraphicFramePr>
            <a:graphicFrameLocks noChangeAspect="1"/>
          </p:cNvGraphicFramePr>
          <p:nvPr>
            <p:extLst>
              <p:ext uri="{D42A27DB-BD31-4B8C-83A1-F6EECF244321}">
                <p14:modId xmlns:p14="http://schemas.microsoft.com/office/powerpoint/2010/main" val="655478725"/>
              </p:ext>
            </p:extLst>
          </p:nvPr>
        </p:nvGraphicFramePr>
        <p:xfrm>
          <a:off x="1421383" y="1272858"/>
          <a:ext cx="9349233" cy="5496797"/>
        </p:xfrm>
        <a:graphic>
          <a:graphicData uri="http://schemas.openxmlformats.org/presentationml/2006/ole">
            <mc:AlternateContent xmlns:mc="http://schemas.openxmlformats.org/markup-compatibility/2006">
              <mc:Choice xmlns:v="urn:schemas-microsoft-com:vml" Requires="v">
                <p:oleObj spid="_x0000_s2057" name="Worksheet" r:id="rId3" imgW="9608855" imgH="5775991" progId="Excel.Sheet.12">
                  <p:embed/>
                </p:oleObj>
              </mc:Choice>
              <mc:Fallback>
                <p:oleObj name="Worksheet" r:id="rId3" imgW="9608855" imgH="5775991" progId="Excel.Sheet.12">
                  <p:embed/>
                  <p:pic>
                    <p:nvPicPr>
                      <p:cNvPr id="0" name=""/>
                      <p:cNvPicPr/>
                      <p:nvPr/>
                    </p:nvPicPr>
                    <p:blipFill>
                      <a:blip r:embed="rId4"/>
                      <a:stretch>
                        <a:fillRect/>
                      </a:stretch>
                    </p:blipFill>
                    <p:spPr>
                      <a:xfrm>
                        <a:off x="1421383" y="1272858"/>
                        <a:ext cx="9349233" cy="5496797"/>
                      </a:xfrm>
                      <a:prstGeom prst="rect">
                        <a:avLst/>
                      </a:prstGeom>
                    </p:spPr>
                  </p:pic>
                </p:oleObj>
              </mc:Fallback>
            </mc:AlternateContent>
          </a:graphicData>
        </a:graphic>
      </p:graphicFrame>
    </p:spTree>
    <p:extLst>
      <p:ext uri="{BB962C8B-B14F-4D97-AF65-F5344CB8AC3E}">
        <p14:creationId xmlns:p14="http://schemas.microsoft.com/office/powerpoint/2010/main" val="193381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271</TotalTime>
  <Words>3968</Words>
  <Application>Microsoft Office PowerPoint</Application>
  <PresentationFormat>Widescreen</PresentationFormat>
  <Paragraphs>1479</Paragraphs>
  <Slides>43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Century Schoolbook (Body)</vt:lpstr>
      <vt:lpstr>DengXian</vt:lpstr>
      <vt:lpstr>SimSun</vt:lpstr>
      <vt:lpstr>맑은 고딕</vt:lpstr>
      <vt:lpstr>Arial</vt:lpstr>
      <vt:lpstr>Calibri</vt:lpstr>
      <vt:lpstr>Cambria Math</vt:lpstr>
      <vt:lpstr>Century Schoolbook</vt:lpstr>
      <vt:lpstr>Times New Roman</vt:lpstr>
      <vt:lpstr>Wingdings 2</vt:lpstr>
      <vt:lpstr>View</vt:lpstr>
      <vt:lpstr>Worksheet</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Geometric Monthly Price Return</vt:lpstr>
      <vt:lpstr>Geometric Monthly Total Return</vt:lpstr>
      <vt:lpstr>Geometric Monthly Price Return</vt:lpstr>
      <vt:lpstr>Geometric Monthly Total Return</vt:lpstr>
      <vt:lpstr>Arithmetic Annual Price Return</vt:lpstr>
      <vt:lpstr>Arithmetic Annual Total Return</vt:lpstr>
      <vt:lpstr>Autocorrelation of Fundamentals</vt:lpstr>
      <vt:lpstr>Autocorrelation of Fundamentals</vt:lpstr>
      <vt:lpstr>T-stats of Autocorrelation</vt:lpstr>
      <vt:lpstr>Further Regression Studies</vt:lpstr>
      <vt:lpstr>Preparation for Regression</vt:lpstr>
      <vt:lpstr>Regression Results</vt:lpstr>
      <vt:lpstr>Individual Price Return vs Factors</vt:lpstr>
      <vt:lpstr>Individual Price Return vs Factors</vt:lpstr>
      <vt:lpstr>Individual Total Return vs Factors</vt:lpstr>
      <vt:lpstr>Individual Total Return vs Factors</vt:lpstr>
      <vt:lpstr>Price Return vs Factors-R^2</vt:lpstr>
      <vt:lpstr>Total Return vs Factors-R^2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ykfriend741@naver.com</cp:lastModifiedBy>
  <cp:revision>31</cp:revision>
  <dcterms:created xsi:type="dcterms:W3CDTF">2019-05-01T08:09:45Z</dcterms:created>
  <dcterms:modified xsi:type="dcterms:W3CDTF">2019-05-01T14:10:39Z</dcterms:modified>
</cp:coreProperties>
</file>