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65" r:id="rId27"/>
    <p:sldId id="366" r:id="rId28"/>
    <p:sldId id="367" r:id="rId29"/>
    <p:sldId id="350" r:id="rId30"/>
    <p:sldId id="352" r:id="rId31"/>
    <p:sldId id="347" r:id="rId32"/>
    <p:sldId id="368" r:id="rId33"/>
    <p:sldId id="369" r:id="rId34"/>
    <p:sldId id="348" r:id="rId35"/>
    <p:sldId id="353" r:id="rId36"/>
    <p:sldId id="363" r:id="rId37"/>
    <p:sldId id="354" r:id="rId38"/>
    <p:sldId id="355" r:id="rId39"/>
    <p:sldId id="360" r:id="rId40"/>
    <p:sldId id="361" r:id="rId41"/>
    <p:sldId id="356" r:id="rId42"/>
    <p:sldId id="362" r:id="rId43"/>
    <p:sldId id="34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C"/>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varScale="1">
        <p:scale>
          <a:sx n="68" d="100"/>
          <a:sy n="68" d="100"/>
        </p:scale>
        <p:origin x="5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46B7D7-C501-4E2D-9E47-83023B3B0538}"/>
              </a:ext>
            </a:extLst>
          </p:cNvPr>
          <p:cNvGraphicFramePr>
            <a:graphicFrameLocks noGrp="1"/>
          </p:cNvGraphicFramePr>
          <p:nvPr>
            <p:extLst/>
          </p:nvPr>
        </p:nvGraphicFramePr>
        <p:xfrm>
          <a:off x="1018093" y="2316954"/>
          <a:ext cx="9564793" cy="3989579"/>
        </p:xfrm>
        <a:graphic>
          <a:graphicData uri="http://schemas.openxmlformats.org/drawingml/2006/table">
            <a:tbl>
              <a:tblPr firstRow="1" firstCol="1" bandRow="1">
                <a:tableStyleId>{5C22544A-7EE6-4342-B048-85BDC9FD1C3A}</a:tableStyleId>
              </a:tblPr>
              <a:tblGrid>
                <a:gridCol w="2373182">
                  <a:extLst>
                    <a:ext uri="{9D8B030D-6E8A-4147-A177-3AD203B41FA5}">
                      <a16:colId xmlns:a16="http://schemas.microsoft.com/office/drawing/2014/main" val="3248117508"/>
                    </a:ext>
                  </a:extLst>
                </a:gridCol>
                <a:gridCol w="910155">
                  <a:extLst>
                    <a:ext uri="{9D8B030D-6E8A-4147-A177-3AD203B41FA5}">
                      <a16:colId xmlns:a16="http://schemas.microsoft.com/office/drawing/2014/main" val="4239353887"/>
                    </a:ext>
                  </a:extLst>
                </a:gridCol>
                <a:gridCol w="943928">
                  <a:extLst>
                    <a:ext uri="{9D8B030D-6E8A-4147-A177-3AD203B41FA5}">
                      <a16:colId xmlns:a16="http://schemas.microsoft.com/office/drawing/2014/main" val="2618341632"/>
                    </a:ext>
                  </a:extLst>
                </a:gridCol>
                <a:gridCol w="856615">
                  <a:extLst>
                    <a:ext uri="{9D8B030D-6E8A-4147-A177-3AD203B41FA5}">
                      <a16:colId xmlns:a16="http://schemas.microsoft.com/office/drawing/2014/main" val="2731477642"/>
                    </a:ext>
                  </a:extLst>
                </a:gridCol>
                <a:gridCol w="642019">
                  <a:extLst>
                    <a:ext uri="{9D8B030D-6E8A-4147-A177-3AD203B41FA5}">
                      <a16:colId xmlns:a16="http://schemas.microsoft.com/office/drawing/2014/main" val="4210954323"/>
                    </a:ext>
                  </a:extLst>
                </a:gridCol>
                <a:gridCol w="642019">
                  <a:extLst>
                    <a:ext uri="{9D8B030D-6E8A-4147-A177-3AD203B41FA5}">
                      <a16:colId xmlns:a16="http://schemas.microsoft.com/office/drawing/2014/main" val="4114168805"/>
                    </a:ext>
                  </a:extLst>
                </a:gridCol>
                <a:gridCol w="650517">
                  <a:extLst>
                    <a:ext uri="{9D8B030D-6E8A-4147-A177-3AD203B41FA5}">
                      <a16:colId xmlns:a16="http://schemas.microsoft.com/office/drawing/2014/main" val="3381839630"/>
                    </a:ext>
                  </a:extLst>
                </a:gridCol>
                <a:gridCol w="963028">
                  <a:extLst>
                    <a:ext uri="{9D8B030D-6E8A-4147-A177-3AD203B41FA5}">
                      <a16:colId xmlns:a16="http://schemas.microsoft.com/office/drawing/2014/main" val="4008680054"/>
                    </a:ext>
                  </a:extLst>
                </a:gridCol>
                <a:gridCol w="963028">
                  <a:extLst>
                    <a:ext uri="{9D8B030D-6E8A-4147-A177-3AD203B41FA5}">
                      <a16:colId xmlns:a16="http://schemas.microsoft.com/office/drawing/2014/main" val="3714061596"/>
                    </a:ext>
                  </a:extLst>
                </a:gridCol>
                <a:gridCol w="620302">
                  <a:extLst>
                    <a:ext uri="{9D8B030D-6E8A-4147-A177-3AD203B41FA5}">
                      <a16:colId xmlns:a16="http://schemas.microsoft.com/office/drawing/2014/main" val="1510793477"/>
                    </a:ext>
                  </a:extLst>
                </a:gridCol>
              </a:tblGrid>
              <a:tr h="478894">
                <a:tc rowSpan="2">
                  <a:txBody>
                    <a:bodyPr/>
                    <a:lstStyle/>
                    <a:p>
                      <a:pPr algn="ctr">
                        <a:lnSpc>
                          <a:spcPct val="107000"/>
                        </a:lnSpc>
                        <a:spcAft>
                          <a:spcPts val="0"/>
                        </a:spcAft>
                      </a:pPr>
                      <a:r>
                        <a:rPr lang="en-US" sz="1200" dirty="0">
                          <a:effectLst/>
                        </a:rPr>
                        <a:t>Index</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Ending Value of 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Geometric</a:t>
                      </a:r>
                      <a:endParaRPr lang="en-US" sz="2400">
                        <a:effectLst/>
                      </a:endParaRPr>
                    </a:p>
                    <a:p>
                      <a:pPr algn="ctr">
                        <a:lnSpc>
                          <a:spcPct val="107000"/>
                        </a:lnSpc>
                        <a:spcAft>
                          <a:spcPts val="0"/>
                        </a:spcAft>
                      </a:pPr>
                      <a:r>
                        <a:rPr lang="en-US" sz="1200">
                          <a:effectLst/>
                        </a:rPr>
                        <a:t>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Volatility</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gridSpan="3">
                  <a:txBody>
                    <a:bodyPr/>
                    <a:lstStyle/>
                    <a:p>
                      <a:pPr algn="ctr">
                        <a:lnSpc>
                          <a:spcPct val="107000"/>
                        </a:lnSpc>
                        <a:spcAft>
                          <a:spcPts val="0"/>
                        </a:spcAft>
                      </a:pPr>
                      <a:r>
                        <a:rPr lang="en-US" sz="1200">
                          <a:effectLst/>
                        </a:rPr>
                        <a:t>VS RF rate</a:t>
                      </a:r>
                      <a:endParaRPr lang="en-US" sz="2400">
                        <a:effectLst/>
                      </a:endParaRPr>
                    </a:p>
                    <a:p>
                      <a:pPr algn="ctr">
                        <a:lnSpc>
                          <a:spcPct val="107000"/>
                        </a:lnSpc>
                        <a:spcAft>
                          <a:spcPts val="0"/>
                        </a:spcAft>
                      </a:pPr>
                      <a:r>
                        <a:rPr lang="en-US" sz="1200">
                          <a:effectLst/>
                        </a:rPr>
                        <a:t>(3M US Treasury)</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200">
                          <a:effectLst/>
                        </a:rPr>
                        <a:t>VS Original Index</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390000"/>
                  </a:ext>
                </a:extLst>
              </a:tr>
              <a:tr h="4787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200">
                          <a:effectLst/>
                        </a:rPr>
                        <a:t>Excess 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Sharpe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t-Stats*</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Excess 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Information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t-Stats*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405431525"/>
                  </a:ext>
                </a:extLst>
              </a:tr>
              <a:tr h="233082">
                <a:tc>
                  <a:txBody>
                    <a:bodyPr/>
                    <a:lstStyle/>
                    <a:p>
                      <a:pPr algn="ctr">
                        <a:lnSpc>
                          <a:spcPct val="107000"/>
                        </a:lnSpc>
                        <a:spcAft>
                          <a:spcPts val="0"/>
                        </a:spcAft>
                      </a:pPr>
                      <a:r>
                        <a:rPr lang="en-US" sz="1200">
                          <a:effectLst/>
                        </a:rPr>
                        <a:t>DJUAPR</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$ 5.14</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0.25%</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-0.14%</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267677460"/>
                  </a:ext>
                </a:extLst>
              </a:tr>
              <a:tr h="724706">
                <a:tc>
                  <a:txBody>
                    <a:bodyPr/>
                    <a:lstStyle/>
                    <a:p>
                      <a:pPr algn="ctr">
                        <a:lnSpc>
                          <a:spcPct val="107000"/>
                        </a:lnSpc>
                        <a:spcAft>
                          <a:spcPts val="0"/>
                        </a:spcAft>
                      </a:pPr>
                      <a:r>
                        <a:rPr lang="en-US" sz="1200" dirty="0">
                          <a:effectLst/>
                        </a:rPr>
                        <a:t>ROIC</a:t>
                      </a:r>
                      <a:endParaRPr lang="en-US" sz="2400" dirty="0">
                        <a:effectLst/>
                      </a:endParaRPr>
                    </a:p>
                    <a:p>
                      <a:pPr algn="ctr">
                        <a:lnSpc>
                          <a:spcPct val="107000"/>
                        </a:lnSpc>
                        <a:spcAft>
                          <a:spcPts val="0"/>
                        </a:spcAft>
                      </a:pPr>
                      <a:r>
                        <a:rPr lang="en-US" sz="1200" dirty="0">
                          <a:effectLst/>
                        </a:rPr>
                        <a:t>(Return on Invested Capital)</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$ 37.61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0.55%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7.73%</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0.16%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0.31%</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4.80%</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1.80</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08300888"/>
                  </a:ext>
                </a:extLst>
              </a:tr>
              <a:tr h="724706">
                <a:tc>
                  <a:txBody>
                    <a:bodyPr/>
                    <a:lstStyle/>
                    <a:p>
                      <a:pPr algn="ctr">
                        <a:lnSpc>
                          <a:spcPct val="107000"/>
                        </a:lnSpc>
                        <a:spcAft>
                          <a:spcPts val="0"/>
                        </a:spcAft>
                      </a:pPr>
                      <a:r>
                        <a:rPr lang="en-US" sz="1200">
                          <a:effectLst/>
                        </a:rPr>
                        <a:t>ROCE</a:t>
                      </a:r>
                      <a:endParaRPr lang="en-US" sz="2400">
                        <a:effectLst/>
                      </a:endParaRPr>
                    </a:p>
                    <a:p>
                      <a:pPr algn="ctr">
                        <a:lnSpc>
                          <a:spcPct val="107000"/>
                        </a:lnSpc>
                        <a:spcAft>
                          <a:spcPts val="0"/>
                        </a:spcAft>
                      </a:pPr>
                      <a:r>
                        <a:rPr lang="en-US" sz="1200">
                          <a:effectLst/>
                        </a:rPr>
                        <a:t>(Return on Capital Employed)</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$ 9.67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4.79%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-0.04%</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-0.87%</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4.71%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1.48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112599373"/>
                  </a:ext>
                </a:extLst>
              </a:tr>
              <a:tr h="233082">
                <a:tc>
                  <a:txBody>
                    <a:bodyPr/>
                    <a:lstStyle/>
                    <a:p>
                      <a:pPr algn="ctr">
                        <a:lnSpc>
                          <a:spcPct val="107000"/>
                        </a:lnSpc>
                        <a:spcAft>
                          <a:spcPts val="0"/>
                        </a:spcAft>
                      </a:pPr>
                      <a:r>
                        <a:rPr lang="en-US" sz="1200">
                          <a:effectLst/>
                        </a:rPr>
                        <a:t>Gross Margin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$ 5.52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-0.13%</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0.66%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1416497"/>
                  </a:ext>
                </a:extLst>
              </a:tr>
              <a:tr h="233082">
                <a:tc>
                  <a:txBody>
                    <a:bodyPr/>
                    <a:lstStyle/>
                    <a:p>
                      <a:pPr algn="ctr">
                        <a:lnSpc>
                          <a:spcPct val="107000"/>
                        </a:lnSpc>
                        <a:spcAft>
                          <a:spcPts val="0"/>
                        </a:spcAft>
                      </a:pPr>
                      <a:r>
                        <a:rPr lang="en-US" sz="1200">
                          <a:effectLst/>
                        </a:rPr>
                        <a:t>EBITDA Margin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$ 5.34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0.25%</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-0.13%</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-2.92%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0.34%</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59943508"/>
                  </a:ext>
                </a:extLst>
              </a:tr>
              <a:tr h="233082">
                <a:tc>
                  <a:txBody>
                    <a:bodyPr/>
                    <a:lstStyle/>
                    <a:p>
                      <a:pPr algn="ctr">
                        <a:lnSpc>
                          <a:spcPct val="107000"/>
                        </a:lnSpc>
                        <a:spcAft>
                          <a:spcPts val="0"/>
                        </a:spcAft>
                      </a:pPr>
                      <a:r>
                        <a:rPr lang="en-US" sz="1200">
                          <a:effectLst/>
                        </a:rPr>
                        <a:t>Current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$ 6.99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-0.09%</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2.65%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0.90</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51881186"/>
                  </a:ext>
                </a:extLst>
              </a:tr>
              <a:tr h="417161">
                <a:tc>
                  <a:txBody>
                    <a:bodyPr/>
                    <a:lstStyle/>
                    <a:p>
                      <a:pPr algn="ctr">
                        <a:lnSpc>
                          <a:spcPct val="107000"/>
                        </a:lnSpc>
                        <a:spcAft>
                          <a:spcPts val="0"/>
                        </a:spcAft>
                      </a:pPr>
                      <a:r>
                        <a:rPr lang="en-US" sz="1200">
                          <a:effectLst/>
                        </a:rPr>
                        <a:t>Market Capitalisation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$ 3.77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-0.18%</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-0.05%</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-2.56%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-0.41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3847219"/>
                  </a:ext>
                </a:extLst>
              </a:tr>
              <a:tr h="233082">
                <a:tc>
                  <a:txBody>
                    <a:bodyPr/>
                    <a:lstStyle/>
                    <a:p>
                      <a:pPr algn="ctr">
                        <a:lnSpc>
                          <a:spcPct val="107000"/>
                        </a:lnSpc>
                        <a:spcAft>
                          <a:spcPts val="0"/>
                        </a:spcAft>
                      </a:pPr>
                      <a:r>
                        <a:rPr lang="en-US" sz="1200">
                          <a:effectLst/>
                        </a:rPr>
                        <a:t>Average</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$ 10.58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4.96%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-0.08%</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1.77%</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0.75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390480851"/>
                  </a:ext>
                </a:extLst>
              </a:tr>
            </a:tbl>
          </a:graphicData>
        </a:graphic>
      </p:graphicFrame>
      <p:sp>
        <p:nvSpPr>
          <p:cNvPr id="5" name="Title 1">
            <a:extLst>
              <a:ext uri="{FF2B5EF4-FFF2-40B4-BE49-F238E27FC236}">
                <a16:creationId xmlns:a16="http://schemas.microsoft.com/office/drawing/2014/main" id="{7E86510A-66FA-49C8-A107-0CC0409BB2DF}"/>
              </a:ext>
            </a:extLst>
          </p:cNvPr>
          <p:cNvSpPr>
            <a:spLocks noGrp="1"/>
          </p:cNvSpPr>
          <p:nvPr>
            <p:ph type="title"/>
          </p:nvPr>
        </p:nvSpPr>
        <p:spPr>
          <a:xfrm>
            <a:off x="1261872" y="365760"/>
            <a:ext cx="9692640" cy="1325562"/>
          </a:xfrm>
        </p:spPr>
        <p:txBody>
          <a:bodyPr anchor="ctr">
            <a:normAutofit/>
          </a:bodyPr>
          <a:lstStyle/>
          <a:p>
            <a:r>
              <a:rPr lang="en-GB" dirty="0"/>
              <a:t>Geometric Monthly Price Return</a:t>
            </a:r>
          </a:p>
        </p:txBody>
      </p:sp>
      <p:sp>
        <p:nvSpPr>
          <p:cNvPr id="6" name="Rectangle 5">
            <a:extLst>
              <a:ext uri="{FF2B5EF4-FFF2-40B4-BE49-F238E27FC236}">
                <a16:creationId xmlns:a16="http://schemas.microsoft.com/office/drawing/2014/main" id="{E949E39E-EC75-4F06-BA86-AE0D3B337484}"/>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Monthly Performances of Fundamentally Weighted Price Return Indices, </a:t>
            </a:r>
          </a:p>
          <a:p>
            <a:pPr algn="ctr" latinLnBrk="1">
              <a:spcAft>
                <a:spcPts val="1000"/>
              </a:spcAft>
            </a:pPr>
            <a:r>
              <a:rPr lang="en-US" spc="10" dirty="0"/>
              <a:t>Jan 1964 - Dec 2018</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46B7D7-C501-4E2D-9E47-83023B3B0538}"/>
              </a:ext>
            </a:extLst>
          </p:cNvPr>
          <p:cNvGraphicFramePr>
            <a:graphicFrameLocks noGrp="1"/>
          </p:cNvGraphicFramePr>
          <p:nvPr>
            <p:extLst/>
          </p:nvPr>
        </p:nvGraphicFramePr>
        <p:xfrm>
          <a:off x="1018093" y="2316954"/>
          <a:ext cx="9564793" cy="4007982"/>
        </p:xfrm>
        <a:graphic>
          <a:graphicData uri="http://schemas.openxmlformats.org/drawingml/2006/table">
            <a:tbl>
              <a:tblPr firstRow="1" firstCol="1" bandRow="1">
                <a:tableStyleId>{5C22544A-7EE6-4342-B048-85BDC9FD1C3A}</a:tableStyleId>
              </a:tblPr>
              <a:tblGrid>
                <a:gridCol w="2373182">
                  <a:extLst>
                    <a:ext uri="{9D8B030D-6E8A-4147-A177-3AD203B41FA5}">
                      <a16:colId xmlns:a16="http://schemas.microsoft.com/office/drawing/2014/main" val="3248117508"/>
                    </a:ext>
                  </a:extLst>
                </a:gridCol>
                <a:gridCol w="910155">
                  <a:extLst>
                    <a:ext uri="{9D8B030D-6E8A-4147-A177-3AD203B41FA5}">
                      <a16:colId xmlns:a16="http://schemas.microsoft.com/office/drawing/2014/main" val="4239353887"/>
                    </a:ext>
                  </a:extLst>
                </a:gridCol>
                <a:gridCol w="943928">
                  <a:extLst>
                    <a:ext uri="{9D8B030D-6E8A-4147-A177-3AD203B41FA5}">
                      <a16:colId xmlns:a16="http://schemas.microsoft.com/office/drawing/2014/main" val="2618341632"/>
                    </a:ext>
                  </a:extLst>
                </a:gridCol>
                <a:gridCol w="856615">
                  <a:extLst>
                    <a:ext uri="{9D8B030D-6E8A-4147-A177-3AD203B41FA5}">
                      <a16:colId xmlns:a16="http://schemas.microsoft.com/office/drawing/2014/main" val="2731477642"/>
                    </a:ext>
                  </a:extLst>
                </a:gridCol>
                <a:gridCol w="642019">
                  <a:extLst>
                    <a:ext uri="{9D8B030D-6E8A-4147-A177-3AD203B41FA5}">
                      <a16:colId xmlns:a16="http://schemas.microsoft.com/office/drawing/2014/main" val="4210954323"/>
                    </a:ext>
                  </a:extLst>
                </a:gridCol>
                <a:gridCol w="642019">
                  <a:extLst>
                    <a:ext uri="{9D8B030D-6E8A-4147-A177-3AD203B41FA5}">
                      <a16:colId xmlns:a16="http://schemas.microsoft.com/office/drawing/2014/main" val="4114168805"/>
                    </a:ext>
                  </a:extLst>
                </a:gridCol>
                <a:gridCol w="650517">
                  <a:extLst>
                    <a:ext uri="{9D8B030D-6E8A-4147-A177-3AD203B41FA5}">
                      <a16:colId xmlns:a16="http://schemas.microsoft.com/office/drawing/2014/main" val="3381839630"/>
                    </a:ext>
                  </a:extLst>
                </a:gridCol>
                <a:gridCol w="963028">
                  <a:extLst>
                    <a:ext uri="{9D8B030D-6E8A-4147-A177-3AD203B41FA5}">
                      <a16:colId xmlns:a16="http://schemas.microsoft.com/office/drawing/2014/main" val="4008680054"/>
                    </a:ext>
                  </a:extLst>
                </a:gridCol>
                <a:gridCol w="963028">
                  <a:extLst>
                    <a:ext uri="{9D8B030D-6E8A-4147-A177-3AD203B41FA5}">
                      <a16:colId xmlns:a16="http://schemas.microsoft.com/office/drawing/2014/main" val="3714061596"/>
                    </a:ext>
                  </a:extLst>
                </a:gridCol>
                <a:gridCol w="620302">
                  <a:extLst>
                    <a:ext uri="{9D8B030D-6E8A-4147-A177-3AD203B41FA5}">
                      <a16:colId xmlns:a16="http://schemas.microsoft.com/office/drawing/2014/main" val="1510793477"/>
                    </a:ext>
                  </a:extLst>
                </a:gridCol>
              </a:tblGrid>
              <a:tr h="463038">
                <a:tc rowSpan="2">
                  <a:txBody>
                    <a:bodyPr/>
                    <a:lstStyle/>
                    <a:p>
                      <a:pPr algn="ctr">
                        <a:lnSpc>
                          <a:spcPct val="107000"/>
                        </a:lnSpc>
                        <a:spcAft>
                          <a:spcPts val="0"/>
                        </a:spcAft>
                      </a:pPr>
                      <a:r>
                        <a:rPr lang="en-US" sz="1200" b="1" dirty="0">
                          <a:effectLst/>
                          <a:latin typeface="Century Schoolbook (Body)"/>
                          <a:ea typeface="DengXian" panose="02010600030101010101" pitchFamily="2" charset="-122"/>
                          <a:cs typeface="Calibri" panose="020F0502020204030204" pitchFamily="34" charset="0"/>
                        </a:rPr>
                        <a:t>Index</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Ending Value of 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Geometric</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Volatility</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gridSpan="3">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VS RF rate</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(3M US Treasury)</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VS Original Index</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390000"/>
                  </a:ext>
                </a:extLst>
              </a:tr>
              <a:tr h="4628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Excess 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Sharpe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t-Stats*</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Excess 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Information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t-Stats*</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405431525"/>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DJUATR</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$ 6.16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4.17%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12.14%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267677460"/>
                  </a:ext>
                </a:extLst>
              </a:tr>
              <a:tr h="700712">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ROIC</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(Return on Invested Capital)</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$ 181.77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1.46%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13.03%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12.78%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08300888"/>
                  </a:ext>
                </a:extLst>
              </a:tr>
              <a:tr h="700712">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ROCE</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(Return on Capital Employed)</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$ 40.60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1.03%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16.60%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26.65%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112599373"/>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Gross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$ 28.79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15.60%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27.29%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3.11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1416497"/>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EBITDA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$ 28.19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15.60%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3.38</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27.36%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3.10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59943508"/>
                  </a:ext>
                </a:extLst>
              </a:tr>
              <a:tr h="366880">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Operating Cash Flow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$ 29.46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4.21%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16.66%</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3.55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29.43%</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3.38</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51881186"/>
                  </a:ext>
                </a:extLst>
              </a:tr>
              <a:tr h="403350">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Current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$ 24.56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0.89%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14.65%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3.20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25.58%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3847219"/>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Market Capitalisation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$ 26.76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4.19%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16.10%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3.44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29.41%</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390480851"/>
                  </a:ext>
                </a:extLst>
              </a:tr>
            </a:tbl>
          </a:graphicData>
        </a:graphic>
      </p:graphicFrame>
      <p:sp>
        <p:nvSpPr>
          <p:cNvPr id="5" name="Title 1">
            <a:extLst>
              <a:ext uri="{FF2B5EF4-FFF2-40B4-BE49-F238E27FC236}">
                <a16:creationId xmlns:a16="http://schemas.microsoft.com/office/drawing/2014/main" id="{7E86510A-66FA-49C8-A107-0CC0409BB2DF}"/>
              </a:ext>
            </a:extLst>
          </p:cNvPr>
          <p:cNvSpPr>
            <a:spLocks noGrp="1"/>
          </p:cNvSpPr>
          <p:nvPr>
            <p:ph type="title"/>
          </p:nvPr>
        </p:nvSpPr>
        <p:spPr>
          <a:xfrm>
            <a:off x="1261872" y="365760"/>
            <a:ext cx="9692640" cy="1325562"/>
          </a:xfrm>
        </p:spPr>
        <p:txBody>
          <a:bodyPr anchor="ctr">
            <a:normAutofit/>
          </a:bodyPr>
          <a:lstStyle/>
          <a:p>
            <a:r>
              <a:rPr lang="en-GB" dirty="0"/>
              <a:t>Geometric Monthly Total Return</a:t>
            </a:r>
          </a:p>
        </p:txBody>
      </p:sp>
      <p:sp>
        <p:nvSpPr>
          <p:cNvPr id="6" name="Rectangle 5">
            <a:extLst>
              <a:ext uri="{FF2B5EF4-FFF2-40B4-BE49-F238E27FC236}">
                <a16:creationId xmlns:a16="http://schemas.microsoft.com/office/drawing/2014/main" id="{E949E39E-EC75-4F06-BA86-AE0D3B337484}"/>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Monthly Performances of Fundamentally Weighted Total Return Indices, </a:t>
            </a:r>
          </a:p>
          <a:p>
            <a:pPr algn="ctr" latinLnBrk="1">
              <a:spcAft>
                <a:spcPts val="1000"/>
              </a:spcAft>
            </a:pPr>
            <a:r>
              <a:rPr lang="en-US" spc="10" dirty="0"/>
              <a:t>Jan 1989 - Dec 2018</a:t>
            </a:r>
          </a:p>
        </p:txBody>
      </p:sp>
    </p:spTree>
    <p:extLst>
      <p:ext uri="{BB962C8B-B14F-4D97-AF65-F5344CB8AC3E}">
        <p14:creationId xmlns:p14="http://schemas.microsoft.com/office/powerpoint/2010/main" val="355023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59ECBD-30EA-4541-A195-F6BE25F36A19}"/>
              </a:ext>
            </a:extLst>
          </p:cNvPr>
          <p:cNvGraphicFramePr>
            <a:graphicFrameLocks noGrp="1"/>
          </p:cNvGraphicFramePr>
          <p:nvPr>
            <p:extLst/>
          </p:nvPr>
        </p:nvGraphicFramePr>
        <p:xfrm>
          <a:off x="1018093" y="2316954"/>
          <a:ext cx="9351391" cy="3999004"/>
        </p:xfrm>
        <a:graphic>
          <a:graphicData uri="http://schemas.openxmlformats.org/drawingml/2006/table">
            <a:tbl>
              <a:tblPr firstRow="1" firstCol="1" bandRow="1">
                <a:tableStyleId>{5C22544A-7EE6-4342-B048-85BDC9FD1C3A}</a:tableStyleId>
              </a:tblPr>
              <a:tblGrid>
                <a:gridCol w="1308948">
                  <a:extLst>
                    <a:ext uri="{9D8B030D-6E8A-4147-A177-3AD203B41FA5}">
                      <a16:colId xmlns:a16="http://schemas.microsoft.com/office/drawing/2014/main" val="596732143"/>
                    </a:ext>
                  </a:extLst>
                </a:gridCol>
                <a:gridCol w="812451">
                  <a:extLst>
                    <a:ext uri="{9D8B030D-6E8A-4147-A177-3AD203B41FA5}">
                      <a16:colId xmlns:a16="http://schemas.microsoft.com/office/drawing/2014/main" val="2354091209"/>
                    </a:ext>
                  </a:extLst>
                </a:gridCol>
                <a:gridCol w="782702">
                  <a:extLst>
                    <a:ext uri="{9D8B030D-6E8A-4147-A177-3AD203B41FA5}">
                      <a16:colId xmlns:a16="http://schemas.microsoft.com/office/drawing/2014/main" val="1663047274"/>
                    </a:ext>
                  </a:extLst>
                </a:gridCol>
                <a:gridCol w="1045313">
                  <a:extLst>
                    <a:ext uri="{9D8B030D-6E8A-4147-A177-3AD203B41FA5}">
                      <a16:colId xmlns:a16="http://schemas.microsoft.com/office/drawing/2014/main" val="2995504077"/>
                    </a:ext>
                  </a:extLst>
                </a:gridCol>
                <a:gridCol w="1235089">
                  <a:extLst>
                    <a:ext uri="{9D8B030D-6E8A-4147-A177-3AD203B41FA5}">
                      <a16:colId xmlns:a16="http://schemas.microsoft.com/office/drawing/2014/main" val="3866238255"/>
                    </a:ext>
                  </a:extLst>
                </a:gridCol>
                <a:gridCol w="991970">
                  <a:extLst>
                    <a:ext uri="{9D8B030D-6E8A-4147-A177-3AD203B41FA5}">
                      <a16:colId xmlns:a16="http://schemas.microsoft.com/office/drawing/2014/main" val="2688688139"/>
                    </a:ext>
                  </a:extLst>
                </a:gridCol>
                <a:gridCol w="1030951">
                  <a:extLst>
                    <a:ext uri="{9D8B030D-6E8A-4147-A177-3AD203B41FA5}">
                      <a16:colId xmlns:a16="http://schemas.microsoft.com/office/drawing/2014/main" val="2044014647"/>
                    </a:ext>
                  </a:extLst>
                </a:gridCol>
                <a:gridCol w="1075061">
                  <a:extLst>
                    <a:ext uri="{9D8B030D-6E8A-4147-A177-3AD203B41FA5}">
                      <a16:colId xmlns:a16="http://schemas.microsoft.com/office/drawing/2014/main" val="3345432511"/>
                    </a:ext>
                  </a:extLst>
                </a:gridCol>
                <a:gridCol w="1068906">
                  <a:extLst>
                    <a:ext uri="{9D8B030D-6E8A-4147-A177-3AD203B41FA5}">
                      <a16:colId xmlns:a16="http://schemas.microsoft.com/office/drawing/2014/main" val="1039603492"/>
                    </a:ext>
                  </a:extLst>
                </a:gridCol>
              </a:tblGrid>
              <a:tr h="940570">
                <a:tc>
                  <a:txBody>
                    <a:bodyPr/>
                    <a:lstStyle/>
                    <a:p>
                      <a:pPr algn="ctr">
                        <a:lnSpc>
                          <a:spcPct val="107000"/>
                        </a:lnSpc>
                        <a:spcAft>
                          <a:spcPts val="0"/>
                        </a:spcAft>
                      </a:pPr>
                      <a:r>
                        <a:rPr lang="en-US" sz="1200">
                          <a:effectLst/>
                        </a:rPr>
                        <a:t>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Skewness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Kurtosis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677328274"/>
                  </a:ext>
                </a:extLst>
              </a:tr>
              <a:tr h="302552">
                <a:tc>
                  <a:txBody>
                    <a:bodyPr/>
                    <a:lstStyle/>
                    <a:p>
                      <a:pPr algn="ctr">
                        <a:lnSpc>
                          <a:spcPct val="107000"/>
                        </a:lnSpc>
                        <a:spcAft>
                          <a:spcPts val="0"/>
                        </a:spcAft>
                      </a:pPr>
                      <a:r>
                        <a:rPr lang="en-US" sz="1200">
                          <a:effectLst/>
                        </a:rPr>
                        <a:t>DJUAPR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0.82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13.41%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-16.02%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-24.55%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46.70%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71671982"/>
                  </a:ext>
                </a:extLst>
              </a:tr>
              <a:tr h="302552">
                <a:tc>
                  <a:txBody>
                    <a:bodyPr/>
                    <a:lstStyle/>
                    <a:p>
                      <a:pPr algn="ctr">
                        <a:lnSpc>
                          <a:spcPct val="107000"/>
                        </a:lnSpc>
                        <a:spcAft>
                          <a:spcPts val="0"/>
                        </a:spcAft>
                      </a:pPr>
                      <a:r>
                        <a:rPr lang="en-US" sz="1200">
                          <a:effectLst/>
                        </a:rPr>
                        <a:t>ROIC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8.30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138.22</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134.33%</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-30.60%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125.15%</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-27.62%</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161.42%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-43.59%</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588017264"/>
                  </a:ext>
                </a:extLst>
              </a:tr>
              <a:tr h="302552">
                <a:tc>
                  <a:txBody>
                    <a:bodyPr/>
                    <a:lstStyle/>
                    <a:p>
                      <a:pPr algn="ctr">
                        <a:lnSpc>
                          <a:spcPct val="107000"/>
                        </a:lnSpc>
                        <a:spcAft>
                          <a:spcPts val="0"/>
                        </a:spcAft>
                      </a:pPr>
                      <a:r>
                        <a:rPr lang="en-US" sz="1200">
                          <a:effectLst/>
                        </a:rPr>
                        <a:t>ROCE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2.48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-17.66%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55.88%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100.79%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595344202"/>
                  </a:ext>
                </a:extLst>
              </a:tr>
              <a:tr h="302552">
                <a:tc>
                  <a:txBody>
                    <a:bodyPr/>
                    <a:lstStyle/>
                    <a:p>
                      <a:pPr algn="ctr">
                        <a:lnSpc>
                          <a:spcPct val="107000"/>
                        </a:lnSpc>
                        <a:spcAft>
                          <a:spcPts val="0"/>
                        </a:spcAft>
                      </a:pPr>
                      <a:r>
                        <a:rPr lang="en-US" sz="1200">
                          <a:effectLst/>
                        </a:rPr>
                        <a:t>Gross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62.44%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5526038"/>
                  </a:ext>
                </a:extLst>
              </a:tr>
              <a:tr h="621561">
                <a:tc>
                  <a:txBody>
                    <a:bodyPr/>
                    <a:lstStyle/>
                    <a:p>
                      <a:pPr algn="ctr">
                        <a:lnSpc>
                          <a:spcPct val="107000"/>
                        </a:lnSpc>
                        <a:spcAft>
                          <a:spcPts val="0"/>
                        </a:spcAft>
                      </a:pPr>
                      <a:r>
                        <a:rPr lang="en-US" sz="1200">
                          <a:effectLst/>
                        </a:rPr>
                        <a:t>EBITDA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1.19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-20.12%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37.60%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-28.96%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56.73%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33874993"/>
                  </a:ext>
                </a:extLst>
              </a:tr>
              <a:tr h="302552">
                <a:tc>
                  <a:txBody>
                    <a:bodyPr/>
                    <a:lstStyle/>
                    <a:p>
                      <a:pPr algn="ctr">
                        <a:lnSpc>
                          <a:spcPct val="107000"/>
                        </a:lnSpc>
                        <a:spcAft>
                          <a:spcPts val="0"/>
                        </a:spcAft>
                      </a:pPr>
                      <a:r>
                        <a:rPr lang="en-US" sz="1200">
                          <a:effectLst/>
                        </a:rPr>
                        <a:t>Current Ratio</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39.49%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-34.02%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67.16%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632816983"/>
                  </a:ext>
                </a:extLst>
              </a:tr>
              <a:tr h="621561">
                <a:tc>
                  <a:txBody>
                    <a:bodyPr/>
                    <a:lstStyle/>
                    <a:p>
                      <a:pPr algn="ctr">
                        <a:lnSpc>
                          <a:spcPct val="107000"/>
                        </a:lnSpc>
                        <a:spcAft>
                          <a:spcPts val="0"/>
                        </a:spcAft>
                      </a:pPr>
                      <a:r>
                        <a:rPr lang="en-US" sz="1200">
                          <a:effectLst/>
                        </a:rPr>
                        <a:t>Market Capitalisation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-0.02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1.22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19.44%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-17.65%</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34.76%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-30.31%</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58.32%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-49.46%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92448630"/>
                  </a:ext>
                </a:extLst>
              </a:tr>
              <a:tr h="302552">
                <a:tc>
                  <a:txBody>
                    <a:bodyPr/>
                    <a:lstStyle/>
                    <a:p>
                      <a:pPr algn="ctr">
                        <a:lnSpc>
                          <a:spcPct val="107000"/>
                        </a:lnSpc>
                        <a:spcAft>
                          <a:spcPts val="0"/>
                        </a:spcAft>
                      </a:pPr>
                      <a:r>
                        <a:rPr lang="en-US" sz="1200">
                          <a:effectLst/>
                        </a:rPr>
                        <a:t>Average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1.11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20.99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35.38%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51.52%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-29.19%</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79.08%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-44.24%</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44652758"/>
                  </a:ext>
                </a:extLst>
              </a:tr>
            </a:tbl>
          </a:graphicData>
        </a:graphic>
      </p:graphicFrame>
      <p:sp>
        <p:nvSpPr>
          <p:cNvPr id="6" name="Title 1">
            <a:extLst>
              <a:ext uri="{FF2B5EF4-FFF2-40B4-BE49-F238E27FC236}">
                <a16:creationId xmlns:a16="http://schemas.microsoft.com/office/drawing/2014/main" id="{E42C510E-B950-4F61-AAAE-EE4C8F7F4006}"/>
              </a:ext>
            </a:extLst>
          </p:cNvPr>
          <p:cNvSpPr>
            <a:spLocks noGrp="1"/>
          </p:cNvSpPr>
          <p:nvPr>
            <p:ph type="title"/>
          </p:nvPr>
        </p:nvSpPr>
        <p:spPr>
          <a:xfrm>
            <a:off x="1261872" y="365760"/>
            <a:ext cx="9692640" cy="1325562"/>
          </a:xfrm>
        </p:spPr>
        <p:txBody>
          <a:bodyPr anchor="ctr">
            <a:normAutofit/>
          </a:bodyPr>
          <a:lstStyle/>
          <a:p>
            <a:r>
              <a:rPr lang="en-GB" dirty="0"/>
              <a:t>Geometric Monthly Price Return</a:t>
            </a:r>
          </a:p>
        </p:txBody>
      </p:sp>
      <p:sp>
        <p:nvSpPr>
          <p:cNvPr id="7" name="Rectangle 6">
            <a:extLst>
              <a:ext uri="{FF2B5EF4-FFF2-40B4-BE49-F238E27FC236}">
                <a16:creationId xmlns:a16="http://schemas.microsoft.com/office/drawing/2014/main" id="{AD798E5E-7146-43FA-9BF7-5A1B3CC32935}"/>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Distribution of Fundamentally Weighted Price Return Indices, </a:t>
            </a:r>
          </a:p>
          <a:p>
            <a:pPr algn="ctr" latinLnBrk="1">
              <a:spcAft>
                <a:spcPts val="1000"/>
              </a:spcAft>
            </a:pPr>
            <a:r>
              <a:rPr lang="en-US" spc="10" dirty="0"/>
              <a:t>Jan 1964 - Dec 2018</a:t>
            </a:r>
          </a:p>
        </p:txBody>
      </p:sp>
    </p:spTree>
    <p:extLst>
      <p:ext uri="{BB962C8B-B14F-4D97-AF65-F5344CB8AC3E}">
        <p14:creationId xmlns:p14="http://schemas.microsoft.com/office/powerpoint/2010/main" val="2526735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DF2120-3DBC-45FD-AAF7-A34795228964}"/>
              </a:ext>
            </a:extLst>
          </p:cNvPr>
          <p:cNvGraphicFramePr>
            <a:graphicFrameLocks noGrp="1"/>
          </p:cNvGraphicFramePr>
          <p:nvPr>
            <p:extLst>
              <p:ext uri="{D42A27DB-BD31-4B8C-83A1-F6EECF244321}">
                <p14:modId xmlns:p14="http://schemas.microsoft.com/office/powerpoint/2010/main" val="3954496471"/>
              </p:ext>
            </p:extLst>
          </p:nvPr>
        </p:nvGraphicFramePr>
        <p:xfrm>
          <a:off x="1018093" y="2316954"/>
          <a:ext cx="9351391" cy="3999006"/>
        </p:xfrm>
        <a:graphic>
          <a:graphicData uri="http://schemas.openxmlformats.org/drawingml/2006/table">
            <a:tbl>
              <a:tblPr firstRow="1" firstCol="1" bandRow="1">
                <a:tableStyleId>{5C22544A-7EE6-4342-B048-85BDC9FD1C3A}</a:tableStyleId>
              </a:tblPr>
              <a:tblGrid>
                <a:gridCol w="1295308">
                  <a:extLst>
                    <a:ext uri="{9D8B030D-6E8A-4147-A177-3AD203B41FA5}">
                      <a16:colId xmlns:a16="http://schemas.microsoft.com/office/drawing/2014/main" val="40725064"/>
                    </a:ext>
                  </a:extLst>
                </a:gridCol>
                <a:gridCol w="901437">
                  <a:extLst>
                    <a:ext uri="{9D8B030D-6E8A-4147-A177-3AD203B41FA5}">
                      <a16:colId xmlns:a16="http://schemas.microsoft.com/office/drawing/2014/main" val="1379111673"/>
                    </a:ext>
                  </a:extLst>
                </a:gridCol>
                <a:gridCol w="774545">
                  <a:extLst>
                    <a:ext uri="{9D8B030D-6E8A-4147-A177-3AD203B41FA5}">
                      <a16:colId xmlns:a16="http://schemas.microsoft.com/office/drawing/2014/main" val="898558394"/>
                    </a:ext>
                  </a:extLst>
                </a:gridCol>
                <a:gridCol w="1034419">
                  <a:extLst>
                    <a:ext uri="{9D8B030D-6E8A-4147-A177-3AD203B41FA5}">
                      <a16:colId xmlns:a16="http://schemas.microsoft.com/office/drawing/2014/main" val="89993573"/>
                    </a:ext>
                  </a:extLst>
                </a:gridCol>
                <a:gridCol w="1222218">
                  <a:extLst>
                    <a:ext uri="{9D8B030D-6E8A-4147-A177-3AD203B41FA5}">
                      <a16:colId xmlns:a16="http://schemas.microsoft.com/office/drawing/2014/main" val="1338602356"/>
                    </a:ext>
                  </a:extLst>
                </a:gridCol>
                <a:gridCol w="981632">
                  <a:extLst>
                    <a:ext uri="{9D8B030D-6E8A-4147-A177-3AD203B41FA5}">
                      <a16:colId xmlns:a16="http://schemas.microsoft.com/office/drawing/2014/main" val="1384615253"/>
                    </a:ext>
                  </a:extLst>
                </a:gridCol>
                <a:gridCol w="1020207">
                  <a:extLst>
                    <a:ext uri="{9D8B030D-6E8A-4147-A177-3AD203B41FA5}">
                      <a16:colId xmlns:a16="http://schemas.microsoft.com/office/drawing/2014/main" val="2235247906"/>
                    </a:ext>
                  </a:extLst>
                </a:gridCol>
                <a:gridCol w="1063858">
                  <a:extLst>
                    <a:ext uri="{9D8B030D-6E8A-4147-A177-3AD203B41FA5}">
                      <a16:colId xmlns:a16="http://schemas.microsoft.com/office/drawing/2014/main" val="1309521984"/>
                    </a:ext>
                  </a:extLst>
                </a:gridCol>
                <a:gridCol w="1057767">
                  <a:extLst>
                    <a:ext uri="{9D8B030D-6E8A-4147-A177-3AD203B41FA5}">
                      <a16:colId xmlns:a16="http://schemas.microsoft.com/office/drawing/2014/main" val="1377515999"/>
                    </a:ext>
                  </a:extLst>
                </a:gridCol>
              </a:tblGrid>
              <a:tr h="761471">
                <a:tc>
                  <a:txBody>
                    <a:bodyPr/>
                    <a:lstStyle/>
                    <a:p>
                      <a:pPr algn="ctr">
                        <a:lnSpc>
                          <a:spcPct val="107000"/>
                        </a:lnSpc>
                        <a:spcAft>
                          <a:spcPts val="0"/>
                        </a:spcAft>
                      </a:pPr>
                      <a:r>
                        <a:rPr lang="en-US" sz="1200">
                          <a:effectLst/>
                        </a:rPr>
                        <a:t>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Skewness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Kurtosis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614232216"/>
                  </a:ext>
                </a:extLst>
              </a:tr>
              <a:tr h="244942">
                <a:tc>
                  <a:txBody>
                    <a:bodyPr/>
                    <a:lstStyle/>
                    <a:p>
                      <a:pPr algn="ctr">
                        <a:lnSpc>
                          <a:spcPct val="107000"/>
                        </a:lnSpc>
                        <a:spcAft>
                          <a:spcPts val="0"/>
                        </a:spcAft>
                      </a:pPr>
                      <a:r>
                        <a:rPr lang="en-US" sz="1200">
                          <a:effectLst/>
                        </a:rPr>
                        <a:t>DJUATR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12.39%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30.78%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-21.63%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51.65%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438070687"/>
                  </a:ext>
                </a:extLst>
              </a:tr>
              <a:tr h="244942">
                <a:tc>
                  <a:txBody>
                    <a:bodyPr/>
                    <a:lstStyle/>
                    <a:p>
                      <a:pPr algn="ctr">
                        <a:lnSpc>
                          <a:spcPct val="107000"/>
                        </a:lnSpc>
                        <a:spcAft>
                          <a:spcPts val="0"/>
                        </a:spcAft>
                      </a:pPr>
                      <a:r>
                        <a:rPr lang="en-US" sz="1200">
                          <a:effectLst/>
                        </a:rPr>
                        <a:t>ROIC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8.43</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117.26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134.84%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-28.59%</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129.33%</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-26.87%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194.69%</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-32.58%</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89794250"/>
                  </a:ext>
                </a:extLst>
              </a:tr>
              <a:tr h="244942">
                <a:tc>
                  <a:txBody>
                    <a:bodyPr/>
                    <a:lstStyle/>
                    <a:p>
                      <a:pPr algn="ctr">
                        <a:lnSpc>
                          <a:spcPct val="107000"/>
                        </a:lnSpc>
                        <a:spcAft>
                          <a:spcPts val="0"/>
                        </a:spcAft>
                      </a:pPr>
                      <a:r>
                        <a:rPr lang="en-US" sz="1200">
                          <a:effectLst/>
                        </a:rPr>
                        <a:t>ROCE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27.36%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-17.55%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57.59%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108.80%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94460278"/>
                  </a:ext>
                </a:extLst>
              </a:tr>
              <a:tr h="244942">
                <a:tc>
                  <a:txBody>
                    <a:bodyPr/>
                    <a:lstStyle/>
                    <a:p>
                      <a:pPr algn="ctr">
                        <a:lnSpc>
                          <a:spcPct val="107000"/>
                        </a:lnSpc>
                        <a:spcAft>
                          <a:spcPts val="0"/>
                        </a:spcAft>
                      </a:pPr>
                      <a:r>
                        <a:rPr lang="en-US" sz="1200">
                          <a:effectLst/>
                        </a:rPr>
                        <a:t>Gross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15.83%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40.81%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67.14%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371995517"/>
                  </a:ext>
                </a:extLst>
              </a:tr>
              <a:tr h="503206">
                <a:tc>
                  <a:txBody>
                    <a:bodyPr/>
                    <a:lstStyle/>
                    <a:p>
                      <a:pPr algn="ctr">
                        <a:lnSpc>
                          <a:spcPct val="107000"/>
                        </a:lnSpc>
                        <a:spcAft>
                          <a:spcPts val="0"/>
                        </a:spcAft>
                      </a:pPr>
                      <a:r>
                        <a:rPr lang="en-US" sz="1200">
                          <a:effectLst/>
                        </a:rPr>
                        <a:t>EBITDA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14.40%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-20.04%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38.39%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61.74%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-31.42%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646935396"/>
                  </a:ext>
                </a:extLst>
              </a:tr>
              <a:tr h="761471">
                <a:tc>
                  <a:txBody>
                    <a:bodyPr/>
                    <a:lstStyle/>
                    <a:p>
                      <a:pPr algn="ctr">
                        <a:lnSpc>
                          <a:spcPct val="107000"/>
                        </a:lnSpc>
                        <a:spcAft>
                          <a:spcPts val="0"/>
                        </a:spcAft>
                      </a:pPr>
                      <a:r>
                        <a:rPr lang="en-US" sz="1200">
                          <a:effectLst/>
                        </a:rPr>
                        <a:t>Operating Cash Flow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13.93%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-22.70%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52.94%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-32.84%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856396689"/>
                  </a:ext>
                </a:extLst>
              </a:tr>
              <a:tr h="244942">
                <a:tc>
                  <a:txBody>
                    <a:bodyPr/>
                    <a:lstStyle/>
                    <a:p>
                      <a:pPr algn="ctr">
                        <a:lnSpc>
                          <a:spcPct val="107000"/>
                        </a:lnSpc>
                        <a:spcAft>
                          <a:spcPts val="0"/>
                        </a:spcAft>
                      </a:pPr>
                      <a:r>
                        <a:rPr lang="en-US" sz="1200">
                          <a:effectLst/>
                        </a:rPr>
                        <a:t>Current Ratio</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15.34%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71.58%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-37.54%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66681775"/>
                  </a:ext>
                </a:extLst>
              </a:tr>
              <a:tr h="503206">
                <a:tc>
                  <a:txBody>
                    <a:bodyPr/>
                    <a:lstStyle/>
                    <a:p>
                      <a:pPr algn="ctr">
                        <a:lnSpc>
                          <a:spcPct val="107000"/>
                        </a:lnSpc>
                        <a:spcAft>
                          <a:spcPts val="0"/>
                        </a:spcAft>
                      </a:pPr>
                      <a:r>
                        <a:rPr lang="en-US" sz="1200">
                          <a:effectLst/>
                        </a:rPr>
                        <a:t>Market Capitalisation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-0.14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1.14</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19.37%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-11.18%</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35.80%</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-22.07%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63.38%</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-27.70%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02747009"/>
                  </a:ext>
                </a:extLst>
              </a:tr>
              <a:tr h="244942">
                <a:tc>
                  <a:txBody>
                    <a:bodyPr/>
                    <a:lstStyle/>
                    <a:p>
                      <a:pPr algn="ctr">
                        <a:lnSpc>
                          <a:spcPct val="107000"/>
                        </a:lnSpc>
                        <a:spcAft>
                          <a:spcPts val="0"/>
                        </a:spcAft>
                      </a:pPr>
                      <a:r>
                        <a:rPr lang="en-US" sz="1200">
                          <a:effectLst/>
                        </a:rPr>
                        <a:t>Average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0.75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-18.28%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-26.58%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83.99%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-32.53%</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797512207"/>
                  </a:ext>
                </a:extLst>
              </a:tr>
            </a:tbl>
          </a:graphicData>
        </a:graphic>
      </p:graphicFrame>
      <p:sp>
        <p:nvSpPr>
          <p:cNvPr id="6" name="Title 1">
            <a:extLst>
              <a:ext uri="{FF2B5EF4-FFF2-40B4-BE49-F238E27FC236}">
                <a16:creationId xmlns:a16="http://schemas.microsoft.com/office/drawing/2014/main" id="{E42C510E-B950-4F61-AAAE-EE4C8F7F4006}"/>
              </a:ext>
            </a:extLst>
          </p:cNvPr>
          <p:cNvSpPr>
            <a:spLocks noGrp="1"/>
          </p:cNvSpPr>
          <p:nvPr>
            <p:ph type="title"/>
          </p:nvPr>
        </p:nvSpPr>
        <p:spPr>
          <a:xfrm>
            <a:off x="1261872" y="365760"/>
            <a:ext cx="9692640" cy="1325562"/>
          </a:xfrm>
        </p:spPr>
        <p:txBody>
          <a:bodyPr anchor="ctr">
            <a:normAutofit/>
          </a:bodyPr>
          <a:lstStyle/>
          <a:p>
            <a:r>
              <a:rPr lang="en-GB" dirty="0"/>
              <a:t>Geometric Monthly Total Return</a:t>
            </a:r>
          </a:p>
        </p:txBody>
      </p:sp>
      <p:sp>
        <p:nvSpPr>
          <p:cNvPr id="7" name="Rectangle 6">
            <a:extLst>
              <a:ext uri="{FF2B5EF4-FFF2-40B4-BE49-F238E27FC236}">
                <a16:creationId xmlns:a16="http://schemas.microsoft.com/office/drawing/2014/main" id="{AD798E5E-7146-43FA-9BF7-5A1B3CC32935}"/>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4 Distribution of Fundamentally Weighted Total Return Indices, </a:t>
            </a:r>
          </a:p>
          <a:p>
            <a:pPr algn="ctr" latinLnBrk="1">
              <a:spcAft>
                <a:spcPts val="1000"/>
              </a:spcAft>
            </a:pPr>
            <a:r>
              <a:rPr lang="en-US" spc="10" dirty="0"/>
              <a:t>Jan 1989- Dec 2018</a:t>
            </a:r>
          </a:p>
        </p:txBody>
      </p:sp>
    </p:spTree>
    <p:extLst>
      <p:ext uri="{BB962C8B-B14F-4D97-AF65-F5344CB8AC3E}">
        <p14:creationId xmlns:p14="http://schemas.microsoft.com/office/powerpoint/2010/main" val="1980638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Price Return</a:t>
            </a:r>
          </a:p>
        </p:txBody>
      </p:sp>
      <p:graphicFrame>
        <p:nvGraphicFramePr>
          <p:cNvPr id="7" name="Table 6">
            <a:extLst>
              <a:ext uri="{FF2B5EF4-FFF2-40B4-BE49-F238E27FC236}">
                <a16:creationId xmlns:a16="http://schemas.microsoft.com/office/drawing/2014/main" id="{787099E5-D1EC-4BA3-8461-94B8BB8560E4}"/>
              </a:ext>
            </a:extLst>
          </p:cNvPr>
          <p:cNvGraphicFramePr>
            <a:graphicFrameLocks noGrp="1"/>
          </p:cNvGraphicFramePr>
          <p:nvPr>
            <p:extLst>
              <p:ext uri="{D42A27DB-BD31-4B8C-83A1-F6EECF244321}">
                <p14:modId xmlns:p14="http://schemas.microsoft.com/office/powerpoint/2010/main" val="3169274613"/>
              </p:ext>
            </p:extLst>
          </p:nvPr>
        </p:nvGraphicFramePr>
        <p:xfrm>
          <a:off x="1237488" y="1667258"/>
          <a:ext cx="8732874" cy="4664726"/>
        </p:xfrm>
        <a:graphic>
          <a:graphicData uri="http://schemas.openxmlformats.org/drawingml/2006/table">
            <a:tbl>
              <a:tblPr firstRow="1" firstCol="1" bandRow="1">
                <a:tableStyleId>{5C22544A-7EE6-4342-B048-85BDC9FD1C3A}</a:tableStyleId>
              </a:tblPr>
              <a:tblGrid>
                <a:gridCol w="3273508">
                  <a:extLst>
                    <a:ext uri="{9D8B030D-6E8A-4147-A177-3AD203B41FA5}">
                      <a16:colId xmlns:a16="http://schemas.microsoft.com/office/drawing/2014/main" val="3174484956"/>
                    </a:ext>
                  </a:extLst>
                </a:gridCol>
                <a:gridCol w="711967">
                  <a:extLst>
                    <a:ext uri="{9D8B030D-6E8A-4147-A177-3AD203B41FA5}">
                      <a16:colId xmlns:a16="http://schemas.microsoft.com/office/drawing/2014/main" val="4067680817"/>
                    </a:ext>
                  </a:extLst>
                </a:gridCol>
                <a:gridCol w="1004054">
                  <a:extLst>
                    <a:ext uri="{9D8B030D-6E8A-4147-A177-3AD203B41FA5}">
                      <a16:colId xmlns:a16="http://schemas.microsoft.com/office/drawing/2014/main" val="479397890"/>
                    </a:ext>
                  </a:extLst>
                </a:gridCol>
                <a:gridCol w="769615">
                  <a:extLst>
                    <a:ext uri="{9D8B030D-6E8A-4147-A177-3AD203B41FA5}">
                      <a16:colId xmlns:a16="http://schemas.microsoft.com/office/drawing/2014/main" val="1347346993"/>
                    </a:ext>
                  </a:extLst>
                </a:gridCol>
                <a:gridCol w="742712">
                  <a:extLst>
                    <a:ext uri="{9D8B030D-6E8A-4147-A177-3AD203B41FA5}">
                      <a16:colId xmlns:a16="http://schemas.microsoft.com/office/drawing/2014/main" val="4225064752"/>
                    </a:ext>
                  </a:extLst>
                </a:gridCol>
                <a:gridCol w="742712">
                  <a:extLst>
                    <a:ext uri="{9D8B030D-6E8A-4147-A177-3AD203B41FA5}">
                      <a16:colId xmlns:a16="http://schemas.microsoft.com/office/drawing/2014/main" val="735990602"/>
                    </a:ext>
                  </a:extLst>
                </a:gridCol>
                <a:gridCol w="742712">
                  <a:extLst>
                    <a:ext uri="{9D8B030D-6E8A-4147-A177-3AD203B41FA5}">
                      <a16:colId xmlns:a16="http://schemas.microsoft.com/office/drawing/2014/main" val="4240143993"/>
                    </a:ext>
                  </a:extLst>
                </a:gridCol>
                <a:gridCol w="745594">
                  <a:extLst>
                    <a:ext uri="{9D8B030D-6E8A-4147-A177-3AD203B41FA5}">
                      <a16:colId xmlns:a16="http://schemas.microsoft.com/office/drawing/2014/main" val="3765727727"/>
                    </a:ext>
                  </a:extLst>
                </a:gridCol>
              </a:tblGrid>
              <a:tr h="261070">
                <a:tc>
                  <a:txBody>
                    <a:bodyPr/>
                    <a:lstStyle/>
                    <a:p>
                      <a:pPr>
                        <a:lnSpc>
                          <a:spcPct val="107000"/>
                        </a:lnSpc>
                      </a:pPr>
                      <a:endParaRPr lang="en-GB" sz="2000" dirty="0">
                        <a:effectLst/>
                        <a:latin typeface="Calibri" panose="020F0502020204030204" pitchFamily="34" charset="0"/>
                        <a:cs typeface="Times New Roman" panose="02020603050405020304" pitchFamily="18" charset="0"/>
                      </a:endParaRPr>
                    </a:p>
                  </a:txBody>
                  <a:tcPr marL="68580" marR="68580" marT="0" marB="0" anchor="b"/>
                </a:tc>
                <a:tc gridSpan="7">
                  <a:txBody>
                    <a:bodyPr/>
                    <a:lstStyle/>
                    <a:p>
                      <a:pPr algn="ctr">
                        <a:lnSpc>
                          <a:spcPct val="107000"/>
                        </a:lnSpc>
                        <a:spcAft>
                          <a:spcPts val="0"/>
                        </a:spcAft>
                      </a:pPr>
                      <a:r>
                        <a:rPr lang="en-GB" sz="1100" dirty="0">
                          <a:effectLst/>
                        </a:rPr>
                        <a:t>Price Return (Arithmetic)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64522234"/>
                  </a:ext>
                </a:extLst>
              </a:tr>
              <a:tr h="512569">
                <a:tc>
                  <a:txBody>
                    <a:bodyPr/>
                    <a:lstStyle/>
                    <a:p>
                      <a:pPr algn="ctr">
                        <a:lnSpc>
                          <a:spcPct val="107000"/>
                        </a:lnSpc>
                        <a:spcAft>
                          <a:spcPts val="0"/>
                        </a:spcAft>
                      </a:pPr>
                      <a:r>
                        <a:rPr lang="en-GB" sz="1600" dirty="0">
                          <a:solidFill>
                            <a:schemeClr val="tx1"/>
                          </a:solidFill>
                          <a:effectLst/>
                        </a:rPr>
                        <a:t>Jan 1964- Dec 2018</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DJU</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Market Cap</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ROC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Gross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EBITDA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530766163"/>
                  </a:ext>
                </a:extLst>
              </a:tr>
              <a:tr h="215626">
                <a:tc>
                  <a:txBody>
                    <a:bodyPr/>
                    <a:lstStyle/>
                    <a:p>
                      <a:pPr>
                        <a:lnSpc>
                          <a:spcPct val="107000"/>
                        </a:lnSpc>
                        <a:spcAft>
                          <a:spcPts val="0"/>
                        </a:spcAft>
                      </a:pPr>
                      <a:r>
                        <a:rPr lang="en-GB" sz="1100">
                          <a:effectLst/>
                        </a:rPr>
                        <a:t>Annual return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a:effectLst/>
                        </a:rPr>
                        <a:t> </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3919759063"/>
                  </a:ext>
                </a:extLst>
              </a:tr>
              <a:tr h="208856">
                <a:tc>
                  <a:txBody>
                    <a:bodyPr/>
                    <a:lstStyle/>
                    <a:p>
                      <a:pPr>
                        <a:lnSpc>
                          <a:spcPct val="107000"/>
                        </a:lnSpc>
                        <a:spcAft>
                          <a:spcPts val="0"/>
                        </a:spcAft>
                      </a:pPr>
                      <a:r>
                        <a:rPr lang="en-GB" sz="1100" dirty="0">
                          <a:solidFill>
                            <a:schemeClr val="tx1"/>
                          </a:solidFill>
                          <a:effectLst/>
                        </a:rPr>
                        <a:t>Average Annual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3.91%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9.47%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4.68%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5.20%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897609212"/>
                  </a:ext>
                </a:extLst>
              </a:tr>
              <a:tr h="208856">
                <a:tc>
                  <a:txBody>
                    <a:bodyPr/>
                    <a:lstStyle/>
                    <a:p>
                      <a:pPr>
                        <a:lnSpc>
                          <a:spcPct val="107000"/>
                        </a:lnSpc>
                        <a:spcAft>
                          <a:spcPts val="0"/>
                        </a:spcAft>
                      </a:pPr>
                      <a:r>
                        <a:rPr lang="en-GB" sz="1100" dirty="0">
                          <a:solidFill>
                            <a:schemeClr val="tx1"/>
                          </a:solidFill>
                          <a:effectLst/>
                        </a:rPr>
                        <a:t>Annual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16.31%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17.38%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27.20%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19.49%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17.71%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17.27%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18.17%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9315594"/>
                  </a:ext>
                </a:extLst>
              </a:tr>
              <a:tr h="215626">
                <a:tc>
                  <a:txBody>
                    <a:bodyPr/>
                    <a:lstStyle/>
                    <a:p>
                      <a:pPr>
                        <a:lnSpc>
                          <a:spcPct val="107000"/>
                        </a:lnSpc>
                        <a:spcAft>
                          <a:spcPts val="0"/>
                        </a:spcAft>
                      </a:pPr>
                      <a:r>
                        <a:rPr lang="en-GB" sz="1100" dirty="0">
                          <a:solidFill>
                            <a:schemeClr val="tx1"/>
                          </a:solidFill>
                          <a:effectLst/>
                        </a:rPr>
                        <a:t>Average Annual Risk Free Rate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467418497"/>
                  </a:ext>
                </a:extLst>
              </a:tr>
              <a:tr h="215626">
                <a:tc>
                  <a:txBody>
                    <a:bodyPr/>
                    <a:lstStyle/>
                    <a:p>
                      <a:pPr>
                        <a:lnSpc>
                          <a:spcPct val="107000"/>
                        </a:lnSpc>
                        <a:spcAft>
                          <a:spcPts val="0"/>
                        </a:spcAft>
                      </a:pPr>
                      <a:r>
                        <a:rPr lang="en-GB" sz="1100" dirty="0">
                          <a:solidFill>
                            <a:schemeClr val="tx1"/>
                          </a:solidFill>
                          <a:effectLst/>
                        </a:rPr>
                        <a:t>End Value with 1$ invested</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5.13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3.77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37.61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9.67</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6.99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363461"/>
                  </a:ext>
                </a:extLst>
              </a:tr>
              <a:tr h="215626">
                <a:tc>
                  <a:txBody>
                    <a:bodyPr/>
                    <a:lstStyle/>
                    <a:p>
                      <a:pPr>
                        <a:lnSpc>
                          <a:spcPct val="107000"/>
                        </a:lnSpc>
                        <a:spcAft>
                          <a:spcPts val="0"/>
                        </a:spcAft>
                      </a:pPr>
                      <a:r>
                        <a:rPr lang="en-GB" sz="1100" dirty="0">
                          <a:effectLst/>
                        </a:rPr>
                        <a:t>Ratios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552402481"/>
                  </a:ext>
                </a:extLst>
              </a:tr>
              <a:tr h="208856">
                <a:tc>
                  <a:txBody>
                    <a:bodyPr/>
                    <a:lstStyle/>
                    <a:p>
                      <a:pPr>
                        <a:lnSpc>
                          <a:spcPct val="107000"/>
                        </a:lnSpc>
                        <a:spcAft>
                          <a:spcPts val="0"/>
                        </a:spcAft>
                      </a:pPr>
                      <a:r>
                        <a:rPr lang="en-GB" sz="1100" dirty="0">
                          <a:solidFill>
                            <a:schemeClr val="tx1"/>
                          </a:solidFill>
                          <a:effectLst/>
                        </a:rPr>
                        <a:t>Sharpe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-2.65%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-4.84%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17.05%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-1.29%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2.23%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311714"/>
                  </a:ext>
                </a:extLst>
              </a:tr>
              <a:tr h="208856">
                <a:tc>
                  <a:txBody>
                    <a:bodyPr/>
                    <a:lstStyle/>
                    <a:p>
                      <a:pPr>
                        <a:lnSpc>
                          <a:spcPct val="107000"/>
                        </a:lnSpc>
                        <a:spcAft>
                          <a:spcPts val="0"/>
                        </a:spcAft>
                      </a:pPr>
                      <a:r>
                        <a:rPr lang="en-GB" sz="1100" dirty="0">
                          <a:solidFill>
                            <a:schemeClr val="tx1"/>
                          </a:solidFill>
                          <a:effectLst/>
                        </a:rPr>
                        <a:t>Downside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11.39%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10.75%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11.87%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11.08%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10.87%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95427004"/>
                  </a:ext>
                </a:extLst>
              </a:tr>
              <a:tr h="215626">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-3.89%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-8.09%</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39.51%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271747346"/>
                  </a:ext>
                </a:extLst>
              </a:tr>
              <a:tr h="215626">
                <a:tc>
                  <a:txBody>
                    <a:bodyPr/>
                    <a:lstStyle/>
                    <a:p>
                      <a:pPr>
                        <a:lnSpc>
                          <a:spcPct val="107000"/>
                        </a:lnSpc>
                        <a:spcAft>
                          <a:spcPts val="0"/>
                        </a:spcAft>
                      </a:pPr>
                      <a:r>
                        <a:rPr lang="en-GB" sz="1100" dirty="0">
                          <a:effectLst/>
                        </a:rPr>
                        <a:t>Extreme Risk Statistics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2453195414"/>
                  </a:ext>
                </a:extLst>
              </a:tr>
              <a:tr h="208856">
                <a:tc>
                  <a:txBody>
                    <a:bodyPr/>
                    <a:lstStyle/>
                    <a:p>
                      <a:pPr>
                        <a:lnSpc>
                          <a:spcPct val="107000"/>
                        </a:lnSpc>
                        <a:spcAft>
                          <a:spcPts val="0"/>
                        </a:spcAft>
                      </a:pPr>
                      <a:r>
                        <a:rPr lang="en-GB" sz="1100" dirty="0">
                          <a:solidFill>
                            <a:schemeClr val="tx1"/>
                          </a:solidFill>
                          <a:effectLst/>
                        </a:rPr>
                        <a:t>Best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45.45%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19.44%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134.33%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27.47%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19.25%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244475"/>
                  </a:ext>
                </a:extLst>
              </a:tr>
              <a:tr h="208856">
                <a:tc>
                  <a:txBody>
                    <a:bodyPr/>
                    <a:lstStyle/>
                    <a:p>
                      <a:pPr>
                        <a:lnSpc>
                          <a:spcPct val="107000"/>
                        </a:lnSpc>
                        <a:spcAft>
                          <a:spcPts val="0"/>
                        </a:spcAft>
                      </a:pPr>
                      <a:r>
                        <a:rPr lang="en-GB" sz="1100" dirty="0">
                          <a:solidFill>
                            <a:schemeClr val="tx1"/>
                          </a:solidFill>
                          <a:effectLst/>
                        </a:rPr>
                        <a:t>Worst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-30.38%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-17.65%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-30.60%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-17.66%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-21.34%</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-21.33%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14187267"/>
                  </a:ext>
                </a:extLst>
              </a:tr>
              <a:tr h="338715">
                <a:tc>
                  <a:txBody>
                    <a:bodyPr/>
                    <a:lstStyle/>
                    <a:p>
                      <a:pPr>
                        <a:lnSpc>
                          <a:spcPct val="107000"/>
                        </a:lnSpc>
                        <a:spcAft>
                          <a:spcPts val="0"/>
                        </a:spcAft>
                      </a:pPr>
                      <a:r>
                        <a:rPr lang="en-GB" sz="1100" dirty="0">
                          <a:solidFill>
                            <a:schemeClr val="tx1"/>
                          </a:solidFill>
                          <a:effectLst/>
                        </a:rPr>
                        <a:t>Percentage of Months with + Return (not netting of Rf)</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55.30%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55.12%</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56.73%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56.14%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55.12%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55.85%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54.82%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22747992"/>
                  </a:ext>
                </a:extLst>
              </a:tr>
              <a:tr h="215626">
                <a:tc>
                  <a:txBody>
                    <a:bodyPr/>
                    <a:lstStyle/>
                    <a:p>
                      <a:pPr>
                        <a:lnSpc>
                          <a:spcPct val="107000"/>
                        </a:lnSpc>
                        <a:spcAft>
                          <a:spcPts val="0"/>
                        </a:spcAft>
                      </a:pPr>
                      <a:r>
                        <a:rPr lang="en-GB" sz="1100" dirty="0">
                          <a:effectLst/>
                        </a:rPr>
                        <a:t>Performance Relative to the DJU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862595342"/>
                  </a:ext>
                </a:extLst>
              </a:tr>
              <a:tr h="208856">
                <a:tc>
                  <a:txBody>
                    <a:bodyPr/>
                    <a:lstStyle/>
                    <a:p>
                      <a:pPr>
                        <a:lnSpc>
                          <a:spcPct val="107000"/>
                        </a:lnSpc>
                        <a:spcAft>
                          <a:spcPts val="0"/>
                        </a:spcAft>
                      </a:pPr>
                      <a:r>
                        <a:rPr lang="en-GB" sz="1100" dirty="0">
                          <a:solidFill>
                            <a:schemeClr val="tx1"/>
                          </a:solidFill>
                          <a:effectLst/>
                        </a:rPr>
                        <a:t>Annually Alpha</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-0.0041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0.0516</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0.0160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0.0036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0.0022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99517385"/>
                  </a:ext>
                </a:extLst>
              </a:tr>
              <a:tr h="0">
                <a:tc>
                  <a:txBody>
                    <a:bodyPr/>
                    <a:lstStyle/>
                    <a:p>
                      <a:pPr>
                        <a:lnSpc>
                          <a:spcPct val="107000"/>
                        </a:lnSpc>
                        <a:spcAft>
                          <a:spcPts val="0"/>
                        </a:spcAft>
                      </a:pPr>
                      <a:r>
                        <a:rPr lang="en-GB" sz="1100" dirty="0">
                          <a:solidFill>
                            <a:schemeClr val="tx1"/>
                          </a:solidFill>
                          <a:effectLst/>
                        </a:rPr>
                        <a:t>Annually Beta to Market</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1.07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219745356"/>
                  </a:ext>
                </a:extLst>
              </a:tr>
              <a:tr h="215626">
                <a:tc>
                  <a:txBody>
                    <a:bodyPr/>
                    <a:lstStyle/>
                    <a:p>
                      <a:pPr>
                        <a:lnSpc>
                          <a:spcPct val="107000"/>
                        </a:lnSpc>
                        <a:spcAft>
                          <a:spcPts val="0"/>
                        </a:spcAft>
                      </a:pPr>
                      <a:r>
                        <a:rPr lang="en-GB" sz="1100" dirty="0">
                          <a:solidFill>
                            <a:schemeClr val="tx1"/>
                          </a:solidFill>
                          <a:effectLst/>
                        </a:rPr>
                        <a:t>Annually Correlation with DJU</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0.95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0.64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664296632"/>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D0DAA0-61B0-46CB-9637-4A74F2B2DDD3}"/>
              </a:ext>
            </a:extLst>
          </p:cNvPr>
          <p:cNvGraphicFramePr>
            <a:graphicFrameLocks noGrp="1"/>
          </p:cNvGraphicFramePr>
          <p:nvPr>
            <p:extLst>
              <p:ext uri="{D42A27DB-BD31-4B8C-83A1-F6EECF244321}">
                <p14:modId xmlns:p14="http://schemas.microsoft.com/office/powerpoint/2010/main" val="4167086480"/>
              </p:ext>
            </p:extLst>
          </p:nvPr>
        </p:nvGraphicFramePr>
        <p:xfrm>
          <a:off x="1027956" y="1450206"/>
          <a:ext cx="9207340" cy="5092245"/>
        </p:xfrm>
        <a:graphic>
          <a:graphicData uri="http://schemas.openxmlformats.org/drawingml/2006/table">
            <a:tbl>
              <a:tblPr firstRow="1" firstCol="1" bandRow="1">
                <a:tableStyleId>{5C22544A-7EE6-4342-B048-85BDC9FD1C3A}</a:tableStyleId>
              </a:tblPr>
              <a:tblGrid>
                <a:gridCol w="3147095">
                  <a:extLst>
                    <a:ext uri="{9D8B030D-6E8A-4147-A177-3AD203B41FA5}">
                      <a16:colId xmlns:a16="http://schemas.microsoft.com/office/drawing/2014/main" val="3766305623"/>
                    </a:ext>
                  </a:extLst>
                </a:gridCol>
                <a:gridCol w="692785">
                  <a:extLst>
                    <a:ext uri="{9D8B030D-6E8A-4147-A177-3AD203B41FA5}">
                      <a16:colId xmlns:a16="http://schemas.microsoft.com/office/drawing/2014/main" val="2155438717"/>
                    </a:ext>
                  </a:extLst>
                </a:gridCol>
                <a:gridCol w="945198">
                  <a:extLst>
                    <a:ext uri="{9D8B030D-6E8A-4147-A177-3AD203B41FA5}">
                      <a16:colId xmlns:a16="http://schemas.microsoft.com/office/drawing/2014/main" val="3413748684"/>
                    </a:ext>
                  </a:extLst>
                </a:gridCol>
                <a:gridCol w="692501">
                  <a:extLst>
                    <a:ext uri="{9D8B030D-6E8A-4147-A177-3AD203B41FA5}">
                      <a16:colId xmlns:a16="http://schemas.microsoft.com/office/drawing/2014/main" val="822402595"/>
                    </a:ext>
                  </a:extLst>
                </a:gridCol>
                <a:gridCol w="633503">
                  <a:extLst>
                    <a:ext uri="{9D8B030D-6E8A-4147-A177-3AD203B41FA5}">
                      <a16:colId xmlns:a16="http://schemas.microsoft.com/office/drawing/2014/main" val="4131693734"/>
                    </a:ext>
                  </a:extLst>
                </a:gridCol>
                <a:gridCol w="633503">
                  <a:extLst>
                    <a:ext uri="{9D8B030D-6E8A-4147-A177-3AD203B41FA5}">
                      <a16:colId xmlns:a16="http://schemas.microsoft.com/office/drawing/2014/main" val="143602785"/>
                    </a:ext>
                  </a:extLst>
                </a:gridCol>
                <a:gridCol w="1192847">
                  <a:extLst>
                    <a:ext uri="{9D8B030D-6E8A-4147-A177-3AD203B41FA5}">
                      <a16:colId xmlns:a16="http://schemas.microsoft.com/office/drawing/2014/main" val="3802596456"/>
                    </a:ext>
                  </a:extLst>
                </a:gridCol>
                <a:gridCol w="633503">
                  <a:extLst>
                    <a:ext uri="{9D8B030D-6E8A-4147-A177-3AD203B41FA5}">
                      <a16:colId xmlns:a16="http://schemas.microsoft.com/office/drawing/2014/main" val="2545639759"/>
                    </a:ext>
                  </a:extLst>
                </a:gridCol>
                <a:gridCol w="636405">
                  <a:extLst>
                    <a:ext uri="{9D8B030D-6E8A-4147-A177-3AD203B41FA5}">
                      <a16:colId xmlns:a16="http://schemas.microsoft.com/office/drawing/2014/main" val="3209249223"/>
                    </a:ext>
                  </a:extLst>
                </a:gridCol>
              </a:tblGrid>
              <a:tr h="286445">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tc gridSpan="8">
                  <a:txBody>
                    <a:bodyPr/>
                    <a:lstStyle/>
                    <a:p>
                      <a:pPr algn="ctr">
                        <a:lnSpc>
                          <a:spcPct val="107000"/>
                        </a:lnSpc>
                        <a:spcAft>
                          <a:spcPts val="0"/>
                        </a:spcAft>
                      </a:pPr>
                      <a:r>
                        <a:rPr lang="en-GB" sz="1100" dirty="0">
                          <a:effectLst/>
                        </a:rPr>
                        <a:t>Total Return (Arithmetic)</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37612260"/>
                  </a:ext>
                </a:extLst>
              </a:tr>
              <a:tr h="530419">
                <a:tc>
                  <a:txBody>
                    <a:bodyPr/>
                    <a:lstStyle/>
                    <a:p>
                      <a:pPr algn="ctr">
                        <a:lnSpc>
                          <a:spcPct val="107000"/>
                        </a:lnSpc>
                        <a:spcAft>
                          <a:spcPts val="0"/>
                        </a:spcAft>
                      </a:pPr>
                      <a:r>
                        <a:rPr lang="en-GB" sz="1600" dirty="0">
                          <a:solidFill>
                            <a:schemeClr val="tx1"/>
                          </a:solidFill>
                          <a:effectLst/>
                        </a:rPr>
                        <a:t>Jan 1989-Dec 2018</a:t>
                      </a:r>
                      <a:endParaRPr lang="en-GB"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DJU</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Market Cap</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ROC</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Gross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EBITDA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Op CF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2523171809"/>
                  </a:ext>
                </a:extLst>
              </a:tr>
              <a:tr h="201737">
                <a:tc>
                  <a:txBody>
                    <a:bodyPr/>
                    <a:lstStyle/>
                    <a:p>
                      <a:pPr>
                        <a:lnSpc>
                          <a:spcPct val="107000"/>
                        </a:lnSpc>
                        <a:spcAft>
                          <a:spcPts val="0"/>
                        </a:spcAft>
                      </a:pPr>
                      <a:r>
                        <a:rPr lang="en-GB" sz="1100">
                          <a:effectLst/>
                        </a:rPr>
                        <a:t>Annual return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pPr>
                      <a:endParaRPr lang="en-GB" sz="1100" b="1" dirty="0">
                        <a:effectLst/>
                        <a:latin typeface="Calibri" panose="020F0502020204030204" pitchFamily="34" charset="0"/>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1579997783"/>
                  </a:ext>
                </a:extLst>
              </a:tr>
              <a:tr h="261735">
                <a:tc>
                  <a:txBody>
                    <a:bodyPr/>
                    <a:lstStyle/>
                    <a:p>
                      <a:pPr>
                        <a:lnSpc>
                          <a:spcPct val="107000"/>
                        </a:lnSpc>
                        <a:spcAft>
                          <a:spcPts val="0"/>
                        </a:spcAft>
                      </a:pPr>
                      <a:r>
                        <a:rPr lang="en-GB" sz="1100" dirty="0">
                          <a:solidFill>
                            <a:schemeClr val="tx1"/>
                          </a:solidFill>
                          <a:effectLst/>
                        </a:rPr>
                        <a:t>Average Annual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11.02%</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13.13%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22.82%</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15.24%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13.61%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13.13%</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24432503"/>
                  </a:ext>
                </a:extLst>
              </a:tr>
              <a:tr h="261735">
                <a:tc>
                  <a:txBody>
                    <a:bodyPr/>
                    <a:lstStyle/>
                    <a:p>
                      <a:pPr>
                        <a:lnSpc>
                          <a:spcPct val="107000"/>
                        </a:lnSpc>
                        <a:spcAft>
                          <a:spcPts val="0"/>
                        </a:spcAft>
                      </a:pPr>
                      <a:r>
                        <a:rPr lang="en-GB" sz="1100" dirty="0">
                          <a:solidFill>
                            <a:schemeClr val="tx1"/>
                          </a:solidFill>
                          <a:effectLst/>
                        </a:rPr>
                        <a:t>Annual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18.70%</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36.03%</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22.84%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19.73%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19.06%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17.85%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20.29%</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8732224"/>
                  </a:ext>
                </a:extLst>
              </a:tr>
              <a:tr h="189035">
                <a:tc>
                  <a:txBody>
                    <a:bodyPr/>
                    <a:lstStyle/>
                    <a:p>
                      <a:pPr>
                        <a:lnSpc>
                          <a:spcPct val="115000"/>
                        </a:lnSpc>
                        <a:spcAft>
                          <a:spcPts val="0"/>
                        </a:spcAft>
                      </a:pPr>
                      <a:r>
                        <a:rPr lang="en-GB" sz="1100" dirty="0">
                          <a:solidFill>
                            <a:schemeClr val="tx1"/>
                          </a:solidFill>
                          <a:effectLst/>
                        </a:rPr>
                        <a:t>Average Annual Risk Free Rate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u="sng" dirty="0">
                          <a:effectLst/>
                        </a:rPr>
                        <a:t>3.04%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a:effectLst/>
                        </a:rPr>
                        <a:t>3.04%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dirty="0">
                          <a:effectLst/>
                        </a:rPr>
                        <a:t>3.04%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175438944"/>
                  </a:ext>
                </a:extLst>
              </a:tr>
              <a:tr h="189035">
                <a:tc>
                  <a:txBody>
                    <a:bodyPr/>
                    <a:lstStyle/>
                    <a:p>
                      <a:pPr>
                        <a:lnSpc>
                          <a:spcPct val="107000"/>
                        </a:lnSpc>
                        <a:spcAft>
                          <a:spcPts val="0"/>
                        </a:spcAft>
                      </a:pPr>
                      <a:r>
                        <a:rPr lang="en-GB" sz="1100" dirty="0">
                          <a:solidFill>
                            <a:schemeClr val="tx1"/>
                          </a:solidFill>
                          <a:effectLst/>
                        </a:rPr>
                        <a:t>End Value with 1$ invested</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u="sng" dirty="0">
                          <a:effectLst/>
                        </a:rPr>
                        <a:t>14.71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26.76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dirty="0">
                          <a:effectLst/>
                        </a:rPr>
                        <a:t>181.77</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40.60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28.79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28.19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29.46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dirty="0">
                          <a:effectLst/>
                        </a:rPr>
                        <a:t>24.56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extLst>
                  <a:ext uri="{0D108BD9-81ED-4DB2-BD59-A6C34878D82A}">
                    <a16:rowId xmlns:a16="http://schemas.microsoft.com/office/drawing/2014/main" val="222030201"/>
                  </a:ext>
                </a:extLst>
              </a:tr>
              <a:tr h="189035">
                <a:tc>
                  <a:txBody>
                    <a:bodyPr/>
                    <a:lstStyle/>
                    <a:p>
                      <a:pPr>
                        <a:lnSpc>
                          <a:spcPct val="107000"/>
                        </a:lnSpc>
                        <a:spcAft>
                          <a:spcPts val="0"/>
                        </a:spcAft>
                      </a:pPr>
                      <a:r>
                        <a:rPr lang="en-GB" sz="1100" dirty="0">
                          <a:effectLst/>
                        </a:rPr>
                        <a:t>Ratios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720130755"/>
                  </a:ext>
                </a:extLst>
              </a:tr>
              <a:tr h="183057">
                <a:tc>
                  <a:txBody>
                    <a:bodyPr/>
                    <a:lstStyle/>
                    <a:p>
                      <a:pPr>
                        <a:lnSpc>
                          <a:spcPct val="107000"/>
                        </a:lnSpc>
                        <a:spcAft>
                          <a:spcPts val="0"/>
                        </a:spcAft>
                      </a:pPr>
                      <a:r>
                        <a:rPr lang="en-GB" sz="1100" dirty="0">
                          <a:solidFill>
                            <a:schemeClr val="tx1"/>
                          </a:solidFill>
                          <a:effectLst/>
                        </a:rPr>
                        <a:t>Sharpe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42.58%</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56.1%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54.2%</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49.7%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85823194"/>
                  </a:ext>
                </a:extLst>
              </a:tr>
              <a:tr h="261735">
                <a:tc>
                  <a:txBody>
                    <a:bodyPr/>
                    <a:lstStyle/>
                    <a:p>
                      <a:pPr>
                        <a:lnSpc>
                          <a:spcPct val="107000"/>
                        </a:lnSpc>
                        <a:spcAft>
                          <a:spcPts val="0"/>
                        </a:spcAft>
                      </a:pPr>
                      <a:r>
                        <a:rPr lang="en-GB" sz="1100" dirty="0">
                          <a:solidFill>
                            <a:schemeClr val="tx1"/>
                          </a:solidFill>
                          <a:effectLst/>
                        </a:rPr>
                        <a:t>Downside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13.95%</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11.75%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13.76%</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13.57%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12.32%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14.77%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97993036"/>
                  </a:ext>
                </a:extLst>
              </a:tr>
              <a:tr h="261735">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57.21%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85.90%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143.76%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89.97%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78.97%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80.21%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84.04%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68.36%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25323187"/>
                  </a:ext>
                </a:extLst>
              </a:tr>
              <a:tr h="189035">
                <a:tc>
                  <a:txBody>
                    <a:bodyPr/>
                    <a:lstStyle/>
                    <a:p>
                      <a:pPr>
                        <a:lnSpc>
                          <a:spcPct val="107000"/>
                        </a:lnSpc>
                        <a:spcAft>
                          <a:spcPts val="0"/>
                        </a:spcAft>
                      </a:pPr>
                      <a:r>
                        <a:rPr lang="en-GB" sz="1100" dirty="0">
                          <a:effectLst/>
                        </a:rPr>
                        <a:t>Extreme Risk Statistics</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744691799"/>
                  </a:ext>
                </a:extLst>
              </a:tr>
              <a:tr h="261735">
                <a:tc>
                  <a:txBody>
                    <a:bodyPr/>
                    <a:lstStyle/>
                    <a:p>
                      <a:pPr>
                        <a:lnSpc>
                          <a:spcPct val="107000"/>
                        </a:lnSpc>
                        <a:spcAft>
                          <a:spcPts val="0"/>
                        </a:spcAft>
                      </a:pPr>
                      <a:r>
                        <a:rPr lang="en-GB" sz="1100" dirty="0">
                          <a:solidFill>
                            <a:schemeClr val="tx1"/>
                          </a:solidFill>
                          <a:effectLst/>
                        </a:rPr>
                        <a:t>Best </a:t>
                      </a:r>
                      <a:r>
                        <a:rPr lang="en-GB" sz="1100" dirty="0" err="1">
                          <a:solidFill>
                            <a:schemeClr val="tx1"/>
                          </a:solidFill>
                          <a:effectLst/>
                        </a:rPr>
                        <a:t>Month,y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50.76%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134.84%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27.36%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14.40%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13.93%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15.34%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723653157"/>
                  </a:ext>
                </a:extLst>
              </a:tr>
              <a:tr h="396077">
                <a:tc>
                  <a:txBody>
                    <a:bodyPr/>
                    <a:lstStyle/>
                    <a:p>
                      <a:pPr>
                        <a:lnSpc>
                          <a:spcPct val="107000"/>
                        </a:lnSpc>
                        <a:spcAft>
                          <a:spcPts val="0"/>
                        </a:spcAft>
                      </a:pPr>
                      <a:r>
                        <a:rPr lang="en-GB" sz="1100" dirty="0">
                          <a:solidFill>
                            <a:schemeClr val="tx1"/>
                          </a:solidFill>
                          <a:effectLst/>
                        </a:rPr>
                        <a:t>Worst </a:t>
                      </a:r>
                      <a:r>
                        <a:rPr lang="en-GB" sz="1100" dirty="0" err="1">
                          <a:solidFill>
                            <a:schemeClr val="tx1"/>
                          </a:solidFill>
                          <a:effectLst/>
                        </a:rPr>
                        <a:t>Monttly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-27.84%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-11.18%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-28.59%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-17.55%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-13.00%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-21.28%</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02440365"/>
                  </a:ext>
                </a:extLst>
              </a:tr>
              <a:tr h="284673">
                <a:tc>
                  <a:txBody>
                    <a:bodyPr/>
                    <a:lstStyle/>
                    <a:p>
                      <a:pPr>
                        <a:lnSpc>
                          <a:spcPct val="107000"/>
                        </a:lnSpc>
                        <a:spcAft>
                          <a:spcPts val="0"/>
                        </a:spcAft>
                      </a:pPr>
                      <a:r>
                        <a:rPr lang="en-GB" sz="1100" dirty="0">
                          <a:solidFill>
                            <a:schemeClr val="tx1"/>
                          </a:solidFill>
                          <a:effectLst/>
                        </a:rPr>
                        <a:t>Percentage of Months with + Return (not netting of Rf)</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63.61%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65.28%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65.56%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63.89%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64.44%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243203588"/>
                  </a:ext>
                </a:extLst>
              </a:tr>
              <a:tr h="261735">
                <a:tc>
                  <a:txBody>
                    <a:bodyPr/>
                    <a:lstStyle/>
                    <a:p>
                      <a:pPr>
                        <a:lnSpc>
                          <a:spcPct val="107000"/>
                        </a:lnSpc>
                        <a:spcAft>
                          <a:spcPts val="0"/>
                        </a:spcAft>
                      </a:pPr>
                      <a:r>
                        <a:rPr lang="en-GB" sz="1100" dirty="0">
                          <a:effectLst/>
                        </a:rPr>
                        <a:t>Performance Relative to the DJU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746048037"/>
                  </a:ext>
                </a:extLst>
              </a:tr>
              <a:tr h="183057">
                <a:tc>
                  <a:txBody>
                    <a:bodyPr/>
                    <a:lstStyle/>
                    <a:p>
                      <a:pPr>
                        <a:lnSpc>
                          <a:spcPct val="107000"/>
                        </a:lnSpc>
                        <a:spcAft>
                          <a:spcPts val="0"/>
                        </a:spcAft>
                      </a:pPr>
                      <a:r>
                        <a:rPr lang="en-GB" sz="1100" dirty="0">
                          <a:solidFill>
                            <a:schemeClr val="tx1"/>
                          </a:solidFill>
                          <a:effectLst/>
                        </a:rPr>
                        <a:t>Annually Alpha</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0</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0.0233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0.1219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0.0364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0.0272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0.0274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0.0315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0.0200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49316300"/>
                  </a:ext>
                </a:extLst>
              </a:tr>
              <a:tr h="183057">
                <a:tc>
                  <a:txBody>
                    <a:bodyPr/>
                    <a:lstStyle/>
                    <a:p>
                      <a:pPr>
                        <a:lnSpc>
                          <a:spcPct val="107000"/>
                        </a:lnSpc>
                        <a:spcAft>
                          <a:spcPts val="0"/>
                        </a:spcAft>
                      </a:pPr>
                      <a:r>
                        <a:rPr lang="en-GB" sz="1100" dirty="0">
                          <a:solidFill>
                            <a:schemeClr val="tx1"/>
                          </a:solidFill>
                          <a:effectLst/>
                        </a:rPr>
                        <a:t>Annually Beta to Market</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0.95</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1.01</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924322210"/>
                  </a:ext>
                </a:extLst>
              </a:tr>
              <a:tr h="189035">
                <a:tc>
                  <a:txBody>
                    <a:bodyPr/>
                    <a:lstStyle/>
                    <a:p>
                      <a:pPr>
                        <a:lnSpc>
                          <a:spcPct val="107000"/>
                        </a:lnSpc>
                        <a:spcAft>
                          <a:spcPts val="0"/>
                        </a:spcAft>
                      </a:pPr>
                      <a:r>
                        <a:rPr lang="en-GB" sz="1100" dirty="0">
                          <a:solidFill>
                            <a:schemeClr val="tx1"/>
                          </a:solidFill>
                          <a:effectLst/>
                        </a:rPr>
                        <a:t>Annually Correlation with DJU</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0.54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75747529"/>
                  </a:ext>
                </a:extLst>
              </a:tr>
            </a:tbl>
          </a:graphicData>
        </a:graphic>
      </p:graphicFrame>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Total Return</a:t>
            </a:r>
          </a:p>
        </p:txBody>
      </p:sp>
    </p:spTree>
    <p:extLst>
      <p:ext uri="{BB962C8B-B14F-4D97-AF65-F5344CB8AC3E}">
        <p14:creationId xmlns:p14="http://schemas.microsoft.com/office/powerpoint/2010/main" val="24083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Autocorrelation of Fundamentals</a:t>
            </a:r>
          </a:p>
        </p:txBody>
      </p:sp>
    </p:spTree>
    <p:extLst>
      <p:ext uri="{BB962C8B-B14F-4D97-AF65-F5344CB8AC3E}">
        <p14:creationId xmlns:p14="http://schemas.microsoft.com/office/powerpoint/2010/main" val="234525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dirty="0"/>
              <a:t>Autocorrelation of Fundamentals</a:t>
            </a:r>
            <a:endParaRPr lang="en-GB" dirty="0"/>
          </a:p>
        </p:txBody>
      </p:sp>
      <p:graphicFrame>
        <p:nvGraphicFramePr>
          <p:cNvPr id="5" name="Table 4">
            <a:extLst>
              <a:ext uri="{FF2B5EF4-FFF2-40B4-BE49-F238E27FC236}">
                <a16:creationId xmlns:a16="http://schemas.microsoft.com/office/drawing/2014/main" id="{39401A05-F7D3-4461-8A06-0B171261233C}"/>
              </a:ext>
            </a:extLst>
          </p:cNvPr>
          <p:cNvGraphicFramePr>
            <a:graphicFrameLocks noGrp="1"/>
          </p:cNvGraphicFramePr>
          <p:nvPr>
            <p:extLst>
              <p:ext uri="{D42A27DB-BD31-4B8C-83A1-F6EECF244321}">
                <p14:modId xmlns:p14="http://schemas.microsoft.com/office/powerpoint/2010/main" val="1219130702"/>
              </p:ext>
            </p:extLst>
          </p:nvPr>
        </p:nvGraphicFramePr>
        <p:xfrm>
          <a:off x="975930" y="1478005"/>
          <a:ext cx="9407957" cy="5201869"/>
        </p:xfrm>
        <a:graphic>
          <a:graphicData uri="http://schemas.openxmlformats.org/drawingml/2006/table">
            <a:tbl>
              <a:tblPr firstRow="1" firstCol="1" bandRow="1"/>
              <a:tblGrid>
                <a:gridCol w="2585787">
                  <a:extLst>
                    <a:ext uri="{9D8B030D-6E8A-4147-A177-3AD203B41FA5}">
                      <a16:colId xmlns:a16="http://schemas.microsoft.com/office/drawing/2014/main" val="3730819696"/>
                    </a:ext>
                  </a:extLst>
                </a:gridCol>
                <a:gridCol w="682217">
                  <a:extLst>
                    <a:ext uri="{9D8B030D-6E8A-4147-A177-3AD203B41FA5}">
                      <a16:colId xmlns:a16="http://schemas.microsoft.com/office/drawing/2014/main" val="1643704251"/>
                    </a:ext>
                  </a:extLst>
                </a:gridCol>
                <a:gridCol w="682217">
                  <a:extLst>
                    <a:ext uri="{9D8B030D-6E8A-4147-A177-3AD203B41FA5}">
                      <a16:colId xmlns:a16="http://schemas.microsoft.com/office/drawing/2014/main" val="1539722598"/>
                    </a:ext>
                  </a:extLst>
                </a:gridCol>
                <a:gridCol w="682217">
                  <a:extLst>
                    <a:ext uri="{9D8B030D-6E8A-4147-A177-3AD203B41FA5}">
                      <a16:colId xmlns:a16="http://schemas.microsoft.com/office/drawing/2014/main" val="1793897529"/>
                    </a:ext>
                  </a:extLst>
                </a:gridCol>
                <a:gridCol w="682217">
                  <a:extLst>
                    <a:ext uri="{9D8B030D-6E8A-4147-A177-3AD203B41FA5}">
                      <a16:colId xmlns:a16="http://schemas.microsoft.com/office/drawing/2014/main" val="2820318275"/>
                    </a:ext>
                  </a:extLst>
                </a:gridCol>
                <a:gridCol w="682217">
                  <a:extLst>
                    <a:ext uri="{9D8B030D-6E8A-4147-A177-3AD203B41FA5}">
                      <a16:colId xmlns:a16="http://schemas.microsoft.com/office/drawing/2014/main" val="3479418266"/>
                    </a:ext>
                  </a:extLst>
                </a:gridCol>
                <a:gridCol w="682217">
                  <a:extLst>
                    <a:ext uri="{9D8B030D-6E8A-4147-A177-3AD203B41FA5}">
                      <a16:colId xmlns:a16="http://schemas.microsoft.com/office/drawing/2014/main" val="2071951106"/>
                    </a:ext>
                  </a:extLst>
                </a:gridCol>
                <a:gridCol w="682217">
                  <a:extLst>
                    <a:ext uri="{9D8B030D-6E8A-4147-A177-3AD203B41FA5}">
                      <a16:colId xmlns:a16="http://schemas.microsoft.com/office/drawing/2014/main" val="2376004248"/>
                    </a:ext>
                  </a:extLst>
                </a:gridCol>
                <a:gridCol w="682217">
                  <a:extLst>
                    <a:ext uri="{9D8B030D-6E8A-4147-A177-3AD203B41FA5}">
                      <a16:colId xmlns:a16="http://schemas.microsoft.com/office/drawing/2014/main" val="3173739513"/>
                    </a:ext>
                  </a:extLst>
                </a:gridCol>
                <a:gridCol w="682217">
                  <a:extLst>
                    <a:ext uri="{9D8B030D-6E8A-4147-A177-3AD203B41FA5}">
                      <a16:colId xmlns:a16="http://schemas.microsoft.com/office/drawing/2014/main" val="644024833"/>
                    </a:ext>
                  </a:extLst>
                </a:gridCol>
                <a:gridCol w="682217">
                  <a:extLst>
                    <a:ext uri="{9D8B030D-6E8A-4147-A177-3AD203B41FA5}">
                      <a16:colId xmlns:a16="http://schemas.microsoft.com/office/drawing/2014/main" val="3754745113"/>
                    </a:ext>
                  </a:extLst>
                </a:gridCol>
              </a:tblGrid>
              <a:tr h="329397">
                <a:tc>
                  <a:txBody>
                    <a:bodyPr/>
                    <a:lstStyle/>
                    <a:p>
                      <a:pPr marL="0" algn="ctr" defTabSz="914400" rtl="0" eaLnBrk="1" latinLnBrk="0" hangingPunct="1"/>
                      <a:endParaRPr lang="en-US" sz="1100" b="1" kern="1200" dirty="0">
                        <a:solidFill>
                          <a:schemeClr val="lt1"/>
                        </a:solidFill>
                        <a:effectLst/>
                        <a:latin typeface="맑은 고딕" panose="020B0503020000020004" pitchFamily="50" charset="-127"/>
                        <a:ea typeface="맑은 고딕" panose="020B0503020000020004" pitchFamily="50" charset="-127"/>
                        <a:cs typeface="+mn-cs"/>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ROA</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ROIC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ROCE</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Gross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Profit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EBITDA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Op CF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err="1">
                          <a:solidFill>
                            <a:schemeClr val="lt1"/>
                          </a:solidFill>
                          <a:effectLst/>
                          <a:latin typeface="맑은 고딕" panose="020B0503020000020004" pitchFamily="50" charset="-127"/>
                          <a:ea typeface="맑은 고딕" panose="020B0503020000020004" pitchFamily="50" charset="-127"/>
                          <a:cs typeface="+mn-cs"/>
                        </a:rPr>
                        <a:t>Curr</a:t>
                      </a:r>
                      <a:r>
                        <a:rPr lang="en-US" sz="1100" b="1" kern="1200" dirty="0">
                          <a:solidFill>
                            <a:schemeClr val="lt1"/>
                          </a:solidFill>
                          <a:effectLst/>
                          <a:latin typeface="맑은 고딕" panose="020B0503020000020004" pitchFamily="50" charset="-127"/>
                          <a:ea typeface="맑은 고딕" panose="020B0503020000020004" pitchFamily="50" charset="-127"/>
                          <a:cs typeface="+mn-cs"/>
                        </a:rPr>
                        <a:t>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LTDE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Market Cap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extLst>
                  <a:ext uri="{0D108BD9-81ED-4DB2-BD59-A6C34878D82A}">
                    <a16:rowId xmlns:a16="http://schemas.microsoft.com/office/drawing/2014/main" val="17937129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AMERICAN ELECTRIC POWER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55020544"/>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NORAM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65338530"/>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CENTERIOR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0.51</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185943456"/>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COLUMBIA ENERGY GROUP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68878152"/>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UNICOM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054264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EDISON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0.92</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6553061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NATURAL GAS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1068370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DTE ENERGY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1921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DOMINION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64494919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DUKE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0.79</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2435055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NEXTERA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57256532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CENTERPOINT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3502280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ENRON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59872250"/>
                  </a:ext>
                </a:extLst>
              </a:tr>
              <a:tr h="233201">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NIAGARA MOHAWK HOLDINGS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2477120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NISOURCE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8020477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FIRSTENERGY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80279399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PG&amp;E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85303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PANENERGY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9889585"/>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PEOPLES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7308294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EXELON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746802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PUBLIC SERVICE ENTRP GRP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332695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EDISON INTERNATIONAL</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2821773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SOUTHERN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26159748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ENERGY FUTURE HOLDINGS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6951133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WILLIAMS COS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83661628"/>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CLEVELAND ELECTRIC ILLUM</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7418430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AES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08876509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AMERICAN WATER WORKS CO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0.45</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0.98</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00628633"/>
                  </a:ext>
                </a:extLst>
              </a:tr>
            </a:tbl>
          </a:graphicData>
        </a:graphic>
      </p:graphicFrame>
    </p:spTree>
    <p:extLst>
      <p:ext uri="{BB962C8B-B14F-4D97-AF65-F5344CB8AC3E}">
        <p14:creationId xmlns:p14="http://schemas.microsoft.com/office/powerpoint/2010/main" val="70760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1964EA3-D29B-405C-8194-6404EFE2E79A}"/>
              </a:ext>
            </a:extLst>
          </p:cNvPr>
          <p:cNvGraphicFramePr>
            <a:graphicFrameLocks noGrp="1"/>
          </p:cNvGraphicFramePr>
          <p:nvPr>
            <p:extLst>
              <p:ext uri="{D42A27DB-BD31-4B8C-83A1-F6EECF244321}">
                <p14:modId xmlns:p14="http://schemas.microsoft.com/office/powerpoint/2010/main" val="652380278"/>
              </p:ext>
            </p:extLst>
          </p:nvPr>
        </p:nvGraphicFramePr>
        <p:xfrm>
          <a:off x="975930" y="1478005"/>
          <a:ext cx="9407957" cy="5169952"/>
        </p:xfrm>
        <a:graphic>
          <a:graphicData uri="http://schemas.openxmlformats.org/drawingml/2006/table">
            <a:tbl>
              <a:tblPr firstRow="1" firstCol="1" bandRow="1"/>
              <a:tblGrid>
                <a:gridCol w="2585787">
                  <a:extLst>
                    <a:ext uri="{9D8B030D-6E8A-4147-A177-3AD203B41FA5}">
                      <a16:colId xmlns:a16="http://schemas.microsoft.com/office/drawing/2014/main" val="3730819696"/>
                    </a:ext>
                  </a:extLst>
                </a:gridCol>
                <a:gridCol w="682217">
                  <a:extLst>
                    <a:ext uri="{9D8B030D-6E8A-4147-A177-3AD203B41FA5}">
                      <a16:colId xmlns:a16="http://schemas.microsoft.com/office/drawing/2014/main" val="1643704251"/>
                    </a:ext>
                  </a:extLst>
                </a:gridCol>
                <a:gridCol w="682217">
                  <a:extLst>
                    <a:ext uri="{9D8B030D-6E8A-4147-A177-3AD203B41FA5}">
                      <a16:colId xmlns:a16="http://schemas.microsoft.com/office/drawing/2014/main" val="1539722598"/>
                    </a:ext>
                  </a:extLst>
                </a:gridCol>
                <a:gridCol w="682217">
                  <a:extLst>
                    <a:ext uri="{9D8B030D-6E8A-4147-A177-3AD203B41FA5}">
                      <a16:colId xmlns:a16="http://schemas.microsoft.com/office/drawing/2014/main" val="1793897529"/>
                    </a:ext>
                  </a:extLst>
                </a:gridCol>
                <a:gridCol w="682217">
                  <a:extLst>
                    <a:ext uri="{9D8B030D-6E8A-4147-A177-3AD203B41FA5}">
                      <a16:colId xmlns:a16="http://schemas.microsoft.com/office/drawing/2014/main" val="2820318275"/>
                    </a:ext>
                  </a:extLst>
                </a:gridCol>
                <a:gridCol w="682217">
                  <a:extLst>
                    <a:ext uri="{9D8B030D-6E8A-4147-A177-3AD203B41FA5}">
                      <a16:colId xmlns:a16="http://schemas.microsoft.com/office/drawing/2014/main" val="3479418266"/>
                    </a:ext>
                  </a:extLst>
                </a:gridCol>
                <a:gridCol w="682217">
                  <a:extLst>
                    <a:ext uri="{9D8B030D-6E8A-4147-A177-3AD203B41FA5}">
                      <a16:colId xmlns:a16="http://schemas.microsoft.com/office/drawing/2014/main" val="2071951106"/>
                    </a:ext>
                  </a:extLst>
                </a:gridCol>
                <a:gridCol w="682217">
                  <a:extLst>
                    <a:ext uri="{9D8B030D-6E8A-4147-A177-3AD203B41FA5}">
                      <a16:colId xmlns:a16="http://schemas.microsoft.com/office/drawing/2014/main" val="2376004248"/>
                    </a:ext>
                  </a:extLst>
                </a:gridCol>
                <a:gridCol w="682217">
                  <a:extLst>
                    <a:ext uri="{9D8B030D-6E8A-4147-A177-3AD203B41FA5}">
                      <a16:colId xmlns:a16="http://schemas.microsoft.com/office/drawing/2014/main" val="3173739513"/>
                    </a:ext>
                  </a:extLst>
                </a:gridCol>
                <a:gridCol w="682217">
                  <a:extLst>
                    <a:ext uri="{9D8B030D-6E8A-4147-A177-3AD203B41FA5}">
                      <a16:colId xmlns:a16="http://schemas.microsoft.com/office/drawing/2014/main" val="644024833"/>
                    </a:ext>
                  </a:extLst>
                </a:gridCol>
                <a:gridCol w="682217">
                  <a:extLst>
                    <a:ext uri="{9D8B030D-6E8A-4147-A177-3AD203B41FA5}">
                      <a16:colId xmlns:a16="http://schemas.microsoft.com/office/drawing/2014/main" val="3754745113"/>
                    </a:ext>
                  </a:extLst>
                </a:gridCol>
              </a:tblGrid>
              <a:tr h="329397">
                <a:tc>
                  <a:txBody>
                    <a:bodyPr/>
                    <a:lstStyle/>
                    <a:p>
                      <a:pPr marL="0" algn="ctr" defTabSz="914400" rtl="0" eaLnBrk="1" latinLnBrk="0" hangingPunct="1"/>
                      <a:endParaRPr lang="en-US" sz="1100" b="1" kern="1200" dirty="0">
                        <a:solidFill>
                          <a:schemeClr val="lt1"/>
                        </a:solidFill>
                        <a:effectLst/>
                        <a:latin typeface="맑은 고딕" panose="020B0503020000020004" pitchFamily="50" charset="-127"/>
                        <a:ea typeface="맑은 고딕" panose="020B0503020000020004" pitchFamily="50" charset="-127"/>
                        <a:cs typeface="+mn-cs"/>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ROA</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ROIC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ROCE</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Gross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Profit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EBITDA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Op CF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err="1">
                          <a:solidFill>
                            <a:schemeClr val="lt1"/>
                          </a:solidFill>
                          <a:effectLst/>
                          <a:latin typeface="맑은 고딕" panose="020B0503020000020004" pitchFamily="50" charset="-127"/>
                          <a:ea typeface="맑은 고딕" panose="020B0503020000020004" pitchFamily="50" charset="-127"/>
                          <a:cs typeface="+mn-cs"/>
                        </a:rPr>
                        <a:t>Curr</a:t>
                      </a:r>
                      <a:r>
                        <a:rPr lang="en-US" sz="1100" b="1" kern="1200" dirty="0">
                          <a:solidFill>
                            <a:schemeClr val="lt1"/>
                          </a:solidFill>
                          <a:effectLst/>
                          <a:latin typeface="맑은 고딕" panose="020B0503020000020004" pitchFamily="50" charset="-127"/>
                          <a:ea typeface="맑은 고딕" panose="020B0503020000020004" pitchFamily="50" charset="-127"/>
                          <a:cs typeface="+mn-cs"/>
                        </a:rPr>
                        <a:t>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LTDE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Market Cap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extLst>
                  <a:ext uri="{0D108BD9-81ED-4DB2-BD59-A6C34878D82A}">
                    <a16:rowId xmlns:a16="http://schemas.microsoft.com/office/drawing/2014/main" val="17937129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AMERICAN ELECTRIC POWER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6.53</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12.75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55020544"/>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NORAM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7.35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65338530"/>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CENTERIOR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185943456"/>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COLUMBIA ENERGY GROUP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68878152"/>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UNICOM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054264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EDISON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17.44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6553061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NATURAL GAS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3.86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2.70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25.57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1068370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DTE ENERGY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0.58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3.63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36.16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1921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DOMINION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2.94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8.85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64494919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DUKE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2435055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NEXTERA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0.74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8.26</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5.86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50.16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57256532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CENTERPOINT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3502280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ENRON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10.64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8.15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59872250"/>
                  </a:ext>
                </a:extLst>
              </a:tr>
              <a:tr h="233201">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NIAGARA MOHAWK HOLDINGS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1.34</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3.78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2477120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NISOURCE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11.64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8020477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FIRSTENERGY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6.93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80279399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PG&amp;E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0.70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17.20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85303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PANENERGY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9889585"/>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PEOPLES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8.66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16.19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8.49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7308294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EXELON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746802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PUBLIC SERVICE ENTRP GRP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7.47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16.07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23.12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332695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EDISON INTERNATIONAL</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2821773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SOUTHERN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12.18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8.45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43.75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26159748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ENERGY FUTURE HOLDINGS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8.85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5.24</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6951133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WILLIAMS COS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4.67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83661628"/>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CLEVELAND ELECTRIC ILLUM</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7.67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7418430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AES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-0.65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-1.08</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08876509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AMERICAN WATER WORKS CO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1.49</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14.30</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00628633"/>
                  </a:ext>
                </a:extLst>
              </a:tr>
            </a:tbl>
          </a:graphicData>
        </a:graphic>
      </p:graphicFrame>
      <p:sp>
        <p:nvSpPr>
          <p:cNvPr id="9" name="Title 1">
            <a:extLst>
              <a:ext uri="{FF2B5EF4-FFF2-40B4-BE49-F238E27FC236}">
                <a16:creationId xmlns:a16="http://schemas.microsoft.com/office/drawing/2014/main" id="{2BF2E73D-20A5-49A2-B20B-F76A7500AFDB}"/>
              </a:ext>
            </a:extLst>
          </p:cNvPr>
          <p:cNvSpPr>
            <a:spLocks noGrp="1"/>
          </p:cNvSpPr>
          <p:nvPr>
            <p:ph type="title"/>
          </p:nvPr>
        </p:nvSpPr>
        <p:spPr>
          <a:xfrm>
            <a:off x="1261872" y="365760"/>
            <a:ext cx="9692640" cy="1325562"/>
          </a:xfrm>
        </p:spPr>
        <p:txBody>
          <a:bodyPr anchor="ctr">
            <a:normAutofit/>
          </a:bodyPr>
          <a:lstStyle/>
          <a:p>
            <a:r>
              <a:rPr lang="en-US" dirty="0"/>
              <a:t>T-stats of Autocorrelation</a:t>
            </a:r>
            <a:endParaRPr lang="en-GB" dirty="0"/>
          </a:p>
        </p:txBody>
      </p:sp>
    </p:spTree>
    <p:extLst>
      <p:ext uri="{BB962C8B-B14F-4D97-AF65-F5344CB8AC3E}">
        <p14:creationId xmlns:p14="http://schemas.microsoft.com/office/powerpoint/2010/main" val="1943328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Further Regression Studies</a:t>
            </a:r>
          </a:p>
        </p:txBody>
      </p:sp>
    </p:spTree>
    <p:extLst>
      <p:ext uri="{BB962C8B-B14F-4D97-AF65-F5344CB8AC3E}">
        <p14:creationId xmlns:p14="http://schemas.microsoft.com/office/powerpoint/2010/main" val="2560330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Preparation for Regression</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On this part, we are trying to “break down”  all the fundamental weighted indices. We run OLS on the following two sets of data:</a:t>
            </a:r>
          </a:p>
          <a:p>
            <a:pPr marL="342900" indent="-342900">
              <a:buFont typeface="+mj-lt"/>
              <a:buAutoNum type="alphaLcParenR"/>
            </a:pPr>
            <a:r>
              <a:rPr lang="en-US" dirty="0"/>
              <a:t> Total Return vs Fundamental Factors </a:t>
            </a:r>
          </a:p>
          <a:p>
            <a:pPr marL="342900" indent="-342900">
              <a:buFont typeface="+mj-lt"/>
              <a:buAutoNum type="alphaLcParenR"/>
            </a:pPr>
            <a:r>
              <a:rPr lang="en-US" dirty="0"/>
              <a:t> Price Return vs Fundamental Factors </a:t>
            </a:r>
          </a:p>
          <a:p>
            <a:r>
              <a:rPr lang="en-US" dirty="0"/>
              <a:t>  As our former part shows that ROIC and ROCE weighted indices tends to beat the Market Cap and Price weighted indices, we can conclude that the heavily weighted stocks in ROIC or ROCE index must generate excess return so that the index, as a whole, can outperform the average. That is to say companies with higher ROIC or ROCE should have higher return.</a:t>
            </a:r>
          </a:p>
          <a:p>
            <a:r>
              <a:rPr lang="en-US" dirty="0"/>
              <a:t>So we should test on how valid it is that certain fundamental factors could significantly explain the total return or price return.</a:t>
            </a:r>
            <a:endParaRPr lang="en-SG" dirty="0"/>
          </a:p>
        </p:txBody>
      </p:sp>
    </p:spTree>
    <p:extLst>
      <p:ext uri="{BB962C8B-B14F-4D97-AF65-F5344CB8AC3E}">
        <p14:creationId xmlns:p14="http://schemas.microsoft.com/office/powerpoint/2010/main" val="55602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Regression </a:t>
            </a:r>
            <a:r>
              <a:rPr lang="en-US" altLang="zh-CN" dirty="0"/>
              <a:t>Results</a:t>
            </a:r>
            <a:endParaRPr lang="en-GB" dirty="0"/>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After running </a:t>
            </a:r>
            <a:r>
              <a:rPr lang="en-US" dirty="0">
                <a:hlinkClick r:id="rId2" action="ppaction://hlinksldjump"/>
              </a:rPr>
              <a:t>tons of regression </a:t>
            </a:r>
            <a:r>
              <a:rPr lang="en-US" dirty="0"/>
              <a:t>between individual price return/total return vs fundamental factors, we get the estimation parameters of alpha and beta listed in the following tables, along with the </a:t>
            </a:r>
            <a:r>
              <a:rPr lang="en-US" dirty="0">
                <a:hlinkClick r:id="rId3" action="ppaction://hlinksldjump"/>
              </a:rPr>
              <a:t>R-square value </a:t>
            </a:r>
            <a:r>
              <a:rPr lang="en-US" dirty="0"/>
              <a:t>of each regression.</a:t>
            </a:r>
          </a:p>
          <a:p>
            <a:r>
              <a:rPr lang="en-US" dirty="0"/>
              <a:t> And as we see the ROIC row(red) crossing all the companies, we can find that R-square is always larger than the others, which indicates that ROIC always can explain greater portion of price and total return.</a:t>
            </a:r>
          </a:p>
          <a:p>
            <a:r>
              <a:rPr lang="en-US" dirty="0"/>
              <a:t>The ROCE factor is the second powerful explanatory variable among all the factors. This figure is consistent with our previous conclusion.</a:t>
            </a:r>
          </a:p>
          <a:p>
            <a:r>
              <a:rPr lang="en-US" altLang="zh-CN" dirty="0"/>
              <a:t>Now finding the solid foundation behind the ROIC and ROCE weighted index outperformance, we can finally make the conclusion that these two beta portfolio is “smarter” than price or market cap.</a:t>
            </a:r>
            <a:endParaRPr lang="en-SG" dirty="0"/>
          </a:p>
        </p:txBody>
      </p:sp>
    </p:spTree>
    <p:extLst>
      <p:ext uri="{BB962C8B-B14F-4D97-AF65-F5344CB8AC3E}">
        <p14:creationId xmlns:p14="http://schemas.microsoft.com/office/powerpoint/2010/main" val="2845984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Price Return vs Factors</a:t>
            </a:r>
            <a:endParaRPr lang="en-GB" dirty="0"/>
          </a:p>
        </p:txBody>
      </p:sp>
      <p:graphicFrame>
        <p:nvGraphicFramePr>
          <p:cNvPr id="5" name="对象 4">
            <a:extLst>
              <a:ext uri="{FF2B5EF4-FFF2-40B4-BE49-F238E27FC236}">
                <a16:creationId xmlns:a16="http://schemas.microsoft.com/office/drawing/2014/main" id="{33B58C05-48CB-4995-B79A-3479FDFB2833}"/>
              </a:ext>
            </a:extLst>
          </p:cNvPr>
          <p:cNvGraphicFramePr>
            <a:graphicFrameLocks noChangeAspect="1"/>
          </p:cNvGraphicFramePr>
          <p:nvPr>
            <p:extLst/>
          </p:nvPr>
        </p:nvGraphicFramePr>
        <p:xfrm>
          <a:off x="468312" y="1691322"/>
          <a:ext cx="11255375" cy="4541837"/>
        </p:xfrm>
        <a:graphic>
          <a:graphicData uri="http://schemas.openxmlformats.org/presentationml/2006/ole">
            <mc:AlternateContent xmlns:mc="http://schemas.openxmlformats.org/markup-compatibility/2006">
              <mc:Choice xmlns:v="urn:schemas-microsoft-com:vml" Requires="v">
                <p:oleObj spid="_x0000_s3075" name="Worksheet" r:id="rId3" imgW="11254775" imgH="4541551" progId="Excel.Sheet.12">
                  <p:embed/>
                </p:oleObj>
              </mc:Choice>
              <mc:Fallback>
                <p:oleObj name="Worksheet" r:id="rId3" imgW="11254775" imgH="4541551" progId="Excel.Sheet.12">
                  <p:embed/>
                  <p:pic>
                    <p:nvPicPr>
                      <p:cNvPr id="5" name="对象 4">
                        <a:extLst>
                          <a:ext uri="{FF2B5EF4-FFF2-40B4-BE49-F238E27FC236}">
                            <a16:creationId xmlns:a16="http://schemas.microsoft.com/office/drawing/2014/main" id="{33B58C05-48CB-4995-B79A-3479FDFB2833}"/>
                          </a:ext>
                        </a:extLst>
                      </p:cNvPr>
                      <p:cNvPicPr/>
                      <p:nvPr/>
                    </p:nvPicPr>
                    <p:blipFill>
                      <a:blip r:embed="rId4"/>
                      <a:stretch>
                        <a:fillRect/>
                      </a:stretch>
                    </p:blipFill>
                    <p:spPr>
                      <a:xfrm>
                        <a:off x="468312" y="1691322"/>
                        <a:ext cx="11255375" cy="4541837"/>
                      </a:xfrm>
                      <a:prstGeom prst="rect">
                        <a:avLst/>
                      </a:prstGeom>
                    </p:spPr>
                  </p:pic>
                </p:oleObj>
              </mc:Fallback>
            </mc:AlternateContent>
          </a:graphicData>
        </a:graphic>
      </p:graphicFrame>
    </p:spTree>
    <p:extLst>
      <p:ext uri="{BB962C8B-B14F-4D97-AF65-F5344CB8AC3E}">
        <p14:creationId xmlns:p14="http://schemas.microsoft.com/office/powerpoint/2010/main" val="234816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Price Return vs Factors</a:t>
            </a:r>
            <a:endParaRPr lang="en-GB" dirty="0"/>
          </a:p>
        </p:txBody>
      </p:sp>
      <p:graphicFrame>
        <p:nvGraphicFramePr>
          <p:cNvPr id="4" name="对象 3">
            <a:extLst>
              <a:ext uri="{FF2B5EF4-FFF2-40B4-BE49-F238E27FC236}">
                <a16:creationId xmlns:a16="http://schemas.microsoft.com/office/drawing/2014/main" id="{DA44698F-0A5D-4E40-8F4F-1646AF7A79A3}"/>
              </a:ext>
            </a:extLst>
          </p:cNvPr>
          <p:cNvGraphicFramePr>
            <a:graphicFrameLocks noChangeAspect="1"/>
          </p:cNvGraphicFramePr>
          <p:nvPr>
            <p:extLst/>
          </p:nvPr>
        </p:nvGraphicFramePr>
        <p:xfrm>
          <a:off x="468312" y="1691322"/>
          <a:ext cx="11255375" cy="4541837"/>
        </p:xfrm>
        <a:graphic>
          <a:graphicData uri="http://schemas.openxmlformats.org/presentationml/2006/ole">
            <mc:AlternateContent xmlns:mc="http://schemas.openxmlformats.org/markup-compatibility/2006">
              <mc:Choice xmlns:v="urn:schemas-microsoft-com:vml" Requires="v">
                <p:oleObj spid="_x0000_s4099" name="Worksheet" r:id="rId3" imgW="11254775" imgH="4541551" progId="Excel.Sheet.12">
                  <p:embed/>
                </p:oleObj>
              </mc:Choice>
              <mc:Fallback>
                <p:oleObj name="Worksheet" r:id="rId3" imgW="11254775" imgH="4541551" progId="Excel.Sheet.12">
                  <p:embed/>
                  <p:pic>
                    <p:nvPicPr>
                      <p:cNvPr id="4" name="对象 3">
                        <a:extLst>
                          <a:ext uri="{FF2B5EF4-FFF2-40B4-BE49-F238E27FC236}">
                            <a16:creationId xmlns:a16="http://schemas.microsoft.com/office/drawing/2014/main" id="{DA44698F-0A5D-4E40-8F4F-1646AF7A79A3}"/>
                          </a:ext>
                        </a:extLst>
                      </p:cNvPr>
                      <p:cNvPicPr/>
                      <p:nvPr/>
                    </p:nvPicPr>
                    <p:blipFill>
                      <a:blip r:embed="rId4"/>
                      <a:stretch>
                        <a:fillRect/>
                      </a:stretch>
                    </p:blipFill>
                    <p:spPr>
                      <a:xfrm>
                        <a:off x="468312" y="1691322"/>
                        <a:ext cx="11255375" cy="4541837"/>
                      </a:xfrm>
                      <a:prstGeom prst="rect">
                        <a:avLst/>
                      </a:prstGeom>
                    </p:spPr>
                  </p:pic>
                </p:oleObj>
              </mc:Fallback>
            </mc:AlternateContent>
          </a:graphicData>
        </a:graphic>
      </p:graphicFrame>
    </p:spTree>
    <p:extLst>
      <p:ext uri="{BB962C8B-B14F-4D97-AF65-F5344CB8AC3E}">
        <p14:creationId xmlns:p14="http://schemas.microsoft.com/office/powerpoint/2010/main" val="106471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Individual Total Return vs Factors</a:t>
            </a:r>
            <a:endParaRPr lang="en-GB" dirty="0"/>
          </a:p>
        </p:txBody>
      </p:sp>
      <p:graphicFrame>
        <p:nvGraphicFramePr>
          <p:cNvPr id="4" name="对象 3">
            <a:extLst>
              <a:ext uri="{FF2B5EF4-FFF2-40B4-BE49-F238E27FC236}">
                <a16:creationId xmlns:a16="http://schemas.microsoft.com/office/drawing/2014/main" id="{15361632-8EC7-4AF4-A89C-CA8BFFA93E40}"/>
              </a:ext>
            </a:extLst>
          </p:cNvPr>
          <p:cNvGraphicFramePr>
            <a:graphicFrameLocks noChangeAspect="1"/>
          </p:cNvGraphicFramePr>
          <p:nvPr>
            <p:extLst/>
          </p:nvPr>
        </p:nvGraphicFramePr>
        <p:xfrm>
          <a:off x="1016468" y="1785773"/>
          <a:ext cx="10159063" cy="4706467"/>
        </p:xfrm>
        <a:graphic>
          <a:graphicData uri="http://schemas.openxmlformats.org/presentationml/2006/ole">
            <mc:AlternateContent xmlns:mc="http://schemas.openxmlformats.org/markup-compatibility/2006">
              <mc:Choice xmlns:v="urn:schemas-microsoft-com:vml" Requires="v">
                <p:oleObj spid="_x0000_s5123" name="Worksheet" r:id="rId3" imgW="10180462" imgH="4716749" progId="Excel.Sheet.12">
                  <p:embed/>
                </p:oleObj>
              </mc:Choice>
              <mc:Fallback>
                <p:oleObj name="Worksheet" r:id="rId3" imgW="10180462" imgH="4716749" progId="Excel.Sheet.12">
                  <p:embed/>
                  <p:pic>
                    <p:nvPicPr>
                      <p:cNvPr id="4" name="对象 3">
                        <a:extLst>
                          <a:ext uri="{FF2B5EF4-FFF2-40B4-BE49-F238E27FC236}">
                            <a16:creationId xmlns:a16="http://schemas.microsoft.com/office/drawing/2014/main" id="{15361632-8EC7-4AF4-A89C-CA8BFFA93E40}"/>
                          </a:ext>
                        </a:extLst>
                      </p:cNvPr>
                      <p:cNvPicPr/>
                      <p:nvPr/>
                    </p:nvPicPr>
                    <p:blipFill>
                      <a:blip r:embed="rId4"/>
                      <a:stretch>
                        <a:fillRect/>
                      </a:stretch>
                    </p:blipFill>
                    <p:spPr>
                      <a:xfrm>
                        <a:off x="1016468" y="1785773"/>
                        <a:ext cx="10159063" cy="4706467"/>
                      </a:xfrm>
                      <a:prstGeom prst="rect">
                        <a:avLst/>
                      </a:prstGeom>
                    </p:spPr>
                  </p:pic>
                </p:oleObj>
              </mc:Fallback>
            </mc:AlternateContent>
          </a:graphicData>
        </a:graphic>
      </p:graphicFrame>
    </p:spTree>
    <p:extLst>
      <p:ext uri="{BB962C8B-B14F-4D97-AF65-F5344CB8AC3E}">
        <p14:creationId xmlns:p14="http://schemas.microsoft.com/office/powerpoint/2010/main" val="23007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Total Return vs Factors</a:t>
            </a:r>
            <a:endParaRPr lang="en-GB" dirty="0"/>
          </a:p>
        </p:txBody>
      </p:sp>
      <p:graphicFrame>
        <p:nvGraphicFramePr>
          <p:cNvPr id="5" name="对象 4">
            <a:extLst>
              <a:ext uri="{FF2B5EF4-FFF2-40B4-BE49-F238E27FC236}">
                <a16:creationId xmlns:a16="http://schemas.microsoft.com/office/drawing/2014/main" id="{369C597E-0EE5-45D0-80D7-03233BDD1012}"/>
              </a:ext>
            </a:extLst>
          </p:cNvPr>
          <p:cNvGraphicFramePr>
            <a:graphicFrameLocks noChangeAspect="1"/>
          </p:cNvGraphicFramePr>
          <p:nvPr>
            <p:extLst/>
          </p:nvPr>
        </p:nvGraphicFramePr>
        <p:xfrm>
          <a:off x="1005681" y="1691322"/>
          <a:ext cx="10180638" cy="4541837"/>
        </p:xfrm>
        <a:graphic>
          <a:graphicData uri="http://schemas.openxmlformats.org/presentationml/2006/ole">
            <mc:AlternateContent xmlns:mc="http://schemas.openxmlformats.org/markup-compatibility/2006">
              <mc:Choice xmlns:v="urn:schemas-microsoft-com:vml" Requires="v">
                <p:oleObj spid="_x0000_s6147" name="Worksheet" r:id="rId3" imgW="10180462" imgH="4541551" progId="Excel.Sheet.12">
                  <p:embed/>
                </p:oleObj>
              </mc:Choice>
              <mc:Fallback>
                <p:oleObj name="Worksheet" r:id="rId3" imgW="10180462" imgH="4541551" progId="Excel.Sheet.12">
                  <p:embed/>
                  <p:pic>
                    <p:nvPicPr>
                      <p:cNvPr id="5" name="对象 4">
                        <a:extLst>
                          <a:ext uri="{FF2B5EF4-FFF2-40B4-BE49-F238E27FC236}">
                            <a16:creationId xmlns:a16="http://schemas.microsoft.com/office/drawing/2014/main" id="{369C597E-0EE5-45D0-80D7-03233BDD1012}"/>
                          </a:ext>
                        </a:extLst>
                      </p:cNvPr>
                      <p:cNvPicPr/>
                      <p:nvPr/>
                    </p:nvPicPr>
                    <p:blipFill>
                      <a:blip r:embed="rId4"/>
                      <a:stretch>
                        <a:fillRect/>
                      </a:stretch>
                    </p:blipFill>
                    <p:spPr>
                      <a:xfrm>
                        <a:off x="1005681" y="1691322"/>
                        <a:ext cx="10180638" cy="4541837"/>
                      </a:xfrm>
                      <a:prstGeom prst="rect">
                        <a:avLst/>
                      </a:prstGeom>
                    </p:spPr>
                  </p:pic>
                </p:oleObj>
              </mc:Fallback>
            </mc:AlternateContent>
          </a:graphicData>
        </a:graphic>
      </p:graphicFrame>
    </p:spTree>
    <p:extLst>
      <p:ext uri="{BB962C8B-B14F-4D97-AF65-F5344CB8AC3E}">
        <p14:creationId xmlns:p14="http://schemas.microsoft.com/office/powerpoint/2010/main" val="396971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Price Return vs Factors-R^2</a:t>
            </a:r>
            <a:endParaRPr lang="en-GB" dirty="0"/>
          </a:p>
        </p:txBody>
      </p:sp>
      <p:graphicFrame>
        <p:nvGraphicFramePr>
          <p:cNvPr id="20" name="对象 19">
            <a:extLst>
              <a:ext uri="{FF2B5EF4-FFF2-40B4-BE49-F238E27FC236}">
                <a16:creationId xmlns:a16="http://schemas.microsoft.com/office/drawing/2014/main" id="{AB848363-80D3-4051-B84F-B36654FE3917}"/>
              </a:ext>
            </a:extLst>
          </p:cNvPr>
          <p:cNvGraphicFramePr>
            <a:graphicFrameLocks noChangeAspect="1"/>
          </p:cNvGraphicFramePr>
          <p:nvPr>
            <p:extLst/>
          </p:nvPr>
        </p:nvGraphicFramePr>
        <p:xfrm>
          <a:off x="1333500" y="1322705"/>
          <a:ext cx="9525000" cy="5311775"/>
        </p:xfrm>
        <a:graphic>
          <a:graphicData uri="http://schemas.openxmlformats.org/presentationml/2006/ole">
            <mc:AlternateContent xmlns:mc="http://schemas.openxmlformats.org/markup-compatibility/2006">
              <mc:Choice xmlns:v="urn:schemas-microsoft-com:vml" Requires="v">
                <p:oleObj spid="_x0000_s7171" name="Worksheet" r:id="rId3" imgW="9525071" imgH="5311061" progId="Excel.Sheet.12">
                  <p:embed/>
                </p:oleObj>
              </mc:Choice>
              <mc:Fallback>
                <p:oleObj name="Worksheet" r:id="rId3" imgW="9525071" imgH="5311061" progId="Excel.Sheet.12">
                  <p:embed/>
                  <p:pic>
                    <p:nvPicPr>
                      <p:cNvPr id="20" name="对象 19">
                        <a:extLst>
                          <a:ext uri="{FF2B5EF4-FFF2-40B4-BE49-F238E27FC236}">
                            <a16:creationId xmlns:a16="http://schemas.microsoft.com/office/drawing/2014/main" id="{AB848363-80D3-4051-B84F-B36654FE3917}"/>
                          </a:ext>
                        </a:extLst>
                      </p:cNvPr>
                      <p:cNvPicPr/>
                      <p:nvPr/>
                    </p:nvPicPr>
                    <p:blipFill>
                      <a:blip r:embed="rId4"/>
                      <a:stretch>
                        <a:fillRect/>
                      </a:stretch>
                    </p:blipFill>
                    <p:spPr>
                      <a:xfrm>
                        <a:off x="1333500" y="1322705"/>
                        <a:ext cx="9525000" cy="5311775"/>
                      </a:xfrm>
                      <a:prstGeom prst="rect">
                        <a:avLst/>
                      </a:prstGeom>
                    </p:spPr>
                  </p:pic>
                </p:oleObj>
              </mc:Fallback>
            </mc:AlternateContent>
          </a:graphicData>
        </a:graphic>
      </p:graphicFrame>
    </p:spTree>
    <p:extLst>
      <p:ext uri="{BB962C8B-B14F-4D97-AF65-F5344CB8AC3E}">
        <p14:creationId xmlns:p14="http://schemas.microsoft.com/office/powerpoint/2010/main" val="1247398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Total Return vs Factors-R^2</a:t>
            </a:r>
            <a:endParaRPr lang="en-GB" dirty="0"/>
          </a:p>
        </p:txBody>
      </p:sp>
      <p:graphicFrame>
        <p:nvGraphicFramePr>
          <p:cNvPr id="4" name="对象 3">
            <a:extLst>
              <a:ext uri="{FF2B5EF4-FFF2-40B4-BE49-F238E27FC236}">
                <a16:creationId xmlns:a16="http://schemas.microsoft.com/office/drawing/2014/main" id="{FFA7DCE8-65C3-4938-A7D1-F5818B7B2585}"/>
              </a:ext>
            </a:extLst>
          </p:cNvPr>
          <p:cNvGraphicFramePr>
            <a:graphicFrameLocks noChangeAspect="1"/>
          </p:cNvGraphicFramePr>
          <p:nvPr>
            <p:extLst/>
          </p:nvPr>
        </p:nvGraphicFramePr>
        <p:xfrm>
          <a:off x="1421383" y="1272858"/>
          <a:ext cx="9349233" cy="5496797"/>
        </p:xfrm>
        <a:graphic>
          <a:graphicData uri="http://schemas.openxmlformats.org/presentationml/2006/ole">
            <mc:AlternateContent xmlns:mc="http://schemas.openxmlformats.org/markup-compatibility/2006">
              <mc:Choice xmlns:v="urn:schemas-microsoft-com:vml" Requires="v">
                <p:oleObj spid="_x0000_s8195" name="Worksheet" r:id="rId3" imgW="9608855" imgH="5775991" progId="Excel.Sheet.12">
                  <p:embed/>
                </p:oleObj>
              </mc:Choice>
              <mc:Fallback>
                <p:oleObj name="Worksheet" r:id="rId3" imgW="9608855" imgH="5775991" progId="Excel.Sheet.12">
                  <p:embed/>
                  <p:pic>
                    <p:nvPicPr>
                      <p:cNvPr id="4" name="对象 3">
                        <a:extLst>
                          <a:ext uri="{FF2B5EF4-FFF2-40B4-BE49-F238E27FC236}">
                            <a16:creationId xmlns:a16="http://schemas.microsoft.com/office/drawing/2014/main" id="{FFA7DCE8-65C3-4938-A7D1-F5818B7B2585}"/>
                          </a:ext>
                        </a:extLst>
                      </p:cNvPr>
                      <p:cNvPicPr/>
                      <p:nvPr/>
                    </p:nvPicPr>
                    <p:blipFill>
                      <a:blip r:embed="rId4"/>
                      <a:stretch>
                        <a:fillRect/>
                      </a:stretch>
                    </p:blipFill>
                    <p:spPr>
                      <a:xfrm>
                        <a:off x="1421383" y="1272858"/>
                        <a:ext cx="9349233" cy="5496797"/>
                      </a:xfrm>
                      <a:prstGeom prst="rect">
                        <a:avLst/>
                      </a:prstGeom>
                    </p:spPr>
                  </p:pic>
                </p:oleObj>
              </mc:Fallback>
            </mc:AlternateContent>
          </a:graphicData>
        </a:graphic>
      </p:graphicFrame>
    </p:spTree>
    <p:extLst>
      <p:ext uri="{BB962C8B-B14F-4D97-AF65-F5344CB8AC3E}">
        <p14:creationId xmlns:p14="http://schemas.microsoft.com/office/powerpoint/2010/main" val="1933817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272</TotalTime>
  <Words>3967</Words>
  <Application>Microsoft Office PowerPoint</Application>
  <PresentationFormat>Widescreen</PresentationFormat>
  <Paragraphs>1479</Paragraphs>
  <Slides>43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Century Schoolbook (Body)</vt:lpstr>
      <vt:lpstr>DengXian</vt:lpstr>
      <vt:lpstr>宋体</vt:lpstr>
      <vt:lpstr>맑은 고딕</vt:lpstr>
      <vt:lpstr>Arial</vt:lpstr>
      <vt:lpstr>Calibri</vt:lpstr>
      <vt:lpstr>Cambria Math</vt:lpstr>
      <vt:lpstr>Century Schoolbook</vt:lpstr>
      <vt:lpstr>Times New Roman</vt:lpstr>
      <vt:lpstr>Wingdings 2</vt:lpstr>
      <vt:lpstr>View</vt:lpstr>
      <vt:lpstr>Worksheet</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Geometric Monthly Price Return</vt:lpstr>
      <vt:lpstr>Geometric Monthly Total Return</vt:lpstr>
      <vt:lpstr>Geometric Monthly Price Return</vt:lpstr>
      <vt:lpstr>Geometric Monthly Total Return</vt:lpstr>
      <vt:lpstr>Arithmetic Annual Price Return</vt:lpstr>
      <vt:lpstr>Arithmetic Annual Total Return</vt:lpstr>
      <vt:lpstr>Autocorrelation of Fundamentals</vt:lpstr>
      <vt:lpstr>Autocorrelation of Fundamentals</vt:lpstr>
      <vt:lpstr>T-stats of Autocorrelation</vt:lpstr>
      <vt:lpstr>Further Regression Studies</vt:lpstr>
      <vt:lpstr>Preparation for Regression</vt:lpstr>
      <vt:lpstr>Regression Results</vt:lpstr>
      <vt:lpstr>Individual Price Return vs Factors</vt:lpstr>
      <vt:lpstr>Individual Price Return vs Factors</vt:lpstr>
      <vt:lpstr>Individual Total Return vs Factors</vt:lpstr>
      <vt:lpstr>Individual Total Return vs Factors</vt:lpstr>
      <vt:lpstr>Price Return vs Factors-R^2</vt:lpstr>
      <vt:lpstr>Total Return vs Factors-R^2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ykfriend741@naver.com</cp:lastModifiedBy>
  <cp:revision>33</cp:revision>
  <dcterms:created xsi:type="dcterms:W3CDTF">2019-05-01T08:09:45Z</dcterms:created>
  <dcterms:modified xsi:type="dcterms:W3CDTF">2019-05-02T01:39:41Z</dcterms:modified>
</cp:coreProperties>
</file>