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73" r:id="rId27"/>
    <p:sldId id="350" r:id="rId28"/>
    <p:sldId id="371" r:id="rId29"/>
    <p:sldId id="374" r:id="rId30"/>
    <p:sldId id="375" r:id="rId31"/>
    <p:sldId id="349" r:id="rId32"/>
    <p:sldId id="377" r:id="rId33"/>
    <p:sldId id="3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varScale="1">
        <p:scale>
          <a:sx n="114" d="100"/>
          <a:sy n="114" d="100"/>
        </p:scale>
        <p:origin x="3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4179305206"/>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1.80</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0.40</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0.90</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103893472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2273406889"/>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sng" strike="noStrike" dirty="0">
                          <a:solidFill>
                            <a:srgbClr val="000000"/>
                          </a:solidFill>
                          <a:effectLst/>
                          <a:latin typeface="Century Schoolbook (Body)"/>
                        </a:rPr>
                        <a:t>0.12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Body)"/>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sng"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0.15</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1077916956"/>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75693358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18.70%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17.85%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nchor="ctr">
            <a:normAutofit/>
          </a:bodyPr>
          <a:lstStyle/>
          <a:p>
            <a:pPr algn="just"/>
            <a:r>
              <a:rPr lang="en-SG" b="1" dirty="0"/>
              <a:t>ROIC</a:t>
            </a:r>
            <a:r>
              <a:rPr lang="en-SG" dirty="0"/>
              <a:t>-based smart beta index is the one of choice, as it delivers far </a:t>
            </a:r>
            <a:r>
              <a:rPr lang="en-SG" b="1" dirty="0"/>
              <a:t>superior returns and decent risk-adjusted performance</a:t>
            </a:r>
            <a:r>
              <a:rPr lang="en-SG" dirty="0"/>
              <a:t>.</a:t>
            </a:r>
          </a:p>
          <a:p>
            <a:pPr algn="just"/>
            <a:r>
              <a:rPr lang="en-SG" dirty="0"/>
              <a:t>However, superior returns come at expense of greater </a:t>
            </a:r>
            <a:r>
              <a:rPr lang="en-SG" b="1" dirty="0"/>
              <a:t>downside volatility </a:t>
            </a:r>
            <a:r>
              <a:rPr lang="en-SG" dirty="0"/>
              <a:t>and </a:t>
            </a:r>
            <a:r>
              <a:rPr lang="en-SG" b="1" dirty="0"/>
              <a:t>worst monthly return </a:t>
            </a:r>
            <a:r>
              <a:rPr lang="en-SG" dirty="0"/>
              <a:t>(higher risk).</a:t>
            </a:r>
          </a:p>
          <a:p>
            <a:pPr algn="just"/>
            <a:r>
              <a:rPr lang="en-SG" b="1" dirty="0"/>
              <a:t>Op CF Margin</a:t>
            </a:r>
            <a:r>
              <a:rPr lang="en-SG" dirty="0"/>
              <a:t>-based smart beta index also worth an honourable mention due to its </a:t>
            </a:r>
            <a:r>
              <a:rPr lang="en-SG" b="1" dirty="0"/>
              <a:t>superior risk-adjusted return </a:t>
            </a:r>
            <a:r>
              <a:rPr lang="en-SG" dirty="0"/>
              <a:t>in terms of Sharpe ratio, may be better suited for lower-volatility play.</a:t>
            </a:r>
          </a:p>
          <a:p>
            <a:pPr marL="274320" lvl="1" indent="0" algn="just">
              <a:buNone/>
            </a:pPr>
            <a:endParaRPr lang="en-SG" sz="1800" dirty="0"/>
          </a:p>
          <a:p>
            <a:pPr algn="just"/>
            <a:r>
              <a:rPr lang="en-SG" dirty="0"/>
              <a:t>Possible Additional Avenues of Exploration</a:t>
            </a:r>
          </a:p>
          <a:p>
            <a:pPr lvl="1" algn="just"/>
            <a:r>
              <a:rPr lang="en-SG" sz="1800" dirty="0"/>
              <a:t>Analyses of more fundamental-weighted indices</a:t>
            </a:r>
          </a:p>
          <a:p>
            <a:pPr lvl="1" algn="just"/>
            <a:r>
              <a:rPr lang="en-SG" sz="1800" dirty="0"/>
              <a:t>Analyses of drivers of relative smart beta index outperformance</a:t>
            </a:r>
          </a:p>
        </p:txBody>
      </p:sp>
    </p:spTree>
    <p:extLst>
      <p:ext uri="{BB962C8B-B14F-4D97-AF65-F5344CB8AC3E}">
        <p14:creationId xmlns:p14="http://schemas.microsoft.com/office/powerpoint/2010/main" val="34183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461</TotalTime>
  <Words>2918</Words>
  <Application>Microsoft Office PowerPoint</Application>
  <PresentationFormat>Widescreen</PresentationFormat>
  <Paragraphs>784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Century Schoolbook (Body)</vt: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52</cp:revision>
  <dcterms:created xsi:type="dcterms:W3CDTF">2019-05-01T08:09:45Z</dcterms:created>
  <dcterms:modified xsi:type="dcterms:W3CDTF">2019-05-02T10:01:27Z</dcterms:modified>
</cp:coreProperties>
</file>