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99" r:id="rId3"/>
    <p:sldId id="301" r:id="rId4"/>
    <p:sldId id="283" r:id="rId5"/>
    <p:sldId id="337" r:id="rId6"/>
    <p:sldId id="302" r:id="rId7"/>
    <p:sldId id="328" r:id="rId8"/>
    <p:sldId id="329" r:id="rId9"/>
    <p:sldId id="330" r:id="rId10"/>
    <p:sldId id="331" r:id="rId11"/>
    <p:sldId id="332" r:id="rId12"/>
    <p:sldId id="338" r:id="rId13"/>
    <p:sldId id="333" r:id="rId14"/>
    <p:sldId id="334" r:id="rId15"/>
    <p:sldId id="336" r:id="rId16"/>
    <p:sldId id="335" r:id="rId17"/>
    <p:sldId id="339" r:id="rId18"/>
    <p:sldId id="340" r:id="rId19"/>
    <p:sldId id="342" r:id="rId20"/>
    <p:sldId id="341" r:id="rId21"/>
    <p:sldId id="343" r:id="rId22"/>
    <p:sldId id="344" r:id="rId23"/>
    <p:sldId id="345" r:id="rId24"/>
    <p:sldId id="346" r:id="rId25"/>
    <p:sldId id="364" r:id="rId26"/>
    <p:sldId id="365" r:id="rId27"/>
    <p:sldId id="366" r:id="rId28"/>
    <p:sldId id="367" r:id="rId29"/>
    <p:sldId id="350" r:id="rId30"/>
    <p:sldId id="352" r:id="rId31"/>
    <p:sldId id="347" r:id="rId32"/>
    <p:sldId id="368" r:id="rId33"/>
    <p:sldId id="369" r:id="rId34"/>
    <p:sldId id="348" r:id="rId35"/>
    <p:sldId id="353" r:id="rId36"/>
    <p:sldId id="363" r:id="rId37"/>
    <p:sldId id="354" r:id="rId38"/>
    <p:sldId id="355" r:id="rId39"/>
    <p:sldId id="360" r:id="rId40"/>
    <p:sldId id="361" r:id="rId41"/>
    <p:sldId id="356" r:id="rId42"/>
    <p:sldId id="362" r:id="rId43"/>
    <p:sldId id="34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C"/>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37" autoAdjust="0"/>
    <p:restoredTop sz="94660"/>
  </p:normalViewPr>
  <p:slideViewPr>
    <p:cSldViewPr snapToGrid="0">
      <p:cViewPr varScale="1">
        <p:scale>
          <a:sx n="68" d="100"/>
          <a:sy n="68" d="100"/>
        </p:scale>
        <p:origin x="5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6AA14-9F45-4B04-AA4C-E99B18EBC369}" type="datetimeFigureOut">
              <a:rPr lang="en-SG" smtClean="0"/>
              <a:t>2/5/2019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73EA6-BDB1-4AA0-A4FD-116B3BAAB35F}" type="slidenum">
              <a:rPr lang="en-SG" smtClean="0"/>
              <a:t>‹#›</a:t>
            </a:fld>
            <a:endParaRPr lang="en-SG"/>
          </a:p>
        </p:txBody>
      </p:sp>
    </p:spTree>
    <p:extLst>
      <p:ext uri="{BB962C8B-B14F-4D97-AF65-F5344CB8AC3E}">
        <p14:creationId xmlns:p14="http://schemas.microsoft.com/office/powerpoint/2010/main" val="1352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3739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11047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23608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4243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31007-DF03-4009-AE18-344449028902}" type="datetimeFigureOut">
              <a:rPr lang="en-SG" smtClean="0"/>
              <a:t>2/5/2019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C730054-D9D4-430A-8FE1-45FF4A533F2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84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270906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31007-DF03-4009-AE18-344449028902}" type="datetimeFigureOut">
              <a:rPr lang="en-SG" smtClean="0"/>
              <a:t>2/5/2019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34306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31007-DF03-4009-AE18-344449028902}" type="datetimeFigureOut">
              <a:rPr lang="en-SG" smtClean="0"/>
              <a:t>2/5/2019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372367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31007-DF03-4009-AE18-344449028902}" type="datetimeFigureOut">
              <a:rPr lang="en-SG" smtClean="0"/>
              <a:t>2/5/2019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73917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109772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31007-DF03-4009-AE18-344449028902}" type="datetimeFigureOut">
              <a:rPr lang="en-SG" smtClean="0"/>
              <a:t>2/5/2019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C730054-D9D4-430A-8FE1-45FF4A533F25}" type="slidenum">
              <a:rPr lang="en-SG" smtClean="0"/>
              <a:t>‹#›</a:t>
            </a:fld>
            <a:endParaRPr lang="en-SG"/>
          </a:p>
        </p:txBody>
      </p:sp>
    </p:spTree>
    <p:extLst>
      <p:ext uri="{BB962C8B-B14F-4D97-AF65-F5344CB8AC3E}">
        <p14:creationId xmlns:p14="http://schemas.microsoft.com/office/powerpoint/2010/main" val="411577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1131007-DF03-4009-AE18-344449028902}" type="datetimeFigureOut">
              <a:rPr lang="en-SG" smtClean="0"/>
              <a:t>2/5/2019</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C730054-D9D4-430A-8FE1-45FF4A533F25}" type="slidenum">
              <a:rPr lang="en-SG" smtClean="0"/>
              <a:t>‹#›</a:t>
            </a:fld>
            <a:endParaRPr lang="en-SG"/>
          </a:p>
        </p:txBody>
      </p:sp>
    </p:spTree>
    <p:extLst>
      <p:ext uri="{BB962C8B-B14F-4D97-AF65-F5344CB8AC3E}">
        <p14:creationId xmlns:p14="http://schemas.microsoft.com/office/powerpoint/2010/main" val="4152629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globalfinancialdata.com/GFD/Article/a-brief-history-of-the-dow-jones-utility-ave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p:txBody>
          <a:bodyPr>
            <a:normAutofit/>
          </a:bodyPr>
          <a:lstStyle/>
          <a:p>
            <a:r>
              <a:rPr lang="en-SG" sz="4800" dirty="0"/>
              <a:t>QF604: Econometrics </a:t>
            </a:r>
            <a:br>
              <a:rPr lang="en-SG" sz="4800" dirty="0"/>
            </a:br>
            <a:r>
              <a:rPr lang="en-SG" sz="4800" dirty="0"/>
              <a:t>of Financial Markets</a:t>
            </a:r>
          </a:p>
        </p:txBody>
      </p:sp>
      <p:sp>
        <p:nvSpPr>
          <p:cNvPr id="3" name="Subtitle 2">
            <a:extLst>
              <a:ext uri="{FF2B5EF4-FFF2-40B4-BE49-F238E27FC236}">
                <a16:creationId xmlns:a16="http://schemas.microsoft.com/office/drawing/2014/main" id="{AEA92913-D24B-44C4-AA85-98F207246E46}"/>
              </a:ext>
            </a:extLst>
          </p:cNvPr>
          <p:cNvSpPr>
            <a:spLocks noGrp="1"/>
          </p:cNvSpPr>
          <p:nvPr>
            <p:ph type="subTitle" idx="1"/>
          </p:nvPr>
        </p:nvSpPr>
        <p:spPr/>
        <p:txBody>
          <a:bodyPr/>
          <a:lstStyle/>
          <a:p>
            <a:r>
              <a:rPr lang="en-SG" dirty="0"/>
              <a:t>Jin, Kim, Quek, Wang and Woon (2019)</a:t>
            </a:r>
          </a:p>
        </p:txBody>
      </p:sp>
    </p:spTree>
    <p:extLst>
      <p:ext uri="{BB962C8B-B14F-4D97-AF65-F5344CB8AC3E}">
        <p14:creationId xmlns:p14="http://schemas.microsoft.com/office/powerpoint/2010/main" val="398220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CRSP/</a:t>
            </a:r>
            <a:r>
              <a:rPr lang="en-SG" dirty="0" err="1"/>
              <a:t>Compustat</a:t>
            </a:r>
            <a:r>
              <a:rPr lang="en-SG" dirty="0"/>
              <a:t> </a:t>
            </a:r>
            <a:br>
              <a:rPr lang="en-SG" dirty="0"/>
            </a:br>
            <a:r>
              <a:rPr lang="en-SG" dirty="0"/>
              <a:t>Merged Database (CCM)</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used the CCM Database to obtain the </a:t>
            </a:r>
            <a:r>
              <a:rPr lang="en-SG" b="1" dirty="0"/>
              <a:t>links between the unique PERMCO and GVKEY identifiers</a:t>
            </a:r>
            <a:r>
              <a:rPr lang="en-SG" dirty="0"/>
              <a:t> for the CRSP and </a:t>
            </a:r>
            <a:r>
              <a:rPr lang="en-SG" dirty="0" err="1"/>
              <a:t>Compustat</a:t>
            </a:r>
            <a:r>
              <a:rPr lang="en-SG" dirty="0"/>
              <a:t> databases respectively. </a:t>
            </a:r>
          </a:p>
          <a:p>
            <a:pPr algn="just"/>
            <a:r>
              <a:rPr lang="en-SG" dirty="0"/>
              <a:t>This allowed us to be able to </a:t>
            </a:r>
            <a:r>
              <a:rPr lang="en-SG" b="1" dirty="0"/>
              <a:t>link stock price and market capitalisation data to other corresponding fundamentals</a:t>
            </a:r>
            <a:r>
              <a:rPr lang="en-SG" dirty="0"/>
              <a:t> (e.g. computed ROCE, ROA numbers) data at the entity level. With that said, not all required data was found to be available for our sample period.</a:t>
            </a:r>
          </a:p>
        </p:txBody>
      </p:sp>
    </p:spTree>
    <p:extLst>
      <p:ext uri="{BB962C8B-B14F-4D97-AF65-F5344CB8AC3E}">
        <p14:creationId xmlns:p14="http://schemas.microsoft.com/office/powerpoint/2010/main" val="329098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a:t>Computation of Fundamentals</a:t>
            </a:r>
          </a:p>
        </p:txBody>
      </p:sp>
      <p:graphicFrame>
        <p:nvGraphicFramePr>
          <p:cNvPr id="8" name="Table 7">
            <a:extLst>
              <a:ext uri="{FF2B5EF4-FFF2-40B4-BE49-F238E27FC236}">
                <a16:creationId xmlns:a16="http://schemas.microsoft.com/office/drawing/2014/main" id="{C98E10E0-4293-472E-A0E7-FC07C16DAD32}"/>
              </a:ext>
            </a:extLst>
          </p:cNvPr>
          <p:cNvGraphicFramePr>
            <a:graphicFrameLocks noGrp="1"/>
          </p:cNvGraphicFramePr>
          <p:nvPr>
            <p:extLst>
              <p:ext uri="{D42A27DB-BD31-4B8C-83A1-F6EECF244321}">
                <p14:modId xmlns:p14="http://schemas.microsoft.com/office/powerpoint/2010/main" val="839458869"/>
              </p:ext>
            </p:extLst>
          </p:nvPr>
        </p:nvGraphicFramePr>
        <p:xfrm>
          <a:off x="1447800" y="1691322"/>
          <a:ext cx="8623301" cy="4526960"/>
        </p:xfrm>
        <a:graphic>
          <a:graphicData uri="http://schemas.openxmlformats.org/drawingml/2006/table">
            <a:tbl>
              <a:tblPr firstRow="1" firstCol="1" bandRow="1"/>
              <a:tblGrid>
                <a:gridCol w="1535375">
                  <a:extLst>
                    <a:ext uri="{9D8B030D-6E8A-4147-A177-3AD203B41FA5}">
                      <a16:colId xmlns:a16="http://schemas.microsoft.com/office/drawing/2014/main" val="221469691"/>
                    </a:ext>
                  </a:extLst>
                </a:gridCol>
                <a:gridCol w="2149524">
                  <a:extLst>
                    <a:ext uri="{9D8B030D-6E8A-4147-A177-3AD203B41FA5}">
                      <a16:colId xmlns:a16="http://schemas.microsoft.com/office/drawing/2014/main" val="3379633020"/>
                    </a:ext>
                  </a:extLst>
                </a:gridCol>
                <a:gridCol w="1296658">
                  <a:extLst>
                    <a:ext uri="{9D8B030D-6E8A-4147-A177-3AD203B41FA5}">
                      <a16:colId xmlns:a16="http://schemas.microsoft.com/office/drawing/2014/main" val="4120727020"/>
                    </a:ext>
                  </a:extLst>
                </a:gridCol>
                <a:gridCol w="1296658">
                  <a:extLst>
                    <a:ext uri="{9D8B030D-6E8A-4147-A177-3AD203B41FA5}">
                      <a16:colId xmlns:a16="http://schemas.microsoft.com/office/drawing/2014/main" val="18894829"/>
                    </a:ext>
                  </a:extLst>
                </a:gridCol>
                <a:gridCol w="2345086">
                  <a:extLst>
                    <a:ext uri="{9D8B030D-6E8A-4147-A177-3AD203B41FA5}">
                      <a16:colId xmlns:a16="http://schemas.microsoft.com/office/drawing/2014/main" val="1062052474"/>
                    </a:ext>
                  </a:extLst>
                </a:gridCol>
              </a:tblGrid>
              <a:tr h="399580">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Description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Equation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Price Return Index</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Return Index</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tc>
                  <a:txBody>
                    <a:bodyPr/>
                    <a:lstStyle/>
                    <a:p>
                      <a:pPr algn="ctr">
                        <a:lnSpc>
                          <a:spcPct val="107000"/>
                        </a:lnSpc>
                        <a:spcAft>
                          <a:spcPts val="0"/>
                        </a:spcAft>
                      </a:pPr>
                      <a:r>
                        <a:rPr lang="en-SG" sz="13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4742096"/>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Market Capitalisation</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Share Price x No. of Shares Outstanding</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w="28575" cap="flat" cmpd="dbl"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21509547"/>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Income/Total Assets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985600179"/>
                  </a:ext>
                </a:extLst>
              </a:tr>
              <a:tr h="406316">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EBIT/Capital Employed</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 Employed = Total Assets - 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503840"/>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Return on 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NOPAT/Invested Capital</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NOPAT = EBIT x (1-Tax Rate)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24141365"/>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Profit/Revenue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569038928"/>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Profit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4071779314"/>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EBITDA/Revenue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52184375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 Margin</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Operating Cash Flow/Revenue</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70675201"/>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Ratio</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Assets/Current Liabilities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1225812862"/>
                  </a:ext>
                </a:extLst>
              </a:tr>
              <a:tr h="406316">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 to 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Long Term Debt/Total Equity</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SG" sz="13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tc>
                  <a:txBody>
                    <a:bodyPr/>
                    <a:lstStyle/>
                    <a:p>
                      <a:pPr algn="ctr">
                        <a:lnSpc>
                          <a:spcPct val="107000"/>
                        </a:lnSpc>
                        <a:spcAft>
                          <a:spcPts val="0"/>
                        </a:spcAft>
                      </a:pPr>
                      <a:r>
                        <a:rPr lang="en-SG" sz="13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3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lnL>
                      <a:noFill/>
                    </a:lnL>
                    <a:lnR>
                      <a:noFill/>
                    </a:lnR>
                    <a:lnT>
                      <a:noFill/>
                    </a:lnT>
                    <a:lnB>
                      <a:noFill/>
                    </a:lnB>
                    <a:solidFill>
                      <a:srgbClr val="FFFFFF"/>
                    </a:solidFill>
                  </a:tcPr>
                </a:tc>
                <a:extLst>
                  <a:ext uri="{0D108BD9-81ED-4DB2-BD59-A6C34878D82A}">
                    <a16:rowId xmlns:a16="http://schemas.microsoft.com/office/drawing/2014/main" val="3627586967"/>
                  </a:ext>
                </a:extLst>
              </a:tr>
            </a:tbl>
          </a:graphicData>
        </a:graphic>
      </p:graphicFrame>
    </p:spTree>
    <p:extLst>
      <p:ext uri="{BB962C8B-B14F-4D97-AF65-F5344CB8AC3E}">
        <p14:creationId xmlns:p14="http://schemas.microsoft.com/office/powerpoint/2010/main" val="79731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Some Data Constraints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We only started our smart beta Total Return indices from June 1988 owing to a </a:t>
            </a:r>
            <a:r>
              <a:rPr lang="en-SG" b="1" dirty="0"/>
              <a:t>lack of prior price data on the relevant benchmark index </a:t>
            </a:r>
            <a:r>
              <a:rPr lang="en-SG" dirty="0"/>
              <a:t>(the Dow Jones Utility Average Total Return) and on Operating Cash Flow Margin fundamentals data. </a:t>
            </a:r>
          </a:p>
          <a:p>
            <a:pPr algn="just"/>
            <a:r>
              <a:rPr lang="en-SG" dirty="0"/>
              <a:t>As can be inferred, owing to a lack of data, </a:t>
            </a:r>
            <a:r>
              <a:rPr lang="en-SG" b="1" dirty="0"/>
              <a:t>price return smart beta indices based on Operating Cash Flow Margin were not constructed</a:t>
            </a:r>
            <a:r>
              <a:rPr lang="en-SG" dirty="0"/>
              <a:t>. </a:t>
            </a:r>
          </a:p>
        </p:txBody>
      </p:sp>
    </p:spTree>
    <p:extLst>
      <p:ext uri="{BB962C8B-B14F-4D97-AF65-F5344CB8AC3E}">
        <p14:creationId xmlns:p14="http://schemas.microsoft.com/office/powerpoint/2010/main" val="330220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3</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Smart Beta Index Construction, Methodology &amp; Initial Findings</a:t>
            </a:r>
          </a:p>
        </p:txBody>
      </p:sp>
    </p:spTree>
    <p:extLst>
      <p:ext uri="{BB962C8B-B14F-4D97-AF65-F5344CB8AC3E}">
        <p14:creationId xmlns:p14="http://schemas.microsoft.com/office/powerpoint/2010/main" val="425101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Weighting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marL="0" indent="0" algn="just">
                  <a:buNone/>
                </a:pPr>
                <a:r>
                  <a:rPr lang="en-SG" dirty="0"/>
                  <a:t>We then proceeded to construct smart beta indices based on the 10 fundamentals we have selected. Our weighting method is as follows:</a:t>
                </a:r>
              </a:p>
              <a:p>
                <a:pPr marL="0" indent="0" algn="just">
                  <a:buNone/>
                </a:pPr>
                <a:endParaRPr lang="en-SG" dirty="0"/>
              </a:p>
              <a:p>
                <a:pPr marL="0" indent="0" algn="just">
                  <a:buNone/>
                </a:pPr>
                <a14:m>
                  <m:oMathPara xmlns:m="http://schemas.openxmlformats.org/officeDocument/2006/math">
                    <m:oMathParaPr>
                      <m:jc m:val="centerGroup"/>
                    </m:oMathParaPr>
                    <m:oMath xmlns:m="http://schemas.openxmlformats.org/officeDocument/2006/math">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r>
                        <a:rPr lang="en-SG" b="1" i="1">
                          <a:latin typeface="Cambria Math" panose="02040503050406030204" pitchFamily="18" charset="0"/>
                        </a:rPr>
                        <m:t>=</m:t>
                      </m:r>
                      <m:f>
                        <m:fPr>
                          <m:ctrlPr>
                            <a:rPr lang="en-SG" b="1" i="1">
                              <a:latin typeface="Cambria Math" panose="02040503050406030204" pitchFamily="18" charset="0"/>
                            </a:rPr>
                          </m:ctrlPr>
                        </m:fPr>
                        <m:num>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num>
                        <m:den>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𝒇</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r>
                                    <a:rPr lang="en-SG" b="1" i="1">
                                      <a:latin typeface="Cambria Math" panose="02040503050406030204" pitchFamily="18" charset="0"/>
                                    </a:rPr>
                                    <m:t>−</m:t>
                                  </m:r>
                                  <m:r>
                                    <a:rPr lang="en-SG" b="1" i="1">
                                      <a:latin typeface="Cambria Math" panose="02040503050406030204" pitchFamily="18" charset="0"/>
                                    </a:rPr>
                                    <m:t>𝟏</m:t>
                                  </m:r>
                                </m:sub>
                              </m:sSub>
                            </m:e>
                          </m:nary>
                        </m:den>
                      </m:f>
                      <m:r>
                        <a:rPr lang="en-SG" b="1" i="1">
                          <a:latin typeface="Cambria Math" panose="02040503050406030204" pitchFamily="18" charset="0"/>
                        </a:rPr>
                        <m:t>,  </m:t>
                      </m:r>
                      <m:nary>
                        <m:naryPr>
                          <m:chr m:val="∑"/>
                          <m:ctrlPr>
                            <a:rPr lang="en-SG" b="1" i="1">
                              <a:latin typeface="Cambria Math" panose="02040503050406030204" pitchFamily="18" charset="0"/>
                            </a:rPr>
                          </m:ctrlPr>
                        </m:naryPr>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𝟏</m:t>
                          </m:r>
                        </m:sub>
                        <m:sup>
                          <m:r>
                            <a:rPr lang="en-SG" b="1" i="1">
                              <a:latin typeface="Cambria Math" panose="02040503050406030204" pitchFamily="18" charset="0"/>
                            </a:rPr>
                            <m:t>𝑵</m:t>
                          </m:r>
                          <m:r>
                            <a:rPr lang="en-SG" b="1" i="1">
                              <a:latin typeface="Cambria Math" panose="02040503050406030204" pitchFamily="18" charset="0"/>
                            </a:rPr>
                            <m:t>≤</m:t>
                          </m:r>
                          <m:r>
                            <a:rPr lang="en-SG" b="1" i="1">
                              <a:latin typeface="Cambria Math" panose="02040503050406030204" pitchFamily="18" charset="0"/>
                            </a:rPr>
                            <m:t>𝟏𝟓</m:t>
                          </m:r>
                        </m:sup>
                        <m:e>
                          <m:sSub>
                            <m:sSubPr>
                              <m:ctrlPr>
                                <a:rPr lang="en-SG" b="1" i="1">
                                  <a:latin typeface="Cambria Math" panose="02040503050406030204" pitchFamily="18" charset="0"/>
                                </a:rPr>
                              </m:ctrlPr>
                            </m:sSubPr>
                            <m:e>
                              <m:r>
                                <a:rPr lang="en-SG" b="1" i="1">
                                  <a:latin typeface="Cambria Math" panose="02040503050406030204" pitchFamily="18" charset="0"/>
                                </a:rPr>
                                <m:t>𝒘</m:t>
                              </m:r>
                            </m:e>
                            <m:sub>
                              <m:r>
                                <a:rPr lang="en-SG" b="1" i="1">
                                  <a:latin typeface="Cambria Math" panose="02040503050406030204" pitchFamily="18" charset="0"/>
                                </a:rPr>
                                <m:t>𝒊</m:t>
                              </m:r>
                              <m:r>
                                <a:rPr lang="en-SG" b="1" i="1">
                                  <a:latin typeface="Cambria Math" panose="02040503050406030204" pitchFamily="18" charset="0"/>
                                </a:rPr>
                                <m:t>,</m:t>
                              </m:r>
                              <m:r>
                                <a:rPr lang="en-SG" b="1" i="1">
                                  <a:latin typeface="Cambria Math" panose="02040503050406030204" pitchFamily="18" charset="0"/>
                                </a:rPr>
                                <m:t>𝒕</m:t>
                              </m:r>
                            </m:sub>
                          </m:sSub>
                        </m:e>
                      </m:nary>
                      <m:r>
                        <a:rPr lang="en-SG" b="1" i="1">
                          <a:latin typeface="Cambria Math" panose="02040503050406030204" pitchFamily="18" charset="0"/>
                        </a:rPr>
                        <m:t>=</m:t>
                      </m:r>
                      <m:r>
                        <a:rPr lang="en-SG" b="1" i="1">
                          <a:latin typeface="Cambria Math" panose="02040503050406030204" pitchFamily="18" charset="0"/>
                        </a:rPr>
                        <m:t>𝟏</m:t>
                      </m:r>
                    </m:oMath>
                  </m:oMathPara>
                </a14:m>
                <a:endParaRPr lang="en-SG" b="1" dirty="0"/>
              </a:p>
              <a:p>
                <a:pPr marL="0" indent="0" algn="just">
                  <a:buNone/>
                </a:pPr>
                <a:endParaRPr lang="en-SG" sz="400" dirty="0"/>
              </a:p>
              <a:p>
                <a:pPr marL="0" indent="0" algn="just">
                  <a:buNone/>
                </a:pPr>
                <a:r>
                  <a:rPr lang="en-SG" dirty="0"/>
                  <a:t>where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oMath>
                </a14:m>
                <a:r>
                  <a:rPr lang="en-SG" dirty="0"/>
                  <a:t> is the weight assigned for stock </a:t>
                </a:r>
                <a14:m>
                  <m:oMath xmlns:m="http://schemas.openxmlformats.org/officeDocument/2006/math">
                    <m:r>
                      <a:rPr lang="en-SG" i="1">
                        <a:latin typeface="Cambria Math" panose="02040503050406030204" pitchFamily="18" charset="0"/>
                      </a:rPr>
                      <m:t>𝑖</m:t>
                    </m:r>
                  </m:oMath>
                </a14:m>
                <a:r>
                  <a:rPr lang="en-SG" dirty="0"/>
                  <a:t> for trading year </a:t>
                </a:r>
                <a14:m>
                  <m:oMath xmlns:m="http://schemas.openxmlformats.org/officeDocument/2006/math">
                    <m:r>
                      <a:rPr lang="en-SG" i="1">
                        <a:latin typeface="Cambria Math" panose="02040503050406030204" pitchFamily="18" charset="0"/>
                      </a:rPr>
                      <m:t>𝑡</m:t>
                    </m:r>
                  </m:oMath>
                </a14:m>
                <a:r>
                  <a:rPr lang="en-SG" dirty="0"/>
                  <a:t>, based on its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where the sum of the weights of the individual stocks for any year is 1.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567" r="-567"/>
                </a:stretch>
              </a:blipFill>
            </p:spPr>
            <p:txBody>
              <a:bodyPr/>
              <a:lstStyle/>
              <a:p>
                <a:r>
                  <a:rPr lang="en-SG">
                    <a:noFill/>
                  </a:rPr>
                  <a:t> </a:t>
                </a:r>
              </a:p>
            </p:txBody>
          </p:sp>
        </mc:Fallback>
      </mc:AlternateContent>
    </p:spTree>
    <p:extLst>
      <p:ext uri="{BB962C8B-B14F-4D97-AF65-F5344CB8AC3E}">
        <p14:creationId xmlns:p14="http://schemas.microsoft.com/office/powerpoint/2010/main" val="42513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Real-World Replicability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Price and Total Return smart beta indices were first constructed on </a:t>
                </a:r>
                <a:r>
                  <a:rPr lang="en-SG" b="1" dirty="0"/>
                  <a:t>June 1963 </a:t>
                </a:r>
                <a:r>
                  <a:rPr lang="en-SG" dirty="0"/>
                  <a:t>and </a:t>
                </a:r>
                <a:r>
                  <a:rPr lang="en-SG" b="1" dirty="0"/>
                  <a:t>June 1988 </a:t>
                </a:r>
                <a:r>
                  <a:rPr lang="en-SG" dirty="0"/>
                  <a:t>respectively. Rebalancing took place every year at the </a:t>
                </a:r>
                <a:r>
                  <a:rPr lang="en-SG" b="1" dirty="0"/>
                  <a:t>end of June</a:t>
                </a:r>
                <a:r>
                  <a:rPr lang="en-SG" dirty="0"/>
                  <a:t>.</a:t>
                </a:r>
              </a:p>
              <a:p>
                <a:pPr algn="just"/>
                <a:r>
                  <a:rPr lang="en-SG" dirty="0"/>
                  <a:t>The weighting approach using fundamentals data from fiscal year </a:t>
                </a:r>
                <a14:m>
                  <m:oMath xmlns:m="http://schemas.openxmlformats.org/officeDocument/2006/math">
                    <m:r>
                      <a:rPr lang="en-SG" i="1">
                        <a:latin typeface="Cambria Math" panose="02040503050406030204" pitchFamily="18" charset="0"/>
                      </a:rPr>
                      <m:t>𝑡</m:t>
                    </m:r>
                    <m:r>
                      <a:rPr lang="en-SG" i="1">
                        <a:latin typeface="Cambria Math" panose="02040503050406030204" pitchFamily="18" charset="0"/>
                      </a:rPr>
                      <m:t>−1</m:t>
                    </m:r>
                  </m:oMath>
                </a14:m>
                <a:r>
                  <a:rPr lang="en-SG" dirty="0"/>
                  <a:t> for weights for trading year  </a:t>
                </a:r>
                <a14:m>
                  <m:oMath xmlns:m="http://schemas.openxmlformats.org/officeDocument/2006/math">
                    <m:r>
                      <a:rPr lang="en-SG" i="1">
                        <a:latin typeface="Cambria Math" panose="02040503050406030204" pitchFamily="18" charset="0"/>
                      </a:rPr>
                      <m:t>𝑡</m:t>
                    </m:r>
                  </m:oMath>
                </a14:m>
                <a:r>
                  <a:rPr lang="en-SG" dirty="0"/>
                  <a:t>, coupled with our approach of performing annual rebalancing only in end-June allows for the </a:t>
                </a:r>
                <a:r>
                  <a:rPr lang="en-SG" b="1" dirty="0"/>
                  <a:t>real-world replication </a:t>
                </a:r>
                <a:r>
                  <a:rPr lang="en-SG" dirty="0"/>
                  <a:t>of our smart beta indices .</a:t>
                </a:r>
              </a:p>
              <a:p>
                <a:pPr algn="just"/>
                <a:r>
                  <a:rPr lang="en-SG" dirty="0"/>
                  <a:t>This is because </a:t>
                </a:r>
                <a:r>
                  <a:rPr lang="en-SG" b="1" dirty="0"/>
                  <a:t>full fiscal year fundamentals data are usually only released at the end of Q1 of every calendar year</a:t>
                </a:r>
                <a:r>
                  <a:rPr lang="en-SG" dirty="0"/>
                  <a:t>.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74374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For every year, only stocks of companies which were </a:t>
                </a:r>
                <a:r>
                  <a:rPr lang="en-SG" b="1" dirty="0"/>
                  <a:t>officially members of the benchmark index</a:t>
                </a:r>
                <a:r>
                  <a:rPr lang="en-SG" dirty="0"/>
                  <a:t> (the Dow Jones Utility Average) were included in this weighting process. </a:t>
                </a:r>
              </a:p>
              <a:p>
                <a:pPr algn="just"/>
                <a:r>
                  <a:rPr lang="en-SG" dirty="0"/>
                  <a:t>In the case of the problem of </a:t>
                </a:r>
                <a:r>
                  <a:rPr lang="en-SG" b="1" dirty="0"/>
                  <a:t>missing data </a:t>
                </a:r>
                <a:r>
                  <a:rPr lang="en-SG" dirty="0"/>
                  <a:t>encountered for certain eligible companies in certain years, said </a:t>
                </a:r>
                <a:r>
                  <a:rPr lang="en-SG" b="1" dirty="0"/>
                  <a:t>companies will be excluded </a:t>
                </a:r>
                <a:r>
                  <a:rPr lang="en-SG" dirty="0"/>
                  <a:t>from the Index for that year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𝑤</m:t>
                        </m:r>
                      </m:e>
                      <m:sub>
                        <m:r>
                          <a:rPr lang="en-SG" i="1">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𝑡</m:t>
                        </m:r>
                      </m:sub>
                    </m:sSub>
                    <m:r>
                      <a:rPr lang="en-SG" i="1">
                        <a:latin typeface="Cambria Math" panose="02040503050406030204" pitchFamily="18" charset="0"/>
                      </a:rPr>
                      <m:t>=0</m:t>
                    </m:r>
                  </m:oMath>
                </a14:m>
                <a:r>
                  <a:rPr lang="en-SG" dirty="0"/>
                  <a:t>). </a:t>
                </a:r>
              </a:p>
              <a:p>
                <a:pPr algn="just"/>
                <a:r>
                  <a:rPr lang="en-SG" dirty="0"/>
                  <a:t>For that reason, our constructed indices may have less than 15 constituent stocks for some years, but </a:t>
                </a:r>
                <a:r>
                  <a:rPr lang="en-SG" b="1" dirty="0"/>
                  <a:t>never more than 15 constituent stocks </a:t>
                </a:r>
                <a:r>
                  <a:rPr lang="en-SG" dirty="0"/>
                  <a:t>for any year (as with the benchmark index). </a:t>
                </a:r>
              </a:p>
            </p:txBody>
          </p:sp>
        </mc:Choice>
        <mc:Fallback xmlns="">
          <p:sp>
            <p:nvSpPr>
              <p:cNvPr id="3" name="Content Placeholder 2">
                <a:extLst>
                  <a:ext uri="{FF2B5EF4-FFF2-40B4-BE49-F238E27FC236}">
                    <a16:creationId xmlns:a16="http://schemas.microsoft.com/office/drawing/2014/main" id="{C5A6A21D-90D4-4D3D-A603-476DBD3CBF11}"/>
                  </a:ext>
                </a:extLst>
              </p:cNvPr>
              <p:cNvSpPr>
                <a:spLocks noGrp="1" noRot="1" noChangeAspect="1" noMove="1" noResize="1" noEditPoints="1" noAdjustHandles="1" noChangeArrowheads="1" noChangeShapeType="1" noTextEdit="1"/>
              </p:cNvSpPr>
              <p:nvPr>
                <p:ph idx="1"/>
              </p:nvPr>
            </p:nvSpPr>
            <p:spPr>
              <a:blipFill>
                <a:blip r:embed="rId2"/>
                <a:stretch>
                  <a:fillRect l="-142" r="-567"/>
                </a:stretch>
              </a:blipFill>
            </p:spPr>
            <p:txBody>
              <a:bodyPr/>
              <a:lstStyle/>
              <a:p>
                <a:r>
                  <a:rPr lang="en-SG">
                    <a:noFill/>
                  </a:rPr>
                  <a:t> </a:t>
                </a:r>
              </a:p>
            </p:txBody>
          </p:sp>
        </mc:Fallback>
      </mc:AlternateContent>
    </p:spTree>
    <p:extLst>
      <p:ext uri="{BB962C8B-B14F-4D97-AF65-F5344CB8AC3E}">
        <p14:creationId xmlns:p14="http://schemas.microsoft.com/office/powerpoint/2010/main" val="399859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Just Some More Rules..</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Given how some of our chosen fundamentals (e.g. ROA, ROCE, ROIC etc) can take on negative values, we allowed our indices to be </a:t>
            </a:r>
            <a:r>
              <a:rPr lang="en-SG" b="1" dirty="0"/>
              <a:t>fully unconstrained</a:t>
            </a:r>
            <a:r>
              <a:rPr lang="en-SG" dirty="0"/>
              <a:t>. </a:t>
            </a:r>
          </a:p>
          <a:p>
            <a:pPr algn="just"/>
            <a:r>
              <a:rPr lang="en-SG" dirty="0"/>
              <a:t>This means that long or short positions on eligible stocks were permitted </a:t>
            </a:r>
            <a:r>
              <a:rPr lang="en-SG" b="1" dirty="0"/>
              <a:t>with no set limits</a:t>
            </a:r>
            <a:r>
              <a:rPr lang="en-SG" dirty="0"/>
              <a:t>. </a:t>
            </a:r>
          </a:p>
          <a:p>
            <a:pPr algn="just"/>
            <a:r>
              <a:rPr lang="en-SG" b="1" dirty="0"/>
              <a:t>We also established an “absorbing state” </a:t>
            </a:r>
            <a:r>
              <a:rPr lang="en-SG" dirty="0"/>
              <a:t>for the prices of the smart beta indices to be at 0 (indicating a total loss of initial capital), with any of our indices reaching or exceeding that floor deemed to be failed ones and as such excluded from further analysis.</a:t>
            </a:r>
          </a:p>
        </p:txBody>
      </p:sp>
    </p:spTree>
    <p:extLst>
      <p:ext uri="{BB962C8B-B14F-4D97-AF65-F5344CB8AC3E}">
        <p14:creationId xmlns:p14="http://schemas.microsoft.com/office/powerpoint/2010/main" val="52946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CD849AF-3D9E-44CF-ACF7-F40E10FBE63F}"/>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The superior smart beta index become </a:t>
            </a:r>
            <a:r>
              <a:rPr lang="en-SG" b="1" dirty="0"/>
              <a:t>clear as day </a:t>
            </a:r>
            <a:r>
              <a:rPr lang="en-SG" dirty="0"/>
              <a:t>after the computed smart beta index prices were plotted over time. </a:t>
            </a:r>
          </a:p>
          <a:p>
            <a:pPr algn="just"/>
            <a:r>
              <a:rPr lang="en-SG" dirty="0"/>
              <a:t>For both price return and total return smart beta portfolios, the portfolios with </a:t>
            </a:r>
            <a:r>
              <a:rPr lang="en-SG" b="1" dirty="0"/>
              <a:t>ROIC-based weightings </a:t>
            </a:r>
            <a:r>
              <a:rPr lang="en-SG" dirty="0"/>
              <a:t>achieved far superior returns over our other constructed indices. </a:t>
            </a:r>
          </a:p>
        </p:txBody>
      </p:sp>
    </p:spTree>
    <p:extLst>
      <p:ext uri="{BB962C8B-B14F-4D97-AF65-F5344CB8AC3E}">
        <p14:creationId xmlns:p14="http://schemas.microsoft.com/office/powerpoint/2010/main" val="56589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877BDC-C351-4309-88ED-FC9794187AF7}"/>
              </a:ext>
            </a:extLst>
          </p:cNvPr>
          <p:cNvPicPr>
            <a:picLocks noChangeAspect="1"/>
          </p:cNvPicPr>
          <p:nvPr/>
        </p:nvPicPr>
        <p:blipFill>
          <a:blip r:embed="rId2"/>
          <a:stretch>
            <a:fillRect/>
          </a:stretch>
        </p:blipFill>
        <p:spPr>
          <a:xfrm>
            <a:off x="484650" y="1513521"/>
            <a:ext cx="6494400" cy="486736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058225" y="1513522"/>
            <a:ext cx="3817112" cy="5031390"/>
          </a:xfrm>
        </p:spPr>
        <p:txBody>
          <a:bodyPr anchor="ctr">
            <a:normAutofit/>
          </a:bodyPr>
          <a:lstStyle/>
          <a:p>
            <a:pPr algn="just"/>
            <a:r>
              <a:rPr lang="en-SG" dirty="0"/>
              <a:t>Coming in as faraway second and third place were the </a:t>
            </a:r>
            <a:r>
              <a:rPr lang="en-SG" b="1" dirty="0"/>
              <a:t>ROCE</a:t>
            </a:r>
            <a:r>
              <a:rPr lang="en-SG" dirty="0"/>
              <a:t> and </a:t>
            </a:r>
            <a:r>
              <a:rPr lang="en-SG" b="1" dirty="0"/>
              <a:t>Current Ratio</a:t>
            </a:r>
            <a:r>
              <a:rPr lang="en-SG" dirty="0"/>
              <a:t>-based smart beta indices. </a:t>
            </a:r>
          </a:p>
          <a:p>
            <a:pPr algn="just"/>
            <a:r>
              <a:rPr lang="en-SG" dirty="0"/>
              <a:t>Amongst the portfolios which survived the sample period, indices weighed based on </a:t>
            </a:r>
            <a:r>
              <a:rPr lang="en-SG" b="1" dirty="0"/>
              <a:t>price</a:t>
            </a:r>
            <a:r>
              <a:rPr lang="en-SG" dirty="0"/>
              <a:t> and </a:t>
            </a:r>
            <a:r>
              <a:rPr lang="en-SG" b="1" dirty="0"/>
              <a:t>market capitalisation performed the worst</a:t>
            </a:r>
            <a:r>
              <a:rPr lang="en-SG" dirty="0"/>
              <a:t>.</a:t>
            </a:r>
          </a:p>
        </p:txBody>
      </p:sp>
    </p:spTree>
    <p:extLst>
      <p:ext uri="{BB962C8B-B14F-4D97-AF65-F5344CB8AC3E}">
        <p14:creationId xmlns:p14="http://schemas.microsoft.com/office/powerpoint/2010/main" val="181170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1DA1-3254-4DBC-A712-404AF6164653}"/>
              </a:ext>
            </a:extLst>
          </p:cNvPr>
          <p:cNvSpPr>
            <a:spLocks noGrp="1"/>
          </p:cNvSpPr>
          <p:nvPr>
            <p:ph type="title"/>
          </p:nvPr>
        </p:nvSpPr>
        <p:spPr/>
        <p:txBody>
          <a:bodyPr anchor="ctr">
            <a:normAutofit/>
          </a:bodyPr>
          <a:lstStyle/>
          <a:p>
            <a:r>
              <a:rPr lang="en-SG" dirty="0"/>
              <a:t>The Dow Jones Utility Average </a:t>
            </a:r>
            <a:br>
              <a:rPr lang="en-SG" dirty="0"/>
            </a:br>
            <a:r>
              <a:rPr lang="en-SG" dirty="0"/>
              <a:t>&amp; Smart Beta Alternatives</a:t>
            </a:r>
          </a:p>
        </p:txBody>
      </p:sp>
      <p:sp>
        <p:nvSpPr>
          <p:cNvPr id="3" name="Content Placeholder 2">
            <a:extLst>
              <a:ext uri="{FF2B5EF4-FFF2-40B4-BE49-F238E27FC236}">
                <a16:creationId xmlns:a16="http://schemas.microsoft.com/office/drawing/2014/main" id="{B80800DE-245A-4A7D-94B6-6763B13ED1F5}"/>
              </a:ext>
            </a:extLst>
          </p:cNvPr>
          <p:cNvSpPr>
            <a:spLocks noGrp="1"/>
          </p:cNvSpPr>
          <p:nvPr>
            <p:ph idx="1"/>
          </p:nvPr>
        </p:nvSpPr>
        <p:spPr/>
        <p:txBody>
          <a:bodyPr anchor="ctr"/>
          <a:lstStyle/>
          <a:p>
            <a:pPr marL="342900" indent="-342900">
              <a:buFont typeface="+mj-lt"/>
              <a:buAutoNum type="arabicParenR"/>
            </a:pPr>
            <a:r>
              <a:rPr lang="en-US" dirty="0"/>
              <a:t>Introduction</a:t>
            </a:r>
          </a:p>
          <a:p>
            <a:pPr marL="342900" indent="-342900">
              <a:buFont typeface="+mj-lt"/>
              <a:buAutoNum type="arabicParenR"/>
            </a:pPr>
            <a:r>
              <a:rPr lang="en-US" dirty="0"/>
              <a:t>Data Sources &amp; Preparation</a:t>
            </a:r>
          </a:p>
          <a:p>
            <a:pPr marL="342900" indent="-342900">
              <a:buFont typeface="+mj-lt"/>
              <a:buAutoNum type="arabicParenR"/>
            </a:pPr>
            <a:r>
              <a:rPr lang="en-GB" dirty="0"/>
              <a:t>Smart Beta Index Construction, Methodology &amp; Initial Findings</a:t>
            </a:r>
          </a:p>
          <a:p>
            <a:pPr marL="342900" indent="-342900">
              <a:buFont typeface="+mj-lt"/>
              <a:buAutoNum type="arabicParenR"/>
            </a:pPr>
            <a:r>
              <a:rPr lang="en-GB" dirty="0"/>
              <a:t>Index Performance Appraisal</a:t>
            </a:r>
          </a:p>
          <a:p>
            <a:pPr marL="342900" indent="-342900">
              <a:buFont typeface="+mj-lt"/>
              <a:buAutoNum type="arabicParenR"/>
            </a:pPr>
            <a:r>
              <a:rPr lang="en-GB" dirty="0"/>
              <a:t>Autocorrelation of Fundamentals</a:t>
            </a:r>
          </a:p>
          <a:p>
            <a:pPr marL="342900" indent="-342900">
              <a:buFont typeface="+mj-lt"/>
              <a:buAutoNum type="arabicParenR"/>
            </a:pPr>
            <a:r>
              <a:rPr lang="en-GB" dirty="0"/>
              <a:t>Further Regression Studies</a:t>
            </a:r>
          </a:p>
          <a:p>
            <a:pPr marL="342900" indent="-342900">
              <a:buFont typeface="+mj-lt"/>
              <a:buAutoNum type="arabicParenR"/>
            </a:pPr>
            <a:r>
              <a:rPr lang="en-GB" dirty="0"/>
              <a:t>Conclusion</a:t>
            </a:r>
          </a:p>
        </p:txBody>
      </p:sp>
    </p:spTree>
    <p:extLst>
      <p:ext uri="{BB962C8B-B14F-4D97-AF65-F5344CB8AC3E}">
        <p14:creationId xmlns:p14="http://schemas.microsoft.com/office/powerpoint/2010/main" val="12785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DAEF2D-06D1-4008-9179-456E867B2E3D}"/>
              </a:ext>
            </a:extLst>
          </p:cNvPr>
          <p:cNvPicPr>
            <a:picLocks noChangeAspect="1"/>
          </p:cNvPicPr>
          <p:nvPr/>
        </p:nvPicPr>
        <p:blipFill>
          <a:blip r:embed="rId2"/>
          <a:stretch>
            <a:fillRect/>
          </a:stretch>
        </p:blipFill>
        <p:spPr>
          <a:xfrm>
            <a:off x="484650" y="1513522"/>
            <a:ext cx="6494400" cy="4872519"/>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marL="0" indent="0" algn="just">
              <a:buNone/>
            </a:pPr>
            <a:r>
              <a:rPr lang="en-SG" dirty="0"/>
              <a:t>To put things into perspective: </a:t>
            </a:r>
          </a:p>
          <a:p>
            <a:pPr algn="just"/>
            <a:r>
              <a:rPr lang="en-SG" dirty="0"/>
              <a:t>The value of $1 invested in our constructed ROIC-based total return smart beta portfolio at Jun 1988 would be worth </a:t>
            </a:r>
            <a:r>
              <a:rPr lang="en-SG" b="1" dirty="0"/>
              <a:t>$197.10 </a:t>
            </a:r>
            <a:r>
              <a:rPr lang="en-SG" dirty="0"/>
              <a:t>at the end of 2018 (excluding transaction costs).</a:t>
            </a:r>
          </a:p>
          <a:p>
            <a:pPr algn="just"/>
            <a:r>
              <a:rPr lang="en-SG" dirty="0"/>
              <a:t>An identical $1 invested in the benchmark total return index over the same time period would be worth </a:t>
            </a:r>
            <a:r>
              <a:rPr lang="en-SG" b="1" dirty="0"/>
              <a:t>“only” $15.77</a:t>
            </a:r>
            <a:r>
              <a:rPr lang="en-SG" dirty="0"/>
              <a:t>.</a:t>
            </a:r>
          </a:p>
        </p:txBody>
      </p:sp>
    </p:spTree>
    <p:extLst>
      <p:ext uri="{BB962C8B-B14F-4D97-AF65-F5344CB8AC3E}">
        <p14:creationId xmlns:p14="http://schemas.microsoft.com/office/powerpoint/2010/main" val="304358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F6B68-AE3E-49D7-94ED-CB108177A125}"/>
              </a:ext>
            </a:extLst>
          </p:cNvPr>
          <p:cNvPicPr>
            <a:picLocks/>
          </p:cNvPicPr>
          <p:nvPr/>
        </p:nvPicPr>
        <p:blipFill>
          <a:blip r:embed="rId2"/>
          <a:stretch>
            <a:fillRect/>
          </a:stretch>
        </p:blipFill>
        <p:spPr>
          <a:xfrm>
            <a:off x="484650" y="1513522"/>
            <a:ext cx="6494400" cy="4874400"/>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a:bodyPr>
          <a:lstStyle/>
          <a:p>
            <a:pPr algn="just"/>
            <a:r>
              <a:rPr lang="en-SG" dirty="0"/>
              <a:t>As with the case of the price return smart beta indices, the second-best performing total return smart beta portfolio was the one weighted based on </a:t>
            </a:r>
            <a:r>
              <a:rPr lang="en-SG" b="1" dirty="0"/>
              <a:t>ROCE</a:t>
            </a:r>
            <a:r>
              <a:rPr lang="en-SG" dirty="0"/>
              <a:t>.</a:t>
            </a:r>
          </a:p>
          <a:p>
            <a:pPr algn="just"/>
            <a:r>
              <a:rPr lang="en-SG" dirty="0"/>
              <a:t>The </a:t>
            </a:r>
            <a:r>
              <a:rPr lang="en-SG" b="1" dirty="0"/>
              <a:t>Operating Cash Flow Margin</a:t>
            </a:r>
            <a:r>
              <a:rPr lang="en-SG" dirty="0"/>
              <a:t>-based index came in third. </a:t>
            </a:r>
          </a:p>
          <a:p>
            <a:pPr algn="just"/>
            <a:r>
              <a:rPr lang="en-SG" dirty="0"/>
              <a:t>The </a:t>
            </a:r>
            <a:r>
              <a:rPr lang="en-SG" b="1" dirty="0"/>
              <a:t>price-weighted index was once again amongst the worst performing </a:t>
            </a:r>
            <a:r>
              <a:rPr lang="en-SG" dirty="0"/>
              <a:t>but surviving ones.</a:t>
            </a:r>
          </a:p>
        </p:txBody>
      </p:sp>
    </p:spTree>
    <p:extLst>
      <p:ext uri="{BB962C8B-B14F-4D97-AF65-F5344CB8AC3E}">
        <p14:creationId xmlns:p14="http://schemas.microsoft.com/office/powerpoint/2010/main" val="366605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637763-CA09-46E8-9726-A5BCA366215E}"/>
              </a:ext>
            </a:extLst>
          </p:cNvPr>
          <p:cNvPicPr>
            <a:picLocks noChangeAspect="1"/>
          </p:cNvPicPr>
          <p:nvPr/>
        </p:nvPicPr>
        <p:blipFill>
          <a:blip r:embed="rId2"/>
          <a:stretch>
            <a:fillRect/>
          </a:stretch>
        </p:blipFill>
        <p:spPr>
          <a:xfrm>
            <a:off x="484650" y="1513522"/>
            <a:ext cx="6494400" cy="4869904"/>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4072247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FDA0C3-F773-439D-915C-67573BAD741C}"/>
              </a:ext>
            </a:extLst>
          </p:cNvPr>
          <p:cNvPicPr>
            <a:picLocks noChangeAspect="1"/>
          </p:cNvPicPr>
          <p:nvPr/>
        </p:nvPicPr>
        <p:blipFill>
          <a:blip r:embed="rId2"/>
          <a:stretch>
            <a:fillRect/>
          </a:stretch>
        </p:blipFill>
        <p:spPr>
          <a:xfrm>
            <a:off x="484650" y="1513522"/>
            <a:ext cx="6494400" cy="486206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Initial Findings</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7137400" y="1513522"/>
            <a:ext cx="3817112" cy="5031390"/>
          </a:xfrm>
        </p:spPr>
        <p:txBody>
          <a:bodyPr anchor="ctr">
            <a:normAutofit lnSpcReduction="10000"/>
          </a:bodyPr>
          <a:lstStyle/>
          <a:p>
            <a:pPr algn="just"/>
            <a:r>
              <a:rPr lang="en-SG" dirty="0"/>
              <a:t>We also observed a few constructed portfolios which have failed over our sample period (ROA, Profit Margin and LTDE Ratio). </a:t>
            </a:r>
          </a:p>
          <a:p>
            <a:pPr algn="just"/>
            <a:r>
              <a:rPr lang="en-SG" dirty="0"/>
              <a:t>All of the failure cases were the result of a few extensive losses incurred from prescribed unprofitable and extremely large short positions taken on the same few constituent stocks</a:t>
            </a:r>
          </a:p>
          <a:p>
            <a:pPr algn="just"/>
            <a:r>
              <a:rPr lang="en-SG" dirty="0"/>
              <a:t>This is the result of one of the drawbacks that come with allowing fully unconstrained portfolios. </a:t>
            </a:r>
          </a:p>
          <a:p>
            <a:pPr algn="just"/>
            <a:r>
              <a:rPr lang="en-SG" dirty="0"/>
              <a:t>The failures were also observed to all have occurred in mid-to-late 2002.</a:t>
            </a:r>
          </a:p>
        </p:txBody>
      </p:sp>
    </p:spTree>
    <p:extLst>
      <p:ext uri="{BB962C8B-B14F-4D97-AF65-F5344CB8AC3E}">
        <p14:creationId xmlns:p14="http://schemas.microsoft.com/office/powerpoint/2010/main" val="5988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4</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Index Performance Appraisal</a:t>
            </a:r>
          </a:p>
        </p:txBody>
      </p:sp>
    </p:spTree>
    <p:extLst>
      <p:ext uri="{BB962C8B-B14F-4D97-AF65-F5344CB8AC3E}">
        <p14:creationId xmlns:p14="http://schemas.microsoft.com/office/powerpoint/2010/main" val="305593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46B7D7-C501-4E2D-9E47-83023B3B0538}"/>
              </a:ext>
            </a:extLst>
          </p:cNvPr>
          <p:cNvGraphicFramePr>
            <a:graphicFrameLocks noGrp="1"/>
          </p:cNvGraphicFramePr>
          <p:nvPr>
            <p:extLst/>
          </p:nvPr>
        </p:nvGraphicFramePr>
        <p:xfrm>
          <a:off x="1018093" y="2316954"/>
          <a:ext cx="9564793" cy="3989579"/>
        </p:xfrm>
        <a:graphic>
          <a:graphicData uri="http://schemas.openxmlformats.org/drawingml/2006/table">
            <a:tbl>
              <a:tblPr firstRow="1" firstCol="1" bandRow="1">
                <a:tableStyleId>{5C22544A-7EE6-4342-B048-85BDC9FD1C3A}</a:tableStyleId>
              </a:tblPr>
              <a:tblGrid>
                <a:gridCol w="2373182">
                  <a:extLst>
                    <a:ext uri="{9D8B030D-6E8A-4147-A177-3AD203B41FA5}">
                      <a16:colId xmlns:a16="http://schemas.microsoft.com/office/drawing/2014/main" val="3248117508"/>
                    </a:ext>
                  </a:extLst>
                </a:gridCol>
                <a:gridCol w="910155">
                  <a:extLst>
                    <a:ext uri="{9D8B030D-6E8A-4147-A177-3AD203B41FA5}">
                      <a16:colId xmlns:a16="http://schemas.microsoft.com/office/drawing/2014/main" val="4239353887"/>
                    </a:ext>
                  </a:extLst>
                </a:gridCol>
                <a:gridCol w="943928">
                  <a:extLst>
                    <a:ext uri="{9D8B030D-6E8A-4147-A177-3AD203B41FA5}">
                      <a16:colId xmlns:a16="http://schemas.microsoft.com/office/drawing/2014/main" val="2618341632"/>
                    </a:ext>
                  </a:extLst>
                </a:gridCol>
                <a:gridCol w="856615">
                  <a:extLst>
                    <a:ext uri="{9D8B030D-6E8A-4147-A177-3AD203B41FA5}">
                      <a16:colId xmlns:a16="http://schemas.microsoft.com/office/drawing/2014/main" val="2731477642"/>
                    </a:ext>
                  </a:extLst>
                </a:gridCol>
                <a:gridCol w="642019">
                  <a:extLst>
                    <a:ext uri="{9D8B030D-6E8A-4147-A177-3AD203B41FA5}">
                      <a16:colId xmlns:a16="http://schemas.microsoft.com/office/drawing/2014/main" val="4210954323"/>
                    </a:ext>
                  </a:extLst>
                </a:gridCol>
                <a:gridCol w="642019">
                  <a:extLst>
                    <a:ext uri="{9D8B030D-6E8A-4147-A177-3AD203B41FA5}">
                      <a16:colId xmlns:a16="http://schemas.microsoft.com/office/drawing/2014/main" val="4114168805"/>
                    </a:ext>
                  </a:extLst>
                </a:gridCol>
                <a:gridCol w="650517">
                  <a:extLst>
                    <a:ext uri="{9D8B030D-6E8A-4147-A177-3AD203B41FA5}">
                      <a16:colId xmlns:a16="http://schemas.microsoft.com/office/drawing/2014/main" val="3381839630"/>
                    </a:ext>
                  </a:extLst>
                </a:gridCol>
                <a:gridCol w="963028">
                  <a:extLst>
                    <a:ext uri="{9D8B030D-6E8A-4147-A177-3AD203B41FA5}">
                      <a16:colId xmlns:a16="http://schemas.microsoft.com/office/drawing/2014/main" val="4008680054"/>
                    </a:ext>
                  </a:extLst>
                </a:gridCol>
                <a:gridCol w="963028">
                  <a:extLst>
                    <a:ext uri="{9D8B030D-6E8A-4147-A177-3AD203B41FA5}">
                      <a16:colId xmlns:a16="http://schemas.microsoft.com/office/drawing/2014/main" val="3714061596"/>
                    </a:ext>
                  </a:extLst>
                </a:gridCol>
                <a:gridCol w="620302">
                  <a:extLst>
                    <a:ext uri="{9D8B030D-6E8A-4147-A177-3AD203B41FA5}">
                      <a16:colId xmlns:a16="http://schemas.microsoft.com/office/drawing/2014/main" val="1510793477"/>
                    </a:ext>
                  </a:extLst>
                </a:gridCol>
              </a:tblGrid>
              <a:tr h="478894">
                <a:tc rowSpan="2">
                  <a:txBody>
                    <a:bodyPr/>
                    <a:lstStyle/>
                    <a:p>
                      <a:pPr algn="ctr">
                        <a:lnSpc>
                          <a:spcPct val="107000"/>
                        </a:lnSpc>
                        <a:spcAft>
                          <a:spcPts val="0"/>
                        </a:spcAft>
                      </a:pPr>
                      <a:r>
                        <a:rPr lang="en-US" sz="1200" dirty="0">
                          <a:effectLst/>
                        </a:rPr>
                        <a:t>Index</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Ending Value of 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Geometric</a:t>
                      </a:r>
                      <a:endParaRPr lang="en-US" sz="2400">
                        <a:effectLst/>
                      </a:endParaRPr>
                    </a:p>
                    <a:p>
                      <a:pPr algn="ctr">
                        <a:lnSpc>
                          <a:spcPct val="107000"/>
                        </a:lnSpc>
                        <a:spcAft>
                          <a:spcPts val="0"/>
                        </a:spcAft>
                      </a:pPr>
                      <a:r>
                        <a:rPr lang="en-US" sz="1200">
                          <a:effectLst/>
                        </a:rPr>
                        <a:t>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a:effectLst/>
                        </a:rPr>
                        <a:t>Volatility</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gridSpan="3">
                  <a:txBody>
                    <a:bodyPr/>
                    <a:lstStyle/>
                    <a:p>
                      <a:pPr algn="ctr">
                        <a:lnSpc>
                          <a:spcPct val="107000"/>
                        </a:lnSpc>
                        <a:spcAft>
                          <a:spcPts val="0"/>
                        </a:spcAft>
                      </a:pPr>
                      <a:r>
                        <a:rPr lang="en-US" sz="1200">
                          <a:effectLst/>
                        </a:rPr>
                        <a:t>VS RF rate</a:t>
                      </a:r>
                      <a:endParaRPr lang="en-US" sz="2400">
                        <a:effectLst/>
                      </a:endParaRPr>
                    </a:p>
                    <a:p>
                      <a:pPr algn="ctr">
                        <a:lnSpc>
                          <a:spcPct val="107000"/>
                        </a:lnSpc>
                        <a:spcAft>
                          <a:spcPts val="0"/>
                        </a:spcAft>
                      </a:pPr>
                      <a:r>
                        <a:rPr lang="en-US" sz="1200">
                          <a:effectLst/>
                        </a:rPr>
                        <a:t>(3M US Treasury)</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200">
                          <a:effectLst/>
                        </a:rPr>
                        <a:t>VS Original Index</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390000"/>
                  </a:ext>
                </a:extLst>
              </a:tr>
              <a:tr h="4787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200">
                          <a:effectLst/>
                        </a:rPr>
                        <a:t>Excess 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Sharpe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t-Stats*</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Excess Return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Information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t-Stats*</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405431525"/>
                  </a:ext>
                </a:extLst>
              </a:tr>
              <a:tr h="233082">
                <a:tc>
                  <a:txBody>
                    <a:bodyPr/>
                    <a:lstStyle/>
                    <a:p>
                      <a:pPr algn="ctr">
                        <a:lnSpc>
                          <a:spcPct val="107000"/>
                        </a:lnSpc>
                        <a:spcAft>
                          <a:spcPts val="0"/>
                        </a:spcAft>
                      </a:pPr>
                      <a:r>
                        <a:rPr lang="en-US" sz="1200">
                          <a:effectLst/>
                        </a:rPr>
                        <a:t>DJUAPR</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$ 5.14</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0.25%</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-0.14%</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267677460"/>
                  </a:ext>
                </a:extLst>
              </a:tr>
              <a:tr h="724706">
                <a:tc>
                  <a:txBody>
                    <a:bodyPr/>
                    <a:lstStyle/>
                    <a:p>
                      <a:pPr algn="ctr">
                        <a:lnSpc>
                          <a:spcPct val="107000"/>
                        </a:lnSpc>
                        <a:spcAft>
                          <a:spcPts val="0"/>
                        </a:spcAft>
                      </a:pPr>
                      <a:r>
                        <a:rPr lang="en-US" sz="1200" dirty="0">
                          <a:effectLst/>
                        </a:rPr>
                        <a:t>ROIC</a:t>
                      </a:r>
                      <a:endParaRPr lang="en-US" sz="2400" dirty="0">
                        <a:effectLst/>
                      </a:endParaRPr>
                    </a:p>
                    <a:p>
                      <a:pPr algn="ctr">
                        <a:lnSpc>
                          <a:spcPct val="107000"/>
                        </a:lnSpc>
                        <a:spcAft>
                          <a:spcPts val="0"/>
                        </a:spcAft>
                      </a:pPr>
                      <a:r>
                        <a:rPr lang="en-US" sz="1200" dirty="0">
                          <a:effectLst/>
                        </a:rPr>
                        <a:t>(Return on Invested Capital)</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$ 37.61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0.55%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7.73%</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0.16%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0.31%</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4.80%</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1.80</a:t>
                      </a:r>
                      <a:endParaRPr lang="en-US" sz="24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08300888"/>
                  </a:ext>
                </a:extLst>
              </a:tr>
              <a:tr h="724706">
                <a:tc>
                  <a:txBody>
                    <a:bodyPr/>
                    <a:lstStyle/>
                    <a:p>
                      <a:pPr algn="ctr">
                        <a:lnSpc>
                          <a:spcPct val="107000"/>
                        </a:lnSpc>
                        <a:spcAft>
                          <a:spcPts val="0"/>
                        </a:spcAft>
                      </a:pPr>
                      <a:r>
                        <a:rPr lang="en-US" sz="1200">
                          <a:effectLst/>
                        </a:rPr>
                        <a:t>ROCE</a:t>
                      </a:r>
                      <a:endParaRPr lang="en-US" sz="2400">
                        <a:effectLst/>
                      </a:endParaRPr>
                    </a:p>
                    <a:p>
                      <a:pPr algn="ctr">
                        <a:lnSpc>
                          <a:spcPct val="107000"/>
                        </a:lnSpc>
                        <a:spcAft>
                          <a:spcPts val="0"/>
                        </a:spcAft>
                      </a:pPr>
                      <a:r>
                        <a:rPr lang="en-US" sz="1200">
                          <a:effectLst/>
                        </a:rPr>
                        <a:t>(Return on Capital Employed)</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$ 9.67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4.79%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-0.04%</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-0.87%</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4.71%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1.48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112599373"/>
                  </a:ext>
                </a:extLst>
              </a:tr>
              <a:tr h="233082">
                <a:tc>
                  <a:txBody>
                    <a:bodyPr/>
                    <a:lstStyle/>
                    <a:p>
                      <a:pPr algn="ctr">
                        <a:lnSpc>
                          <a:spcPct val="107000"/>
                        </a:lnSpc>
                        <a:spcAft>
                          <a:spcPts val="0"/>
                        </a:spcAft>
                      </a:pPr>
                      <a:r>
                        <a:rPr lang="en-US" sz="1200">
                          <a:effectLst/>
                        </a:rPr>
                        <a:t>Gross Margin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$ 5.52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-0.13%</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0.66%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1416497"/>
                  </a:ext>
                </a:extLst>
              </a:tr>
              <a:tr h="233082">
                <a:tc>
                  <a:txBody>
                    <a:bodyPr/>
                    <a:lstStyle/>
                    <a:p>
                      <a:pPr algn="ctr">
                        <a:lnSpc>
                          <a:spcPct val="107000"/>
                        </a:lnSpc>
                        <a:spcAft>
                          <a:spcPts val="0"/>
                        </a:spcAft>
                      </a:pPr>
                      <a:r>
                        <a:rPr lang="en-US" sz="1200">
                          <a:effectLst/>
                        </a:rPr>
                        <a:t>EBITDA Margin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$ 5.34</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0.25%</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-0.13%</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-2.92%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0.34%</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59943508"/>
                  </a:ext>
                </a:extLst>
              </a:tr>
              <a:tr h="233082">
                <a:tc>
                  <a:txBody>
                    <a:bodyPr/>
                    <a:lstStyle/>
                    <a:p>
                      <a:pPr algn="ctr">
                        <a:lnSpc>
                          <a:spcPct val="107000"/>
                        </a:lnSpc>
                        <a:spcAft>
                          <a:spcPts val="0"/>
                        </a:spcAft>
                      </a:pPr>
                      <a:r>
                        <a:rPr lang="en-US" sz="1200">
                          <a:effectLst/>
                        </a:rPr>
                        <a:t>Current Ratio</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$ 6.99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4.49%</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-0.09%</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-2.02%</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0.05%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2.65%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0.90</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51881186"/>
                  </a:ext>
                </a:extLst>
              </a:tr>
              <a:tr h="417161">
                <a:tc>
                  <a:txBody>
                    <a:bodyPr/>
                    <a:lstStyle/>
                    <a:p>
                      <a:pPr algn="ctr">
                        <a:lnSpc>
                          <a:spcPct val="107000"/>
                        </a:lnSpc>
                        <a:spcAft>
                          <a:spcPts val="0"/>
                        </a:spcAft>
                      </a:pPr>
                      <a:r>
                        <a:rPr lang="en-US" sz="1200">
                          <a:effectLst/>
                        </a:rPr>
                        <a:t>Market Capitalisation</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$ 3.77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4.53%</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-0.18%</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-0.05%</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-2.56%</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-0.41</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3847219"/>
                  </a:ext>
                </a:extLst>
              </a:tr>
              <a:tr h="233082">
                <a:tc>
                  <a:txBody>
                    <a:bodyPr/>
                    <a:lstStyle/>
                    <a:p>
                      <a:pPr algn="ctr">
                        <a:lnSpc>
                          <a:spcPct val="107000"/>
                        </a:lnSpc>
                        <a:spcAft>
                          <a:spcPts val="0"/>
                        </a:spcAft>
                      </a:pPr>
                      <a:r>
                        <a:rPr lang="en-US" sz="1200">
                          <a:effectLst/>
                        </a:rPr>
                        <a:t>Average</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$ 10.58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0.31%</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4.96%</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FF0000"/>
                          </a:solidFill>
                          <a:effectLst/>
                        </a:rPr>
                        <a:t>-0.08%</a:t>
                      </a:r>
                      <a:endPar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-1.98%</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0.10</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0.07%</a:t>
                      </a:r>
                      <a:endParaRPr lang="en-US" sz="24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1.77%</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0.75</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390480851"/>
                  </a:ext>
                </a:extLst>
              </a:tr>
            </a:tbl>
          </a:graphicData>
        </a:graphic>
      </p:graphicFrame>
      <p:sp>
        <p:nvSpPr>
          <p:cNvPr id="5" name="Title 1">
            <a:extLst>
              <a:ext uri="{FF2B5EF4-FFF2-40B4-BE49-F238E27FC236}">
                <a16:creationId xmlns:a16="http://schemas.microsoft.com/office/drawing/2014/main" id="{7E86510A-66FA-49C8-A107-0CC0409BB2DF}"/>
              </a:ext>
            </a:extLst>
          </p:cNvPr>
          <p:cNvSpPr>
            <a:spLocks noGrp="1"/>
          </p:cNvSpPr>
          <p:nvPr>
            <p:ph type="title"/>
          </p:nvPr>
        </p:nvSpPr>
        <p:spPr>
          <a:xfrm>
            <a:off x="1261872" y="365760"/>
            <a:ext cx="9692640" cy="1325562"/>
          </a:xfrm>
        </p:spPr>
        <p:txBody>
          <a:bodyPr anchor="ctr">
            <a:normAutofit/>
          </a:bodyPr>
          <a:lstStyle/>
          <a:p>
            <a:r>
              <a:rPr lang="en-GB" dirty="0"/>
              <a:t>Geometric Monthly Price Return</a:t>
            </a:r>
          </a:p>
        </p:txBody>
      </p:sp>
      <p:sp>
        <p:nvSpPr>
          <p:cNvPr id="6" name="Rectangle 5">
            <a:extLst>
              <a:ext uri="{FF2B5EF4-FFF2-40B4-BE49-F238E27FC236}">
                <a16:creationId xmlns:a16="http://schemas.microsoft.com/office/drawing/2014/main" id="{E949E39E-EC75-4F06-BA86-AE0D3B337484}"/>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Monthly Performances of Fundamentally Weighted Price Return Indices, </a:t>
            </a:r>
          </a:p>
          <a:p>
            <a:pPr algn="ctr" latinLnBrk="1">
              <a:spcAft>
                <a:spcPts val="1000"/>
              </a:spcAft>
            </a:pPr>
            <a:r>
              <a:rPr lang="en-US" spc="10" dirty="0"/>
              <a:t>Jan 1964 - Dec 2018</a:t>
            </a:r>
          </a:p>
        </p:txBody>
      </p:sp>
    </p:spTree>
    <p:extLst>
      <p:ext uri="{BB962C8B-B14F-4D97-AF65-F5344CB8AC3E}">
        <p14:creationId xmlns:p14="http://schemas.microsoft.com/office/powerpoint/2010/main" val="181964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B46B7D7-C501-4E2D-9E47-83023B3B0538}"/>
              </a:ext>
            </a:extLst>
          </p:cNvPr>
          <p:cNvGraphicFramePr>
            <a:graphicFrameLocks noGrp="1"/>
          </p:cNvGraphicFramePr>
          <p:nvPr>
            <p:extLst/>
          </p:nvPr>
        </p:nvGraphicFramePr>
        <p:xfrm>
          <a:off x="1018093" y="2316954"/>
          <a:ext cx="9564793" cy="4007982"/>
        </p:xfrm>
        <a:graphic>
          <a:graphicData uri="http://schemas.openxmlformats.org/drawingml/2006/table">
            <a:tbl>
              <a:tblPr firstRow="1" firstCol="1" bandRow="1">
                <a:tableStyleId>{5C22544A-7EE6-4342-B048-85BDC9FD1C3A}</a:tableStyleId>
              </a:tblPr>
              <a:tblGrid>
                <a:gridCol w="2373182">
                  <a:extLst>
                    <a:ext uri="{9D8B030D-6E8A-4147-A177-3AD203B41FA5}">
                      <a16:colId xmlns:a16="http://schemas.microsoft.com/office/drawing/2014/main" val="3248117508"/>
                    </a:ext>
                  </a:extLst>
                </a:gridCol>
                <a:gridCol w="910155">
                  <a:extLst>
                    <a:ext uri="{9D8B030D-6E8A-4147-A177-3AD203B41FA5}">
                      <a16:colId xmlns:a16="http://schemas.microsoft.com/office/drawing/2014/main" val="4239353887"/>
                    </a:ext>
                  </a:extLst>
                </a:gridCol>
                <a:gridCol w="943928">
                  <a:extLst>
                    <a:ext uri="{9D8B030D-6E8A-4147-A177-3AD203B41FA5}">
                      <a16:colId xmlns:a16="http://schemas.microsoft.com/office/drawing/2014/main" val="2618341632"/>
                    </a:ext>
                  </a:extLst>
                </a:gridCol>
                <a:gridCol w="856615">
                  <a:extLst>
                    <a:ext uri="{9D8B030D-6E8A-4147-A177-3AD203B41FA5}">
                      <a16:colId xmlns:a16="http://schemas.microsoft.com/office/drawing/2014/main" val="2731477642"/>
                    </a:ext>
                  </a:extLst>
                </a:gridCol>
                <a:gridCol w="642019">
                  <a:extLst>
                    <a:ext uri="{9D8B030D-6E8A-4147-A177-3AD203B41FA5}">
                      <a16:colId xmlns:a16="http://schemas.microsoft.com/office/drawing/2014/main" val="4210954323"/>
                    </a:ext>
                  </a:extLst>
                </a:gridCol>
                <a:gridCol w="642019">
                  <a:extLst>
                    <a:ext uri="{9D8B030D-6E8A-4147-A177-3AD203B41FA5}">
                      <a16:colId xmlns:a16="http://schemas.microsoft.com/office/drawing/2014/main" val="4114168805"/>
                    </a:ext>
                  </a:extLst>
                </a:gridCol>
                <a:gridCol w="650517">
                  <a:extLst>
                    <a:ext uri="{9D8B030D-6E8A-4147-A177-3AD203B41FA5}">
                      <a16:colId xmlns:a16="http://schemas.microsoft.com/office/drawing/2014/main" val="3381839630"/>
                    </a:ext>
                  </a:extLst>
                </a:gridCol>
                <a:gridCol w="963028">
                  <a:extLst>
                    <a:ext uri="{9D8B030D-6E8A-4147-A177-3AD203B41FA5}">
                      <a16:colId xmlns:a16="http://schemas.microsoft.com/office/drawing/2014/main" val="4008680054"/>
                    </a:ext>
                  </a:extLst>
                </a:gridCol>
                <a:gridCol w="963028">
                  <a:extLst>
                    <a:ext uri="{9D8B030D-6E8A-4147-A177-3AD203B41FA5}">
                      <a16:colId xmlns:a16="http://schemas.microsoft.com/office/drawing/2014/main" val="3714061596"/>
                    </a:ext>
                  </a:extLst>
                </a:gridCol>
                <a:gridCol w="620302">
                  <a:extLst>
                    <a:ext uri="{9D8B030D-6E8A-4147-A177-3AD203B41FA5}">
                      <a16:colId xmlns:a16="http://schemas.microsoft.com/office/drawing/2014/main" val="1510793477"/>
                    </a:ext>
                  </a:extLst>
                </a:gridCol>
              </a:tblGrid>
              <a:tr h="463038">
                <a:tc rowSpan="2">
                  <a:txBody>
                    <a:bodyPr/>
                    <a:lstStyle/>
                    <a:p>
                      <a:pPr algn="ctr">
                        <a:lnSpc>
                          <a:spcPct val="107000"/>
                        </a:lnSpc>
                        <a:spcAft>
                          <a:spcPts val="0"/>
                        </a:spcAft>
                      </a:pPr>
                      <a:r>
                        <a:rPr lang="en-US" sz="1200" b="1" dirty="0">
                          <a:effectLst/>
                          <a:latin typeface="Century Schoolbook (Body)"/>
                          <a:ea typeface="DengXian" panose="02010600030101010101" pitchFamily="2" charset="-122"/>
                          <a:cs typeface="Calibri" panose="020F0502020204030204" pitchFamily="34" charset="0"/>
                        </a:rPr>
                        <a:t>Index</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Ending Value of 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Geometric</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rowSpan="2">
                  <a:txBody>
                    <a:bodyPr/>
                    <a:lstStyle/>
                    <a:p>
                      <a:pPr algn="ctr">
                        <a:lnSpc>
                          <a:spcPct val="107000"/>
                        </a:lnSpc>
                        <a:spcAft>
                          <a:spcPts val="0"/>
                        </a:spcAft>
                      </a:pPr>
                      <a:r>
                        <a:rPr lang="en-US" sz="1200" b="1">
                          <a:effectLst/>
                          <a:latin typeface="Century Schoolbook (Body)"/>
                          <a:ea typeface="DengXian" panose="02010600030101010101" pitchFamily="2" charset="-122"/>
                          <a:cs typeface="Calibri" panose="020F0502020204030204" pitchFamily="34" charset="0"/>
                        </a:rPr>
                        <a:t>Volatility</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gridSpan="3">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VS RF rate</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(3M US Treasury)</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tc gridSpan="3">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VS Original Index</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5390000"/>
                  </a:ext>
                </a:extLst>
              </a:tr>
              <a:tr h="46285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Excess 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Sharpe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t-Stats*</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Excess Return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Information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solidFill>
                            <a:srgbClr val="000000"/>
                          </a:solidFill>
                          <a:effectLst/>
                          <a:latin typeface="Century Schoolbook (Body)"/>
                          <a:ea typeface="DengXian" panose="02010600030101010101" pitchFamily="2" charset="-122"/>
                          <a:cs typeface="Calibri" panose="020F0502020204030204" pitchFamily="34" charset="0"/>
                        </a:rPr>
                        <a:t>t-Stats*</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405431525"/>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DJUATR</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$ 6.16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4.17%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12.14%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267677460"/>
                  </a:ext>
                </a:extLst>
              </a:tr>
              <a:tr h="700712">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ROIC</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(Return on Invested Capital)</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$ 181.77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1.46%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9.32%</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1.21%</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13.03%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3.11</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1.07%</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12.78%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2.17</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08300888"/>
                  </a:ext>
                </a:extLst>
              </a:tr>
              <a:tr h="700712">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ROCE</a:t>
                      </a:r>
                      <a:endParaRPr lang="en-US" sz="1200">
                        <a:effectLst/>
                        <a:latin typeface="Century Schoolbook (Body)"/>
                        <a:ea typeface="DengXian" panose="02010600030101010101" pitchFamily="2" charset="-122"/>
                        <a:cs typeface="Times New Roman" panose="02020603050405020304" pitchFamily="18" charset="0"/>
                      </a:endParaRPr>
                    </a:p>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(Return on Capital Employed)</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$ 40.60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1.03%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4.78%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16.60%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3.58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0.65%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26.65%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3.20</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112599373"/>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Gross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$ 28.79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15.60%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3.38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27.29%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3.11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1416497"/>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EBITDA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$ 28.19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0.93%</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15.60%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3.38</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0.54%</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27.36%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3.10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59943508"/>
                  </a:ext>
                </a:extLst>
              </a:tr>
              <a:tr h="366880">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Operating Cash Flow Margin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$ 29.46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4.21%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0.70%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16.66%</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3.55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0.55%</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solidFill>
                            <a:srgbClr val="000000"/>
                          </a:solidFill>
                          <a:effectLst/>
                          <a:latin typeface="Century Schoolbook (Body)"/>
                          <a:ea typeface="DengXian" panose="02010600030101010101" pitchFamily="2" charset="-122"/>
                          <a:cs typeface="Calibri" panose="020F0502020204030204" pitchFamily="34" charset="0"/>
                        </a:rPr>
                        <a:t>29.43%</a:t>
                      </a:r>
                      <a:endParaRPr lang="en-US" sz="1200" b="1"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3.38</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51881186"/>
                  </a:ext>
                </a:extLst>
              </a:tr>
              <a:tr h="403350">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Current Ratio</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$ 24.56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0.89%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4.44%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14.65%</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3.20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0.51%</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25.58%</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2.34</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63847219"/>
                  </a:ext>
                </a:extLst>
              </a:tr>
              <a:tr h="225365">
                <a:tc>
                  <a:txBody>
                    <a:bodyPr/>
                    <a:lstStyle/>
                    <a:p>
                      <a:pPr algn="ctr">
                        <a:lnSpc>
                          <a:spcPct val="107000"/>
                        </a:lnSpc>
                        <a:spcAft>
                          <a:spcPts val="0"/>
                        </a:spcAft>
                      </a:pPr>
                      <a:r>
                        <a:rPr lang="en-US" sz="1200">
                          <a:effectLst/>
                          <a:latin typeface="Century Schoolbook (Body)"/>
                          <a:ea typeface="DengXian" panose="02010600030101010101" pitchFamily="2" charset="-122"/>
                          <a:cs typeface="Calibri" panose="020F0502020204030204" pitchFamily="34" charset="0"/>
                        </a:rPr>
                        <a:t>Market Capitalisation</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$ 26.76</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0.92%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4.19%</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0.67%</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16.10%</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3.44</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solidFill>
                            <a:srgbClr val="000000"/>
                          </a:solidFill>
                          <a:effectLst/>
                          <a:latin typeface="Century Schoolbook (Body)"/>
                          <a:ea typeface="DengXian" panose="02010600030101010101" pitchFamily="2" charset="-122"/>
                          <a:cs typeface="Calibri" panose="020F0502020204030204" pitchFamily="34" charset="0"/>
                        </a:rPr>
                        <a:t>0.52%</a:t>
                      </a:r>
                      <a:endParaRPr lang="en-US" sz="120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29.41%</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solidFill>
                            <a:srgbClr val="000000"/>
                          </a:solidFill>
                          <a:effectLst/>
                          <a:latin typeface="Century Schoolbook (Body)"/>
                          <a:ea typeface="DengXian" panose="02010600030101010101" pitchFamily="2" charset="-122"/>
                          <a:cs typeface="Calibri" panose="020F0502020204030204" pitchFamily="34" charset="0"/>
                        </a:rPr>
                        <a:t>3.23</a:t>
                      </a:r>
                      <a:endParaRPr lang="en-US" sz="1200" dirty="0">
                        <a:effectLst/>
                        <a:latin typeface="Century Schoolbook (Body)"/>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390480851"/>
                  </a:ext>
                </a:extLst>
              </a:tr>
            </a:tbl>
          </a:graphicData>
        </a:graphic>
      </p:graphicFrame>
      <p:sp>
        <p:nvSpPr>
          <p:cNvPr id="5" name="Title 1">
            <a:extLst>
              <a:ext uri="{FF2B5EF4-FFF2-40B4-BE49-F238E27FC236}">
                <a16:creationId xmlns:a16="http://schemas.microsoft.com/office/drawing/2014/main" id="{7E86510A-66FA-49C8-A107-0CC0409BB2DF}"/>
              </a:ext>
            </a:extLst>
          </p:cNvPr>
          <p:cNvSpPr>
            <a:spLocks noGrp="1"/>
          </p:cNvSpPr>
          <p:nvPr>
            <p:ph type="title"/>
          </p:nvPr>
        </p:nvSpPr>
        <p:spPr>
          <a:xfrm>
            <a:off x="1261872" y="365760"/>
            <a:ext cx="9692640" cy="1325562"/>
          </a:xfrm>
        </p:spPr>
        <p:txBody>
          <a:bodyPr anchor="ctr">
            <a:normAutofit/>
          </a:bodyPr>
          <a:lstStyle/>
          <a:p>
            <a:r>
              <a:rPr lang="en-GB" dirty="0"/>
              <a:t>Geometric Monthly Total Return</a:t>
            </a:r>
          </a:p>
        </p:txBody>
      </p:sp>
      <p:sp>
        <p:nvSpPr>
          <p:cNvPr id="6" name="Rectangle 5">
            <a:extLst>
              <a:ext uri="{FF2B5EF4-FFF2-40B4-BE49-F238E27FC236}">
                <a16:creationId xmlns:a16="http://schemas.microsoft.com/office/drawing/2014/main" id="{E949E39E-EC75-4F06-BA86-AE0D3B337484}"/>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Monthly Performances of Fundamentally Weighted Total Return Indices, </a:t>
            </a:r>
          </a:p>
          <a:p>
            <a:pPr algn="ctr" latinLnBrk="1">
              <a:spcAft>
                <a:spcPts val="1000"/>
              </a:spcAft>
            </a:pPr>
            <a:r>
              <a:rPr lang="en-US" spc="10" dirty="0"/>
              <a:t>Jan 1989 - Dec 2018</a:t>
            </a:r>
          </a:p>
        </p:txBody>
      </p:sp>
    </p:spTree>
    <p:extLst>
      <p:ext uri="{BB962C8B-B14F-4D97-AF65-F5344CB8AC3E}">
        <p14:creationId xmlns:p14="http://schemas.microsoft.com/office/powerpoint/2010/main" val="3550238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A59ECBD-30EA-4541-A195-F6BE25F36A19}"/>
              </a:ext>
            </a:extLst>
          </p:cNvPr>
          <p:cNvGraphicFramePr>
            <a:graphicFrameLocks noGrp="1"/>
          </p:cNvGraphicFramePr>
          <p:nvPr>
            <p:extLst/>
          </p:nvPr>
        </p:nvGraphicFramePr>
        <p:xfrm>
          <a:off x="1018093" y="2316954"/>
          <a:ext cx="9351391" cy="3999004"/>
        </p:xfrm>
        <a:graphic>
          <a:graphicData uri="http://schemas.openxmlformats.org/drawingml/2006/table">
            <a:tbl>
              <a:tblPr firstRow="1" firstCol="1" bandRow="1">
                <a:tableStyleId>{5C22544A-7EE6-4342-B048-85BDC9FD1C3A}</a:tableStyleId>
              </a:tblPr>
              <a:tblGrid>
                <a:gridCol w="1308948">
                  <a:extLst>
                    <a:ext uri="{9D8B030D-6E8A-4147-A177-3AD203B41FA5}">
                      <a16:colId xmlns:a16="http://schemas.microsoft.com/office/drawing/2014/main" val="596732143"/>
                    </a:ext>
                  </a:extLst>
                </a:gridCol>
                <a:gridCol w="812451">
                  <a:extLst>
                    <a:ext uri="{9D8B030D-6E8A-4147-A177-3AD203B41FA5}">
                      <a16:colId xmlns:a16="http://schemas.microsoft.com/office/drawing/2014/main" val="2354091209"/>
                    </a:ext>
                  </a:extLst>
                </a:gridCol>
                <a:gridCol w="782702">
                  <a:extLst>
                    <a:ext uri="{9D8B030D-6E8A-4147-A177-3AD203B41FA5}">
                      <a16:colId xmlns:a16="http://schemas.microsoft.com/office/drawing/2014/main" val="1663047274"/>
                    </a:ext>
                  </a:extLst>
                </a:gridCol>
                <a:gridCol w="1045313">
                  <a:extLst>
                    <a:ext uri="{9D8B030D-6E8A-4147-A177-3AD203B41FA5}">
                      <a16:colId xmlns:a16="http://schemas.microsoft.com/office/drawing/2014/main" val="2995504077"/>
                    </a:ext>
                  </a:extLst>
                </a:gridCol>
                <a:gridCol w="1235089">
                  <a:extLst>
                    <a:ext uri="{9D8B030D-6E8A-4147-A177-3AD203B41FA5}">
                      <a16:colId xmlns:a16="http://schemas.microsoft.com/office/drawing/2014/main" val="3866238255"/>
                    </a:ext>
                  </a:extLst>
                </a:gridCol>
                <a:gridCol w="991970">
                  <a:extLst>
                    <a:ext uri="{9D8B030D-6E8A-4147-A177-3AD203B41FA5}">
                      <a16:colId xmlns:a16="http://schemas.microsoft.com/office/drawing/2014/main" val="2688688139"/>
                    </a:ext>
                  </a:extLst>
                </a:gridCol>
                <a:gridCol w="1030951">
                  <a:extLst>
                    <a:ext uri="{9D8B030D-6E8A-4147-A177-3AD203B41FA5}">
                      <a16:colId xmlns:a16="http://schemas.microsoft.com/office/drawing/2014/main" val="2044014647"/>
                    </a:ext>
                  </a:extLst>
                </a:gridCol>
                <a:gridCol w="1075061">
                  <a:extLst>
                    <a:ext uri="{9D8B030D-6E8A-4147-A177-3AD203B41FA5}">
                      <a16:colId xmlns:a16="http://schemas.microsoft.com/office/drawing/2014/main" val="3345432511"/>
                    </a:ext>
                  </a:extLst>
                </a:gridCol>
                <a:gridCol w="1068906">
                  <a:extLst>
                    <a:ext uri="{9D8B030D-6E8A-4147-A177-3AD203B41FA5}">
                      <a16:colId xmlns:a16="http://schemas.microsoft.com/office/drawing/2014/main" val="1039603492"/>
                    </a:ext>
                  </a:extLst>
                </a:gridCol>
              </a:tblGrid>
              <a:tr h="940570">
                <a:tc>
                  <a:txBody>
                    <a:bodyPr/>
                    <a:lstStyle/>
                    <a:p>
                      <a:pPr algn="ctr">
                        <a:lnSpc>
                          <a:spcPct val="107000"/>
                        </a:lnSpc>
                        <a:spcAft>
                          <a:spcPts val="0"/>
                        </a:spcAft>
                      </a:pPr>
                      <a:r>
                        <a:rPr lang="en-US" sz="1200">
                          <a:effectLst/>
                        </a:rPr>
                        <a:t>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Skewness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Kurtosis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677328274"/>
                  </a:ext>
                </a:extLst>
              </a:tr>
              <a:tr h="302552">
                <a:tc>
                  <a:txBody>
                    <a:bodyPr/>
                    <a:lstStyle/>
                    <a:p>
                      <a:pPr algn="ctr">
                        <a:lnSpc>
                          <a:spcPct val="107000"/>
                        </a:lnSpc>
                        <a:spcAft>
                          <a:spcPts val="0"/>
                        </a:spcAft>
                      </a:pPr>
                      <a:r>
                        <a:rPr lang="en-US" sz="1200">
                          <a:effectLst/>
                        </a:rPr>
                        <a:t>DJUAPR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0.82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13.41%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-16.02%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-24.55%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46.70%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71671982"/>
                  </a:ext>
                </a:extLst>
              </a:tr>
              <a:tr h="302552">
                <a:tc>
                  <a:txBody>
                    <a:bodyPr/>
                    <a:lstStyle/>
                    <a:p>
                      <a:pPr algn="ctr">
                        <a:lnSpc>
                          <a:spcPct val="107000"/>
                        </a:lnSpc>
                        <a:spcAft>
                          <a:spcPts val="0"/>
                        </a:spcAft>
                      </a:pPr>
                      <a:r>
                        <a:rPr lang="en-US" sz="1200">
                          <a:effectLst/>
                        </a:rPr>
                        <a:t>ROIC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8.30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138.22</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134.33%</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-30.60%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125.15%</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-27.62%</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161.42%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-43.59%</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588017264"/>
                  </a:ext>
                </a:extLst>
              </a:tr>
              <a:tr h="302552">
                <a:tc>
                  <a:txBody>
                    <a:bodyPr/>
                    <a:lstStyle/>
                    <a:p>
                      <a:pPr algn="ctr">
                        <a:lnSpc>
                          <a:spcPct val="107000"/>
                        </a:lnSpc>
                        <a:spcAft>
                          <a:spcPts val="0"/>
                        </a:spcAft>
                      </a:pPr>
                      <a:r>
                        <a:rPr lang="en-US" sz="1200">
                          <a:effectLst/>
                        </a:rPr>
                        <a:t>ROCE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2.48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-17.66%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55.88%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100.79%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-41.76%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595344202"/>
                  </a:ext>
                </a:extLst>
              </a:tr>
              <a:tr h="302552">
                <a:tc>
                  <a:txBody>
                    <a:bodyPr/>
                    <a:lstStyle/>
                    <a:p>
                      <a:pPr algn="ctr">
                        <a:lnSpc>
                          <a:spcPct val="107000"/>
                        </a:lnSpc>
                        <a:spcAft>
                          <a:spcPts val="0"/>
                        </a:spcAft>
                      </a:pPr>
                      <a:r>
                        <a:rPr lang="en-US" sz="1200">
                          <a:effectLst/>
                        </a:rPr>
                        <a:t>Gross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-30.76%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62.44%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65526038"/>
                  </a:ext>
                </a:extLst>
              </a:tr>
              <a:tr h="621561">
                <a:tc>
                  <a:txBody>
                    <a:bodyPr/>
                    <a:lstStyle/>
                    <a:p>
                      <a:pPr algn="ctr">
                        <a:lnSpc>
                          <a:spcPct val="107000"/>
                        </a:lnSpc>
                        <a:spcAft>
                          <a:spcPts val="0"/>
                        </a:spcAft>
                      </a:pPr>
                      <a:r>
                        <a:rPr lang="en-US" sz="1200">
                          <a:effectLst/>
                        </a:rPr>
                        <a:t>EBITDA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-0.18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1.19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16.88%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-20.12%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37.60%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-28.96%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56.73%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-44.46%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33874993"/>
                  </a:ext>
                </a:extLst>
              </a:tr>
              <a:tr h="302552">
                <a:tc>
                  <a:txBody>
                    <a:bodyPr/>
                    <a:lstStyle/>
                    <a:p>
                      <a:pPr algn="ctr">
                        <a:lnSpc>
                          <a:spcPct val="107000"/>
                        </a:lnSpc>
                        <a:spcAft>
                          <a:spcPts val="0"/>
                        </a:spcAft>
                      </a:pPr>
                      <a:r>
                        <a:rPr lang="en-US" sz="1200">
                          <a:effectLst/>
                        </a:rPr>
                        <a:t>Current Ratio</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39.49%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-34.02%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67.16%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-44.29%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632816983"/>
                  </a:ext>
                </a:extLst>
              </a:tr>
              <a:tr h="621561">
                <a:tc>
                  <a:txBody>
                    <a:bodyPr/>
                    <a:lstStyle/>
                    <a:p>
                      <a:pPr algn="ctr">
                        <a:lnSpc>
                          <a:spcPct val="107000"/>
                        </a:lnSpc>
                        <a:spcAft>
                          <a:spcPts val="0"/>
                        </a:spcAft>
                      </a:pPr>
                      <a:r>
                        <a:rPr lang="en-US" sz="1200">
                          <a:effectLst/>
                        </a:rPr>
                        <a:t>Market Capitalisation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-0.02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1.22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19.44%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-17.65%</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34.76%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-30.31%</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58.32%</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-49.46%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492448630"/>
                  </a:ext>
                </a:extLst>
              </a:tr>
              <a:tr h="302552">
                <a:tc>
                  <a:txBody>
                    <a:bodyPr/>
                    <a:lstStyle/>
                    <a:p>
                      <a:pPr algn="ctr">
                        <a:lnSpc>
                          <a:spcPct val="107000"/>
                        </a:lnSpc>
                        <a:spcAft>
                          <a:spcPts val="0"/>
                        </a:spcAft>
                      </a:pPr>
                      <a:r>
                        <a:rPr lang="en-US" sz="1200">
                          <a:effectLst/>
                        </a:rPr>
                        <a:t>Average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1.11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20.99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35.38%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51.52%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-29.19%</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79.08%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-44.24%</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44652758"/>
                  </a:ext>
                </a:extLst>
              </a:tr>
            </a:tbl>
          </a:graphicData>
        </a:graphic>
      </p:graphicFrame>
      <p:sp>
        <p:nvSpPr>
          <p:cNvPr id="6" name="Title 1">
            <a:extLst>
              <a:ext uri="{FF2B5EF4-FFF2-40B4-BE49-F238E27FC236}">
                <a16:creationId xmlns:a16="http://schemas.microsoft.com/office/drawing/2014/main" id="{E42C510E-B950-4F61-AAAE-EE4C8F7F4006}"/>
              </a:ext>
            </a:extLst>
          </p:cNvPr>
          <p:cNvSpPr>
            <a:spLocks noGrp="1"/>
          </p:cNvSpPr>
          <p:nvPr>
            <p:ph type="title"/>
          </p:nvPr>
        </p:nvSpPr>
        <p:spPr>
          <a:xfrm>
            <a:off x="1261872" y="365760"/>
            <a:ext cx="9692640" cy="1325562"/>
          </a:xfrm>
        </p:spPr>
        <p:txBody>
          <a:bodyPr anchor="ctr">
            <a:normAutofit/>
          </a:bodyPr>
          <a:lstStyle/>
          <a:p>
            <a:r>
              <a:rPr lang="en-GB" dirty="0"/>
              <a:t>Geometric Monthly Price Return</a:t>
            </a:r>
          </a:p>
        </p:txBody>
      </p:sp>
      <p:sp>
        <p:nvSpPr>
          <p:cNvPr id="7" name="Rectangle 6">
            <a:extLst>
              <a:ext uri="{FF2B5EF4-FFF2-40B4-BE49-F238E27FC236}">
                <a16:creationId xmlns:a16="http://schemas.microsoft.com/office/drawing/2014/main" id="{AD798E5E-7146-43FA-9BF7-5A1B3CC32935}"/>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Distribution of Fundamentally Weighted Price Return Indices, </a:t>
            </a:r>
          </a:p>
          <a:p>
            <a:pPr algn="ctr" latinLnBrk="1">
              <a:spcAft>
                <a:spcPts val="1000"/>
              </a:spcAft>
            </a:pPr>
            <a:r>
              <a:rPr lang="en-US" spc="10" dirty="0"/>
              <a:t>Jan 1964 - Dec 2018</a:t>
            </a:r>
          </a:p>
        </p:txBody>
      </p:sp>
    </p:spTree>
    <p:extLst>
      <p:ext uri="{BB962C8B-B14F-4D97-AF65-F5344CB8AC3E}">
        <p14:creationId xmlns:p14="http://schemas.microsoft.com/office/powerpoint/2010/main" val="2526735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DF2120-3DBC-45FD-AAF7-A34795228964}"/>
              </a:ext>
            </a:extLst>
          </p:cNvPr>
          <p:cNvGraphicFramePr>
            <a:graphicFrameLocks noGrp="1"/>
          </p:cNvGraphicFramePr>
          <p:nvPr>
            <p:extLst/>
          </p:nvPr>
        </p:nvGraphicFramePr>
        <p:xfrm>
          <a:off x="1018093" y="2316954"/>
          <a:ext cx="9351391" cy="3999006"/>
        </p:xfrm>
        <a:graphic>
          <a:graphicData uri="http://schemas.openxmlformats.org/drawingml/2006/table">
            <a:tbl>
              <a:tblPr firstRow="1" firstCol="1" bandRow="1">
                <a:tableStyleId>{5C22544A-7EE6-4342-B048-85BDC9FD1C3A}</a:tableStyleId>
              </a:tblPr>
              <a:tblGrid>
                <a:gridCol w="1295308">
                  <a:extLst>
                    <a:ext uri="{9D8B030D-6E8A-4147-A177-3AD203B41FA5}">
                      <a16:colId xmlns:a16="http://schemas.microsoft.com/office/drawing/2014/main" val="40725064"/>
                    </a:ext>
                  </a:extLst>
                </a:gridCol>
                <a:gridCol w="901437">
                  <a:extLst>
                    <a:ext uri="{9D8B030D-6E8A-4147-A177-3AD203B41FA5}">
                      <a16:colId xmlns:a16="http://schemas.microsoft.com/office/drawing/2014/main" val="1379111673"/>
                    </a:ext>
                  </a:extLst>
                </a:gridCol>
                <a:gridCol w="774545">
                  <a:extLst>
                    <a:ext uri="{9D8B030D-6E8A-4147-A177-3AD203B41FA5}">
                      <a16:colId xmlns:a16="http://schemas.microsoft.com/office/drawing/2014/main" val="898558394"/>
                    </a:ext>
                  </a:extLst>
                </a:gridCol>
                <a:gridCol w="1034419">
                  <a:extLst>
                    <a:ext uri="{9D8B030D-6E8A-4147-A177-3AD203B41FA5}">
                      <a16:colId xmlns:a16="http://schemas.microsoft.com/office/drawing/2014/main" val="89993573"/>
                    </a:ext>
                  </a:extLst>
                </a:gridCol>
                <a:gridCol w="1222218">
                  <a:extLst>
                    <a:ext uri="{9D8B030D-6E8A-4147-A177-3AD203B41FA5}">
                      <a16:colId xmlns:a16="http://schemas.microsoft.com/office/drawing/2014/main" val="1338602356"/>
                    </a:ext>
                  </a:extLst>
                </a:gridCol>
                <a:gridCol w="981632">
                  <a:extLst>
                    <a:ext uri="{9D8B030D-6E8A-4147-A177-3AD203B41FA5}">
                      <a16:colId xmlns:a16="http://schemas.microsoft.com/office/drawing/2014/main" val="1384615253"/>
                    </a:ext>
                  </a:extLst>
                </a:gridCol>
                <a:gridCol w="1020207">
                  <a:extLst>
                    <a:ext uri="{9D8B030D-6E8A-4147-A177-3AD203B41FA5}">
                      <a16:colId xmlns:a16="http://schemas.microsoft.com/office/drawing/2014/main" val="2235247906"/>
                    </a:ext>
                  </a:extLst>
                </a:gridCol>
                <a:gridCol w="1063858">
                  <a:extLst>
                    <a:ext uri="{9D8B030D-6E8A-4147-A177-3AD203B41FA5}">
                      <a16:colId xmlns:a16="http://schemas.microsoft.com/office/drawing/2014/main" val="1309521984"/>
                    </a:ext>
                  </a:extLst>
                </a:gridCol>
                <a:gridCol w="1057767">
                  <a:extLst>
                    <a:ext uri="{9D8B030D-6E8A-4147-A177-3AD203B41FA5}">
                      <a16:colId xmlns:a16="http://schemas.microsoft.com/office/drawing/2014/main" val="1377515999"/>
                    </a:ext>
                  </a:extLst>
                </a:gridCol>
              </a:tblGrid>
              <a:tr h="761471">
                <a:tc>
                  <a:txBody>
                    <a:bodyPr/>
                    <a:lstStyle/>
                    <a:p>
                      <a:pPr algn="ctr">
                        <a:lnSpc>
                          <a:spcPct val="107000"/>
                        </a:lnSpc>
                        <a:spcAft>
                          <a:spcPts val="0"/>
                        </a:spcAft>
                      </a:pPr>
                      <a:r>
                        <a:rPr lang="en-US" sz="1200">
                          <a:effectLst/>
                        </a:rPr>
                        <a:t>Index</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Skewness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Kurtosis</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 Monthly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3-Month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Maximum 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Minimum</a:t>
                      </a:r>
                    </a:p>
                    <a:p>
                      <a:pPr algn="ctr">
                        <a:lnSpc>
                          <a:spcPct val="107000"/>
                        </a:lnSpc>
                        <a:spcAft>
                          <a:spcPts val="0"/>
                        </a:spcAft>
                      </a:pPr>
                      <a:r>
                        <a:rPr lang="en-US" sz="1200">
                          <a:effectLst/>
                        </a:rPr>
                        <a:t>12-Month Return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614232216"/>
                  </a:ext>
                </a:extLst>
              </a:tr>
              <a:tr h="244942">
                <a:tc>
                  <a:txBody>
                    <a:bodyPr/>
                    <a:lstStyle/>
                    <a:p>
                      <a:pPr algn="ctr">
                        <a:lnSpc>
                          <a:spcPct val="107000"/>
                        </a:lnSpc>
                        <a:spcAft>
                          <a:spcPts val="0"/>
                        </a:spcAft>
                      </a:pPr>
                      <a:r>
                        <a:rPr lang="en-US" sz="1200">
                          <a:effectLst/>
                        </a:rPr>
                        <a:t>DJUATR</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12.39%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30.78%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-21.63%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51.65%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438070687"/>
                  </a:ext>
                </a:extLst>
              </a:tr>
              <a:tr h="244942">
                <a:tc>
                  <a:txBody>
                    <a:bodyPr/>
                    <a:lstStyle/>
                    <a:p>
                      <a:pPr algn="ctr">
                        <a:lnSpc>
                          <a:spcPct val="107000"/>
                        </a:lnSpc>
                        <a:spcAft>
                          <a:spcPts val="0"/>
                        </a:spcAft>
                      </a:pPr>
                      <a:r>
                        <a:rPr lang="en-US" sz="1200">
                          <a:effectLst/>
                        </a:rPr>
                        <a:t>ROIC</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8.43</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117.26</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134.84%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-28.59%</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-26.87%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-26.87%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194.69%</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-32.58%</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4289794250"/>
                  </a:ext>
                </a:extLst>
              </a:tr>
              <a:tr h="244942">
                <a:tc>
                  <a:txBody>
                    <a:bodyPr/>
                    <a:lstStyle/>
                    <a:p>
                      <a:pPr algn="ctr">
                        <a:lnSpc>
                          <a:spcPct val="107000"/>
                        </a:lnSpc>
                        <a:spcAft>
                          <a:spcPts val="0"/>
                        </a:spcAft>
                      </a:pPr>
                      <a:r>
                        <a:rPr lang="en-US" sz="1200">
                          <a:effectLst/>
                        </a:rPr>
                        <a:t>ROCE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0.29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27.36%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-17.55%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57.59%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-27.47%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108.80%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-33.09%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894460278"/>
                  </a:ext>
                </a:extLst>
              </a:tr>
              <a:tr h="244942">
                <a:tc>
                  <a:txBody>
                    <a:bodyPr/>
                    <a:lstStyle/>
                    <a:p>
                      <a:pPr algn="ctr">
                        <a:lnSpc>
                          <a:spcPct val="107000"/>
                        </a:lnSpc>
                        <a:spcAft>
                          <a:spcPts val="0"/>
                        </a:spcAft>
                      </a:pPr>
                      <a:r>
                        <a:rPr lang="en-US" sz="1200">
                          <a:effectLst/>
                        </a:rPr>
                        <a:t>Gross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-0.57</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1.98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15.83%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40.81%</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-30.14%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67.14%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-33.25%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371995517"/>
                  </a:ext>
                </a:extLst>
              </a:tr>
              <a:tr h="503206">
                <a:tc>
                  <a:txBody>
                    <a:bodyPr/>
                    <a:lstStyle/>
                    <a:p>
                      <a:pPr algn="ctr">
                        <a:lnSpc>
                          <a:spcPct val="107000"/>
                        </a:lnSpc>
                        <a:spcAft>
                          <a:spcPts val="0"/>
                        </a:spcAft>
                      </a:pPr>
                      <a:r>
                        <a:rPr lang="en-US" sz="1200">
                          <a:effectLst/>
                        </a:rPr>
                        <a:t>EBITDA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14.40%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-20.04%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38.39%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-28.33%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61.74%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-31.42%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2646935396"/>
                  </a:ext>
                </a:extLst>
              </a:tr>
              <a:tr h="761471">
                <a:tc>
                  <a:txBody>
                    <a:bodyPr/>
                    <a:lstStyle/>
                    <a:p>
                      <a:pPr algn="ctr">
                        <a:lnSpc>
                          <a:spcPct val="107000"/>
                        </a:lnSpc>
                        <a:spcAft>
                          <a:spcPts val="0"/>
                        </a:spcAft>
                      </a:pPr>
                      <a:r>
                        <a:rPr lang="en-US" sz="1200">
                          <a:effectLst/>
                        </a:rPr>
                        <a:t>Operating Cash Flow Margin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-0.43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13.93%</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-13.00%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33.52%</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-22.70%</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52.94%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-32.84%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856396689"/>
                  </a:ext>
                </a:extLst>
              </a:tr>
              <a:tr h="244942">
                <a:tc>
                  <a:txBody>
                    <a:bodyPr/>
                    <a:lstStyle/>
                    <a:p>
                      <a:pPr algn="ctr">
                        <a:lnSpc>
                          <a:spcPct val="107000"/>
                        </a:lnSpc>
                        <a:spcAft>
                          <a:spcPts val="0"/>
                        </a:spcAft>
                      </a:pPr>
                      <a:r>
                        <a:rPr lang="en-US" sz="1200">
                          <a:effectLst/>
                        </a:rPr>
                        <a:t>Current Ratio</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15.34%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-21.28%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40.26%</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-33.44%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71.58%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-37.54%</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1766681775"/>
                  </a:ext>
                </a:extLst>
              </a:tr>
              <a:tr h="503206">
                <a:tc>
                  <a:txBody>
                    <a:bodyPr/>
                    <a:lstStyle/>
                    <a:p>
                      <a:pPr algn="ctr">
                        <a:lnSpc>
                          <a:spcPct val="107000"/>
                        </a:lnSpc>
                        <a:spcAft>
                          <a:spcPts val="0"/>
                        </a:spcAft>
                      </a:pPr>
                      <a:r>
                        <a:rPr lang="en-US" sz="1200">
                          <a:effectLst/>
                        </a:rPr>
                        <a:t>Market Capitalisation</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-0.14</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1.14</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19.37%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-11.18%</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35.80%</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-22.07%</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a:effectLst/>
                        </a:rPr>
                        <a:t>63.38%</a:t>
                      </a:r>
                      <a:endParaRPr lang="en-US" sz="1200" b="1">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b="1" dirty="0">
                          <a:effectLst/>
                        </a:rPr>
                        <a:t>-27.70%</a:t>
                      </a:r>
                      <a:endParaRPr lang="en-US" sz="12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02747009"/>
                  </a:ext>
                </a:extLst>
              </a:tr>
              <a:tr h="244942">
                <a:tc>
                  <a:txBody>
                    <a:bodyPr/>
                    <a:lstStyle/>
                    <a:p>
                      <a:pPr algn="ctr">
                        <a:lnSpc>
                          <a:spcPct val="107000"/>
                        </a:lnSpc>
                        <a:spcAft>
                          <a:spcPts val="0"/>
                        </a:spcAft>
                      </a:pPr>
                      <a:r>
                        <a:rPr lang="en-US" sz="1200">
                          <a:effectLst/>
                        </a:rPr>
                        <a:t>Average</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0.75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16.15</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31.68%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-18.28%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31.28%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-26.58%</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a:effectLst/>
                        </a:rPr>
                        <a:t>83.99%</a:t>
                      </a:r>
                      <a:endParaRPr lang="en-US" sz="120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tc>
                  <a:txBody>
                    <a:bodyPr/>
                    <a:lstStyle/>
                    <a:p>
                      <a:pPr algn="ctr">
                        <a:lnSpc>
                          <a:spcPct val="107000"/>
                        </a:lnSpc>
                        <a:spcAft>
                          <a:spcPts val="0"/>
                        </a:spcAft>
                      </a:pPr>
                      <a:r>
                        <a:rPr lang="en-US" sz="1200" dirty="0">
                          <a:effectLst/>
                        </a:rPr>
                        <a:t>-32.53%</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txBody>
                  <a:tcPr marL="36195" marR="36195" marT="0" marB="0" anchor="ctr"/>
                </a:tc>
                <a:extLst>
                  <a:ext uri="{0D108BD9-81ED-4DB2-BD59-A6C34878D82A}">
                    <a16:rowId xmlns:a16="http://schemas.microsoft.com/office/drawing/2014/main" val="3797512207"/>
                  </a:ext>
                </a:extLst>
              </a:tr>
            </a:tbl>
          </a:graphicData>
        </a:graphic>
      </p:graphicFrame>
      <p:sp>
        <p:nvSpPr>
          <p:cNvPr id="6" name="Title 1">
            <a:extLst>
              <a:ext uri="{FF2B5EF4-FFF2-40B4-BE49-F238E27FC236}">
                <a16:creationId xmlns:a16="http://schemas.microsoft.com/office/drawing/2014/main" id="{E42C510E-B950-4F61-AAAE-EE4C8F7F4006}"/>
              </a:ext>
            </a:extLst>
          </p:cNvPr>
          <p:cNvSpPr>
            <a:spLocks noGrp="1"/>
          </p:cNvSpPr>
          <p:nvPr>
            <p:ph type="title"/>
          </p:nvPr>
        </p:nvSpPr>
        <p:spPr>
          <a:xfrm>
            <a:off x="1261872" y="365760"/>
            <a:ext cx="9692640" cy="1325562"/>
          </a:xfrm>
        </p:spPr>
        <p:txBody>
          <a:bodyPr anchor="ctr">
            <a:normAutofit/>
          </a:bodyPr>
          <a:lstStyle/>
          <a:p>
            <a:r>
              <a:rPr lang="en-GB" dirty="0"/>
              <a:t>Geometric Monthly Total Return</a:t>
            </a:r>
          </a:p>
        </p:txBody>
      </p:sp>
      <p:sp>
        <p:nvSpPr>
          <p:cNvPr id="7" name="Rectangle 6">
            <a:extLst>
              <a:ext uri="{FF2B5EF4-FFF2-40B4-BE49-F238E27FC236}">
                <a16:creationId xmlns:a16="http://schemas.microsoft.com/office/drawing/2014/main" id="{AD798E5E-7146-43FA-9BF7-5A1B3CC32935}"/>
              </a:ext>
            </a:extLst>
          </p:cNvPr>
          <p:cNvSpPr/>
          <p:nvPr/>
        </p:nvSpPr>
        <p:spPr>
          <a:xfrm>
            <a:off x="164338" y="1559839"/>
            <a:ext cx="10790174" cy="774571"/>
          </a:xfrm>
          <a:prstGeom prst="rect">
            <a:avLst/>
          </a:prstGeom>
        </p:spPr>
        <p:txBody>
          <a:bodyPr wrap="square">
            <a:spAutoFit/>
          </a:bodyPr>
          <a:lstStyle/>
          <a:p>
            <a:pPr algn="ctr" latinLnBrk="1">
              <a:spcAft>
                <a:spcPts val="1000"/>
              </a:spcAft>
            </a:pPr>
            <a:r>
              <a:rPr lang="en-US" spc="10" dirty="0"/>
              <a:t>4 Distribution of Fundamentally Weighted Total Return Indices, </a:t>
            </a:r>
          </a:p>
          <a:p>
            <a:pPr algn="ctr" latinLnBrk="1">
              <a:spcAft>
                <a:spcPts val="1000"/>
              </a:spcAft>
            </a:pPr>
            <a:r>
              <a:rPr lang="en-US" spc="10" dirty="0"/>
              <a:t>Jan 1989- Dec 2018</a:t>
            </a:r>
          </a:p>
        </p:txBody>
      </p:sp>
    </p:spTree>
    <p:extLst>
      <p:ext uri="{BB962C8B-B14F-4D97-AF65-F5344CB8AC3E}">
        <p14:creationId xmlns:p14="http://schemas.microsoft.com/office/powerpoint/2010/main" val="1980638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Price Return</a:t>
            </a:r>
          </a:p>
        </p:txBody>
      </p:sp>
      <p:graphicFrame>
        <p:nvGraphicFramePr>
          <p:cNvPr id="7" name="Table 6">
            <a:extLst>
              <a:ext uri="{FF2B5EF4-FFF2-40B4-BE49-F238E27FC236}">
                <a16:creationId xmlns:a16="http://schemas.microsoft.com/office/drawing/2014/main" id="{787099E5-D1EC-4BA3-8461-94B8BB8560E4}"/>
              </a:ext>
            </a:extLst>
          </p:cNvPr>
          <p:cNvGraphicFramePr>
            <a:graphicFrameLocks noGrp="1"/>
          </p:cNvGraphicFramePr>
          <p:nvPr>
            <p:extLst>
              <p:ext uri="{D42A27DB-BD31-4B8C-83A1-F6EECF244321}">
                <p14:modId xmlns:p14="http://schemas.microsoft.com/office/powerpoint/2010/main" val="3169274613"/>
              </p:ext>
            </p:extLst>
          </p:nvPr>
        </p:nvGraphicFramePr>
        <p:xfrm>
          <a:off x="1237488" y="1667258"/>
          <a:ext cx="8732874" cy="4664726"/>
        </p:xfrm>
        <a:graphic>
          <a:graphicData uri="http://schemas.openxmlformats.org/drawingml/2006/table">
            <a:tbl>
              <a:tblPr firstRow="1" firstCol="1" bandRow="1">
                <a:tableStyleId>{5C22544A-7EE6-4342-B048-85BDC9FD1C3A}</a:tableStyleId>
              </a:tblPr>
              <a:tblGrid>
                <a:gridCol w="3273508">
                  <a:extLst>
                    <a:ext uri="{9D8B030D-6E8A-4147-A177-3AD203B41FA5}">
                      <a16:colId xmlns:a16="http://schemas.microsoft.com/office/drawing/2014/main" val="3174484956"/>
                    </a:ext>
                  </a:extLst>
                </a:gridCol>
                <a:gridCol w="711967">
                  <a:extLst>
                    <a:ext uri="{9D8B030D-6E8A-4147-A177-3AD203B41FA5}">
                      <a16:colId xmlns:a16="http://schemas.microsoft.com/office/drawing/2014/main" val="4067680817"/>
                    </a:ext>
                  </a:extLst>
                </a:gridCol>
                <a:gridCol w="1004054">
                  <a:extLst>
                    <a:ext uri="{9D8B030D-6E8A-4147-A177-3AD203B41FA5}">
                      <a16:colId xmlns:a16="http://schemas.microsoft.com/office/drawing/2014/main" val="479397890"/>
                    </a:ext>
                  </a:extLst>
                </a:gridCol>
                <a:gridCol w="769615">
                  <a:extLst>
                    <a:ext uri="{9D8B030D-6E8A-4147-A177-3AD203B41FA5}">
                      <a16:colId xmlns:a16="http://schemas.microsoft.com/office/drawing/2014/main" val="1347346993"/>
                    </a:ext>
                  </a:extLst>
                </a:gridCol>
                <a:gridCol w="742712">
                  <a:extLst>
                    <a:ext uri="{9D8B030D-6E8A-4147-A177-3AD203B41FA5}">
                      <a16:colId xmlns:a16="http://schemas.microsoft.com/office/drawing/2014/main" val="4225064752"/>
                    </a:ext>
                  </a:extLst>
                </a:gridCol>
                <a:gridCol w="742712">
                  <a:extLst>
                    <a:ext uri="{9D8B030D-6E8A-4147-A177-3AD203B41FA5}">
                      <a16:colId xmlns:a16="http://schemas.microsoft.com/office/drawing/2014/main" val="735990602"/>
                    </a:ext>
                  </a:extLst>
                </a:gridCol>
                <a:gridCol w="742712">
                  <a:extLst>
                    <a:ext uri="{9D8B030D-6E8A-4147-A177-3AD203B41FA5}">
                      <a16:colId xmlns:a16="http://schemas.microsoft.com/office/drawing/2014/main" val="4240143993"/>
                    </a:ext>
                  </a:extLst>
                </a:gridCol>
                <a:gridCol w="745594">
                  <a:extLst>
                    <a:ext uri="{9D8B030D-6E8A-4147-A177-3AD203B41FA5}">
                      <a16:colId xmlns:a16="http://schemas.microsoft.com/office/drawing/2014/main" val="3765727727"/>
                    </a:ext>
                  </a:extLst>
                </a:gridCol>
              </a:tblGrid>
              <a:tr h="261070">
                <a:tc>
                  <a:txBody>
                    <a:bodyPr/>
                    <a:lstStyle/>
                    <a:p>
                      <a:pPr>
                        <a:lnSpc>
                          <a:spcPct val="107000"/>
                        </a:lnSpc>
                      </a:pPr>
                      <a:endParaRPr lang="en-GB" sz="2000" dirty="0">
                        <a:effectLst/>
                        <a:latin typeface="Calibri" panose="020F0502020204030204" pitchFamily="34" charset="0"/>
                        <a:cs typeface="Times New Roman" panose="02020603050405020304" pitchFamily="18" charset="0"/>
                      </a:endParaRPr>
                    </a:p>
                  </a:txBody>
                  <a:tcPr marL="68580" marR="68580" marT="0" marB="0" anchor="b"/>
                </a:tc>
                <a:tc gridSpan="7">
                  <a:txBody>
                    <a:bodyPr/>
                    <a:lstStyle/>
                    <a:p>
                      <a:pPr algn="ctr">
                        <a:lnSpc>
                          <a:spcPct val="107000"/>
                        </a:lnSpc>
                        <a:spcAft>
                          <a:spcPts val="0"/>
                        </a:spcAft>
                      </a:pPr>
                      <a:r>
                        <a:rPr lang="en-GB" sz="1100" dirty="0">
                          <a:effectLst/>
                        </a:rPr>
                        <a:t>Price Return (Arithmetic)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64522234"/>
                  </a:ext>
                </a:extLst>
              </a:tr>
              <a:tr h="512569">
                <a:tc>
                  <a:txBody>
                    <a:bodyPr/>
                    <a:lstStyle/>
                    <a:p>
                      <a:pPr algn="ctr">
                        <a:lnSpc>
                          <a:spcPct val="107000"/>
                        </a:lnSpc>
                        <a:spcAft>
                          <a:spcPts val="0"/>
                        </a:spcAft>
                      </a:pPr>
                      <a:r>
                        <a:rPr lang="en-GB" sz="1600" dirty="0">
                          <a:solidFill>
                            <a:schemeClr val="tx1"/>
                          </a:solidFill>
                          <a:effectLst/>
                        </a:rPr>
                        <a:t>Jan 1964- Dec 2018</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DJU</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Market Cap</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ROC</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Gross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a:effectLst/>
                        </a:rPr>
                        <a:t>EBITDA Margin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530766163"/>
                  </a:ext>
                </a:extLst>
              </a:tr>
              <a:tr h="215626">
                <a:tc>
                  <a:txBody>
                    <a:bodyPr/>
                    <a:lstStyle/>
                    <a:p>
                      <a:pPr>
                        <a:lnSpc>
                          <a:spcPct val="107000"/>
                        </a:lnSpc>
                        <a:spcAft>
                          <a:spcPts val="0"/>
                        </a:spcAft>
                      </a:pPr>
                      <a:r>
                        <a:rPr lang="en-GB" sz="1100">
                          <a:effectLst/>
                        </a:rPr>
                        <a:t>Annual return</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a:effectLst/>
                        </a:rPr>
                        <a:t> </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3919759063"/>
                  </a:ext>
                </a:extLst>
              </a:tr>
              <a:tr h="208856">
                <a:tc>
                  <a:txBody>
                    <a:bodyPr/>
                    <a:lstStyle/>
                    <a:p>
                      <a:pPr>
                        <a:lnSpc>
                          <a:spcPct val="107000"/>
                        </a:lnSpc>
                        <a:spcAft>
                          <a:spcPts val="0"/>
                        </a:spcAft>
                      </a:pPr>
                      <a:r>
                        <a:rPr lang="en-GB" sz="1100" dirty="0">
                          <a:solidFill>
                            <a:schemeClr val="tx1"/>
                          </a:solidFill>
                          <a:effectLst/>
                        </a:rPr>
                        <a:t>Average Annual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3.91%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9.47%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4.68%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5.20%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897609212"/>
                  </a:ext>
                </a:extLst>
              </a:tr>
              <a:tr h="208856">
                <a:tc>
                  <a:txBody>
                    <a:bodyPr/>
                    <a:lstStyle/>
                    <a:p>
                      <a:pPr>
                        <a:lnSpc>
                          <a:spcPct val="107000"/>
                        </a:lnSpc>
                        <a:spcAft>
                          <a:spcPts val="0"/>
                        </a:spcAft>
                      </a:pPr>
                      <a:r>
                        <a:rPr lang="en-GB" sz="1100" dirty="0">
                          <a:solidFill>
                            <a:schemeClr val="tx1"/>
                          </a:solidFill>
                          <a:effectLst/>
                        </a:rPr>
                        <a:t>Annual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16.31%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17.38%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27.20%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19.49%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17.71%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17.27%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18.17%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9315594"/>
                  </a:ext>
                </a:extLst>
              </a:tr>
              <a:tr h="215626">
                <a:tc>
                  <a:txBody>
                    <a:bodyPr/>
                    <a:lstStyle/>
                    <a:p>
                      <a:pPr>
                        <a:lnSpc>
                          <a:spcPct val="107000"/>
                        </a:lnSpc>
                        <a:spcAft>
                          <a:spcPts val="0"/>
                        </a:spcAft>
                      </a:pPr>
                      <a:r>
                        <a:rPr lang="en-GB" sz="1100" dirty="0">
                          <a:solidFill>
                            <a:schemeClr val="tx1"/>
                          </a:solidFill>
                          <a:effectLst/>
                        </a:rPr>
                        <a:t>Average Annual Risk Free Rate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4.78%</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4.78%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467418497"/>
                  </a:ext>
                </a:extLst>
              </a:tr>
              <a:tr h="215626">
                <a:tc>
                  <a:txBody>
                    <a:bodyPr/>
                    <a:lstStyle/>
                    <a:p>
                      <a:pPr>
                        <a:lnSpc>
                          <a:spcPct val="107000"/>
                        </a:lnSpc>
                        <a:spcAft>
                          <a:spcPts val="0"/>
                        </a:spcAft>
                      </a:pPr>
                      <a:r>
                        <a:rPr lang="en-GB" sz="1100" dirty="0">
                          <a:solidFill>
                            <a:schemeClr val="tx1"/>
                          </a:solidFill>
                          <a:effectLst/>
                        </a:rPr>
                        <a:t>End Value with 1$ invested</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5.13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3.77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37.61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9.67</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5.34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6.99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363461"/>
                  </a:ext>
                </a:extLst>
              </a:tr>
              <a:tr h="215626">
                <a:tc>
                  <a:txBody>
                    <a:bodyPr/>
                    <a:lstStyle/>
                    <a:p>
                      <a:pPr>
                        <a:lnSpc>
                          <a:spcPct val="107000"/>
                        </a:lnSpc>
                        <a:spcAft>
                          <a:spcPts val="0"/>
                        </a:spcAft>
                      </a:pPr>
                      <a:r>
                        <a:rPr lang="en-GB" sz="1100" dirty="0">
                          <a:effectLst/>
                        </a:rPr>
                        <a:t>Ratios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552402481"/>
                  </a:ext>
                </a:extLst>
              </a:tr>
              <a:tr h="208856">
                <a:tc>
                  <a:txBody>
                    <a:bodyPr/>
                    <a:lstStyle/>
                    <a:p>
                      <a:pPr>
                        <a:lnSpc>
                          <a:spcPct val="107000"/>
                        </a:lnSpc>
                        <a:spcAft>
                          <a:spcPts val="0"/>
                        </a:spcAft>
                      </a:pPr>
                      <a:r>
                        <a:rPr lang="en-GB" sz="1100" dirty="0">
                          <a:solidFill>
                            <a:schemeClr val="tx1"/>
                          </a:solidFill>
                          <a:effectLst/>
                        </a:rPr>
                        <a:t>Sharpe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-2.65%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-4.84%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17.05%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-0.56%</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-1.29%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2.23%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311714"/>
                  </a:ext>
                </a:extLst>
              </a:tr>
              <a:tr h="208856">
                <a:tc>
                  <a:txBody>
                    <a:bodyPr/>
                    <a:lstStyle/>
                    <a:p>
                      <a:pPr>
                        <a:lnSpc>
                          <a:spcPct val="107000"/>
                        </a:lnSpc>
                        <a:spcAft>
                          <a:spcPts val="0"/>
                        </a:spcAft>
                      </a:pPr>
                      <a:r>
                        <a:rPr lang="en-GB" sz="1100" dirty="0">
                          <a:solidFill>
                            <a:schemeClr val="tx1"/>
                          </a:solidFill>
                          <a:effectLst/>
                        </a:rPr>
                        <a:t>Downside Volatility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11.39%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10.75%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11.87%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11.08%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10.87%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11.59%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95427004"/>
                  </a:ext>
                </a:extLst>
              </a:tr>
              <a:tr h="215626">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-3.89%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-8.09%</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39.51%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3.59%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271747346"/>
                  </a:ext>
                </a:extLst>
              </a:tr>
              <a:tr h="215626">
                <a:tc>
                  <a:txBody>
                    <a:bodyPr/>
                    <a:lstStyle/>
                    <a:p>
                      <a:pPr>
                        <a:lnSpc>
                          <a:spcPct val="107000"/>
                        </a:lnSpc>
                        <a:spcAft>
                          <a:spcPts val="0"/>
                        </a:spcAft>
                      </a:pPr>
                      <a:r>
                        <a:rPr lang="en-GB" sz="1100" dirty="0">
                          <a:effectLst/>
                        </a:rPr>
                        <a:t>Extreme Risk Statistics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2453195414"/>
                  </a:ext>
                </a:extLst>
              </a:tr>
              <a:tr h="208856">
                <a:tc>
                  <a:txBody>
                    <a:bodyPr/>
                    <a:lstStyle/>
                    <a:p>
                      <a:pPr>
                        <a:lnSpc>
                          <a:spcPct val="107000"/>
                        </a:lnSpc>
                        <a:spcAft>
                          <a:spcPts val="0"/>
                        </a:spcAft>
                      </a:pPr>
                      <a:r>
                        <a:rPr lang="en-GB" sz="1100" dirty="0">
                          <a:solidFill>
                            <a:schemeClr val="tx1"/>
                          </a:solidFill>
                          <a:effectLst/>
                        </a:rPr>
                        <a:t>Best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45.45%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19.44%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134.33%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27.47%</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16.88%</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19.25%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244475"/>
                  </a:ext>
                </a:extLst>
              </a:tr>
              <a:tr h="208856">
                <a:tc>
                  <a:txBody>
                    <a:bodyPr/>
                    <a:lstStyle/>
                    <a:p>
                      <a:pPr>
                        <a:lnSpc>
                          <a:spcPct val="107000"/>
                        </a:lnSpc>
                        <a:spcAft>
                          <a:spcPts val="0"/>
                        </a:spcAft>
                      </a:pPr>
                      <a:r>
                        <a:rPr lang="en-GB" sz="1100" dirty="0">
                          <a:solidFill>
                            <a:schemeClr val="tx1"/>
                          </a:solidFill>
                          <a:effectLst/>
                        </a:rPr>
                        <a:t>Worst Monthly Return (%)</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-30.38%</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-17.65%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-30.60%</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-17.66%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-21.34%</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-20.12%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-21.33%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14187267"/>
                  </a:ext>
                </a:extLst>
              </a:tr>
              <a:tr h="338715">
                <a:tc>
                  <a:txBody>
                    <a:bodyPr/>
                    <a:lstStyle/>
                    <a:p>
                      <a:pPr>
                        <a:lnSpc>
                          <a:spcPct val="107000"/>
                        </a:lnSpc>
                        <a:spcAft>
                          <a:spcPts val="0"/>
                        </a:spcAft>
                      </a:pPr>
                      <a:r>
                        <a:rPr lang="en-GB" sz="1100" dirty="0">
                          <a:solidFill>
                            <a:schemeClr val="tx1"/>
                          </a:solidFill>
                          <a:effectLst/>
                        </a:rPr>
                        <a:t>Percentage of Months with + Return (not netting of Rf)</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55.30%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55.12%</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56.73%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56.14%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55.12%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55.85%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54.82%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22747992"/>
                  </a:ext>
                </a:extLst>
              </a:tr>
              <a:tr h="215626">
                <a:tc>
                  <a:txBody>
                    <a:bodyPr/>
                    <a:lstStyle/>
                    <a:p>
                      <a:pPr>
                        <a:lnSpc>
                          <a:spcPct val="107000"/>
                        </a:lnSpc>
                        <a:spcAft>
                          <a:spcPts val="0"/>
                        </a:spcAft>
                      </a:pPr>
                      <a:r>
                        <a:rPr lang="en-GB" sz="1100" dirty="0">
                          <a:effectLst/>
                        </a:rPr>
                        <a:t>Performance Relative to the DJU (net of Rf)</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b="1" dirty="0">
                          <a:effectLst/>
                        </a:rPr>
                        <a:t> </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gn="ctr">
                        <a:lnSpc>
                          <a:spcPct val="107000"/>
                        </a:lnSpc>
                        <a:spcAft>
                          <a:spcPts val="0"/>
                        </a:spcAft>
                      </a:pPr>
                      <a:r>
                        <a:rPr lang="en-GB" sz="1100" dirty="0">
                          <a:effectLst/>
                        </a:rPr>
                        <a:t> </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862595342"/>
                  </a:ext>
                </a:extLst>
              </a:tr>
              <a:tr h="208856">
                <a:tc>
                  <a:txBody>
                    <a:bodyPr/>
                    <a:lstStyle/>
                    <a:p>
                      <a:pPr>
                        <a:lnSpc>
                          <a:spcPct val="107000"/>
                        </a:lnSpc>
                        <a:spcAft>
                          <a:spcPts val="0"/>
                        </a:spcAft>
                      </a:pPr>
                      <a:r>
                        <a:rPr lang="en-GB" sz="1100" dirty="0">
                          <a:solidFill>
                            <a:schemeClr val="tx1"/>
                          </a:solidFill>
                          <a:effectLst/>
                        </a:rPr>
                        <a:t>Annually Alpha</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-0.0041</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0.0516</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0.0160</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0.0036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0.0022</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0.0089</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99517385"/>
                  </a:ext>
                </a:extLst>
              </a:tr>
              <a:tr h="0">
                <a:tc>
                  <a:txBody>
                    <a:bodyPr/>
                    <a:lstStyle/>
                    <a:p>
                      <a:pPr>
                        <a:lnSpc>
                          <a:spcPct val="107000"/>
                        </a:lnSpc>
                        <a:spcAft>
                          <a:spcPts val="0"/>
                        </a:spcAft>
                      </a:pPr>
                      <a:r>
                        <a:rPr lang="en-GB" sz="1100" dirty="0">
                          <a:solidFill>
                            <a:schemeClr val="tx1"/>
                          </a:solidFill>
                          <a:effectLst/>
                        </a:rPr>
                        <a:t>Annually Beta to Market</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1.03</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1.07</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1.06</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219745356"/>
                  </a:ext>
                </a:extLst>
              </a:tr>
              <a:tr h="215626">
                <a:tc>
                  <a:txBody>
                    <a:bodyPr/>
                    <a:lstStyle/>
                    <a:p>
                      <a:pPr>
                        <a:lnSpc>
                          <a:spcPct val="107000"/>
                        </a:lnSpc>
                        <a:spcAft>
                          <a:spcPts val="0"/>
                        </a:spcAft>
                      </a:pPr>
                      <a:r>
                        <a:rPr lang="en-GB" sz="1100" dirty="0">
                          <a:solidFill>
                            <a:schemeClr val="tx1"/>
                          </a:solidFill>
                          <a:effectLst/>
                        </a:rPr>
                        <a:t>Annually Correlation with DJU</a:t>
                      </a:r>
                      <a:endParaRPr lang="en-GB" sz="20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0.95</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0.64</a:t>
                      </a:r>
                      <a:endParaRPr lang="en-GB" sz="20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664296632"/>
                  </a:ext>
                </a:extLst>
              </a:tr>
            </a:tbl>
          </a:graphicData>
        </a:graphic>
      </p:graphicFrame>
    </p:spTree>
    <p:extLst>
      <p:ext uri="{BB962C8B-B14F-4D97-AF65-F5344CB8AC3E}">
        <p14:creationId xmlns:p14="http://schemas.microsoft.com/office/powerpoint/2010/main" val="17666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E58ACE-BDD6-4F97-8AAE-520552BF048D}"/>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1</a:t>
            </a:r>
            <a:endParaRPr lang="en-GB" sz="28700" b="1" dirty="0">
              <a:solidFill>
                <a:schemeClr val="bg1">
                  <a:lumMod val="50000"/>
                  <a:lumOff val="50000"/>
                </a:schemeClr>
              </a:solidFill>
            </a:endParaRPr>
          </a:p>
        </p:txBody>
      </p:sp>
      <p:sp>
        <p:nvSpPr>
          <p:cNvPr id="2" name="Title 1">
            <a:extLst>
              <a:ext uri="{FF2B5EF4-FFF2-40B4-BE49-F238E27FC236}">
                <a16:creationId xmlns:a16="http://schemas.microsoft.com/office/drawing/2014/main" id="{E32021F1-307B-408C-9FCF-6F677B44ECFE}"/>
              </a:ext>
            </a:extLst>
          </p:cNvPr>
          <p:cNvSpPr>
            <a:spLocks noGrp="1"/>
          </p:cNvSpPr>
          <p:nvPr>
            <p:ph type="ctrTitle"/>
          </p:nvPr>
        </p:nvSpPr>
        <p:spPr>
          <a:xfrm>
            <a:off x="1748344" y="3048113"/>
            <a:ext cx="8695313" cy="1091974"/>
          </a:xfrm>
        </p:spPr>
        <p:txBody>
          <a:bodyPr anchor="ctr">
            <a:normAutofit/>
          </a:bodyPr>
          <a:lstStyle/>
          <a:p>
            <a:pPr algn="ctr"/>
            <a:r>
              <a:rPr lang="en-SG" sz="6600" u="sng" dirty="0"/>
              <a:t>Introduction</a:t>
            </a:r>
          </a:p>
        </p:txBody>
      </p:sp>
    </p:spTree>
    <p:extLst>
      <p:ext uri="{BB962C8B-B14F-4D97-AF65-F5344CB8AC3E}">
        <p14:creationId xmlns:p14="http://schemas.microsoft.com/office/powerpoint/2010/main" val="1087048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ED0DAA0-61B0-46CB-9637-4A74F2B2DDD3}"/>
              </a:ext>
            </a:extLst>
          </p:cNvPr>
          <p:cNvGraphicFramePr>
            <a:graphicFrameLocks noGrp="1"/>
          </p:cNvGraphicFramePr>
          <p:nvPr>
            <p:extLst>
              <p:ext uri="{D42A27DB-BD31-4B8C-83A1-F6EECF244321}">
                <p14:modId xmlns:p14="http://schemas.microsoft.com/office/powerpoint/2010/main" val="4167086480"/>
              </p:ext>
            </p:extLst>
          </p:nvPr>
        </p:nvGraphicFramePr>
        <p:xfrm>
          <a:off x="1027956" y="1450206"/>
          <a:ext cx="9207340" cy="5092245"/>
        </p:xfrm>
        <a:graphic>
          <a:graphicData uri="http://schemas.openxmlformats.org/drawingml/2006/table">
            <a:tbl>
              <a:tblPr firstRow="1" firstCol="1" bandRow="1">
                <a:tableStyleId>{5C22544A-7EE6-4342-B048-85BDC9FD1C3A}</a:tableStyleId>
              </a:tblPr>
              <a:tblGrid>
                <a:gridCol w="3147095">
                  <a:extLst>
                    <a:ext uri="{9D8B030D-6E8A-4147-A177-3AD203B41FA5}">
                      <a16:colId xmlns:a16="http://schemas.microsoft.com/office/drawing/2014/main" val="3766305623"/>
                    </a:ext>
                  </a:extLst>
                </a:gridCol>
                <a:gridCol w="692785">
                  <a:extLst>
                    <a:ext uri="{9D8B030D-6E8A-4147-A177-3AD203B41FA5}">
                      <a16:colId xmlns:a16="http://schemas.microsoft.com/office/drawing/2014/main" val="2155438717"/>
                    </a:ext>
                  </a:extLst>
                </a:gridCol>
                <a:gridCol w="945198">
                  <a:extLst>
                    <a:ext uri="{9D8B030D-6E8A-4147-A177-3AD203B41FA5}">
                      <a16:colId xmlns:a16="http://schemas.microsoft.com/office/drawing/2014/main" val="3413748684"/>
                    </a:ext>
                  </a:extLst>
                </a:gridCol>
                <a:gridCol w="692501">
                  <a:extLst>
                    <a:ext uri="{9D8B030D-6E8A-4147-A177-3AD203B41FA5}">
                      <a16:colId xmlns:a16="http://schemas.microsoft.com/office/drawing/2014/main" val="822402595"/>
                    </a:ext>
                  </a:extLst>
                </a:gridCol>
                <a:gridCol w="633503">
                  <a:extLst>
                    <a:ext uri="{9D8B030D-6E8A-4147-A177-3AD203B41FA5}">
                      <a16:colId xmlns:a16="http://schemas.microsoft.com/office/drawing/2014/main" val="4131693734"/>
                    </a:ext>
                  </a:extLst>
                </a:gridCol>
                <a:gridCol w="633503">
                  <a:extLst>
                    <a:ext uri="{9D8B030D-6E8A-4147-A177-3AD203B41FA5}">
                      <a16:colId xmlns:a16="http://schemas.microsoft.com/office/drawing/2014/main" val="143602785"/>
                    </a:ext>
                  </a:extLst>
                </a:gridCol>
                <a:gridCol w="1192847">
                  <a:extLst>
                    <a:ext uri="{9D8B030D-6E8A-4147-A177-3AD203B41FA5}">
                      <a16:colId xmlns:a16="http://schemas.microsoft.com/office/drawing/2014/main" val="3802596456"/>
                    </a:ext>
                  </a:extLst>
                </a:gridCol>
                <a:gridCol w="633503">
                  <a:extLst>
                    <a:ext uri="{9D8B030D-6E8A-4147-A177-3AD203B41FA5}">
                      <a16:colId xmlns:a16="http://schemas.microsoft.com/office/drawing/2014/main" val="2545639759"/>
                    </a:ext>
                  </a:extLst>
                </a:gridCol>
                <a:gridCol w="636405">
                  <a:extLst>
                    <a:ext uri="{9D8B030D-6E8A-4147-A177-3AD203B41FA5}">
                      <a16:colId xmlns:a16="http://schemas.microsoft.com/office/drawing/2014/main" val="3209249223"/>
                    </a:ext>
                  </a:extLst>
                </a:gridCol>
              </a:tblGrid>
              <a:tr h="286445">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marL="68580" marR="68580" marT="0" marB="0" anchor="b"/>
                </a:tc>
                <a:tc gridSpan="8">
                  <a:txBody>
                    <a:bodyPr/>
                    <a:lstStyle/>
                    <a:p>
                      <a:pPr algn="ctr">
                        <a:lnSpc>
                          <a:spcPct val="107000"/>
                        </a:lnSpc>
                        <a:spcAft>
                          <a:spcPts val="0"/>
                        </a:spcAft>
                      </a:pPr>
                      <a:r>
                        <a:rPr lang="en-GB" sz="1100" dirty="0">
                          <a:effectLst/>
                        </a:rPr>
                        <a:t>Total Return (Arithmetic)</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437612260"/>
                  </a:ext>
                </a:extLst>
              </a:tr>
              <a:tr h="530419">
                <a:tc>
                  <a:txBody>
                    <a:bodyPr/>
                    <a:lstStyle/>
                    <a:p>
                      <a:pPr algn="ctr">
                        <a:lnSpc>
                          <a:spcPct val="107000"/>
                        </a:lnSpc>
                        <a:spcAft>
                          <a:spcPts val="0"/>
                        </a:spcAft>
                      </a:pPr>
                      <a:r>
                        <a:rPr lang="en-GB" sz="1600" dirty="0">
                          <a:solidFill>
                            <a:schemeClr val="tx1"/>
                          </a:solidFill>
                          <a:effectLst/>
                        </a:rPr>
                        <a:t>Jan 1989-Dec 2018</a:t>
                      </a:r>
                      <a:endParaRPr lang="en-GB" sz="16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u="sng" dirty="0">
                          <a:effectLst/>
                        </a:rPr>
                        <a:t>DJU</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Market Cap</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b="1" dirty="0">
                          <a:effectLst/>
                        </a:rPr>
                        <a:t>ROIC</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ROC</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Gross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EBITDA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a:effectLst/>
                        </a:rPr>
                        <a:t>Op CF Margin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tc>
                  <a:txBody>
                    <a:bodyPr/>
                    <a:lstStyle/>
                    <a:p>
                      <a:pPr algn="ctr">
                        <a:lnSpc>
                          <a:spcPct val="107000"/>
                        </a:lnSpc>
                        <a:spcAft>
                          <a:spcPts val="0"/>
                        </a:spcAft>
                      </a:pPr>
                      <a:r>
                        <a:rPr lang="en-GB" sz="1100" dirty="0" err="1">
                          <a:effectLst/>
                        </a:rPr>
                        <a:t>Curr</a:t>
                      </a:r>
                      <a:r>
                        <a:rPr lang="en-GB" sz="1100" dirty="0">
                          <a:effectLst/>
                        </a:rPr>
                        <a:t> Ratio</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EBEBEC"/>
                    </a:solidFill>
                  </a:tcPr>
                </a:tc>
                <a:extLst>
                  <a:ext uri="{0D108BD9-81ED-4DB2-BD59-A6C34878D82A}">
                    <a16:rowId xmlns:a16="http://schemas.microsoft.com/office/drawing/2014/main" val="2523171809"/>
                  </a:ext>
                </a:extLst>
              </a:tr>
              <a:tr h="201737">
                <a:tc>
                  <a:txBody>
                    <a:bodyPr/>
                    <a:lstStyle/>
                    <a:p>
                      <a:pPr>
                        <a:lnSpc>
                          <a:spcPct val="107000"/>
                        </a:lnSpc>
                        <a:spcAft>
                          <a:spcPts val="0"/>
                        </a:spcAft>
                      </a:pPr>
                      <a:r>
                        <a:rPr lang="en-GB" sz="1100">
                          <a:effectLst/>
                        </a:rPr>
                        <a:t>Annual return</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nSpc>
                          <a:spcPct val="107000"/>
                        </a:lnSpc>
                      </a:pPr>
                      <a:endParaRPr lang="en-GB" sz="1100" b="1" dirty="0">
                        <a:effectLst/>
                        <a:latin typeface="Calibri" panose="020F0502020204030204" pitchFamily="34" charset="0"/>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solidFill>
                      <a:srgbClr val="6F6F74"/>
                    </a:solidFill>
                  </a:tcPr>
                </a:tc>
                <a:extLst>
                  <a:ext uri="{0D108BD9-81ED-4DB2-BD59-A6C34878D82A}">
                    <a16:rowId xmlns:a16="http://schemas.microsoft.com/office/drawing/2014/main" val="1579997783"/>
                  </a:ext>
                </a:extLst>
              </a:tr>
              <a:tr h="261735">
                <a:tc>
                  <a:txBody>
                    <a:bodyPr/>
                    <a:lstStyle/>
                    <a:p>
                      <a:pPr>
                        <a:lnSpc>
                          <a:spcPct val="107000"/>
                        </a:lnSpc>
                        <a:spcAft>
                          <a:spcPts val="0"/>
                        </a:spcAft>
                      </a:pPr>
                      <a:r>
                        <a:rPr lang="en-GB" sz="1100" dirty="0">
                          <a:solidFill>
                            <a:schemeClr val="tx1"/>
                          </a:solidFill>
                          <a:effectLst/>
                        </a:rPr>
                        <a:t>Average Annual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11.02%</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13.13%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22.82%</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15.24%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13.61%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13.13%</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724432503"/>
                  </a:ext>
                </a:extLst>
              </a:tr>
              <a:tr h="261735">
                <a:tc>
                  <a:txBody>
                    <a:bodyPr/>
                    <a:lstStyle/>
                    <a:p>
                      <a:pPr>
                        <a:lnSpc>
                          <a:spcPct val="107000"/>
                        </a:lnSpc>
                        <a:spcAft>
                          <a:spcPts val="0"/>
                        </a:spcAft>
                      </a:pPr>
                      <a:r>
                        <a:rPr lang="en-GB" sz="1100" dirty="0">
                          <a:solidFill>
                            <a:schemeClr val="tx1"/>
                          </a:solidFill>
                          <a:effectLst/>
                        </a:rPr>
                        <a:t>Annual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18.70%</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18.82%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36.03%</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22.84%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19.73%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19.06%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17.85%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20.29%</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648732224"/>
                  </a:ext>
                </a:extLst>
              </a:tr>
              <a:tr h="189035">
                <a:tc>
                  <a:txBody>
                    <a:bodyPr/>
                    <a:lstStyle/>
                    <a:p>
                      <a:pPr>
                        <a:lnSpc>
                          <a:spcPct val="115000"/>
                        </a:lnSpc>
                        <a:spcAft>
                          <a:spcPts val="0"/>
                        </a:spcAft>
                      </a:pPr>
                      <a:r>
                        <a:rPr lang="en-GB" sz="1100" dirty="0">
                          <a:solidFill>
                            <a:schemeClr val="tx1"/>
                          </a:solidFill>
                          <a:effectLst/>
                        </a:rPr>
                        <a:t>Average Annual Risk Free Rate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u="sng" dirty="0">
                          <a:effectLst/>
                        </a:rPr>
                        <a:t>3.04%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b="1">
                          <a:effectLst/>
                        </a:rPr>
                        <a:t>3.04%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a:effectLst/>
                        </a:rPr>
                        <a:t>3.04%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15000"/>
                        </a:lnSpc>
                        <a:spcAft>
                          <a:spcPts val="0"/>
                        </a:spcAft>
                      </a:pPr>
                      <a:r>
                        <a:rPr lang="en-GB" sz="1100" dirty="0">
                          <a:effectLst/>
                        </a:rPr>
                        <a:t>3.04%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4175438944"/>
                  </a:ext>
                </a:extLst>
              </a:tr>
              <a:tr h="189035">
                <a:tc>
                  <a:txBody>
                    <a:bodyPr/>
                    <a:lstStyle/>
                    <a:p>
                      <a:pPr>
                        <a:lnSpc>
                          <a:spcPct val="107000"/>
                        </a:lnSpc>
                        <a:spcAft>
                          <a:spcPts val="0"/>
                        </a:spcAft>
                      </a:pPr>
                      <a:r>
                        <a:rPr lang="en-GB" sz="1100" dirty="0">
                          <a:solidFill>
                            <a:schemeClr val="tx1"/>
                          </a:solidFill>
                          <a:effectLst/>
                        </a:rPr>
                        <a:t>End Value with 1$ invested</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u="sng" dirty="0">
                          <a:effectLst/>
                        </a:rPr>
                        <a:t>14.71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26.76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b="1" dirty="0">
                          <a:effectLst/>
                        </a:rPr>
                        <a:t>181.77</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40.60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28.79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28.19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a:effectLst/>
                        </a:rPr>
                        <a:t>29.46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tc>
                  <a:txBody>
                    <a:bodyPr/>
                    <a:lstStyle/>
                    <a:p>
                      <a:pPr algn="ctr">
                        <a:lnSpc>
                          <a:spcPct val="107000"/>
                        </a:lnSpc>
                        <a:spcAft>
                          <a:spcPts val="0"/>
                        </a:spcAft>
                      </a:pPr>
                      <a:r>
                        <a:rPr lang="en-GB" sz="1100" dirty="0">
                          <a:effectLst/>
                        </a:rPr>
                        <a:t>24.56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solidFill>
                      <a:srgbClr val="EBEBEC"/>
                    </a:solidFill>
                  </a:tcPr>
                </a:tc>
                <a:extLst>
                  <a:ext uri="{0D108BD9-81ED-4DB2-BD59-A6C34878D82A}">
                    <a16:rowId xmlns:a16="http://schemas.microsoft.com/office/drawing/2014/main" val="222030201"/>
                  </a:ext>
                </a:extLst>
              </a:tr>
              <a:tr h="189035">
                <a:tc>
                  <a:txBody>
                    <a:bodyPr/>
                    <a:lstStyle/>
                    <a:p>
                      <a:pPr>
                        <a:lnSpc>
                          <a:spcPct val="107000"/>
                        </a:lnSpc>
                        <a:spcAft>
                          <a:spcPts val="0"/>
                        </a:spcAft>
                      </a:pPr>
                      <a:r>
                        <a:rPr lang="en-GB" sz="1100" dirty="0">
                          <a:effectLst/>
                        </a:rPr>
                        <a:t>Ratios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720130755"/>
                  </a:ext>
                </a:extLst>
              </a:tr>
              <a:tr h="183057">
                <a:tc>
                  <a:txBody>
                    <a:bodyPr/>
                    <a:lstStyle/>
                    <a:p>
                      <a:pPr>
                        <a:lnSpc>
                          <a:spcPct val="107000"/>
                        </a:lnSpc>
                        <a:spcAft>
                          <a:spcPts val="0"/>
                        </a:spcAft>
                      </a:pPr>
                      <a:r>
                        <a:rPr lang="en-GB" sz="1100" dirty="0">
                          <a:solidFill>
                            <a:schemeClr val="tx1"/>
                          </a:solidFill>
                          <a:effectLst/>
                        </a:rPr>
                        <a:t>Sharpe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42.58%</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56.1%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54.2%</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54.7%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58.2%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49.7%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585823194"/>
                  </a:ext>
                </a:extLst>
              </a:tr>
              <a:tr h="261735">
                <a:tc>
                  <a:txBody>
                    <a:bodyPr/>
                    <a:lstStyle/>
                    <a:p>
                      <a:pPr>
                        <a:lnSpc>
                          <a:spcPct val="107000"/>
                        </a:lnSpc>
                        <a:spcAft>
                          <a:spcPts val="0"/>
                        </a:spcAft>
                      </a:pPr>
                      <a:r>
                        <a:rPr lang="en-GB" sz="1100" dirty="0">
                          <a:solidFill>
                            <a:schemeClr val="tx1"/>
                          </a:solidFill>
                          <a:effectLst/>
                        </a:rPr>
                        <a:t>Downside Volatility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13.95%</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11.75%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13.76%</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13.57%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13.39%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12.32%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14.77%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97993036"/>
                  </a:ext>
                </a:extLst>
              </a:tr>
              <a:tr h="261735">
                <a:tc>
                  <a:txBody>
                    <a:bodyPr/>
                    <a:lstStyle/>
                    <a:p>
                      <a:pPr>
                        <a:lnSpc>
                          <a:spcPct val="107000"/>
                        </a:lnSpc>
                        <a:spcAft>
                          <a:spcPts val="0"/>
                        </a:spcAft>
                      </a:pPr>
                      <a:r>
                        <a:rPr lang="en-GB" sz="1100" dirty="0" err="1">
                          <a:solidFill>
                            <a:schemeClr val="tx1"/>
                          </a:solidFill>
                          <a:effectLst/>
                        </a:rPr>
                        <a:t>Sortino</a:t>
                      </a:r>
                      <a:r>
                        <a:rPr lang="en-GB" sz="1100" dirty="0">
                          <a:solidFill>
                            <a:schemeClr val="tx1"/>
                          </a:solidFill>
                          <a:effectLst/>
                        </a:rPr>
                        <a:t> Ratio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57.21%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85.90%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143.76%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89.97%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78.97%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80.21%</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84.04%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68.36%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125323187"/>
                  </a:ext>
                </a:extLst>
              </a:tr>
              <a:tr h="189035">
                <a:tc>
                  <a:txBody>
                    <a:bodyPr/>
                    <a:lstStyle/>
                    <a:p>
                      <a:pPr>
                        <a:lnSpc>
                          <a:spcPct val="107000"/>
                        </a:lnSpc>
                        <a:spcAft>
                          <a:spcPts val="0"/>
                        </a:spcAft>
                      </a:pPr>
                      <a:r>
                        <a:rPr lang="en-GB" sz="1100" dirty="0">
                          <a:effectLst/>
                        </a:rPr>
                        <a:t>Extreme Risk Statistics</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1744691799"/>
                  </a:ext>
                </a:extLst>
              </a:tr>
              <a:tr h="261735">
                <a:tc>
                  <a:txBody>
                    <a:bodyPr/>
                    <a:lstStyle/>
                    <a:p>
                      <a:pPr>
                        <a:lnSpc>
                          <a:spcPct val="107000"/>
                        </a:lnSpc>
                        <a:spcAft>
                          <a:spcPts val="0"/>
                        </a:spcAft>
                      </a:pPr>
                      <a:r>
                        <a:rPr lang="en-GB" sz="1100" dirty="0">
                          <a:solidFill>
                            <a:schemeClr val="tx1"/>
                          </a:solidFill>
                          <a:effectLst/>
                        </a:rPr>
                        <a:t>Best </a:t>
                      </a:r>
                      <a:r>
                        <a:rPr lang="en-GB" sz="1100" dirty="0" err="1">
                          <a:solidFill>
                            <a:schemeClr val="tx1"/>
                          </a:solidFill>
                          <a:effectLst/>
                        </a:rPr>
                        <a:t>Month,y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50.76%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19.37%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134.84%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27.36%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14.40%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13.93%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15.34%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723653157"/>
                  </a:ext>
                </a:extLst>
              </a:tr>
              <a:tr h="396077">
                <a:tc>
                  <a:txBody>
                    <a:bodyPr/>
                    <a:lstStyle/>
                    <a:p>
                      <a:pPr>
                        <a:lnSpc>
                          <a:spcPct val="107000"/>
                        </a:lnSpc>
                        <a:spcAft>
                          <a:spcPts val="0"/>
                        </a:spcAft>
                      </a:pPr>
                      <a:r>
                        <a:rPr lang="en-GB" sz="1100" dirty="0">
                          <a:solidFill>
                            <a:schemeClr val="tx1"/>
                          </a:solidFill>
                          <a:effectLst/>
                        </a:rPr>
                        <a:t>Worst </a:t>
                      </a:r>
                      <a:r>
                        <a:rPr lang="en-GB" sz="1100" dirty="0" err="1">
                          <a:solidFill>
                            <a:schemeClr val="tx1"/>
                          </a:solidFill>
                          <a:effectLst/>
                        </a:rPr>
                        <a:t>Monttly</a:t>
                      </a:r>
                      <a:r>
                        <a:rPr lang="en-GB" sz="1100" dirty="0">
                          <a:solidFill>
                            <a:schemeClr val="tx1"/>
                          </a:solidFill>
                          <a:effectLst/>
                        </a:rPr>
                        <a:t> Return (%)</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-27.84%</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-11.18%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-28.59%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-17.55%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-21.26%</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-20.04%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-13.00%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-21.28%</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602440365"/>
                  </a:ext>
                </a:extLst>
              </a:tr>
              <a:tr h="284673">
                <a:tc>
                  <a:txBody>
                    <a:bodyPr/>
                    <a:lstStyle/>
                    <a:p>
                      <a:pPr>
                        <a:lnSpc>
                          <a:spcPct val="107000"/>
                        </a:lnSpc>
                        <a:spcAft>
                          <a:spcPts val="0"/>
                        </a:spcAft>
                      </a:pPr>
                      <a:r>
                        <a:rPr lang="en-GB" sz="1100" dirty="0">
                          <a:solidFill>
                            <a:schemeClr val="tx1"/>
                          </a:solidFill>
                          <a:effectLst/>
                        </a:rPr>
                        <a:t>Percentage of Months with + Return (not netting of Rf)</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63.61%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65.28%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65.56%</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63.89%</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64.44%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65.83%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64.17%</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2243203588"/>
                  </a:ext>
                </a:extLst>
              </a:tr>
              <a:tr h="261735">
                <a:tc>
                  <a:txBody>
                    <a:bodyPr/>
                    <a:lstStyle/>
                    <a:p>
                      <a:pPr>
                        <a:lnSpc>
                          <a:spcPct val="107000"/>
                        </a:lnSpc>
                        <a:spcAft>
                          <a:spcPts val="0"/>
                        </a:spcAft>
                      </a:pPr>
                      <a:r>
                        <a:rPr lang="en-GB" sz="1100" dirty="0">
                          <a:effectLst/>
                        </a:rPr>
                        <a:t>Performance Relative to the DJU (net of Rf)</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tc>
                <a:tc>
                  <a:txBody>
                    <a:bodyPr/>
                    <a:lstStyle/>
                    <a:p>
                      <a:pPr algn="ctr">
                        <a:lnSpc>
                          <a:spcPct val="107000"/>
                        </a:lnSpc>
                        <a:spcAft>
                          <a:spcPts val="0"/>
                        </a:spcAft>
                      </a:pPr>
                      <a:r>
                        <a:rPr lang="en-GB" sz="1100" b="1" u="sng"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b="1" dirty="0">
                          <a:effectLst/>
                        </a:rPr>
                        <a:t> </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tc>
                  <a:txBody>
                    <a:bodyPr/>
                    <a:lstStyle/>
                    <a:p>
                      <a:pPr>
                        <a:lnSpc>
                          <a:spcPct val="107000"/>
                        </a:lnSpc>
                        <a:spcAft>
                          <a:spcPts val="0"/>
                        </a:spcAft>
                      </a:pPr>
                      <a:r>
                        <a:rPr lang="en-GB" sz="1100" dirty="0">
                          <a:effectLst/>
                        </a:rPr>
                        <a:t> </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6F6F74"/>
                    </a:solidFill>
                  </a:tcPr>
                </a:tc>
                <a:extLst>
                  <a:ext uri="{0D108BD9-81ED-4DB2-BD59-A6C34878D82A}">
                    <a16:rowId xmlns:a16="http://schemas.microsoft.com/office/drawing/2014/main" val="3746048037"/>
                  </a:ext>
                </a:extLst>
              </a:tr>
              <a:tr h="183057">
                <a:tc>
                  <a:txBody>
                    <a:bodyPr/>
                    <a:lstStyle/>
                    <a:p>
                      <a:pPr>
                        <a:lnSpc>
                          <a:spcPct val="107000"/>
                        </a:lnSpc>
                        <a:spcAft>
                          <a:spcPts val="0"/>
                        </a:spcAft>
                      </a:pPr>
                      <a:r>
                        <a:rPr lang="en-GB" sz="1100" dirty="0">
                          <a:solidFill>
                            <a:schemeClr val="tx1"/>
                          </a:solidFill>
                          <a:effectLst/>
                        </a:rPr>
                        <a:t>Annually Alpha</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0</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0.0233</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a:effectLst/>
                        </a:rPr>
                        <a:t>0.1219</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0.0364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0.0272</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0.0274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0.0315</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0.0200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1849316300"/>
                  </a:ext>
                </a:extLst>
              </a:tr>
              <a:tr h="183057">
                <a:tc>
                  <a:txBody>
                    <a:bodyPr/>
                    <a:lstStyle/>
                    <a:p>
                      <a:pPr>
                        <a:lnSpc>
                          <a:spcPct val="107000"/>
                        </a:lnSpc>
                        <a:spcAft>
                          <a:spcPts val="0"/>
                        </a:spcAft>
                      </a:pPr>
                      <a:r>
                        <a:rPr lang="en-GB" sz="1100" dirty="0">
                          <a:solidFill>
                            <a:schemeClr val="tx1"/>
                          </a:solidFill>
                          <a:effectLst/>
                        </a:rPr>
                        <a:t>Annually Beta to Market</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a:effectLst/>
                        </a:rPr>
                        <a:t>1</a:t>
                      </a:r>
                      <a:endParaRPr lang="en-GB" sz="1100" b="1">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0.95</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1.07</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0.96</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0.90</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1.01</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924322210"/>
                  </a:ext>
                </a:extLst>
              </a:tr>
              <a:tr h="189035">
                <a:tc>
                  <a:txBody>
                    <a:bodyPr/>
                    <a:lstStyle/>
                    <a:p>
                      <a:pPr>
                        <a:lnSpc>
                          <a:spcPct val="107000"/>
                        </a:lnSpc>
                        <a:spcAft>
                          <a:spcPts val="0"/>
                        </a:spcAft>
                      </a:pPr>
                      <a:r>
                        <a:rPr lang="en-GB" sz="1100" dirty="0">
                          <a:solidFill>
                            <a:schemeClr val="tx1"/>
                          </a:solidFill>
                          <a:effectLst/>
                        </a:rPr>
                        <a:t>Annually Correlation with DJU</a:t>
                      </a:r>
                      <a:endParaRPr lang="en-GB" sz="1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u="sng" dirty="0">
                          <a:effectLst/>
                        </a:rPr>
                        <a:t>1</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0.98</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b="1" dirty="0">
                          <a:effectLst/>
                        </a:rPr>
                        <a:t>0.54</a:t>
                      </a:r>
                      <a:endParaRPr lang="en-GB" sz="1100" b="1"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0.90</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a:effectLst/>
                        </a:rPr>
                        <a:t>0.94</a:t>
                      </a:r>
                      <a:endParaRPr lang="en-GB" sz="1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0.95</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tc>
                  <a:txBody>
                    <a:bodyPr/>
                    <a:lstStyle/>
                    <a:p>
                      <a:pPr algn="ctr">
                        <a:lnSpc>
                          <a:spcPct val="107000"/>
                        </a:lnSpc>
                        <a:spcAft>
                          <a:spcPts val="0"/>
                        </a:spcAft>
                      </a:pPr>
                      <a:r>
                        <a:rPr lang="en-GB" sz="1100" dirty="0">
                          <a:effectLst/>
                        </a:rPr>
                        <a:t>0.94</a:t>
                      </a:r>
                      <a:endParaRPr lang="en-GB"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b">
                    <a:solidFill>
                      <a:srgbClr val="EBEBEC"/>
                    </a:solidFill>
                  </a:tcPr>
                </a:tc>
                <a:extLst>
                  <a:ext uri="{0D108BD9-81ED-4DB2-BD59-A6C34878D82A}">
                    <a16:rowId xmlns:a16="http://schemas.microsoft.com/office/drawing/2014/main" val="375747529"/>
                  </a:ext>
                </a:extLst>
              </a:tr>
            </a:tbl>
          </a:graphicData>
        </a:graphic>
      </p:graphicFrame>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Arithmetic Annual Total Return</a:t>
            </a:r>
          </a:p>
        </p:txBody>
      </p:sp>
    </p:spTree>
    <p:extLst>
      <p:ext uri="{BB962C8B-B14F-4D97-AF65-F5344CB8AC3E}">
        <p14:creationId xmlns:p14="http://schemas.microsoft.com/office/powerpoint/2010/main" val="240834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5</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Autocorrelation of Fundamentals</a:t>
            </a:r>
          </a:p>
        </p:txBody>
      </p:sp>
    </p:spTree>
    <p:extLst>
      <p:ext uri="{BB962C8B-B14F-4D97-AF65-F5344CB8AC3E}">
        <p14:creationId xmlns:p14="http://schemas.microsoft.com/office/powerpoint/2010/main" val="234525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dirty="0"/>
              <a:t>Autocorrelation of Fundamentals</a:t>
            </a:r>
            <a:endParaRPr lang="en-GB" dirty="0"/>
          </a:p>
        </p:txBody>
      </p:sp>
      <p:graphicFrame>
        <p:nvGraphicFramePr>
          <p:cNvPr id="5" name="Table 4">
            <a:extLst>
              <a:ext uri="{FF2B5EF4-FFF2-40B4-BE49-F238E27FC236}">
                <a16:creationId xmlns:a16="http://schemas.microsoft.com/office/drawing/2014/main" id="{39401A05-F7D3-4461-8A06-0B171261233C}"/>
              </a:ext>
            </a:extLst>
          </p:cNvPr>
          <p:cNvGraphicFramePr>
            <a:graphicFrameLocks noGrp="1"/>
          </p:cNvGraphicFramePr>
          <p:nvPr>
            <p:extLst>
              <p:ext uri="{D42A27DB-BD31-4B8C-83A1-F6EECF244321}">
                <p14:modId xmlns:p14="http://schemas.microsoft.com/office/powerpoint/2010/main" val="1219130702"/>
              </p:ext>
            </p:extLst>
          </p:nvPr>
        </p:nvGraphicFramePr>
        <p:xfrm>
          <a:off x="975930" y="1478005"/>
          <a:ext cx="9407957" cy="5201869"/>
        </p:xfrm>
        <a:graphic>
          <a:graphicData uri="http://schemas.openxmlformats.org/drawingml/2006/table">
            <a:tbl>
              <a:tblPr firstRow="1" firstCol="1" bandRow="1"/>
              <a:tblGrid>
                <a:gridCol w="2585787">
                  <a:extLst>
                    <a:ext uri="{9D8B030D-6E8A-4147-A177-3AD203B41FA5}">
                      <a16:colId xmlns:a16="http://schemas.microsoft.com/office/drawing/2014/main" val="3730819696"/>
                    </a:ext>
                  </a:extLst>
                </a:gridCol>
                <a:gridCol w="682217">
                  <a:extLst>
                    <a:ext uri="{9D8B030D-6E8A-4147-A177-3AD203B41FA5}">
                      <a16:colId xmlns:a16="http://schemas.microsoft.com/office/drawing/2014/main" val="1643704251"/>
                    </a:ext>
                  </a:extLst>
                </a:gridCol>
                <a:gridCol w="682217">
                  <a:extLst>
                    <a:ext uri="{9D8B030D-6E8A-4147-A177-3AD203B41FA5}">
                      <a16:colId xmlns:a16="http://schemas.microsoft.com/office/drawing/2014/main" val="1539722598"/>
                    </a:ext>
                  </a:extLst>
                </a:gridCol>
                <a:gridCol w="682217">
                  <a:extLst>
                    <a:ext uri="{9D8B030D-6E8A-4147-A177-3AD203B41FA5}">
                      <a16:colId xmlns:a16="http://schemas.microsoft.com/office/drawing/2014/main" val="1793897529"/>
                    </a:ext>
                  </a:extLst>
                </a:gridCol>
                <a:gridCol w="682217">
                  <a:extLst>
                    <a:ext uri="{9D8B030D-6E8A-4147-A177-3AD203B41FA5}">
                      <a16:colId xmlns:a16="http://schemas.microsoft.com/office/drawing/2014/main" val="2820318275"/>
                    </a:ext>
                  </a:extLst>
                </a:gridCol>
                <a:gridCol w="682217">
                  <a:extLst>
                    <a:ext uri="{9D8B030D-6E8A-4147-A177-3AD203B41FA5}">
                      <a16:colId xmlns:a16="http://schemas.microsoft.com/office/drawing/2014/main" val="3479418266"/>
                    </a:ext>
                  </a:extLst>
                </a:gridCol>
                <a:gridCol w="682217">
                  <a:extLst>
                    <a:ext uri="{9D8B030D-6E8A-4147-A177-3AD203B41FA5}">
                      <a16:colId xmlns:a16="http://schemas.microsoft.com/office/drawing/2014/main" val="2071951106"/>
                    </a:ext>
                  </a:extLst>
                </a:gridCol>
                <a:gridCol w="682217">
                  <a:extLst>
                    <a:ext uri="{9D8B030D-6E8A-4147-A177-3AD203B41FA5}">
                      <a16:colId xmlns:a16="http://schemas.microsoft.com/office/drawing/2014/main" val="2376004248"/>
                    </a:ext>
                  </a:extLst>
                </a:gridCol>
                <a:gridCol w="682217">
                  <a:extLst>
                    <a:ext uri="{9D8B030D-6E8A-4147-A177-3AD203B41FA5}">
                      <a16:colId xmlns:a16="http://schemas.microsoft.com/office/drawing/2014/main" val="3173739513"/>
                    </a:ext>
                  </a:extLst>
                </a:gridCol>
                <a:gridCol w="682217">
                  <a:extLst>
                    <a:ext uri="{9D8B030D-6E8A-4147-A177-3AD203B41FA5}">
                      <a16:colId xmlns:a16="http://schemas.microsoft.com/office/drawing/2014/main" val="644024833"/>
                    </a:ext>
                  </a:extLst>
                </a:gridCol>
                <a:gridCol w="682217">
                  <a:extLst>
                    <a:ext uri="{9D8B030D-6E8A-4147-A177-3AD203B41FA5}">
                      <a16:colId xmlns:a16="http://schemas.microsoft.com/office/drawing/2014/main" val="3754745113"/>
                    </a:ext>
                  </a:extLst>
                </a:gridCol>
              </a:tblGrid>
              <a:tr h="329397">
                <a:tc>
                  <a:txBody>
                    <a:bodyPr/>
                    <a:lstStyle/>
                    <a:p>
                      <a:pPr marL="0" algn="ctr" defTabSz="914400" rtl="0" eaLnBrk="1" latinLnBrk="0" hangingPunct="1"/>
                      <a:endParaRPr lang="en-US" sz="1100" b="1" kern="1200" dirty="0">
                        <a:solidFill>
                          <a:schemeClr val="lt1"/>
                        </a:solidFill>
                        <a:effectLst/>
                        <a:latin typeface="맑은 고딕" panose="020B0503020000020004" pitchFamily="50" charset="-127"/>
                        <a:ea typeface="맑은 고딕" panose="020B0503020000020004" pitchFamily="50" charset="-127"/>
                        <a:cs typeface="+mn-cs"/>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ROA</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ROIC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ROCE</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Gross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Profit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EBITDA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Op CF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err="1">
                          <a:solidFill>
                            <a:schemeClr val="lt1"/>
                          </a:solidFill>
                          <a:effectLst/>
                          <a:latin typeface="맑은 고딕" panose="020B0503020000020004" pitchFamily="50" charset="-127"/>
                          <a:ea typeface="맑은 고딕" panose="020B0503020000020004" pitchFamily="50" charset="-127"/>
                          <a:cs typeface="+mn-cs"/>
                        </a:rPr>
                        <a:t>Curr</a:t>
                      </a:r>
                      <a:r>
                        <a:rPr lang="en-US" sz="1100" b="1" kern="1200" dirty="0">
                          <a:solidFill>
                            <a:schemeClr val="lt1"/>
                          </a:solidFill>
                          <a:effectLst/>
                          <a:latin typeface="맑은 고딕" panose="020B0503020000020004" pitchFamily="50" charset="-127"/>
                          <a:ea typeface="맑은 고딕" panose="020B0503020000020004" pitchFamily="50" charset="-127"/>
                          <a:cs typeface="+mn-cs"/>
                        </a:rPr>
                        <a:t>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LTDE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Market Cap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extLst>
                  <a:ext uri="{0D108BD9-81ED-4DB2-BD59-A6C34878D82A}">
                    <a16:rowId xmlns:a16="http://schemas.microsoft.com/office/drawing/2014/main" val="17937129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AMERICAN ELECTRIC POWER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55020544"/>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NORAM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65338530"/>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CENTERIOR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0.51</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185943456"/>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COLUMBIA ENERGY GROUP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68878152"/>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UNICOM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054264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EDISON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0.92</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6553061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NATURAL GAS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1068370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DTE ENERGY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1921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DOMINION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64494919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DUKE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0.79</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2435055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NEXTERA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57256532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CENTERPOINT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3502280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ENRON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59872250"/>
                  </a:ext>
                </a:extLst>
              </a:tr>
              <a:tr h="233201">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NIAGARA MOHAWK HOLDINGS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endParaRPr lang="en-US" sz="160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2477120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NISOURCE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8020477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FIRSTENERGY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80279399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PG&amp;E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85303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PANENERGY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9889585"/>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PEOPLES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7308294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EXELON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746802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PUBLIC SERVICE ENTRP GRP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332695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EDISON INTERNATIONAL</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2821773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SOUTHERN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26159748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ENERGY FUTURE HOLDINGS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6951133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WILLIAMS COS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83661628"/>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CLEVELAND ELECTRIC ILLUM</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0.92</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0.75</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7418430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AES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-0.13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0.69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-0.50</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0.43</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-0.21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0.54</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08876509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AMERICAN WATER WORKS CO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0.89</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0.06</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0.81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0.91</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0.97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0.77</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a:effectLst/>
                          <a:latin typeface="Arial" panose="020B0604020202020204" pitchFamily="34" charset="0"/>
                          <a:ea typeface="맑은 고딕" panose="020B0503020000020004" pitchFamily="50" charset="-127"/>
                          <a:cs typeface="Arial" panose="020B0604020202020204" pitchFamily="34" charset="0"/>
                        </a:rPr>
                        <a:t>0.38</a:t>
                      </a:r>
                      <a:endParaRPr lang="en-US" sz="160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0.45</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dirty="0">
                          <a:effectLst/>
                          <a:latin typeface="Arial" panose="020B0604020202020204" pitchFamily="34" charset="0"/>
                          <a:ea typeface="맑은 고딕" panose="020B0503020000020004" pitchFamily="50" charset="-127"/>
                          <a:cs typeface="Arial" panose="020B0604020202020204" pitchFamily="34" charset="0"/>
                        </a:rPr>
                        <a:t>0.98</a:t>
                      </a:r>
                      <a:endParaRPr lang="en-US" sz="160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00628633"/>
                  </a:ext>
                </a:extLst>
              </a:tr>
            </a:tbl>
          </a:graphicData>
        </a:graphic>
      </p:graphicFrame>
    </p:spTree>
    <p:extLst>
      <p:ext uri="{BB962C8B-B14F-4D97-AF65-F5344CB8AC3E}">
        <p14:creationId xmlns:p14="http://schemas.microsoft.com/office/powerpoint/2010/main" val="70760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1964EA3-D29B-405C-8194-6404EFE2E79A}"/>
              </a:ext>
            </a:extLst>
          </p:cNvPr>
          <p:cNvGraphicFramePr>
            <a:graphicFrameLocks noGrp="1"/>
          </p:cNvGraphicFramePr>
          <p:nvPr>
            <p:extLst>
              <p:ext uri="{D42A27DB-BD31-4B8C-83A1-F6EECF244321}">
                <p14:modId xmlns:p14="http://schemas.microsoft.com/office/powerpoint/2010/main" val="652380278"/>
              </p:ext>
            </p:extLst>
          </p:nvPr>
        </p:nvGraphicFramePr>
        <p:xfrm>
          <a:off x="975930" y="1478005"/>
          <a:ext cx="9407957" cy="5169952"/>
        </p:xfrm>
        <a:graphic>
          <a:graphicData uri="http://schemas.openxmlformats.org/drawingml/2006/table">
            <a:tbl>
              <a:tblPr firstRow="1" firstCol="1" bandRow="1"/>
              <a:tblGrid>
                <a:gridCol w="2585787">
                  <a:extLst>
                    <a:ext uri="{9D8B030D-6E8A-4147-A177-3AD203B41FA5}">
                      <a16:colId xmlns:a16="http://schemas.microsoft.com/office/drawing/2014/main" val="3730819696"/>
                    </a:ext>
                  </a:extLst>
                </a:gridCol>
                <a:gridCol w="682217">
                  <a:extLst>
                    <a:ext uri="{9D8B030D-6E8A-4147-A177-3AD203B41FA5}">
                      <a16:colId xmlns:a16="http://schemas.microsoft.com/office/drawing/2014/main" val="1643704251"/>
                    </a:ext>
                  </a:extLst>
                </a:gridCol>
                <a:gridCol w="682217">
                  <a:extLst>
                    <a:ext uri="{9D8B030D-6E8A-4147-A177-3AD203B41FA5}">
                      <a16:colId xmlns:a16="http://schemas.microsoft.com/office/drawing/2014/main" val="1539722598"/>
                    </a:ext>
                  </a:extLst>
                </a:gridCol>
                <a:gridCol w="682217">
                  <a:extLst>
                    <a:ext uri="{9D8B030D-6E8A-4147-A177-3AD203B41FA5}">
                      <a16:colId xmlns:a16="http://schemas.microsoft.com/office/drawing/2014/main" val="1793897529"/>
                    </a:ext>
                  </a:extLst>
                </a:gridCol>
                <a:gridCol w="682217">
                  <a:extLst>
                    <a:ext uri="{9D8B030D-6E8A-4147-A177-3AD203B41FA5}">
                      <a16:colId xmlns:a16="http://schemas.microsoft.com/office/drawing/2014/main" val="2820318275"/>
                    </a:ext>
                  </a:extLst>
                </a:gridCol>
                <a:gridCol w="682217">
                  <a:extLst>
                    <a:ext uri="{9D8B030D-6E8A-4147-A177-3AD203B41FA5}">
                      <a16:colId xmlns:a16="http://schemas.microsoft.com/office/drawing/2014/main" val="3479418266"/>
                    </a:ext>
                  </a:extLst>
                </a:gridCol>
                <a:gridCol w="682217">
                  <a:extLst>
                    <a:ext uri="{9D8B030D-6E8A-4147-A177-3AD203B41FA5}">
                      <a16:colId xmlns:a16="http://schemas.microsoft.com/office/drawing/2014/main" val="2071951106"/>
                    </a:ext>
                  </a:extLst>
                </a:gridCol>
                <a:gridCol w="682217">
                  <a:extLst>
                    <a:ext uri="{9D8B030D-6E8A-4147-A177-3AD203B41FA5}">
                      <a16:colId xmlns:a16="http://schemas.microsoft.com/office/drawing/2014/main" val="2376004248"/>
                    </a:ext>
                  </a:extLst>
                </a:gridCol>
                <a:gridCol w="682217">
                  <a:extLst>
                    <a:ext uri="{9D8B030D-6E8A-4147-A177-3AD203B41FA5}">
                      <a16:colId xmlns:a16="http://schemas.microsoft.com/office/drawing/2014/main" val="3173739513"/>
                    </a:ext>
                  </a:extLst>
                </a:gridCol>
                <a:gridCol w="682217">
                  <a:extLst>
                    <a:ext uri="{9D8B030D-6E8A-4147-A177-3AD203B41FA5}">
                      <a16:colId xmlns:a16="http://schemas.microsoft.com/office/drawing/2014/main" val="644024833"/>
                    </a:ext>
                  </a:extLst>
                </a:gridCol>
                <a:gridCol w="682217">
                  <a:extLst>
                    <a:ext uri="{9D8B030D-6E8A-4147-A177-3AD203B41FA5}">
                      <a16:colId xmlns:a16="http://schemas.microsoft.com/office/drawing/2014/main" val="3754745113"/>
                    </a:ext>
                  </a:extLst>
                </a:gridCol>
              </a:tblGrid>
              <a:tr h="329397">
                <a:tc>
                  <a:txBody>
                    <a:bodyPr/>
                    <a:lstStyle/>
                    <a:p>
                      <a:pPr marL="0" algn="ctr" defTabSz="914400" rtl="0" eaLnBrk="1" latinLnBrk="0" hangingPunct="1"/>
                      <a:endParaRPr lang="en-US" sz="1100" b="1" kern="1200" dirty="0">
                        <a:solidFill>
                          <a:schemeClr val="lt1"/>
                        </a:solidFill>
                        <a:effectLst/>
                        <a:latin typeface="맑은 고딕" panose="020B0503020000020004" pitchFamily="50" charset="-127"/>
                        <a:ea typeface="맑은 고딕" panose="020B0503020000020004" pitchFamily="50" charset="-127"/>
                        <a:cs typeface="+mn-cs"/>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ROA</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ROIC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ROCE</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Gross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Profit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EBITDA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Op CF Margin*</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err="1">
                          <a:solidFill>
                            <a:schemeClr val="lt1"/>
                          </a:solidFill>
                          <a:effectLst/>
                          <a:latin typeface="맑은 고딕" panose="020B0503020000020004" pitchFamily="50" charset="-127"/>
                          <a:ea typeface="맑은 고딕" panose="020B0503020000020004" pitchFamily="50" charset="-127"/>
                          <a:cs typeface="+mn-cs"/>
                        </a:rPr>
                        <a:t>Curr</a:t>
                      </a:r>
                      <a:r>
                        <a:rPr lang="en-US" sz="1100" b="1" kern="1200" dirty="0">
                          <a:solidFill>
                            <a:schemeClr val="lt1"/>
                          </a:solidFill>
                          <a:effectLst/>
                          <a:latin typeface="맑은 고딕" panose="020B0503020000020004" pitchFamily="50" charset="-127"/>
                          <a:ea typeface="맑은 고딕" panose="020B0503020000020004" pitchFamily="50" charset="-127"/>
                          <a:cs typeface="+mn-cs"/>
                        </a:rPr>
                        <a:t>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LTDE Ratio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Market Cap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extLst>
                  <a:ext uri="{0D108BD9-81ED-4DB2-BD59-A6C34878D82A}">
                    <a16:rowId xmlns:a16="http://schemas.microsoft.com/office/drawing/2014/main" val="17937129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AMERICAN ELECTRIC POWER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6.53</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12.75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55020544"/>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NORAM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7.35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65338530"/>
                  </a:ext>
                </a:extLst>
              </a:tr>
              <a:tr h="233201">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CENTERIOR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4185943456"/>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COLUMBIA ENERGY GROUP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68878152"/>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UNICOM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2054264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EDISON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17.44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6553061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CONSOLIDATED NATURAL GAS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3.86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2.70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25.57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11068370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DTE ENERGY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0.58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3.63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36.16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4519215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DOMINION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2.94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8.85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64494919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DUKE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2435055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NEXTERA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0.74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8.26</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5.86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50.16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572565321"/>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CENTERPOINT ENERGY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20.81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7.53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3502280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ENRON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10.64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8.15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159872250"/>
                  </a:ext>
                </a:extLst>
              </a:tr>
              <a:tr h="233201">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NIAGARA MOHAWK HOLDINGS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1.34</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3.78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324771207"/>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NISOURCE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11.64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8.55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480204774"/>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FIRSTENERGY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6.93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80279399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PG&amp;E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1.80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0.70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17.20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85303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PANENERGY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8.99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9889585"/>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PEOPLES ENERGY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8.66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16.19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-0.22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13.62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8.49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873082943"/>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EXELON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6.87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274680279"/>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PUBLIC SERVICE ENTRP GRP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8.34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7.47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16.07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23.12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3326954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EDISON INTERNATIONAL</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2.50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0.92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5.76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11.04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21.11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928217738"/>
                  </a:ext>
                </a:extLst>
              </a:tr>
              <a:tr h="157836">
                <a:tc>
                  <a:txBody>
                    <a:bodyPr/>
                    <a:lstStyle/>
                    <a:p>
                      <a:pPr marL="0" algn="ctr" defTabSz="914400" rtl="0" eaLnBrk="1" latinLnBrk="0" hangingPunct="1">
                        <a:lnSpc>
                          <a:spcPct val="107000"/>
                        </a:lnSpc>
                        <a:spcAft>
                          <a:spcPts val="0"/>
                        </a:spcAft>
                      </a:pPr>
                      <a:r>
                        <a:rPr lang="en-US" sz="1100" b="1" kern="1200">
                          <a:solidFill>
                            <a:schemeClr val="lt1"/>
                          </a:solidFill>
                          <a:effectLst/>
                          <a:latin typeface="맑은 고딕" panose="020B0503020000020004" pitchFamily="50" charset="-127"/>
                          <a:ea typeface="맑은 고딕" panose="020B0503020000020004" pitchFamily="50" charset="-127"/>
                          <a:cs typeface="+mn-cs"/>
                        </a:rPr>
                        <a:t>SOUTHERN CO</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12.18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4.52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3.90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10.10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8.45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43.75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261597487"/>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ENERGY FUTURE HOLDINGS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8.85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16.77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2.84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5.24</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4.72</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6.48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6951133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WILLIAMS COS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6.73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1.46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4.67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11.77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7.11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15.23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783661628"/>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CLEVELAND ELECTRIC ILLUM</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6.01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3.16</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7.67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7.00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10.79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endParaRPr lang="en-US" sz="1000" b="0">
                        <a:effectLst/>
                        <a:latin typeface="맑은 고딕" panose="020B0503020000020004" pitchFamily="50" charset="-127"/>
                        <a:ea typeface="맑은 고딕" panose="020B0503020000020004" pitchFamily="50" charset="-127"/>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2.37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3.17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9.95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574184303"/>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AES CORP</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2.00</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-0.65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4.83</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10.21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2.29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10.97</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2.69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2.44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-1.08</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3.31</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3088765091"/>
                  </a:ext>
                </a:extLst>
              </a:tr>
              <a:tr h="157836">
                <a:tc>
                  <a:txBody>
                    <a:bodyPr/>
                    <a:lstStyle/>
                    <a:p>
                      <a:pPr marL="0" algn="ctr" defTabSz="914400" rtl="0" eaLnBrk="1" latinLnBrk="0" hangingPunct="1">
                        <a:lnSpc>
                          <a:spcPct val="107000"/>
                        </a:lnSpc>
                        <a:spcAft>
                          <a:spcPts val="0"/>
                        </a:spcAft>
                      </a:pPr>
                      <a:r>
                        <a:rPr lang="en-US" sz="1100" b="1" kern="1200" dirty="0">
                          <a:solidFill>
                            <a:schemeClr val="lt1"/>
                          </a:solidFill>
                          <a:effectLst/>
                          <a:latin typeface="맑은 고딕" panose="020B0503020000020004" pitchFamily="50" charset="-127"/>
                          <a:ea typeface="맑은 고딕" panose="020B0503020000020004" pitchFamily="50" charset="-127"/>
                          <a:cs typeface="+mn-cs"/>
                        </a:rPr>
                        <a:t>AMERICAN WATER WORKS CO INC</a:t>
                      </a: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accent1"/>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5.88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0.18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4.09</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6.38</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11.54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6.14</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latinLnBrk="1">
                        <a:lnSpc>
                          <a:spcPct val="107000"/>
                        </a:lnSpc>
                        <a:spcAft>
                          <a:spcPts val="0"/>
                        </a:spcAft>
                      </a:pPr>
                      <a:r>
                        <a:rPr lang="en-US" sz="1000" b="0">
                          <a:effectLst/>
                          <a:latin typeface="Arial" panose="020B0604020202020204" pitchFamily="34" charset="0"/>
                          <a:ea typeface="맑은 고딕" panose="020B0503020000020004" pitchFamily="50" charset="-127"/>
                          <a:cs typeface="Arial" panose="020B0604020202020204" pitchFamily="34" charset="0"/>
                        </a:rPr>
                        <a:t>1.25</a:t>
                      </a:r>
                      <a:endParaRPr lang="en-US" sz="1000" b="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1.49</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FBE4D5"/>
                    </a:solidFill>
                  </a:tcPr>
                </a:tc>
                <a:tc>
                  <a:txBody>
                    <a:bodyPr/>
                    <a:lstStyle/>
                    <a:p>
                      <a:pPr algn="ctr" latinLnBrk="1">
                        <a:lnSpc>
                          <a:spcPct val="107000"/>
                        </a:lnSpc>
                        <a:spcAft>
                          <a:spcPts val="0"/>
                        </a:spcAft>
                      </a:pPr>
                      <a:r>
                        <a:rPr lang="en-US" sz="1000" b="0" dirty="0">
                          <a:effectLst/>
                          <a:latin typeface="Arial" panose="020B0604020202020204" pitchFamily="34" charset="0"/>
                          <a:ea typeface="맑은 고딕" panose="020B0503020000020004" pitchFamily="50" charset="-127"/>
                          <a:cs typeface="Arial" panose="020B0604020202020204" pitchFamily="34" charset="0"/>
                        </a:rPr>
                        <a:t>14.30</a:t>
                      </a:r>
                      <a:endParaRPr lang="en-US" sz="1000" b="0" dirty="0">
                        <a:effectLst/>
                        <a:latin typeface="맑은 고딕" panose="020B0503020000020004" pitchFamily="50" charset="-127"/>
                        <a:ea typeface="맑은 고딕" panose="020B0503020000020004" pitchFamily="50" charset="-127"/>
                        <a:cs typeface="Arial" panose="020B0604020202020204" pitchFamily="34" charset="0"/>
                      </a:endParaRPr>
                    </a:p>
                  </a:txBody>
                  <a:tcPr marL="17780" marR="177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2500628633"/>
                  </a:ext>
                </a:extLst>
              </a:tr>
            </a:tbl>
          </a:graphicData>
        </a:graphic>
      </p:graphicFrame>
      <p:sp>
        <p:nvSpPr>
          <p:cNvPr id="9" name="Title 1">
            <a:extLst>
              <a:ext uri="{FF2B5EF4-FFF2-40B4-BE49-F238E27FC236}">
                <a16:creationId xmlns:a16="http://schemas.microsoft.com/office/drawing/2014/main" id="{2BF2E73D-20A5-49A2-B20B-F76A7500AFDB}"/>
              </a:ext>
            </a:extLst>
          </p:cNvPr>
          <p:cNvSpPr>
            <a:spLocks noGrp="1"/>
          </p:cNvSpPr>
          <p:nvPr>
            <p:ph type="title"/>
          </p:nvPr>
        </p:nvSpPr>
        <p:spPr>
          <a:xfrm>
            <a:off x="1261872" y="365760"/>
            <a:ext cx="9692640" cy="1325562"/>
          </a:xfrm>
        </p:spPr>
        <p:txBody>
          <a:bodyPr anchor="ctr">
            <a:normAutofit/>
          </a:bodyPr>
          <a:lstStyle/>
          <a:p>
            <a:r>
              <a:rPr lang="en-US" dirty="0"/>
              <a:t>T-stats of Autocorrelation</a:t>
            </a:r>
            <a:endParaRPr lang="en-GB" dirty="0"/>
          </a:p>
        </p:txBody>
      </p:sp>
    </p:spTree>
    <p:extLst>
      <p:ext uri="{BB962C8B-B14F-4D97-AF65-F5344CB8AC3E}">
        <p14:creationId xmlns:p14="http://schemas.microsoft.com/office/powerpoint/2010/main" val="1943328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6</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Further Regression Studies</a:t>
            </a:r>
          </a:p>
        </p:txBody>
      </p:sp>
    </p:spTree>
    <p:extLst>
      <p:ext uri="{BB962C8B-B14F-4D97-AF65-F5344CB8AC3E}">
        <p14:creationId xmlns:p14="http://schemas.microsoft.com/office/powerpoint/2010/main" val="2560330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Preparation for Regression</a:t>
            </a:r>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On this part, we are trying to “break down”  all the fundamental weighted indices. We run OLS on the following two sets of data:</a:t>
            </a:r>
          </a:p>
          <a:p>
            <a:pPr marL="342900" indent="-342900">
              <a:buFont typeface="+mj-lt"/>
              <a:buAutoNum type="alphaLcParenR"/>
            </a:pPr>
            <a:r>
              <a:rPr lang="en-US" dirty="0"/>
              <a:t> Total Return vs Fundamental Factors </a:t>
            </a:r>
          </a:p>
          <a:p>
            <a:pPr marL="342900" indent="-342900">
              <a:buFont typeface="+mj-lt"/>
              <a:buAutoNum type="alphaLcParenR"/>
            </a:pPr>
            <a:r>
              <a:rPr lang="en-US" dirty="0"/>
              <a:t> Price Return vs Fundamental Factors </a:t>
            </a:r>
          </a:p>
          <a:p>
            <a:r>
              <a:rPr lang="en-US" dirty="0"/>
              <a:t>  As our former part shows that ROIC and ROCE weighted indices tends to beat the Market Cap and Price weighted indices, we can conclude that the heavily weighted stocks in ROIC or ROCE index must generate excess return so that the index, as a whole, can outperform the average. That is to say companies with higher ROIC or ROCE should have higher return.</a:t>
            </a:r>
          </a:p>
          <a:p>
            <a:r>
              <a:rPr lang="en-US" dirty="0"/>
              <a:t>So we should test on how valid it is that certain fundamental factors could significantly explain the total return or price return.</a:t>
            </a:r>
            <a:endParaRPr lang="en-SG" dirty="0"/>
          </a:p>
        </p:txBody>
      </p:sp>
    </p:spTree>
    <p:extLst>
      <p:ext uri="{BB962C8B-B14F-4D97-AF65-F5344CB8AC3E}">
        <p14:creationId xmlns:p14="http://schemas.microsoft.com/office/powerpoint/2010/main" val="55602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GB" dirty="0"/>
              <a:t>Regression </a:t>
            </a:r>
            <a:r>
              <a:rPr lang="en-US" altLang="zh-CN" dirty="0"/>
              <a:t>Results</a:t>
            </a:r>
            <a:endParaRPr lang="en-GB" dirty="0"/>
          </a:p>
        </p:txBody>
      </p:sp>
      <p:sp>
        <p:nvSpPr>
          <p:cNvPr id="11" name="Content Placeholder 2">
            <a:extLst>
              <a:ext uri="{FF2B5EF4-FFF2-40B4-BE49-F238E27FC236}">
                <a16:creationId xmlns:a16="http://schemas.microsoft.com/office/drawing/2014/main" id="{ED536D47-90CC-4CC5-9B8A-5191AE74C3EF}"/>
              </a:ext>
            </a:extLst>
          </p:cNvPr>
          <p:cNvSpPr>
            <a:spLocks noGrp="1"/>
          </p:cNvSpPr>
          <p:nvPr>
            <p:ph idx="1"/>
          </p:nvPr>
        </p:nvSpPr>
        <p:spPr>
          <a:xfrm>
            <a:off x="188976" y="913305"/>
            <a:ext cx="10741152" cy="5031390"/>
          </a:xfrm>
        </p:spPr>
        <p:txBody>
          <a:bodyPr anchor="ctr">
            <a:normAutofit/>
          </a:bodyPr>
          <a:lstStyle/>
          <a:p>
            <a:r>
              <a:rPr lang="en-US" dirty="0"/>
              <a:t>After running </a:t>
            </a:r>
            <a:r>
              <a:rPr lang="en-US" dirty="0">
                <a:hlinkClick r:id="rId2" action="ppaction://hlinksldjump"/>
              </a:rPr>
              <a:t>tons of regression </a:t>
            </a:r>
            <a:r>
              <a:rPr lang="en-US" dirty="0"/>
              <a:t>between individual price return/total return vs fundamental factors, we get the estimation parameters of alpha and beta listed in the following tables, along with the </a:t>
            </a:r>
            <a:r>
              <a:rPr lang="en-US" dirty="0">
                <a:hlinkClick r:id="rId3" action="ppaction://hlinksldjump"/>
              </a:rPr>
              <a:t>R-square value </a:t>
            </a:r>
            <a:r>
              <a:rPr lang="en-US" dirty="0"/>
              <a:t>of each regression.</a:t>
            </a:r>
          </a:p>
          <a:p>
            <a:r>
              <a:rPr lang="en-US" dirty="0"/>
              <a:t> And as we see the ROIC row(red) crossing all the companies, we can find that R-square is always larger than the others, which indicates that ROIC always can explain greater portion of price and total return.</a:t>
            </a:r>
          </a:p>
          <a:p>
            <a:r>
              <a:rPr lang="en-US" dirty="0"/>
              <a:t>The ROCE factor is the second powerful explanatory variable among all the factors. This figure is consistent with our previous conclusion.</a:t>
            </a:r>
          </a:p>
          <a:p>
            <a:r>
              <a:rPr lang="en-US" altLang="zh-CN" dirty="0"/>
              <a:t>Now finding the solid foundation behind the ROIC and ROCE weighted index outperformance, we can finally make the conclusion that these two beta portfolio is “smarter” than price or market cap.</a:t>
            </a:r>
            <a:endParaRPr lang="en-SG" dirty="0"/>
          </a:p>
        </p:txBody>
      </p:sp>
    </p:spTree>
    <p:extLst>
      <p:ext uri="{BB962C8B-B14F-4D97-AF65-F5344CB8AC3E}">
        <p14:creationId xmlns:p14="http://schemas.microsoft.com/office/powerpoint/2010/main" val="2845984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Price Return vs Factors</a:t>
            </a:r>
            <a:endParaRPr lang="en-GB" dirty="0"/>
          </a:p>
        </p:txBody>
      </p:sp>
      <p:graphicFrame>
        <p:nvGraphicFramePr>
          <p:cNvPr id="5" name="对象 4">
            <a:extLst>
              <a:ext uri="{FF2B5EF4-FFF2-40B4-BE49-F238E27FC236}">
                <a16:creationId xmlns:a16="http://schemas.microsoft.com/office/drawing/2014/main" id="{33B58C05-48CB-4995-B79A-3479FDFB2833}"/>
              </a:ext>
            </a:extLst>
          </p:cNvPr>
          <p:cNvGraphicFramePr>
            <a:graphicFrameLocks noChangeAspect="1"/>
          </p:cNvGraphicFramePr>
          <p:nvPr>
            <p:extLst/>
          </p:nvPr>
        </p:nvGraphicFramePr>
        <p:xfrm>
          <a:off x="468312" y="1691322"/>
          <a:ext cx="11255375" cy="4541837"/>
        </p:xfrm>
        <a:graphic>
          <a:graphicData uri="http://schemas.openxmlformats.org/presentationml/2006/ole">
            <mc:AlternateContent xmlns:mc="http://schemas.openxmlformats.org/markup-compatibility/2006">
              <mc:Choice xmlns:v="urn:schemas-microsoft-com:vml" Requires="v">
                <p:oleObj spid="_x0000_s3074" name="Worksheet" r:id="rId3" imgW="11254775" imgH="4541551" progId="Excel.Sheet.12">
                  <p:embed/>
                </p:oleObj>
              </mc:Choice>
              <mc:Fallback>
                <p:oleObj name="Worksheet" r:id="rId3" imgW="11254775" imgH="4541551" progId="Excel.Sheet.12">
                  <p:embed/>
                  <p:pic>
                    <p:nvPicPr>
                      <p:cNvPr id="5" name="对象 4">
                        <a:extLst>
                          <a:ext uri="{FF2B5EF4-FFF2-40B4-BE49-F238E27FC236}">
                            <a16:creationId xmlns:a16="http://schemas.microsoft.com/office/drawing/2014/main" id="{33B58C05-48CB-4995-B79A-3479FDFB2833}"/>
                          </a:ext>
                        </a:extLst>
                      </p:cNvPr>
                      <p:cNvPicPr/>
                      <p:nvPr/>
                    </p:nvPicPr>
                    <p:blipFill>
                      <a:blip r:embed="rId4"/>
                      <a:stretch>
                        <a:fillRect/>
                      </a:stretch>
                    </p:blipFill>
                    <p:spPr>
                      <a:xfrm>
                        <a:off x="468312" y="1691322"/>
                        <a:ext cx="11255375" cy="4541837"/>
                      </a:xfrm>
                      <a:prstGeom prst="rect">
                        <a:avLst/>
                      </a:prstGeom>
                    </p:spPr>
                  </p:pic>
                </p:oleObj>
              </mc:Fallback>
            </mc:AlternateContent>
          </a:graphicData>
        </a:graphic>
      </p:graphicFrame>
    </p:spTree>
    <p:extLst>
      <p:ext uri="{BB962C8B-B14F-4D97-AF65-F5344CB8AC3E}">
        <p14:creationId xmlns:p14="http://schemas.microsoft.com/office/powerpoint/2010/main" val="234816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Price Return vs Factors</a:t>
            </a:r>
            <a:endParaRPr lang="en-GB" dirty="0"/>
          </a:p>
        </p:txBody>
      </p:sp>
      <p:graphicFrame>
        <p:nvGraphicFramePr>
          <p:cNvPr id="4" name="对象 3">
            <a:extLst>
              <a:ext uri="{FF2B5EF4-FFF2-40B4-BE49-F238E27FC236}">
                <a16:creationId xmlns:a16="http://schemas.microsoft.com/office/drawing/2014/main" id="{DA44698F-0A5D-4E40-8F4F-1646AF7A79A3}"/>
              </a:ext>
            </a:extLst>
          </p:cNvPr>
          <p:cNvGraphicFramePr>
            <a:graphicFrameLocks noChangeAspect="1"/>
          </p:cNvGraphicFramePr>
          <p:nvPr>
            <p:extLst/>
          </p:nvPr>
        </p:nvGraphicFramePr>
        <p:xfrm>
          <a:off x="468312" y="1691322"/>
          <a:ext cx="11255375" cy="4541837"/>
        </p:xfrm>
        <a:graphic>
          <a:graphicData uri="http://schemas.openxmlformats.org/presentationml/2006/ole">
            <mc:AlternateContent xmlns:mc="http://schemas.openxmlformats.org/markup-compatibility/2006">
              <mc:Choice xmlns:v="urn:schemas-microsoft-com:vml" Requires="v">
                <p:oleObj spid="_x0000_s4098" name="Worksheet" r:id="rId3" imgW="11254775" imgH="4541551" progId="Excel.Sheet.12">
                  <p:embed/>
                </p:oleObj>
              </mc:Choice>
              <mc:Fallback>
                <p:oleObj name="Worksheet" r:id="rId3" imgW="11254775" imgH="4541551" progId="Excel.Sheet.12">
                  <p:embed/>
                  <p:pic>
                    <p:nvPicPr>
                      <p:cNvPr id="4" name="对象 3">
                        <a:extLst>
                          <a:ext uri="{FF2B5EF4-FFF2-40B4-BE49-F238E27FC236}">
                            <a16:creationId xmlns:a16="http://schemas.microsoft.com/office/drawing/2014/main" id="{DA44698F-0A5D-4E40-8F4F-1646AF7A79A3}"/>
                          </a:ext>
                        </a:extLst>
                      </p:cNvPr>
                      <p:cNvPicPr/>
                      <p:nvPr/>
                    </p:nvPicPr>
                    <p:blipFill>
                      <a:blip r:embed="rId4"/>
                      <a:stretch>
                        <a:fillRect/>
                      </a:stretch>
                    </p:blipFill>
                    <p:spPr>
                      <a:xfrm>
                        <a:off x="468312" y="1691322"/>
                        <a:ext cx="11255375" cy="4541837"/>
                      </a:xfrm>
                      <a:prstGeom prst="rect">
                        <a:avLst/>
                      </a:prstGeom>
                    </p:spPr>
                  </p:pic>
                </p:oleObj>
              </mc:Fallback>
            </mc:AlternateContent>
          </a:graphicData>
        </a:graphic>
      </p:graphicFrame>
    </p:spTree>
    <p:extLst>
      <p:ext uri="{BB962C8B-B14F-4D97-AF65-F5344CB8AC3E}">
        <p14:creationId xmlns:p14="http://schemas.microsoft.com/office/powerpoint/2010/main" val="106471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Individual Total Return vs Factors</a:t>
            </a:r>
            <a:endParaRPr lang="en-GB" dirty="0"/>
          </a:p>
        </p:txBody>
      </p:sp>
      <p:graphicFrame>
        <p:nvGraphicFramePr>
          <p:cNvPr id="4" name="对象 3">
            <a:extLst>
              <a:ext uri="{FF2B5EF4-FFF2-40B4-BE49-F238E27FC236}">
                <a16:creationId xmlns:a16="http://schemas.microsoft.com/office/drawing/2014/main" id="{15361632-8EC7-4AF4-A89C-CA8BFFA93E40}"/>
              </a:ext>
            </a:extLst>
          </p:cNvPr>
          <p:cNvGraphicFramePr>
            <a:graphicFrameLocks noChangeAspect="1"/>
          </p:cNvGraphicFramePr>
          <p:nvPr>
            <p:extLst/>
          </p:nvPr>
        </p:nvGraphicFramePr>
        <p:xfrm>
          <a:off x="1016468" y="1785773"/>
          <a:ext cx="10159063" cy="4706467"/>
        </p:xfrm>
        <a:graphic>
          <a:graphicData uri="http://schemas.openxmlformats.org/presentationml/2006/ole">
            <mc:AlternateContent xmlns:mc="http://schemas.openxmlformats.org/markup-compatibility/2006">
              <mc:Choice xmlns:v="urn:schemas-microsoft-com:vml" Requires="v">
                <p:oleObj spid="_x0000_s5122" name="Worksheet" r:id="rId3" imgW="10180462" imgH="4716749" progId="Excel.Sheet.12">
                  <p:embed/>
                </p:oleObj>
              </mc:Choice>
              <mc:Fallback>
                <p:oleObj name="Worksheet" r:id="rId3" imgW="10180462" imgH="4716749" progId="Excel.Sheet.12">
                  <p:embed/>
                  <p:pic>
                    <p:nvPicPr>
                      <p:cNvPr id="4" name="对象 3">
                        <a:extLst>
                          <a:ext uri="{FF2B5EF4-FFF2-40B4-BE49-F238E27FC236}">
                            <a16:creationId xmlns:a16="http://schemas.microsoft.com/office/drawing/2014/main" id="{15361632-8EC7-4AF4-A89C-CA8BFFA93E40}"/>
                          </a:ext>
                        </a:extLst>
                      </p:cNvPr>
                      <p:cNvPicPr/>
                      <p:nvPr/>
                    </p:nvPicPr>
                    <p:blipFill>
                      <a:blip r:embed="rId4"/>
                      <a:stretch>
                        <a:fillRect/>
                      </a:stretch>
                    </p:blipFill>
                    <p:spPr>
                      <a:xfrm>
                        <a:off x="1016468" y="1785773"/>
                        <a:ext cx="10159063" cy="4706467"/>
                      </a:xfrm>
                      <a:prstGeom prst="rect">
                        <a:avLst/>
                      </a:prstGeom>
                    </p:spPr>
                  </p:pic>
                </p:oleObj>
              </mc:Fallback>
            </mc:AlternateContent>
          </a:graphicData>
        </a:graphic>
      </p:graphicFrame>
    </p:spTree>
    <p:extLst>
      <p:ext uri="{BB962C8B-B14F-4D97-AF65-F5344CB8AC3E}">
        <p14:creationId xmlns:p14="http://schemas.microsoft.com/office/powerpoint/2010/main" val="23007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Dow Jones Utility Average (DJUA), a member of the Dow Jones Global Indexes, was created in 1929 when utility stocks were removed from the Dow Jones Industrial Average. </a:t>
            </a:r>
          </a:p>
          <a:p>
            <a:pPr algn="just"/>
            <a:r>
              <a:rPr lang="en-SG" dirty="0"/>
              <a:t>The DJUA tracks the overall performance of a small group of </a:t>
            </a:r>
            <a:r>
              <a:rPr lang="en-SG" b="1" dirty="0"/>
              <a:t>15 utility stocks </a:t>
            </a:r>
            <a:r>
              <a:rPr lang="en-SG" dirty="0"/>
              <a:t>traded in the U.S. by using a price-weighted average method.</a:t>
            </a:r>
          </a:p>
          <a:p>
            <a:pPr algn="just"/>
            <a:r>
              <a:rPr lang="en-SG" dirty="0"/>
              <a:t>Constituent companies are primarily </a:t>
            </a:r>
            <a:r>
              <a:rPr lang="en-SG" b="1" dirty="0"/>
              <a:t>producers of utility resources </a:t>
            </a:r>
            <a:r>
              <a:rPr lang="en-SG" dirty="0"/>
              <a:t>such as electricity and natural gas. </a:t>
            </a:r>
          </a:p>
        </p:txBody>
      </p:sp>
    </p:spTree>
    <p:extLst>
      <p:ext uri="{BB962C8B-B14F-4D97-AF65-F5344CB8AC3E}">
        <p14:creationId xmlns:p14="http://schemas.microsoft.com/office/powerpoint/2010/main" val="2204832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US" altLang="zh-CN" dirty="0"/>
              <a:t>Individual Total Return vs Factors</a:t>
            </a:r>
            <a:endParaRPr lang="en-GB" dirty="0"/>
          </a:p>
        </p:txBody>
      </p:sp>
      <p:graphicFrame>
        <p:nvGraphicFramePr>
          <p:cNvPr id="5" name="对象 4">
            <a:extLst>
              <a:ext uri="{FF2B5EF4-FFF2-40B4-BE49-F238E27FC236}">
                <a16:creationId xmlns:a16="http://schemas.microsoft.com/office/drawing/2014/main" id="{369C597E-0EE5-45D0-80D7-03233BDD1012}"/>
              </a:ext>
            </a:extLst>
          </p:cNvPr>
          <p:cNvGraphicFramePr>
            <a:graphicFrameLocks noChangeAspect="1"/>
          </p:cNvGraphicFramePr>
          <p:nvPr>
            <p:extLst/>
          </p:nvPr>
        </p:nvGraphicFramePr>
        <p:xfrm>
          <a:off x="1005681" y="1691322"/>
          <a:ext cx="10180638" cy="4541837"/>
        </p:xfrm>
        <a:graphic>
          <a:graphicData uri="http://schemas.openxmlformats.org/presentationml/2006/ole">
            <mc:AlternateContent xmlns:mc="http://schemas.openxmlformats.org/markup-compatibility/2006">
              <mc:Choice xmlns:v="urn:schemas-microsoft-com:vml" Requires="v">
                <p:oleObj spid="_x0000_s6146" name="Worksheet" r:id="rId3" imgW="10180462" imgH="4541551" progId="Excel.Sheet.12">
                  <p:embed/>
                </p:oleObj>
              </mc:Choice>
              <mc:Fallback>
                <p:oleObj name="Worksheet" r:id="rId3" imgW="10180462" imgH="4541551" progId="Excel.Sheet.12">
                  <p:embed/>
                  <p:pic>
                    <p:nvPicPr>
                      <p:cNvPr id="5" name="对象 4">
                        <a:extLst>
                          <a:ext uri="{FF2B5EF4-FFF2-40B4-BE49-F238E27FC236}">
                            <a16:creationId xmlns:a16="http://schemas.microsoft.com/office/drawing/2014/main" id="{369C597E-0EE5-45D0-80D7-03233BDD1012}"/>
                          </a:ext>
                        </a:extLst>
                      </p:cNvPr>
                      <p:cNvPicPr/>
                      <p:nvPr/>
                    </p:nvPicPr>
                    <p:blipFill>
                      <a:blip r:embed="rId4"/>
                      <a:stretch>
                        <a:fillRect/>
                      </a:stretch>
                    </p:blipFill>
                    <p:spPr>
                      <a:xfrm>
                        <a:off x="1005681" y="1691322"/>
                        <a:ext cx="10180638" cy="4541837"/>
                      </a:xfrm>
                      <a:prstGeom prst="rect">
                        <a:avLst/>
                      </a:prstGeom>
                    </p:spPr>
                  </p:pic>
                </p:oleObj>
              </mc:Fallback>
            </mc:AlternateContent>
          </a:graphicData>
        </a:graphic>
      </p:graphicFrame>
    </p:spTree>
    <p:extLst>
      <p:ext uri="{BB962C8B-B14F-4D97-AF65-F5344CB8AC3E}">
        <p14:creationId xmlns:p14="http://schemas.microsoft.com/office/powerpoint/2010/main" val="396971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Price Return vs Factors-R^2</a:t>
            </a:r>
            <a:endParaRPr lang="en-GB" dirty="0"/>
          </a:p>
        </p:txBody>
      </p:sp>
      <p:graphicFrame>
        <p:nvGraphicFramePr>
          <p:cNvPr id="20" name="对象 19">
            <a:extLst>
              <a:ext uri="{FF2B5EF4-FFF2-40B4-BE49-F238E27FC236}">
                <a16:creationId xmlns:a16="http://schemas.microsoft.com/office/drawing/2014/main" id="{AB848363-80D3-4051-B84F-B36654FE3917}"/>
              </a:ext>
            </a:extLst>
          </p:cNvPr>
          <p:cNvGraphicFramePr>
            <a:graphicFrameLocks noChangeAspect="1"/>
          </p:cNvGraphicFramePr>
          <p:nvPr>
            <p:extLst/>
          </p:nvPr>
        </p:nvGraphicFramePr>
        <p:xfrm>
          <a:off x="1333500" y="1322705"/>
          <a:ext cx="9525000" cy="5311775"/>
        </p:xfrm>
        <a:graphic>
          <a:graphicData uri="http://schemas.openxmlformats.org/presentationml/2006/ole">
            <mc:AlternateContent xmlns:mc="http://schemas.openxmlformats.org/markup-compatibility/2006">
              <mc:Choice xmlns:v="urn:schemas-microsoft-com:vml" Requires="v">
                <p:oleObj spid="_x0000_s7170" name="Worksheet" r:id="rId3" imgW="9525071" imgH="5311061" progId="Excel.Sheet.12">
                  <p:embed/>
                </p:oleObj>
              </mc:Choice>
              <mc:Fallback>
                <p:oleObj name="Worksheet" r:id="rId3" imgW="9525071" imgH="5311061" progId="Excel.Sheet.12">
                  <p:embed/>
                  <p:pic>
                    <p:nvPicPr>
                      <p:cNvPr id="20" name="对象 19">
                        <a:extLst>
                          <a:ext uri="{FF2B5EF4-FFF2-40B4-BE49-F238E27FC236}">
                            <a16:creationId xmlns:a16="http://schemas.microsoft.com/office/drawing/2014/main" id="{AB848363-80D3-4051-B84F-B36654FE3917}"/>
                          </a:ext>
                        </a:extLst>
                      </p:cNvPr>
                      <p:cNvPicPr/>
                      <p:nvPr/>
                    </p:nvPicPr>
                    <p:blipFill>
                      <a:blip r:embed="rId4"/>
                      <a:stretch>
                        <a:fillRect/>
                      </a:stretch>
                    </p:blipFill>
                    <p:spPr>
                      <a:xfrm>
                        <a:off x="1333500" y="1322705"/>
                        <a:ext cx="9525000" cy="5311775"/>
                      </a:xfrm>
                      <a:prstGeom prst="rect">
                        <a:avLst/>
                      </a:prstGeom>
                    </p:spPr>
                  </p:pic>
                </p:oleObj>
              </mc:Fallback>
            </mc:AlternateContent>
          </a:graphicData>
        </a:graphic>
      </p:graphicFrame>
    </p:spTree>
    <p:extLst>
      <p:ext uri="{BB962C8B-B14F-4D97-AF65-F5344CB8AC3E}">
        <p14:creationId xmlns:p14="http://schemas.microsoft.com/office/powerpoint/2010/main" val="1247398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a:xfrm>
            <a:off x="1261872" y="365760"/>
            <a:ext cx="9692640" cy="1325562"/>
          </a:xfrm>
        </p:spPr>
        <p:txBody>
          <a:bodyPr anchor="ctr">
            <a:normAutofit/>
          </a:bodyPr>
          <a:lstStyle/>
          <a:p>
            <a:r>
              <a:rPr lang="en-US" altLang="zh-CN" dirty="0"/>
              <a:t>Total Return vs Factors-R^2</a:t>
            </a:r>
            <a:endParaRPr lang="en-GB" dirty="0"/>
          </a:p>
        </p:txBody>
      </p:sp>
      <p:graphicFrame>
        <p:nvGraphicFramePr>
          <p:cNvPr id="4" name="对象 3">
            <a:extLst>
              <a:ext uri="{FF2B5EF4-FFF2-40B4-BE49-F238E27FC236}">
                <a16:creationId xmlns:a16="http://schemas.microsoft.com/office/drawing/2014/main" id="{FFA7DCE8-65C3-4938-A7D1-F5818B7B2585}"/>
              </a:ext>
            </a:extLst>
          </p:cNvPr>
          <p:cNvGraphicFramePr>
            <a:graphicFrameLocks noChangeAspect="1"/>
          </p:cNvGraphicFramePr>
          <p:nvPr>
            <p:extLst/>
          </p:nvPr>
        </p:nvGraphicFramePr>
        <p:xfrm>
          <a:off x="1421383" y="1272858"/>
          <a:ext cx="9349233" cy="5496797"/>
        </p:xfrm>
        <a:graphic>
          <a:graphicData uri="http://schemas.openxmlformats.org/presentationml/2006/ole">
            <mc:AlternateContent xmlns:mc="http://schemas.openxmlformats.org/markup-compatibility/2006">
              <mc:Choice xmlns:v="urn:schemas-microsoft-com:vml" Requires="v">
                <p:oleObj spid="_x0000_s8194" name="Worksheet" r:id="rId3" imgW="9608855" imgH="5775991" progId="Excel.Sheet.12">
                  <p:embed/>
                </p:oleObj>
              </mc:Choice>
              <mc:Fallback>
                <p:oleObj name="Worksheet" r:id="rId3" imgW="9608855" imgH="5775991" progId="Excel.Sheet.12">
                  <p:embed/>
                  <p:pic>
                    <p:nvPicPr>
                      <p:cNvPr id="4" name="对象 3">
                        <a:extLst>
                          <a:ext uri="{FF2B5EF4-FFF2-40B4-BE49-F238E27FC236}">
                            <a16:creationId xmlns:a16="http://schemas.microsoft.com/office/drawing/2014/main" id="{FFA7DCE8-65C3-4938-A7D1-F5818B7B2585}"/>
                          </a:ext>
                        </a:extLst>
                      </p:cNvPr>
                      <p:cNvPicPr/>
                      <p:nvPr/>
                    </p:nvPicPr>
                    <p:blipFill>
                      <a:blip r:embed="rId4"/>
                      <a:stretch>
                        <a:fillRect/>
                      </a:stretch>
                    </p:blipFill>
                    <p:spPr>
                      <a:xfrm>
                        <a:off x="1421383" y="1272858"/>
                        <a:ext cx="9349233" cy="5496797"/>
                      </a:xfrm>
                      <a:prstGeom prst="rect">
                        <a:avLst/>
                      </a:prstGeom>
                    </p:spPr>
                  </p:pic>
                </p:oleObj>
              </mc:Fallback>
            </mc:AlternateContent>
          </a:graphicData>
        </a:graphic>
      </p:graphicFrame>
    </p:spTree>
    <p:extLst>
      <p:ext uri="{BB962C8B-B14F-4D97-AF65-F5344CB8AC3E}">
        <p14:creationId xmlns:p14="http://schemas.microsoft.com/office/powerpoint/2010/main" val="1933817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7</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Autofit/>
          </a:bodyPr>
          <a:lstStyle/>
          <a:p>
            <a:pPr algn="ctr"/>
            <a:r>
              <a:rPr lang="en-GB" sz="4000" dirty="0"/>
              <a:t>Conclusion</a:t>
            </a:r>
          </a:p>
        </p:txBody>
      </p:sp>
    </p:spTree>
    <p:extLst>
      <p:ext uri="{BB962C8B-B14F-4D97-AF65-F5344CB8AC3E}">
        <p14:creationId xmlns:p14="http://schemas.microsoft.com/office/powerpoint/2010/main" val="306340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Introduction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In addition, these utility companies typically </a:t>
            </a:r>
            <a:r>
              <a:rPr lang="en-SG" b="1" dirty="0"/>
              <a:t>pay sizable dividends </a:t>
            </a:r>
            <a:r>
              <a:rPr lang="en-SG" dirty="0"/>
              <a:t>and provide a </a:t>
            </a:r>
            <a:r>
              <a:rPr lang="en-SG" b="1" dirty="0"/>
              <a:t>steady stream of dividend income </a:t>
            </a:r>
            <a:r>
              <a:rPr lang="en-SG" dirty="0"/>
              <a:t>relative to companies from other sectors as they face less uncertainty and minimal future volatility due to nature of their industry. </a:t>
            </a:r>
          </a:p>
          <a:p>
            <a:pPr algn="just"/>
            <a:r>
              <a:rPr lang="en-SG" dirty="0"/>
              <a:t>This therefore results in utility sector stocks to be typically seen as a </a:t>
            </a:r>
            <a:r>
              <a:rPr lang="en-SG" b="1" dirty="0"/>
              <a:t>favourite for retirees and other income-seeking investors</a:t>
            </a:r>
            <a:r>
              <a:rPr lang="en-SG" dirty="0"/>
              <a:t>. </a:t>
            </a:r>
          </a:p>
          <a:p>
            <a:pPr algn="just"/>
            <a:r>
              <a:rPr lang="en-SG" dirty="0"/>
              <a:t>In hope of constructing an index that outperforms the price-weighted DJUA, our team decided to </a:t>
            </a:r>
            <a:r>
              <a:rPr lang="en-SG" b="1" dirty="0"/>
              <a:t>construct smart-beta indices </a:t>
            </a:r>
            <a:r>
              <a:rPr lang="en-SG" dirty="0"/>
              <a:t>which weigh constituent stocks by fundamentals instead of price. We then analysed and appraised the findings of our endeavour. </a:t>
            </a:r>
          </a:p>
        </p:txBody>
      </p:sp>
    </p:spTree>
    <p:extLst>
      <p:ext uri="{BB962C8B-B14F-4D97-AF65-F5344CB8AC3E}">
        <p14:creationId xmlns:p14="http://schemas.microsoft.com/office/powerpoint/2010/main" val="206995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0855F-9863-49F5-8332-656E09DB5116}"/>
              </a:ext>
            </a:extLst>
          </p:cNvPr>
          <p:cNvSpPr txBox="1"/>
          <p:nvPr/>
        </p:nvSpPr>
        <p:spPr>
          <a:xfrm>
            <a:off x="5015020" y="1174537"/>
            <a:ext cx="2161960" cy="4508927"/>
          </a:xfrm>
          <a:prstGeom prst="rect">
            <a:avLst/>
          </a:prstGeom>
          <a:noFill/>
        </p:spPr>
        <p:txBody>
          <a:bodyPr wrap="square" rtlCol="0">
            <a:spAutoFit/>
          </a:bodyPr>
          <a:lstStyle/>
          <a:p>
            <a:r>
              <a:rPr lang="en-US" sz="28700" b="1" dirty="0">
                <a:solidFill>
                  <a:schemeClr val="bg1">
                    <a:lumMod val="50000"/>
                    <a:lumOff val="50000"/>
                  </a:schemeClr>
                </a:solidFill>
              </a:rPr>
              <a:t>2</a:t>
            </a:r>
            <a:endParaRPr lang="en-GB" sz="28700" b="1" dirty="0">
              <a:solidFill>
                <a:schemeClr val="bg1">
                  <a:lumMod val="50000"/>
                  <a:lumOff val="50000"/>
                </a:schemeClr>
              </a:solidFill>
            </a:endParaRPr>
          </a:p>
        </p:txBody>
      </p:sp>
      <p:sp>
        <p:nvSpPr>
          <p:cNvPr id="8" name="Title 1">
            <a:extLst>
              <a:ext uri="{FF2B5EF4-FFF2-40B4-BE49-F238E27FC236}">
                <a16:creationId xmlns:a16="http://schemas.microsoft.com/office/drawing/2014/main" id="{F4196A68-9855-413F-8780-380DF2955D53}"/>
              </a:ext>
            </a:extLst>
          </p:cNvPr>
          <p:cNvSpPr>
            <a:spLocks noGrp="1"/>
          </p:cNvSpPr>
          <p:nvPr>
            <p:ph type="ctrTitle"/>
          </p:nvPr>
        </p:nvSpPr>
        <p:spPr>
          <a:xfrm>
            <a:off x="1748344" y="3048113"/>
            <a:ext cx="8695313" cy="1091974"/>
          </a:xfrm>
        </p:spPr>
        <p:txBody>
          <a:bodyPr anchor="ctr">
            <a:normAutofit fontScale="90000"/>
          </a:bodyPr>
          <a:lstStyle/>
          <a:p>
            <a:pPr algn="ctr"/>
            <a:r>
              <a:rPr lang="en-SG" sz="6600" u="sng" dirty="0"/>
              <a:t>Data Sources &amp; Preparation</a:t>
            </a:r>
          </a:p>
        </p:txBody>
      </p:sp>
    </p:spTree>
    <p:extLst>
      <p:ext uri="{BB962C8B-B14F-4D97-AF65-F5344CB8AC3E}">
        <p14:creationId xmlns:p14="http://schemas.microsoft.com/office/powerpoint/2010/main" val="928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sz="4000" dirty="0"/>
              <a:t>Data Sources &amp; Preparation</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Our data sample includes stock and relevant fundamentals data on all stocks which have ever been members of the Dow Jones Utility Average index for the period between 1963 and 2018 (the sample period). </a:t>
            </a:r>
          </a:p>
          <a:p>
            <a:pPr algn="just"/>
            <a:r>
              <a:rPr lang="en-SG" dirty="0"/>
              <a:t>We obtained the bulk of our data from </a:t>
            </a:r>
            <a:r>
              <a:rPr lang="en-SG" b="1" dirty="0"/>
              <a:t>Wharton Research Data Services (WRDS)</a:t>
            </a:r>
            <a:r>
              <a:rPr lang="en-SG" dirty="0"/>
              <a:t>, from which the </a:t>
            </a:r>
            <a:r>
              <a:rPr lang="en-SG" dirty="0" err="1"/>
              <a:t>Center</a:t>
            </a:r>
            <a:r>
              <a:rPr lang="en-SG" dirty="0"/>
              <a:t> for Research in Security Prices (CRSP), </a:t>
            </a:r>
            <a:r>
              <a:rPr lang="en-SG" dirty="0" err="1"/>
              <a:t>Compustat</a:t>
            </a:r>
            <a:r>
              <a:rPr lang="en-SG" dirty="0"/>
              <a:t> - Capital IQ and CRSP/</a:t>
            </a:r>
            <a:r>
              <a:rPr lang="en-SG" dirty="0" err="1"/>
              <a:t>Compustat</a:t>
            </a:r>
            <a:r>
              <a:rPr lang="en-SG" dirty="0"/>
              <a:t> Merged Database (CCM) databases were utilised. </a:t>
            </a:r>
          </a:p>
          <a:p>
            <a:pPr algn="just"/>
            <a:r>
              <a:rPr lang="en-SG" dirty="0"/>
              <a:t>We also tapped on the </a:t>
            </a:r>
            <a:r>
              <a:rPr lang="en-SG" b="1" dirty="0"/>
              <a:t>Bloomberg database </a:t>
            </a:r>
            <a:r>
              <a:rPr lang="en-SG" dirty="0"/>
              <a:t>for index price data and membership data on the Dow Jones Utility Average, though the information provided was incomplete and was supplemented by information from </a:t>
            </a:r>
            <a:r>
              <a:rPr lang="en-SG" u="sng" dirty="0">
                <a:hlinkClick r:id="rId2"/>
              </a:rPr>
              <a:t>this article by Global Financial Data</a:t>
            </a:r>
            <a:r>
              <a:rPr lang="en-SG" dirty="0"/>
              <a:t>.</a:t>
            </a:r>
          </a:p>
        </p:txBody>
      </p:sp>
    </p:spTree>
    <p:extLst>
      <p:ext uri="{BB962C8B-B14F-4D97-AF65-F5344CB8AC3E}">
        <p14:creationId xmlns:p14="http://schemas.microsoft.com/office/powerpoint/2010/main" val="37408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Center</a:t>
            </a:r>
            <a:r>
              <a:rPr lang="en-SG" dirty="0"/>
              <a:t> for Research in Security Prices (CRSP)</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a:t>The </a:t>
            </a:r>
            <a:r>
              <a:rPr lang="en-SG" dirty="0" err="1"/>
              <a:t>Center</a:t>
            </a:r>
            <a:r>
              <a:rPr lang="en-SG" dirty="0"/>
              <a:t> for Research in Security Prices (CRSP) provided us with relevant data on:</a:t>
            </a:r>
          </a:p>
          <a:p>
            <a:pPr lvl="1" algn="just"/>
            <a:r>
              <a:rPr lang="en-SG" sz="1800" dirty="0"/>
              <a:t>Monthly closing price, </a:t>
            </a:r>
          </a:p>
          <a:p>
            <a:pPr lvl="1" algn="just"/>
            <a:r>
              <a:rPr lang="en-SG" sz="1800" dirty="0"/>
              <a:t>Adjusted returns </a:t>
            </a:r>
          </a:p>
          <a:p>
            <a:pPr lvl="1" algn="just"/>
            <a:r>
              <a:rPr lang="en-SG" sz="1800" dirty="0"/>
              <a:t>Outstanding number of stocks. </a:t>
            </a:r>
          </a:p>
          <a:p>
            <a:pPr algn="just"/>
            <a:r>
              <a:rPr lang="en-SG" b="1" dirty="0"/>
              <a:t>PERMCOs and PERMNOs </a:t>
            </a:r>
            <a:r>
              <a:rPr lang="en-SG" dirty="0"/>
              <a:t>as unique entity and issue-level identifiers when navigating the CRSP database.</a:t>
            </a:r>
          </a:p>
        </p:txBody>
      </p:sp>
    </p:spTree>
    <p:extLst>
      <p:ext uri="{BB962C8B-B14F-4D97-AF65-F5344CB8AC3E}">
        <p14:creationId xmlns:p14="http://schemas.microsoft.com/office/powerpoint/2010/main" val="108514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21F1-307B-408C-9FCF-6F677B44ECFE}"/>
              </a:ext>
            </a:extLst>
          </p:cNvPr>
          <p:cNvSpPr>
            <a:spLocks noGrp="1"/>
          </p:cNvSpPr>
          <p:nvPr>
            <p:ph type="title"/>
          </p:nvPr>
        </p:nvSpPr>
        <p:spPr/>
        <p:txBody>
          <a:bodyPr anchor="ctr">
            <a:normAutofit/>
          </a:bodyPr>
          <a:lstStyle/>
          <a:p>
            <a:r>
              <a:rPr lang="en-SG" dirty="0" err="1"/>
              <a:t>Compustat</a:t>
            </a:r>
            <a:r>
              <a:rPr lang="en-SG" dirty="0"/>
              <a:t> - Capital IQ</a:t>
            </a:r>
          </a:p>
        </p:txBody>
      </p:sp>
      <p:sp>
        <p:nvSpPr>
          <p:cNvPr id="3" name="Content Placeholder 2">
            <a:extLst>
              <a:ext uri="{FF2B5EF4-FFF2-40B4-BE49-F238E27FC236}">
                <a16:creationId xmlns:a16="http://schemas.microsoft.com/office/drawing/2014/main" id="{C5A6A21D-90D4-4D3D-A603-476DBD3CBF11}"/>
              </a:ext>
            </a:extLst>
          </p:cNvPr>
          <p:cNvSpPr>
            <a:spLocks noGrp="1"/>
          </p:cNvSpPr>
          <p:nvPr>
            <p:ph idx="1"/>
          </p:nvPr>
        </p:nvSpPr>
        <p:spPr/>
        <p:txBody>
          <a:bodyPr anchor="ctr">
            <a:normAutofit/>
          </a:bodyPr>
          <a:lstStyle/>
          <a:p>
            <a:pPr algn="just"/>
            <a:r>
              <a:rPr lang="en-SG" dirty="0" err="1"/>
              <a:t>Compustat</a:t>
            </a:r>
            <a:r>
              <a:rPr lang="en-SG" dirty="0"/>
              <a:t> provided us with the relevant fundamentals data (e.g. Net Income, Operating Cash Flow etc) on the relevant constituent stocks of the Dow Jones Utility Average. </a:t>
            </a:r>
          </a:p>
          <a:p>
            <a:pPr algn="just"/>
            <a:r>
              <a:rPr lang="en-SG" dirty="0"/>
              <a:t>We used </a:t>
            </a:r>
            <a:r>
              <a:rPr lang="en-SG" b="1" dirty="0"/>
              <a:t>GVKEY</a:t>
            </a:r>
            <a:r>
              <a:rPr lang="en-SG" dirty="0"/>
              <a:t> as unique entity-level identifiers when navigating the </a:t>
            </a:r>
            <a:r>
              <a:rPr lang="en-SG" dirty="0" err="1"/>
              <a:t>Compustat</a:t>
            </a:r>
            <a:r>
              <a:rPr lang="en-SG" dirty="0"/>
              <a:t> database.</a:t>
            </a:r>
          </a:p>
        </p:txBody>
      </p:sp>
    </p:spTree>
    <p:extLst>
      <p:ext uri="{BB962C8B-B14F-4D97-AF65-F5344CB8AC3E}">
        <p14:creationId xmlns:p14="http://schemas.microsoft.com/office/powerpoint/2010/main" val="26621507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272</TotalTime>
  <Words>3968</Words>
  <Application>Microsoft Office PowerPoint</Application>
  <PresentationFormat>Widescreen</PresentationFormat>
  <Paragraphs>1479</Paragraphs>
  <Slides>43</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Century Schoolbook (Body)</vt:lpstr>
      <vt:lpstr>DengXian</vt:lpstr>
      <vt:lpstr>宋体</vt:lpstr>
      <vt:lpstr>맑은 고딕</vt:lpstr>
      <vt:lpstr>Arial</vt:lpstr>
      <vt:lpstr>Calibri</vt:lpstr>
      <vt:lpstr>Cambria Math</vt:lpstr>
      <vt:lpstr>Century Schoolbook</vt:lpstr>
      <vt:lpstr>Times New Roman</vt:lpstr>
      <vt:lpstr>Wingdings 2</vt:lpstr>
      <vt:lpstr>View</vt:lpstr>
      <vt:lpstr>Worksheet</vt:lpstr>
      <vt:lpstr>QF604: Econometrics  of Financial Markets</vt:lpstr>
      <vt:lpstr>The Dow Jones Utility Average  &amp; Smart Beta Alternatives</vt:lpstr>
      <vt:lpstr>Introduction</vt:lpstr>
      <vt:lpstr>Introduction</vt:lpstr>
      <vt:lpstr>Introduction</vt:lpstr>
      <vt:lpstr>Data Sources &amp; Preparation</vt:lpstr>
      <vt:lpstr>Data Sources &amp; Preparation</vt:lpstr>
      <vt:lpstr>Center for Research in Security Prices (CRSP)</vt:lpstr>
      <vt:lpstr>Compustat - Capital IQ</vt:lpstr>
      <vt:lpstr>CRSP/Compustat  Merged Database (CCM)</vt:lpstr>
      <vt:lpstr>Computation of Fundamentals</vt:lpstr>
      <vt:lpstr>Some Data Constraints</vt:lpstr>
      <vt:lpstr>Smart Beta Index Construction, Methodology &amp; Initial Findings</vt:lpstr>
      <vt:lpstr>Weighting Method</vt:lpstr>
      <vt:lpstr>Real-World Replicability</vt:lpstr>
      <vt:lpstr>Just Some Rules..</vt:lpstr>
      <vt:lpstr>Just Some More Rules..</vt:lpstr>
      <vt:lpstr>Initial Findings</vt:lpstr>
      <vt:lpstr>Initial Findings</vt:lpstr>
      <vt:lpstr>Initial Findings</vt:lpstr>
      <vt:lpstr>Initial Findings</vt:lpstr>
      <vt:lpstr>Initial Findings</vt:lpstr>
      <vt:lpstr>Initial Findings</vt:lpstr>
      <vt:lpstr>Index Performance Appraisal</vt:lpstr>
      <vt:lpstr>Geometric Monthly Price Return</vt:lpstr>
      <vt:lpstr>Geometric Monthly Total Return</vt:lpstr>
      <vt:lpstr>Geometric Monthly Price Return</vt:lpstr>
      <vt:lpstr>Geometric Monthly Total Return</vt:lpstr>
      <vt:lpstr>Arithmetic Annual Price Return</vt:lpstr>
      <vt:lpstr>Arithmetic Annual Total Return</vt:lpstr>
      <vt:lpstr>Autocorrelation of Fundamentals</vt:lpstr>
      <vt:lpstr>Autocorrelation of Fundamentals</vt:lpstr>
      <vt:lpstr>T-stats of Autocorrelation</vt:lpstr>
      <vt:lpstr>Further Regression Studies</vt:lpstr>
      <vt:lpstr>Preparation for Regression</vt:lpstr>
      <vt:lpstr>Regression Results</vt:lpstr>
      <vt:lpstr>Individual Price Return vs Factors</vt:lpstr>
      <vt:lpstr>Individual Price Return vs Factors</vt:lpstr>
      <vt:lpstr>Individual Total Return vs Factors</vt:lpstr>
      <vt:lpstr>Individual Total Return vs Factors</vt:lpstr>
      <vt:lpstr>Price Return vs Factors-R^2</vt:lpstr>
      <vt:lpstr>Total Return vs Factors-R^2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QF608: Research Methods for Quantitative Professionals</dc:title>
  <dc:creator>Tian Yong Woon</dc:creator>
  <cp:lastModifiedBy>ykfriend741@naver.com</cp:lastModifiedBy>
  <cp:revision>32</cp:revision>
  <dcterms:created xsi:type="dcterms:W3CDTF">2019-05-01T08:09:45Z</dcterms:created>
  <dcterms:modified xsi:type="dcterms:W3CDTF">2019-05-01T23:34:52Z</dcterms:modified>
</cp:coreProperties>
</file>