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299" r:id="rId3"/>
    <p:sldId id="301" r:id="rId4"/>
    <p:sldId id="283" r:id="rId5"/>
    <p:sldId id="337" r:id="rId6"/>
    <p:sldId id="302" r:id="rId7"/>
    <p:sldId id="328" r:id="rId8"/>
    <p:sldId id="329" r:id="rId9"/>
    <p:sldId id="330" r:id="rId10"/>
    <p:sldId id="331" r:id="rId11"/>
    <p:sldId id="332" r:id="rId12"/>
    <p:sldId id="338" r:id="rId13"/>
    <p:sldId id="333" r:id="rId14"/>
    <p:sldId id="334" r:id="rId15"/>
    <p:sldId id="336" r:id="rId16"/>
    <p:sldId id="335" r:id="rId17"/>
    <p:sldId id="339" r:id="rId18"/>
    <p:sldId id="340" r:id="rId19"/>
    <p:sldId id="342" r:id="rId20"/>
    <p:sldId id="341" r:id="rId21"/>
    <p:sldId id="343" r:id="rId22"/>
    <p:sldId id="344" r:id="rId23"/>
    <p:sldId id="345" r:id="rId24"/>
    <p:sldId id="346" r:id="rId25"/>
    <p:sldId id="350" r:id="rId26"/>
    <p:sldId id="352" r:id="rId27"/>
    <p:sldId id="347" r:id="rId28"/>
    <p:sldId id="348" r:id="rId29"/>
    <p:sldId id="353" r:id="rId30"/>
    <p:sldId id="363" r:id="rId31"/>
    <p:sldId id="354" r:id="rId32"/>
    <p:sldId id="355" r:id="rId33"/>
    <p:sldId id="360" r:id="rId34"/>
    <p:sldId id="361" r:id="rId35"/>
    <p:sldId id="356" r:id="rId36"/>
    <p:sldId id="362" r:id="rId37"/>
    <p:sldId id="34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C"/>
    <a:srgbClr val="6F6F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37" autoAdjust="0"/>
    <p:restoredTop sz="94660"/>
  </p:normalViewPr>
  <p:slideViewPr>
    <p:cSldViewPr snapToGrid="0">
      <p:cViewPr>
        <p:scale>
          <a:sx n="75" d="100"/>
          <a:sy n="75" d="100"/>
        </p:scale>
        <p:origin x="4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1/5/2019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1/5/2019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1/5/2019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1/5/2019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839458869"/>
              </p:ext>
            </p:extLst>
          </p:nvPr>
        </p:nvGraphicFramePr>
        <p:xfrm>
          <a:off x="1447800" y="1691322"/>
          <a:ext cx="8623301" cy="4526960"/>
        </p:xfrm>
        <a:graphic>
          <a:graphicData uri="http://schemas.openxmlformats.org/drawingml/2006/table">
            <a:tbl>
              <a:tblPr firstRow="1" firstCol="1" bandRow="1"/>
              <a:tblGrid>
                <a:gridCol w="1535375">
                  <a:extLst>
                    <a:ext uri="{9D8B030D-6E8A-4147-A177-3AD203B41FA5}">
                      <a16:colId xmlns:a16="http://schemas.microsoft.com/office/drawing/2014/main" val="221469691"/>
                    </a:ext>
                  </a:extLst>
                </a:gridCol>
                <a:gridCol w="2149524">
                  <a:extLst>
                    <a:ext uri="{9D8B030D-6E8A-4147-A177-3AD203B41FA5}">
                      <a16:colId xmlns:a16="http://schemas.microsoft.com/office/drawing/2014/main" val="3379633020"/>
                    </a:ext>
                  </a:extLst>
                </a:gridCol>
                <a:gridCol w="1296658">
                  <a:extLst>
                    <a:ext uri="{9D8B030D-6E8A-4147-A177-3AD203B41FA5}">
                      <a16:colId xmlns:a16="http://schemas.microsoft.com/office/drawing/2014/main" val="4120727020"/>
                    </a:ext>
                  </a:extLst>
                </a:gridCol>
                <a:gridCol w="1296658">
                  <a:extLst>
                    <a:ext uri="{9D8B030D-6E8A-4147-A177-3AD203B41FA5}">
                      <a16:colId xmlns:a16="http://schemas.microsoft.com/office/drawing/2014/main" val="18894829"/>
                    </a:ext>
                  </a:extLst>
                </a:gridCol>
                <a:gridCol w="2345086">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r>
                        <a:rPr lang="en-SG" b="1" i="1">
                          <a:latin typeface="Cambria Math" panose="02040503050406030204" pitchFamily="18" charset="0"/>
                        </a:rPr>
                        <m:t>=</m:t>
                      </m:r>
                      <m:f>
                        <m:fPr>
                          <m:ctrlPr>
                            <a:rPr lang="en-SG" b="1" i="1">
                              <a:latin typeface="Cambria Math" panose="02040503050406030204" pitchFamily="18" charset="0"/>
                            </a:rPr>
                          </m:ctrlPr>
                        </m:fPr>
                        <m:num>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num>
                        <m:den>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e>
                          </m:nary>
                        </m:den>
                      </m:f>
                      <m:r>
                        <a:rPr lang="en-SG" b="1" i="1">
                          <a:latin typeface="Cambria Math" panose="02040503050406030204" pitchFamily="18" charset="0"/>
                        </a:rPr>
                        <m:t>,  </m:t>
                      </m:r>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e>
                      </m:nary>
                      <m:r>
                        <a:rPr lang="en-SG" b="1" i="1">
                          <a:latin typeface="Cambria Math" panose="02040503050406030204" pitchFamily="18" charset="0"/>
                        </a:rPr>
                        <m:t>=</m:t>
                      </m:r>
                      <m:r>
                        <a:rPr lang="en-SG" b="1" i="1">
                          <a:latin typeface="Cambria Math" panose="02040503050406030204" pitchFamily="18" charset="0"/>
                        </a:rPr>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oMath>
                </a14:m>
                <a:r>
                  <a:rPr lang="en-SG" dirty="0"/>
                  <a:t> is the weight assigned for stock </a:t>
                </a:r>
                <a14:m>
                  <m:oMath xmlns:m="http://schemas.openxmlformats.org/officeDocument/2006/math">
                    <m:r>
                      <a:rPr lang="en-SG" i="1">
                        <a:latin typeface="Cambria Math" panose="02040503050406030204" pitchFamily="18" charset="0"/>
                      </a:rPr>
                      <m:t>𝑖</m:t>
                    </m:r>
                  </m:oMath>
                </a14:m>
                <a:r>
                  <a:rPr lang="en-SG" dirty="0"/>
                  <a:t> for trading year </a:t>
                </a:r>
                <a14:m>
                  <m:oMath xmlns:m="http://schemas.openxmlformats.org/officeDocument/2006/math">
                    <m:r>
                      <a:rPr lang="en-SG" i="1">
                        <a:latin typeface="Cambria Math" panose="02040503050406030204" pitchFamily="18" charset="0"/>
                      </a:rPr>
                      <m:t>𝑡</m:t>
                    </m:r>
                  </m:oMath>
                </a14:m>
                <a:r>
                  <a:rPr lang="en-SG" dirty="0"/>
                  <a:t>, based on its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where the sum of the weights of the individual stocks for any year is 1.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for weights for trading year  </a:t>
                </a:r>
                <a14:m>
                  <m:oMath xmlns:m="http://schemas.openxmlformats.org/officeDocument/2006/math">
                    <m:r>
                      <a:rPr lang="en-SG" i="1">
                        <a:latin typeface="Cambria Math" panose="02040503050406030204" pitchFamily="18" charset="0"/>
                      </a:rPr>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r>
                      <a:rPr lang="en-SG" i="1">
                        <a:latin typeface="Cambria Math" panose="02040503050406030204" pitchFamily="18" charset="0"/>
                      </a:rPr>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Autocorrelation of Fundamentals</a:t>
            </a:r>
          </a:p>
          <a:p>
            <a:pPr marL="342900" indent="-342900">
              <a:buFont typeface="+mj-lt"/>
              <a:buAutoNum type="arabicParenR"/>
            </a:pPr>
            <a:r>
              <a:rPr lang="en-GB" dirty="0"/>
              <a:t>Further Regression Studies</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Arithmetic Annual Price Return</a:t>
            </a:r>
          </a:p>
        </p:txBody>
      </p:sp>
      <p:graphicFrame>
        <p:nvGraphicFramePr>
          <p:cNvPr id="7" name="Table 6">
            <a:extLst>
              <a:ext uri="{FF2B5EF4-FFF2-40B4-BE49-F238E27FC236}">
                <a16:creationId xmlns:a16="http://schemas.microsoft.com/office/drawing/2014/main" id="{787099E5-D1EC-4BA3-8461-94B8BB8560E4}"/>
              </a:ext>
            </a:extLst>
          </p:cNvPr>
          <p:cNvGraphicFramePr>
            <a:graphicFrameLocks noGrp="1"/>
          </p:cNvGraphicFramePr>
          <p:nvPr>
            <p:extLst>
              <p:ext uri="{D42A27DB-BD31-4B8C-83A1-F6EECF244321}">
                <p14:modId xmlns:p14="http://schemas.microsoft.com/office/powerpoint/2010/main" val="3169274613"/>
              </p:ext>
            </p:extLst>
          </p:nvPr>
        </p:nvGraphicFramePr>
        <p:xfrm>
          <a:off x="1237488" y="1667258"/>
          <a:ext cx="8732874" cy="4664726"/>
        </p:xfrm>
        <a:graphic>
          <a:graphicData uri="http://schemas.openxmlformats.org/drawingml/2006/table">
            <a:tbl>
              <a:tblPr firstRow="1" firstCol="1" bandRow="1">
                <a:tableStyleId>{5C22544A-7EE6-4342-B048-85BDC9FD1C3A}</a:tableStyleId>
              </a:tblPr>
              <a:tblGrid>
                <a:gridCol w="3273508">
                  <a:extLst>
                    <a:ext uri="{9D8B030D-6E8A-4147-A177-3AD203B41FA5}">
                      <a16:colId xmlns:a16="http://schemas.microsoft.com/office/drawing/2014/main" val="3174484956"/>
                    </a:ext>
                  </a:extLst>
                </a:gridCol>
                <a:gridCol w="711967">
                  <a:extLst>
                    <a:ext uri="{9D8B030D-6E8A-4147-A177-3AD203B41FA5}">
                      <a16:colId xmlns:a16="http://schemas.microsoft.com/office/drawing/2014/main" val="4067680817"/>
                    </a:ext>
                  </a:extLst>
                </a:gridCol>
                <a:gridCol w="1004054">
                  <a:extLst>
                    <a:ext uri="{9D8B030D-6E8A-4147-A177-3AD203B41FA5}">
                      <a16:colId xmlns:a16="http://schemas.microsoft.com/office/drawing/2014/main" val="479397890"/>
                    </a:ext>
                  </a:extLst>
                </a:gridCol>
                <a:gridCol w="769615">
                  <a:extLst>
                    <a:ext uri="{9D8B030D-6E8A-4147-A177-3AD203B41FA5}">
                      <a16:colId xmlns:a16="http://schemas.microsoft.com/office/drawing/2014/main" val="1347346993"/>
                    </a:ext>
                  </a:extLst>
                </a:gridCol>
                <a:gridCol w="742712">
                  <a:extLst>
                    <a:ext uri="{9D8B030D-6E8A-4147-A177-3AD203B41FA5}">
                      <a16:colId xmlns:a16="http://schemas.microsoft.com/office/drawing/2014/main" val="4225064752"/>
                    </a:ext>
                  </a:extLst>
                </a:gridCol>
                <a:gridCol w="742712">
                  <a:extLst>
                    <a:ext uri="{9D8B030D-6E8A-4147-A177-3AD203B41FA5}">
                      <a16:colId xmlns:a16="http://schemas.microsoft.com/office/drawing/2014/main" val="735990602"/>
                    </a:ext>
                  </a:extLst>
                </a:gridCol>
                <a:gridCol w="742712">
                  <a:extLst>
                    <a:ext uri="{9D8B030D-6E8A-4147-A177-3AD203B41FA5}">
                      <a16:colId xmlns:a16="http://schemas.microsoft.com/office/drawing/2014/main" val="4240143993"/>
                    </a:ext>
                  </a:extLst>
                </a:gridCol>
                <a:gridCol w="745594">
                  <a:extLst>
                    <a:ext uri="{9D8B030D-6E8A-4147-A177-3AD203B41FA5}">
                      <a16:colId xmlns:a16="http://schemas.microsoft.com/office/drawing/2014/main" val="3765727727"/>
                    </a:ext>
                  </a:extLst>
                </a:gridCol>
              </a:tblGrid>
              <a:tr h="261070">
                <a:tc>
                  <a:txBody>
                    <a:bodyPr/>
                    <a:lstStyle/>
                    <a:p>
                      <a:pPr>
                        <a:lnSpc>
                          <a:spcPct val="107000"/>
                        </a:lnSpc>
                      </a:pPr>
                      <a:endParaRPr lang="en-GB" sz="2000" dirty="0">
                        <a:effectLst/>
                        <a:latin typeface="Calibri" panose="020F0502020204030204" pitchFamily="34" charset="0"/>
                        <a:cs typeface="Times New Roman" panose="02020603050405020304" pitchFamily="18" charset="0"/>
                      </a:endParaRPr>
                    </a:p>
                  </a:txBody>
                  <a:tcPr marL="68580" marR="68580" marT="0" marB="0" anchor="b"/>
                </a:tc>
                <a:tc gridSpan="7">
                  <a:txBody>
                    <a:bodyPr/>
                    <a:lstStyle/>
                    <a:p>
                      <a:pPr algn="ctr">
                        <a:lnSpc>
                          <a:spcPct val="107000"/>
                        </a:lnSpc>
                        <a:spcAft>
                          <a:spcPts val="0"/>
                        </a:spcAft>
                      </a:pPr>
                      <a:r>
                        <a:rPr lang="en-GB" sz="1100" dirty="0">
                          <a:effectLst/>
                        </a:rPr>
                        <a:t>Price Return (Arithmetic)</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164522234"/>
                  </a:ext>
                </a:extLst>
              </a:tr>
              <a:tr h="512569">
                <a:tc>
                  <a:txBody>
                    <a:bodyPr/>
                    <a:lstStyle/>
                    <a:p>
                      <a:pPr algn="ctr">
                        <a:lnSpc>
                          <a:spcPct val="107000"/>
                        </a:lnSpc>
                        <a:spcAft>
                          <a:spcPts val="0"/>
                        </a:spcAft>
                      </a:pPr>
                      <a:r>
                        <a:rPr lang="en-GB" sz="1600" dirty="0">
                          <a:solidFill>
                            <a:schemeClr val="tx1"/>
                          </a:solidFill>
                          <a:effectLst/>
                        </a:rPr>
                        <a:t>Jan 1964- Dec 2018</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DJU</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u="sng" dirty="0">
                          <a:effectLst/>
                        </a:rPr>
                        <a:t>Market Cap</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dirty="0">
                          <a:effectLst/>
                        </a:rPr>
                        <a:t>ROIC</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ROC</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Gross Margin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EBITDA Margin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err="1">
                          <a:effectLst/>
                        </a:rPr>
                        <a:t>Curr</a:t>
                      </a:r>
                      <a:r>
                        <a:rPr lang="en-GB" sz="1100" dirty="0">
                          <a:effectLst/>
                        </a:rPr>
                        <a:t> Ratio</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extLst>
                  <a:ext uri="{0D108BD9-81ED-4DB2-BD59-A6C34878D82A}">
                    <a16:rowId xmlns:a16="http://schemas.microsoft.com/office/drawing/2014/main" val="530766163"/>
                  </a:ext>
                </a:extLst>
              </a:tr>
              <a:tr h="215626">
                <a:tc>
                  <a:txBody>
                    <a:bodyPr/>
                    <a:lstStyle/>
                    <a:p>
                      <a:pPr>
                        <a:lnSpc>
                          <a:spcPct val="107000"/>
                        </a:lnSpc>
                        <a:spcAft>
                          <a:spcPts val="0"/>
                        </a:spcAft>
                      </a:pPr>
                      <a:r>
                        <a:rPr lang="en-GB" sz="1100">
                          <a:effectLst/>
                        </a:rPr>
                        <a:t>Annual return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a:effectLst/>
                        </a:rPr>
                        <a:t> </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extLst>
                  <a:ext uri="{0D108BD9-81ED-4DB2-BD59-A6C34878D82A}">
                    <a16:rowId xmlns:a16="http://schemas.microsoft.com/office/drawing/2014/main" val="3919759063"/>
                  </a:ext>
                </a:extLst>
              </a:tr>
              <a:tr h="208856">
                <a:tc>
                  <a:txBody>
                    <a:bodyPr/>
                    <a:lstStyle/>
                    <a:p>
                      <a:pPr>
                        <a:lnSpc>
                          <a:spcPct val="107000"/>
                        </a:lnSpc>
                        <a:spcAft>
                          <a:spcPts val="0"/>
                        </a:spcAft>
                      </a:pPr>
                      <a:r>
                        <a:rPr lang="en-GB" sz="1100" dirty="0">
                          <a:solidFill>
                            <a:schemeClr val="tx1"/>
                          </a:solidFill>
                          <a:effectLst/>
                        </a:rPr>
                        <a:t>Average Annual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4.34%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3.91%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9.47%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5.89%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4.68%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4.55%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5.20%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897609212"/>
                  </a:ext>
                </a:extLst>
              </a:tr>
              <a:tr h="208856">
                <a:tc>
                  <a:txBody>
                    <a:bodyPr/>
                    <a:lstStyle/>
                    <a:p>
                      <a:pPr>
                        <a:lnSpc>
                          <a:spcPct val="107000"/>
                        </a:lnSpc>
                        <a:spcAft>
                          <a:spcPts val="0"/>
                        </a:spcAft>
                      </a:pPr>
                      <a:r>
                        <a:rPr lang="en-GB" sz="1100" dirty="0">
                          <a:solidFill>
                            <a:schemeClr val="tx1"/>
                          </a:solidFill>
                          <a:effectLst/>
                        </a:rPr>
                        <a:t>Annual Volatility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16.31%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17.38%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27.20%</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19.49%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17.71%</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17.27%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18.17%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9315594"/>
                  </a:ext>
                </a:extLst>
              </a:tr>
              <a:tr h="215626">
                <a:tc>
                  <a:txBody>
                    <a:bodyPr/>
                    <a:lstStyle/>
                    <a:p>
                      <a:pPr>
                        <a:lnSpc>
                          <a:spcPct val="107000"/>
                        </a:lnSpc>
                        <a:spcAft>
                          <a:spcPts val="0"/>
                        </a:spcAft>
                      </a:pPr>
                      <a:r>
                        <a:rPr lang="en-GB" sz="1100" dirty="0">
                          <a:solidFill>
                            <a:schemeClr val="tx1"/>
                          </a:solidFill>
                          <a:effectLst/>
                        </a:rPr>
                        <a:t>Average Annual Risk Free Rate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4.78%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4.78%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467418497"/>
                  </a:ext>
                </a:extLst>
              </a:tr>
              <a:tr h="215626">
                <a:tc>
                  <a:txBody>
                    <a:bodyPr/>
                    <a:lstStyle/>
                    <a:p>
                      <a:pPr>
                        <a:lnSpc>
                          <a:spcPct val="107000"/>
                        </a:lnSpc>
                        <a:spcAft>
                          <a:spcPts val="0"/>
                        </a:spcAft>
                      </a:pPr>
                      <a:r>
                        <a:rPr lang="en-GB" sz="1100" dirty="0">
                          <a:solidFill>
                            <a:schemeClr val="tx1"/>
                          </a:solidFill>
                          <a:effectLst/>
                        </a:rPr>
                        <a:t>End Value with 1$ invested</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5.13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3.77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37.61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9.67</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5.34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6.99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363461"/>
                  </a:ext>
                </a:extLst>
              </a:tr>
              <a:tr h="215626">
                <a:tc>
                  <a:txBody>
                    <a:bodyPr/>
                    <a:lstStyle/>
                    <a:p>
                      <a:pPr>
                        <a:lnSpc>
                          <a:spcPct val="107000"/>
                        </a:lnSpc>
                        <a:spcAft>
                          <a:spcPts val="0"/>
                        </a:spcAft>
                      </a:pPr>
                      <a:r>
                        <a:rPr lang="en-GB" sz="1100" dirty="0">
                          <a:effectLst/>
                        </a:rPr>
                        <a:t>Ratios (net of Rf)</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1552402481"/>
                  </a:ext>
                </a:extLst>
              </a:tr>
              <a:tr h="208856">
                <a:tc>
                  <a:txBody>
                    <a:bodyPr/>
                    <a:lstStyle/>
                    <a:p>
                      <a:pPr>
                        <a:lnSpc>
                          <a:spcPct val="107000"/>
                        </a:lnSpc>
                        <a:spcAft>
                          <a:spcPts val="0"/>
                        </a:spcAft>
                      </a:pPr>
                      <a:r>
                        <a:rPr lang="en-GB" sz="1100" dirty="0">
                          <a:solidFill>
                            <a:schemeClr val="tx1"/>
                          </a:solidFill>
                          <a:effectLst/>
                        </a:rPr>
                        <a:t>Sharpe Ratio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-2.65%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-4.84%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17.05%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5.56%</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-0.56%</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-1.29%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2.23%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64311714"/>
                  </a:ext>
                </a:extLst>
              </a:tr>
              <a:tr h="208856">
                <a:tc>
                  <a:txBody>
                    <a:bodyPr/>
                    <a:lstStyle/>
                    <a:p>
                      <a:pPr>
                        <a:lnSpc>
                          <a:spcPct val="107000"/>
                        </a:lnSpc>
                        <a:spcAft>
                          <a:spcPts val="0"/>
                        </a:spcAft>
                      </a:pPr>
                      <a:r>
                        <a:rPr lang="en-GB" sz="1100" dirty="0">
                          <a:solidFill>
                            <a:schemeClr val="tx1"/>
                          </a:solidFill>
                          <a:effectLst/>
                        </a:rPr>
                        <a:t>Downside Volatility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11.39%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10.75%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11.87%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11.08%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10.87%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11.59%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795427004"/>
                  </a:ext>
                </a:extLst>
              </a:tr>
              <a:tr h="215626">
                <a:tc>
                  <a:txBody>
                    <a:bodyPr/>
                    <a:lstStyle/>
                    <a:p>
                      <a:pPr>
                        <a:lnSpc>
                          <a:spcPct val="107000"/>
                        </a:lnSpc>
                        <a:spcAft>
                          <a:spcPts val="0"/>
                        </a:spcAft>
                      </a:pPr>
                      <a:r>
                        <a:rPr lang="en-GB" sz="1100" dirty="0" err="1">
                          <a:solidFill>
                            <a:schemeClr val="tx1"/>
                          </a:solidFill>
                          <a:effectLst/>
                        </a:rPr>
                        <a:t>Sortino</a:t>
                      </a:r>
                      <a:r>
                        <a:rPr lang="en-GB" sz="1100" dirty="0">
                          <a:solidFill>
                            <a:schemeClr val="tx1"/>
                          </a:solidFill>
                          <a:effectLst/>
                        </a:rPr>
                        <a:t> Ratio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-3.89%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-8.09%</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39.51%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-0.93%</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3.59%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4271747346"/>
                  </a:ext>
                </a:extLst>
              </a:tr>
              <a:tr h="215626">
                <a:tc>
                  <a:txBody>
                    <a:bodyPr/>
                    <a:lstStyle/>
                    <a:p>
                      <a:pPr>
                        <a:lnSpc>
                          <a:spcPct val="107000"/>
                        </a:lnSpc>
                        <a:spcAft>
                          <a:spcPts val="0"/>
                        </a:spcAft>
                      </a:pPr>
                      <a:r>
                        <a:rPr lang="en-GB" sz="1100" dirty="0">
                          <a:effectLst/>
                        </a:rPr>
                        <a:t>Extreme Risk Statistics</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2453195414"/>
                  </a:ext>
                </a:extLst>
              </a:tr>
              <a:tr h="208856">
                <a:tc>
                  <a:txBody>
                    <a:bodyPr/>
                    <a:lstStyle/>
                    <a:p>
                      <a:pPr>
                        <a:lnSpc>
                          <a:spcPct val="107000"/>
                        </a:lnSpc>
                        <a:spcAft>
                          <a:spcPts val="0"/>
                        </a:spcAft>
                      </a:pPr>
                      <a:r>
                        <a:rPr lang="en-GB" sz="1100" dirty="0">
                          <a:solidFill>
                            <a:schemeClr val="tx1"/>
                          </a:solidFill>
                          <a:effectLst/>
                        </a:rPr>
                        <a:t>Best Monthly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45.45%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19.44%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134.33%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27.47%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16.88%</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16.88%</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19.25%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6244475"/>
                  </a:ext>
                </a:extLst>
              </a:tr>
              <a:tr h="208856">
                <a:tc>
                  <a:txBody>
                    <a:bodyPr/>
                    <a:lstStyle/>
                    <a:p>
                      <a:pPr>
                        <a:lnSpc>
                          <a:spcPct val="107000"/>
                        </a:lnSpc>
                        <a:spcAft>
                          <a:spcPts val="0"/>
                        </a:spcAft>
                      </a:pPr>
                      <a:r>
                        <a:rPr lang="en-GB" sz="1100" dirty="0">
                          <a:solidFill>
                            <a:schemeClr val="tx1"/>
                          </a:solidFill>
                          <a:effectLst/>
                        </a:rPr>
                        <a:t>Worst Monthly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-30.38%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-17.65%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-30.60%</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-17.66%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-21.34%</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-20.12%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-21.33%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14187267"/>
                  </a:ext>
                </a:extLst>
              </a:tr>
              <a:tr h="338715">
                <a:tc>
                  <a:txBody>
                    <a:bodyPr/>
                    <a:lstStyle/>
                    <a:p>
                      <a:pPr>
                        <a:lnSpc>
                          <a:spcPct val="107000"/>
                        </a:lnSpc>
                        <a:spcAft>
                          <a:spcPts val="0"/>
                        </a:spcAft>
                      </a:pPr>
                      <a:r>
                        <a:rPr lang="en-GB" sz="1100" dirty="0">
                          <a:solidFill>
                            <a:schemeClr val="tx1"/>
                          </a:solidFill>
                          <a:effectLst/>
                        </a:rPr>
                        <a:t>Percentage of Months with + Return (not netting of Rf)</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55.30%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55.12%</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56.73%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56.14%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55.12%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55.85%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54.82%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522747992"/>
                  </a:ext>
                </a:extLst>
              </a:tr>
              <a:tr h="215626">
                <a:tc>
                  <a:txBody>
                    <a:bodyPr/>
                    <a:lstStyle/>
                    <a:p>
                      <a:pPr>
                        <a:lnSpc>
                          <a:spcPct val="107000"/>
                        </a:lnSpc>
                        <a:spcAft>
                          <a:spcPts val="0"/>
                        </a:spcAft>
                      </a:pPr>
                      <a:r>
                        <a:rPr lang="en-GB" sz="1100" dirty="0">
                          <a:effectLst/>
                        </a:rPr>
                        <a:t>Performance Relative to the DJU (net of Rf)</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3862595342"/>
                  </a:ext>
                </a:extLst>
              </a:tr>
              <a:tr h="208856">
                <a:tc>
                  <a:txBody>
                    <a:bodyPr/>
                    <a:lstStyle/>
                    <a:p>
                      <a:pPr>
                        <a:lnSpc>
                          <a:spcPct val="107000"/>
                        </a:lnSpc>
                        <a:spcAft>
                          <a:spcPts val="0"/>
                        </a:spcAft>
                      </a:pPr>
                      <a:r>
                        <a:rPr lang="en-GB" sz="1100" dirty="0">
                          <a:solidFill>
                            <a:schemeClr val="tx1"/>
                          </a:solidFill>
                          <a:effectLst/>
                        </a:rPr>
                        <a:t>Annually Alpha</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-0.0041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0.0516</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0.0160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0.0036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0.0022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0.0089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899517385"/>
                  </a:ext>
                </a:extLst>
              </a:tr>
              <a:tr h="0">
                <a:tc>
                  <a:txBody>
                    <a:bodyPr/>
                    <a:lstStyle/>
                    <a:p>
                      <a:pPr>
                        <a:lnSpc>
                          <a:spcPct val="107000"/>
                        </a:lnSpc>
                        <a:spcAft>
                          <a:spcPts val="0"/>
                        </a:spcAft>
                      </a:pPr>
                      <a:r>
                        <a:rPr lang="en-GB" sz="1100" dirty="0">
                          <a:solidFill>
                            <a:schemeClr val="tx1"/>
                          </a:solidFill>
                          <a:effectLst/>
                        </a:rPr>
                        <a:t>Annually Beta to Market</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1.03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1.07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1.10</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1.03</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1.06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219745356"/>
                  </a:ext>
                </a:extLst>
              </a:tr>
              <a:tr h="215626">
                <a:tc>
                  <a:txBody>
                    <a:bodyPr/>
                    <a:lstStyle/>
                    <a:p>
                      <a:pPr>
                        <a:lnSpc>
                          <a:spcPct val="107000"/>
                        </a:lnSpc>
                        <a:spcAft>
                          <a:spcPts val="0"/>
                        </a:spcAft>
                      </a:pPr>
                      <a:r>
                        <a:rPr lang="en-GB" sz="1100" dirty="0">
                          <a:solidFill>
                            <a:schemeClr val="tx1"/>
                          </a:solidFill>
                          <a:effectLst/>
                        </a:rPr>
                        <a:t>Annually Correlation with DJU</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0.95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0.64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664296632"/>
                  </a:ext>
                </a:extLst>
              </a:tr>
            </a:tbl>
          </a:graphicData>
        </a:graphic>
      </p:graphicFrame>
    </p:spTree>
    <p:extLst>
      <p:ext uri="{BB962C8B-B14F-4D97-AF65-F5344CB8AC3E}">
        <p14:creationId xmlns:p14="http://schemas.microsoft.com/office/powerpoint/2010/main" val="1766677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ED0DAA0-61B0-46CB-9637-4A74F2B2DDD3}"/>
              </a:ext>
            </a:extLst>
          </p:cNvPr>
          <p:cNvGraphicFramePr>
            <a:graphicFrameLocks noGrp="1"/>
          </p:cNvGraphicFramePr>
          <p:nvPr>
            <p:extLst>
              <p:ext uri="{D42A27DB-BD31-4B8C-83A1-F6EECF244321}">
                <p14:modId xmlns:p14="http://schemas.microsoft.com/office/powerpoint/2010/main" val="4167086480"/>
              </p:ext>
            </p:extLst>
          </p:nvPr>
        </p:nvGraphicFramePr>
        <p:xfrm>
          <a:off x="1027956" y="1450206"/>
          <a:ext cx="9207340" cy="5092245"/>
        </p:xfrm>
        <a:graphic>
          <a:graphicData uri="http://schemas.openxmlformats.org/drawingml/2006/table">
            <a:tbl>
              <a:tblPr firstRow="1" firstCol="1" bandRow="1">
                <a:tableStyleId>{5C22544A-7EE6-4342-B048-85BDC9FD1C3A}</a:tableStyleId>
              </a:tblPr>
              <a:tblGrid>
                <a:gridCol w="3147095">
                  <a:extLst>
                    <a:ext uri="{9D8B030D-6E8A-4147-A177-3AD203B41FA5}">
                      <a16:colId xmlns:a16="http://schemas.microsoft.com/office/drawing/2014/main" val="3766305623"/>
                    </a:ext>
                  </a:extLst>
                </a:gridCol>
                <a:gridCol w="692785">
                  <a:extLst>
                    <a:ext uri="{9D8B030D-6E8A-4147-A177-3AD203B41FA5}">
                      <a16:colId xmlns:a16="http://schemas.microsoft.com/office/drawing/2014/main" val="2155438717"/>
                    </a:ext>
                  </a:extLst>
                </a:gridCol>
                <a:gridCol w="945198">
                  <a:extLst>
                    <a:ext uri="{9D8B030D-6E8A-4147-A177-3AD203B41FA5}">
                      <a16:colId xmlns:a16="http://schemas.microsoft.com/office/drawing/2014/main" val="3413748684"/>
                    </a:ext>
                  </a:extLst>
                </a:gridCol>
                <a:gridCol w="692501">
                  <a:extLst>
                    <a:ext uri="{9D8B030D-6E8A-4147-A177-3AD203B41FA5}">
                      <a16:colId xmlns:a16="http://schemas.microsoft.com/office/drawing/2014/main" val="822402595"/>
                    </a:ext>
                  </a:extLst>
                </a:gridCol>
                <a:gridCol w="633503">
                  <a:extLst>
                    <a:ext uri="{9D8B030D-6E8A-4147-A177-3AD203B41FA5}">
                      <a16:colId xmlns:a16="http://schemas.microsoft.com/office/drawing/2014/main" val="4131693734"/>
                    </a:ext>
                  </a:extLst>
                </a:gridCol>
                <a:gridCol w="633503">
                  <a:extLst>
                    <a:ext uri="{9D8B030D-6E8A-4147-A177-3AD203B41FA5}">
                      <a16:colId xmlns:a16="http://schemas.microsoft.com/office/drawing/2014/main" val="143602785"/>
                    </a:ext>
                  </a:extLst>
                </a:gridCol>
                <a:gridCol w="1192847">
                  <a:extLst>
                    <a:ext uri="{9D8B030D-6E8A-4147-A177-3AD203B41FA5}">
                      <a16:colId xmlns:a16="http://schemas.microsoft.com/office/drawing/2014/main" val="3802596456"/>
                    </a:ext>
                  </a:extLst>
                </a:gridCol>
                <a:gridCol w="633503">
                  <a:extLst>
                    <a:ext uri="{9D8B030D-6E8A-4147-A177-3AD203B41FA5}">
                      <a16:colId xmlns:a16="http://schemas.microsoft.com/office/drawing/2014/main" val="2545639759"/>
                    </a:ext>
                  </a:extLst>
                </a:gridCol>
                <a:gridCol w="636405">
                  <a:extLst>
                    <a:ext uri="{9D8B030D-6E8A-4147-A177-3AD203B41FA5}">
                      <a16:colId xmlns:a16="http://schemas.microsoft.com/office/drawing/2014/main" val="3209249223"/>
                    </a:ext>
                  </a:extLst>
                </a:gridCol>
              </a:tblGrid>
              <a:tr h="286445">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marL="68580" marR="68580" marT="0" marB="0" anchor="b"/>
                </a:tc>
                <a:tc gridSpan="8">
                  <a:txBody>
                    <a:bodyPr/>
                    <a:lstStyle/>
                    <a:p>
                      <a:pPr algn="ctr">
                        <a:lnSpc>
                          <a:spcPct val="107000"/>
                        </a:lnSpc>
                        <a:spcAft>
                          <a:spcPts val="0"/>
                        </a:spcAft>
                      </a:pPr>
                      <a:r>
                        <a:rPr lang="en-GB" sz="1100" dirty="0">
                          <a:effectLst/>
                        </a:rPr>
                        <a:t>Total Return (Arithmetic)</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437612260"/>
                  </a:ext>
                </a:extLst>
              </a:tr>
              <a:tr h="530419">
                <a:tc>
                  <a:txBody>
                    <a:bodyPr/>
                    <a:lstStyle/>
                    <a:p>
                      <a:pPr algn="ctr">
                        <a:lnSpc>
                          <a:spcPct val="107000"/>
                        </a:lnSpc>
                        <a:spcAft>
                          <a:spcPts val="0"/>
                        </a:spcAft>
                      </a:pPr>
                      <a:r>
                        <a:rPr lang="en-GB" sz="1600" dirty="0">
                          <a:solidFill>
                            <a:schemeClr val="tx1"/>
                          </a:solidFill>
                          <a:effectLst/>
                        </a:rPr>
                        <a:t>Jan 1989-Dec 2018</a:t>
                      </a:r>
                      <a:endParaRPr lang="en-GB" sz="16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u="sng" dirty="0">
                          <a:effectLst/>
                        </a:rPr>
                        <a:t>DJU</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Market Cap</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dirty="0">
                          <a:effectLst/>
                        </a:rPr>
                        <a:t>ROIC</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ROC</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Gross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EBITDA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Op CF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err="1">
                          <a:effectLst/>
                        </a:rPr>
                        <a:t>Curr</a:t>
                      </a:r>
                      <a:r>
                        <a:rPr lang="en-GB" sz="1100" dirty="0">
                          <a:effectLst/>
                        </a:rPr>
                        <a:t> Ratio</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extLst>
                  <a:ext uri="{0D108BD9-81ED-4DB2-BD59-A6C34878D82A}">
                    <a16:rowId xmlns:a16="http://schemas.microsoft.com/office/drawing/2014/main" val="2523171809"/>
                  </a:ext>
                </a:extLst>
              </a:tr>
              <a:tr h="201737">
                <a:tc>
                  <a:txBody>
                    <a:bodyPr/>
                    <a:lstStyle/>
                    <a:p>
                      <a:pPr>
                        <a:lnSpc>
                          <a:spcPct val="107000"/>
                        </a:lnSpc>
                        <a:spcAft>
                          <a:spcPts val="0"/>
                        </a:spcAft>
                      </a:pPr>
                      <a:r>
                        <a:rPr lang="en-GB" sz="1100">
                          <a:effectLst/>
                        </a:rPr>
                        <a:t>Annual return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pPr>
                      <a:endParaRPr lang="en-GB" sz="1100" b="1" dirty="0">
                        <a:effectLst/>
                        <a:latin typeface="Calibri" panose="020F0502020204030204" pitchFamily="34" charset="0"/>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extLst>
                  <a:ext uri="{0D108BD9-81ED-4DB2-BD59-A6C34878D82A}">
                    <a16:rowId xmlns:a16="http://schemas.microsoft.com/office/drawing/2014/main" val="1579997783"/>
                  </a:ext>
                </a:extLst>
              </a:tr>
              <a:tr h="261735">
                <a:tc>
                  <a:txBody>
                    <a:bodyPr/>
                    <a:lstStyle/>
                    <a:p>
                      <a:pPr>
                        <a:lnSpc>
                          <a:spcPct val="107000"/>
                        </a:lnSpc>
                        <a:spcAft>
                          <a:spcPts val="0"/>
                        </a:spcAft>
                      </a:pPr>
                      <a:r>
                        <a:rPr lang="en-GB" sz="1100" dirty="0">
                          <a:solidFill>
                            <a:schemeClr val="tx1"/>
                          </a:solidFill>
                          <a:effectLst/>
                        </a:rPr>
                        <a:t>Average Annual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11.02%</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13.13%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22.82%</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15.24%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13.61%</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13.42%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13.39%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13.13%</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724432503"/>
                  </a:ext>
                </a:extLst>
              </a:tr>
              <a:tr h="261735">
                <a:tc>
                  <a:txBody>
                    <a:bodyPr/>
                    <a:lstStyle/>
                    <a:p>
                      <a:pPr>
                        <a:lnSpc>
                          <a:spcPct val="107000"/>
                        </a:lnSpc>
                        <a:spcAft>
                          <a:spcPts val="0"/>
                        </a:spcAft>
                      </a:pPr>
                      <a:r>
                        <a:rPr lang="en-GB" sz="1100" dirty="0">
                          <a:solidFill>
                            <a:schemeClr val="tx1"/>
                          </a:solidFill>
                          <a:effectLst/>
                        </a:rPr>
                        <a:t>Annual Volatility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18.70%</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18.82%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36.03%</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22.84%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19.73%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19.06%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17.85%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20.29%</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648732224"/>
                  </a:ext>
                </a:extLst>
              </a:tr>
              <a:tr h="189035">
                <a:tc>
                  <a:txBody>
                    <a:bodyPr/>
                    <a:lstStyle/>
                    <a:p>
                      <a:pPr>
                        <a:lnSpc>
                          <a:spcPct val="115000"/>
                        </a:lnSpc>
                        <a:spcAft>
                          <a:spcPts val="0"/>
                        </a:spcAft>
                      </a:pPr>
                      <a:r>
                        <a:rPr lang="en-GB" sz="1100" dirty="0">
                          <a:solidFill>
                            <a:schemeClr val="tx1"/>
                          </a:solidFill>
                          <a:effectLst/>
                        </a:rPr>
                        <a:t>Average Annual Risk Free Rate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b="1" u="sng" dirty="0">
                          <a:effectLst/>
                        </a:rPr>
                        <a:t>3.04%</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b="1">
                          <a:effectLst/>
                        </a:rPr>
                        <a:t>3.04%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dirty="0">
                          <a:effectLst/>
                        </a:rPr>
                        <a:t>3.04%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4175438944"/>
                  </a:ext>
                </a:extLst>
              </a:tr>
              <a:tr h="189035">
                <a:tc>
                  <a:txBody>
                    <a:bodyPr/>
                    <a:lstStyle/>
                    <a:p>
                      <a:pPr>
                        <a:lnSpc>
                          <a:spcPct val="107000"/>
                        </a:lnSpc>
                        <a:spcAft>
                          <a:spcPts val="0"/>
                        </a:spcAft>
                      </a:pPr>
                      <a:r>
                        <a:rPr lang="en-GB" sz="1100" dirty="0">
                          <a:solidFill>
                            <a:schemeClr val="tx1"/>
                          </a:solidFill>
                          <a:effectLst/>
                        </a:rPr>
                        <a:t>End Value with 1$ invested</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b="1" u="sng" dirty="0">
                          <a:effectLst/>
                        </a:rPr>
                        <a:t>14.71</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26.76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b="1" dirty="0">
                          <a:effectLst/>
                        </a:rPr>
                        <a:t>181.77</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40.60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28.79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28.19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29.46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dirty="0">
                          <a:effectLst/>
                        </a:rPr>
                        <a:t>24.56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extLst>
                  <a:ext uri="{0D108BD9-81ED-4DB2-BD59-A6C34878D82A}">
                    <a16:rowId xmlns:a16="http://schemas.microsoft.com/office/drawing/2014/main" val="222030201"/>
                  </a:ext>
                </a:extLst>
              </a:tr>
              <a:tr h="189035">
                <a:tc>
                  <a:txBody>
                    <a:bodyPr/>
                    <a:lstStyle/>
                    <a:p>
                      <a:pPr>
                        <a:lnSpc>
                          <a:spcPct val="107000"/>
                        </a:lnSpc>
                        <a:spcAft>
                          <a:spcPts val="0"/>
                        </a:spcAft>
                      </a:pPr>
                      <a:r>
                        <a:rPr lang="en-GB" sz="1100" dirty="0">
                          <a:effectLst/>
                        </a:rPr>
                        <a:t>Ratios (net of Rf)</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720130755"/>
                  </a:ext>
                </a:extLst>
              </a:tr>
              <a:tr h="183057">
                <a:tc>
                  <a:txBody>
                    <a:bodyPr/>
                    <a:lstStyle/>
                    <a:p>
                      <a:pPr>
                        <a:lnSpc>
                          <a:spcPct val="107000"/>
                        </a:lnSpc>
                        <a:spcAft>
                          <a:spcPts val="0"/>
                        </a:spcAft>
                      </a:pPr>
                      <a:r>
                        <a:rPr lang="en-GB" sz="1100" dirty="0">
                          <a:solidFill>
                            <a:schemeClr val="tx1"/>
                          </a:solidFill>
                          <a:effectLst/>
                        </a:rPr>
                        <a:t>Sharpe Ratio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42.58%</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54.2%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56.1%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54.2%</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53.7%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54.7%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58.2%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49.7%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585823194"/>
                  </a:ext>
                </a:extLst>
              </a:tr>
              <a:tr h="261735">
                <a:tc>
                  <a:txBody>
                    <a:bodyPr/>
                    <a:lstStyle/>
                    <a:p>
                      <a:pPr>
                        <a:lnSpc>
                          <a:spcPct val="107000"/>
                        </a:lnSpc>
                        <a:spcAft>
                          <a:spcPts val="0"/>
                        </a:spcAft>
                      </a:pPr>
                      <a:r>
                        <a:rPr lang="en-GB" sz="1100" dirty="0">
                          <a:solidFill>
                            <a:schemeClr val="tx1"/>
                          </a:solidFill>
                          <a:effectLst/>
                        </a:rPr>
                        <a:t>Downside Volatility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13.95%</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11.75%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13.76%</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13.57%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13.39%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12.94%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12.32%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14.77%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197993036"/>
                  </a:ext>
                </a:extLst>
              </a:tr>
              <a:tr h="261735">
                <a:tc>
                  <a:txBody>
                    <a:bodyPr/>
                    <a:lstStyle/>
                    <a:p>
                      <a:pPr>
                        <a:lnSpc>
                          <a:spcPct val="107000"/>
                        </a:lnSpc>
                        <a:spcAft>
                          <a:spcPts val="0"/>
                        </a:spcAft>
                      </a:pPr>
                      <a:r>
                        <a:rPr lang="en-GB" sz="1100" dirty="0" err="1">
                          <a:solidFill>
                            <a:schemeClr val="tx1"/>
                          </a:solidFill>
                          <a:effectLst/>
                        </a:rPr>
                        <a:t>Sortino</a:t>
                      </a:r>
                      <a:r>
                        <a:rPr lang="en-GB" sz="1100" dirty="0">
                          <a:solidFill>
                            <a:schemeClr val="tx1"/>
                          </a:solidFill>
                          <a:effectLst/>
                        </a:rPr>
                        <a:t> Ratio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57.21%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85.90%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143.76%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89.97%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78.97%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80.21%</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84.04%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68.36%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125323187"/>
                  </a:ext>
                </a:extLst>
              </a:tr>
              <a:tr h="189035">
                <a:tc>
                  <a:txBody>
                    <a:bodyPr/>
                    <a:lstStyle/>
                    <a:p>
                      <a:pPr>
                        <a:lnSpc>
                          <a:spcPct val="107000"/>
                        </a:lnSpc>
                        <a:spcAft>
                          <a:spcPts val="0"/>
                        </a:spcAft>
                      </a:pPr>
                      <a:r>
                        <a:rPr lang="en-GB" sz="1100" dirty="0">
                          <a:effectLst/>
                        </a:rPr>
                        <a:t>Extreme Risk Statistics</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1744691799"/>
                  </a:ext>
                </a:extLst>
              </a:tr>
              <a:tr h="261735">
                <a:tc>
                  <a:txBody>
                    <a:bodyPr/>
                    <a:lstStyle/>
                    <a:p>
                      <a:pPr>
                        <a:lnSpc>
                          <a:spcPct val="107000"/>
                        </a:lnSpc>
                        <a:spcAft>
                          <a:spcPts val="0"/>
                        </a:spcAft>
                      </a:pPr>
                      <a:r>
                        <a:rPr lang="en-GB" sz="1100" dirty="0">
                          <a:solidFill>
                            <a:schemeClr val="tx1"/>
                          </a:solidFill>
                          <a:effectLst/>
                        </a:rPr>
                        <a:t>Best </a:t>
                      </a:r>
                      <a:r>
                        <a:rPr lang="en-GB" sz="1100" dirty="0" err="1">
                          <a:solidFill>
                            <a:schemeClr val="tx1"/>
                          </a:solidFill>
                          <a:effectLst/>
                        </a:rPr>
                        <a:t>Month,y</a:t>
                      </a:r>
                      <a:r>
                        <a:rPr lang="en-GB" sz="1100" dirty="0">
                          <a:solidFill>
                            <a:schemeClr val="tx1"/>
                          </a:solidFill>
                          <a:effectLst/>
                        </a:rPr>
                        <a:t>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50.76%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19.37%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134.84%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27.36%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15.83%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14.40%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13.93%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15.34%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723653157"/>
                  </a:ext>
                </a:extLst>
              </a:tr>
              <a:tr h="396077">
                <a:tc>
                  <a:txBody>
                    <a:bodyPr/>
                    <a:lstStyle/>
                    <a:p>
                      <a:pPr>
                        <a:lnSpc>
                          <a:spcPct val="107000"/>
                        </a:lnSpc>
                        <a:spcAft>
                          <a:spcPts val="0"/>
                        </a:spcAft>
                      </a:pPr>
                      <a:r>
                        <a:rPr lang="en-GB" sz="1100" dirty="0">
                          <a:solidFill>
                            <a:schemeClr val="tx1"/>
                          </a:solidFill>
                          <a:effectLst/>
                        </a:rPr>
                        <a:t>Worst </a:t>
                      </a:r>
                      <a:r>
                        <a:rPr lang="en-GB" sz="1100" dirty="0" err="1">
                          <a:solidFill>
                            <a:schemeClr val="tx1"/>
                          </a:solidFill>
                          <a:effectLst/>
                        </a:rPr>
                        <a:t>Monttly</a:t>
                      </a:r>
                      <a:r>
                        <a:rPr lang="en-GB" sz="1100" dirty="0">
                          <a:solidFill>
                            <a:schemeClr val="tx1"/>
                          </a:solidFill>
                          <a:effectLst/>
                        </a:rPr>
                        <a:t>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-27.84%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-11.18%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-28.59%</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-17.55%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-21.26%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-20.04%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-13.00%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-21.28%</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602440365"/>
                  </a:ext>
                </a:extLst>
              </a:tr>
              <a:tr h="284673">
                <a:tc>
                  <a:txBody>
                    <a:bodyPr/>
                    <a:lstStyle/>
                    <a:p>
                      <a:pPr>
                        <a:lnSpc>
                          <a:spcPct val="107000"/>
                        </a:lnSpc>
                        <a:spcAft>
                          <a:spcPts val="0"/>
                        </a:spcAft>
                      </a:pPr>
                      <a:r>
                        <a:rPr lang="en-GB" sz="1100" dirty="0">
                          <a:solidFill>
                            <a:schemeClr val="tx1"/>
                          </a:solidFill>
                          <a:effectLst/>
                        </a:rPr>
                        <a:t>Percentage of Months with + Return (not netting of Rf)</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63.61%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65.28%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65.56%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63.89%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64.17%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64.44%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65.83%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64.17%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243203588"/>
                  </a:ext>
                </a:extLst>
              </a:tr>
              <a:tr h="261735">
                <a:tc>
                  <a:txBody>
                    <a:bodyPr/>
                    <a:lstStyle/>
                    <a:p>
                      <a:pPr>
                        <a:lnSpc>
                          <a:spcPct val="107000"/>
                        </a:lnSpc>
                        <a:spcAft>
                          <a:spcPts val="0"/>
                        </a:spcAft>
                      </a:pPr>
                      <a:r>
                        <a:rPr lang="en-GB" sz="1100" dirty="0">
                          <a:effectLst/>
                        </a:rPr>
                        <a:t>Performance Relative to the DJU (net of Rf)</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3746048037"/>
                  </a:ext>
                </a:extLst>
              </a:tr>
              <a:tr h="183057">
                <a:tc>
                  <a:txBody>
                    <a:bodyPr/>
                    <a:lstStyle/>
                    <a:p>
                      <a:pPr>
                        <a:lnSpc>
                          <a:spcPct val="107000"/>
                        </a:lnSpc>
                        <a:spcAft>
                          <a:spcPts val="0"/>
                        </a:spcAft>
                      </a:pPr>
                      <a:r>
                        <a:rPr lang="en-GB" sz="1100" dirty="0">
                          <a:solidFill>
                            <a:schemeClr val="tx1"/>
                          </a:solidFill>
                          <a:effectLst/>
                        </a:rPr>
                        <a:t>Annually Alpha</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0</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0.0233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0.1219</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0.0364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0.0272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0.0274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0.0315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0.0200</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849316300"/>
                  </a:ext>
                </a:extLst>
              </a:tr>
              <a:tr h="183057">
                <a:tc>
                  <a:txBody>
                    <a:bodyPr/>
                    <a:lstStyle/>
                    <a:p>
                      <a:pPr>
                        <a:lnSpc>
                          <a:spcPct val="107000"/>
                        </a:lnSpc>
                        <a:spcAft>
                          <a:spcPts val="0"/>
                        </a:spcAft>
                      </a:pPr>
                      <a:r>
                        <a:rPr lang="en-GB" sz="1100" dirty="0">
                          <a:solidFill>
                            <a:schemeClr val="tx1"/>
                          </a:solidFill>
                          <a:effectLst/>
                        </a:rPr>
                        <a:t>Annually Beta to Market</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0.95</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0.90</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1.01</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924322210"/>
                  </a:ext>
                </a:extLst>
              </a:tr>
              <a:tr h="189035">
                <a:tc>
                  <a:txBody>
                    <a:bodyPr/>
                    <a:lstStyle/>
                    <a:p>
                      <a:pPr>
                        <a:lnSpc>
                          <a:spcPct val="107000"/>
                        </a:lnSpc>
                        <a:spcAft>
                          <a:spcPts val="0"/>
                        </a:spcAft>
                      </a:pPr>
                      <a:r>
                        <a:rPr lang="en-GB" sz="1100" dirty="0">
                          <a:solidFill>
                            <a:schemeClr val="tx1"/>
                          </a:solidFill>
                          <a:effectLst/>
                        </a:rPr>
                        <a:t>Annually Correlation with DJU</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0.54</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75747529"/>
                  </a:ext>
                </a:extLst>
              </a:tr>
            </a:tbl>
          </a:graphicData>
        </a:graphic>
      </p:graphicFrame>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Arithmetic Annual Total Return</a:t>
            </a:r>
          </a:p>
        </p:txBody>
      </p:sp>
    </p:spTree>
    <p:extLst>
      <p:ext uri="{BB962C8B-B14F-4D97-AF65-F5344CB8AC3E}">
        <p14:creationId xmlns:p14="http://schemas.microsoft.com/office/powerpoint/2010/main" val="240834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Autocorrelation of Fundamentals</a:t>
            </a:r>
          </a:p>
        </p:txBody>
      </p:sp>
    </p:spTree>
    <p:extLst>
      <p:ext uri="{BB962C8B-B14F-4D97-AF65-F5344CB8AC3E}">
        <p14:creationId xmlns:p14="http://schemas.microsoft.com/office/powerpoint/2010/main" val="2345257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6</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Further Regression Studies</a:t>
            </a:r>
          </a:p>
        </p:txBody>
      </p:sp>
    </p:spTree>
    <p:extLst>
      <p:ext uri="{BB962C8B-B14F-4D97-AF65-F5344CB8AC3E}">
        <p14:creationId xmlns:p14="http://schemas.microsoft.com/office/powerpoint/2010/main" val="2560330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Preparation for Regression</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188976" y="913305"/>
            <a:ext cx="10741152" cy="5031390"/>
          </a:xfrm>
        </p:spPr>
        <p:txBody>
          <a:bodyPr anchor="ctr">
            <a:normAutofit/>
          </a:bodyPr>
          <a:lstStyle/>
          <a:p>
            <a:r>
              <a:rPr lang="en-US" dirty="0"/>
              <a:t>On this part, we are trying to “break down”  all the fundamental weighted indices. We run OLS on the following two sets of data:</a:t>
            </a:r>
          </a:p>
          <a:p>
            <a:pPr marL="342900" indent="-342900">
              <a:buFont typeface="+mj-lt"/>
              <a:buAutoNum type="alphaLcParenR"/>
            </a:pPr>
            <a:r>
              <a:rPr lang="en-US" dirty="0"/>
              <a:t> Total Return vs Fundamental Factors </a:t>
            </a:r>
          </a:p>
          <a:p>
            <a:pPr marL="342900" indent="-342900">
              <a:buFont typeface="+mj-lt"/>
              <a:buAutoNum type="alphaLcParenR"/>
            </a:pPr>
            <a:r>
              <a:rPr lang="en-US" dirty="0"/>
              <a:t> Price Return vs Fundamental Factors </a:t>
            </a:r>
          </a:p>
          <a:p>
            <a:r>
              <a:rPr lang="en-US" dirty="0"/>
              <a:t>  As our former part shows that ROIC and ROCE weighted indices tends to beat the Market Cap and Price weighted indices, we can conclude that the heavily weighted stocks in ROIC or ROCE index must generate excess return so that the index, as a whole, can outperform the average. That is to say companies with higher ROIC or ROCE should have higher return.</a:t>
            </a:r>
          </a:p>
          <a:p>
            <a:r>
              <a:rPr lang="en-US" dirty="0"/>
              <a:t>So we should test on how valid it is that certain fundamental factors could significantly explain the total return or price return.</a:t>
            </a:r>
            <a:endParaRPr lang="en-SG" dirty="0"/>
          </a:p>
        </p:txBody>
      </p:sp>
    </p:spTree>
    <p:extLst>
      <p:ext uri="{BB962C8B-B14F-4D97-AF65-F5344CB8AC3E}">
        <p14:creationId xmlns:p14="http://schemas.microsoft.com/office/powerpoint/2010/main" val="55602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Regression </a:t>
            </a:r>
            <a:r>
              <a:rPr lang="en-US" altLang="zh-CN" dirty="0"/>
              <a:t>Results</a:t>
            </a:r>
            <a:endParaRPr lang="en-GB" dirty="0"/>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188976" y="913305"/>
            <a:ext cx="10741152" cy="5031390"/>
          </a:xfrm>
        </p:spPr>
        <p:txBody>
          <a:bodyPr anchor="ctr">
            <a:normAutofit/>
          </a:bodyPr>
          <a:lstStyle/>
          <a:p>
            <a:r>
              <a:rPr lang="en-US" dirty="0"/>
              <a:t>After running </a:t>
            </a:r>
            <a:r>
              <a:rPr lang="en-US" dirty="0">
                <a:hlinkClick r:id="rId2" action="ppaction://hlinksldjump"/>
              </a:rPr>
              <a:t>tons of regression </a:t>
            </a:r>
            <a:r>
              <a:rPr lang="en-US" dirty="0"/>
              <a:t>between individual price return/total return vs fundamental factors, we get the estimation parameters of alpha and beta listed in the following tables, along with the </a:t>
            </a:r>
            <a:r>
              <a:rPr lang="en-US" dirty="0">
                <a:hlinkClick r:id="rId3" action="ppaction://hlinksldjump"/>
              </a:rPr>
              <a:t>R-square value </a:t>
            </a:r>
            <a:r>
              <a:rPr lang="en-US" dirty="0"/>
              <a:t>of each regression.</a:t>
            </a:r>
          </a:p>
          <a:p>
            <a:r>
              <a:rPr lang="en-US" dirty="0"/>
              <a:t> And as we see the ROIC row(red) crossing all the companies, we can find that R-square is always larger than the others, which indicates that ROIC always can explain greater portion of price and total return.</a:t>
            </a:r>
          </a:p>
          <a:p>
            <a:r>
              <a:rPr lang="en-US" dirty="0"/>
              <a:t>The ROCE factor is the second powerful explanatory variable among all the factors. This figure is consistent with our previous conclusion.</a:t>
            </a:r>
          </a:p>
          <a:p>
            <a:r>
              <a:rPr lang="en-US" altLang="zh-CN" dirty="0"/>
              <a:t>Now finding the solid foundation behind the ROIC and ROCE weighted index outperformance, we can finally make the conclusion that these two beta portfolio is “smarter” than price or market cap.</a:t>
            </a:r>
            <a:endParaRPr lang="en-SG" dirty="0"/>
          </a:p>
        </p:txBody>
      </p:sp>
    </p:spTree>
    <p:extLst>
      <p:ext uri="{BB962C8B-B14F-4D97-AF65-F5344CB8AC3E}">
        <p14:creationId xmlns:p14="http://schemas.microsoft.com/office/powerpoint/2010/main" val="2845984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altLang="zh-CN" dirty="0"/>
              <a:t>Individual Price Return vs Factors</a:t>
            </a:r>
            <a:endParaRPr lang="en-GB" dirty="0"/>
          </a:p>
        </p:txBody>
      </p:sp>
      <p:pic>
        <p:nvPicPr>
          <p:cNvPr id="3" name="图片 2">
            <a:extLst>
              <a:ext uri="{FF2B5EF4-FFF2-40B4-BE49-F238E27FC236}">
                <a16:creationId xmlns:a16="http://schemas.microsoft.com/office/drawing/2014/main" id="{4F2B2E6A-FA32-4A19-B99B-FD0C20E143E9}"/>
              </a:ext>
            </a:extLst>
          </p:cNvPr>
          <p:cNvPicPr>
            <a:picLocks noChangeAspect="1"/>
          </p:cNvPicPr>
          <p:nvPr/>
        </p:nvPicPr>
        <p:blipFill>
          <a:blip r:embed="rId2"/>
          <a:stretch>
            <a:fillRect/>
          </a:stretch>
        </p:blipFill>
        <p:spPr>
          <a:xfrm>
            <a:off x="595376" y="1691322"/>
            <a:ext cx="11025632" cy="4471258"/>
          </a:xfrm>
          <a:prstGeom prst="rect">
            <a:avLst/>
          </a:prstGeom>
        </p:spPr>
      </p:pic>
    </p:spTree>
    <p:extLst>
      <p:ext uri="{BB962C8B-B14F-4D97-AF65-F5344CB8AC3E}">
        <p14:creationId xmlns:p14="http://schemas.microsoft.com/office/powerpoint/2010/main" val="2348168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altLang="zh-CN" dirty="0"/>
              <a:t>Individual Price Return vs Factors</a:t>
            </a:r>
            <a:endParaRPr lang="en-GB" dirty="0"/>
          </a:p>
        </p:txBody>
      </p:sp>
      <p:pic>
        <p:nvPicPr>
          <p:cNvPr id="5" name="图片 4">
            <a:extLst>
              <a:ext uri="{FF2B5EF4-FFF2-40B4-BE49-F238E27FC236}">
                <a16:creationId xmlns:a16="http://schemas.microsoft.com/office/drawing/2014/main" id="{80B4816B-5765-4EB1-BBC7-680B113565E6}"/>
              </a:ext>
            </a:extLst>
          </p:cNvPr>
          <p:cNvPicPr>
            <a:picLocks noChangeAspect="1"/>
          </p:cNvPicPr>
          <p:nvPr/>
        </p:nvPicPr>
        <p:blipFill>
          <a:blip r:embed="rId2"/>
          <a:stretch>
            <a:fillRect/>
          </a:stretch>
        </p:blipFill>
        <p:spPr>
          <a:xfrm>
            <a:off x="578781" y="1691322"/>
            <a:ext cx="11034437" cy="4470400"/>
          </a:xfrm>
          <a:prstGeom prst="rect">
            <a:avLst/>
          </a:prstGeom>
        </p:spPr>
      </p:pic>
    </p:spTree>
    <p:extLst>
      <p:ext uri="{BB962C8B-B14F-4D97-AF65-F5344CB8AC3E}">
        <p14:creationId xmlns:p14="http://schemas.microsoft.com/office/powerpoint/2010/main" val="106471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a:xfrm>
            <a:off x="1261872" y="365760"/>
            <a:ext cx="9692640" cy="1325562"/>
          </a:xfrm>
        </p:spPr>
        <p:txBody>
          <a:bodyPr anchor="ctr">
            <a:normAutofit/>
          </a:bodyPr>
          <a:lstStyle/>
          <a:p>
            <a:r>
              <a:rPr lang="en-US" altLang="zh-CN" dirty="0"/>
              <a:t>Individual Total Return vs Factors</a:t>
            </a:r>
            <a:endParaRPr lang="en-GB" dirty="0"/>
          </a:p>
        </p:txBody>
      </p:sp>
      <p:pic>
        <p:nvPicPr>
          <p:cNvPr id="5" name="图片 4">
            <a:extLst>
              <a:ext uri="{FF2B5EF4-FFF2-40B4-BE49-F238E27FC236}">
                <a16:creationId xmlns:a16="http://schemas.microsoft.com/office/drawing/2014/main" id="{4ED79D95-F921-4DA3-B73A-D38604EDE101}"/>
              </a:ext>
            </a:extLst>
          </p:cNvPr>
          <p:cNvPicPr>
            <a:picLocks noChangeAspect="1"/>
          </p:cNvPicPr>
          <p:nvPr/>
        </p:nvPicPr>
        <p:blipFill>
          <a:blip r:embed="rId2"/>
          <a:stretch>
            <a:fillRect/>
          </a:stretch>
        </p:blipFill>
        <p:spPr>
          <a:xfrm>
            <a:off x="753872" y="1528921"/>
            <a:ext cx="10708640" cy="4963319"/>
          </a:xfrm>
          <a:prstGeom prst="rect">
            <a:avLst/>
          </a:prstGeom>
        </p:spPr>
      </p:pic>
    </p:spTree>
    <p:extLst>
      <p:ext uri="{BB962C8B-B14F-4D97-AF65-F5344CB8AC3E}">
        <p14:creationId xmlns:p14="http://schemas.microsoft.com/office/powerpoint/2010/main" val="230074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altLang="zh-CN" dirty="0"/>
              <a:t>Individual Total Return vs Factors</a:t>
            </a:r>
            <a:endParaRPr lang="en-GB" dirty="0"/>
          </a:p>
        </p:txBody>
      </p:sp>
      <p:pic>
        <p:nvPicPr>
          <p:cNvPr id="3" name="图片 2">
            <a:extLst>
              <a:ext uri="{FF2B5EF4-FFF2-40B4-BE49-F238E27FC236}">
                <a16:creationId xmlns:a16="http://schemas.microsoft.com/office/drawing/2014/main" id="{C5A81DF4-E9BA-4581-89C2-F3A61952FEFB}"/>
              </a:ext>
            </a:extLst>
          </p:cNvPr>
          <p:cNvPicPr>
            <a:picLocks noChangeAspect="1"/>
          </p:cNvPicPr>
          <p:nvPr/>
        </p:nvPicPr>
        <p:blipFill>
          <a:blip r:embed="rId2"/>
          <a:stretch>
            <a:fillRect/>
          </a:stretch>
        </p:blipFill>
        <p:spPr>
          <a:xfrm>
            <a:off x="775716" y="1546387"/>
            <a:ext cx="10640568" cy="4767992"/>
          </a:xfrm>
          <a:prstGeom prst="rect">
            <a:avLst/>
          </a:prstGeom>
        </p:spPr>
      </p:pic>
    </p:spTree>
    <p:extLst>
      <p:ext uri="{BB962C8B-B14F-4D97-AF65-F5344CB8AC3E}">
        <p14:creationId xmlns:p14="http://schemas.microsoft.com/office/powerpoint/2010/main" val="3969711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a:xfrm>
            <a:off x="1261872" y="365760"/>
            <a:ext cx="9692640" cy="1325562"/>
          </a:xfrm>
        </p:spPr>
        <p:txBody>
          <a:bodyPr anchor="ctr">
            <a:normAutofit/>
          </a:bodyPr>
          <a:lstStyle/>
          <a:p>
            <a:r>
              <a:rPr lang="en-US" altLang="zh-CN" dirty="0"/>
              <a:t>Price Return vs Factors-R^2</a:t>
            </a:r>
            <a:endParaRPr lang="en-GB" dirty="0"/>
          </a:p>
        </p:txBody>
      </p:sp>
      <p:graphicFrame>
        <p:nvGraphicFramePr>
          <p:cNvPr id="20" name="对象 19">
            <a:extLst>
              <a:ext uri="{FF2B5EF4-FFF2-40B4-BE49-F238E27FC236}">
                <a16:creationId xmlns:a16="http://schemas.microsoft.com/office/drawing/2014/main" id="{AB848363-80D3-4051-B84F-B36654FE3917}"/>
              </a:ext>
            </a:extLst>
          </p:cNvPr>
          <p:cNvGraphicFramePr>
            <a:graphicFrameLocks noChangeAspect="1"/>
          </p:cNvGraphicFramePr>
          <p:nvPr>
            <p:extLst>
              <p:ext uri="{D42A27DB-BD31-4B8C-83A1-F6EECF244321}">
                <p14:modId xmlns:p14="http://schemas.microsoft.com/office/powerpoint/2010/main" val="694655415"/>
              </p:ext>
            </p:extLst>
          </p:nvPr>
        </p:nvGraphicFramePr>
        <p:xfrm>
          <a:off x="1333500" y="1322705"/>
          <a:ext cx="9525000" cy="5311775"/>
        </p:xfrm>
        <a:graphic>
          <a:graphicData uri="http://schemas.openxmlformats.org/presentationml/2006/ole">
            <mc:AlternateContent xmlns:mc="http://schemas.openxmlformats.org/markup-compatibility/2006">
              <mc:Choice xmlns:v="urn:schemas-microsoft-com:vml" Requires="v">
                <p:oleObj spid="_x0000_s1027" name="Worksheet" r:id="rId3" imgW="9525071" imgH="5311061" progId="Excel.Sheet.12">
                  <p:embed/>
                </p:oleObj>
              </mc:Choice>
              <mc:Fallback>
                <p:oleObj name="Worksheet" r:id="rId3" imgW="9525071" imgH="5311061" progId="Excel.Sheet.12">
                  <p:embed/>
                  <p:pic>
                    <p:nvPicPr>
                      <p:cNvPr id="0" name=""/>
                      <p:cNvPicPr/>
                      <p:nvPr/>
                    </p:nvPicPr>
                    <p:blipFill>
                      <a:blip r:embed="rId4"/>
                      <a:stretch>
                        <a:fillRect/>
                      </a:stretch>
                    </p:blipFill>
                    <p:spPr>
                      <a:xfrm>
                        <a:off x="1333500" y="1322705"/>
                        <a:ext cx="9525000" cy="5311775"/>
                      </a:xfrm>
                      <a:prstGeom prst="rect">
                        <a:avLst/>
                      </a:prstGeom>
                    </p:spPr>
                  </p:pic>
                </p:oleObj>
              </mc:Fallback>
            </mc:AlternateContent>
          </a:graphicData>
        </a:graphic>
      </p:graphicFrame>
    </p:spTree>
    <p:extLst>
      <p:ext uri="{BB962C8B-B14F-4D97-AF65-F5344CB8AC3E}">
        <p14:creationId xmlns:p14="http://schemas.microsoft.com/office/powerpoint/2010/main" val="1247398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a:xfrm>
            <a:off x="1261872" y="365760"/>
            <a:ext cx="9692640" cy="1325562"/>
          </a:xfrm>
        </p:spPr>
        <p:txBody>
          <a:bodyPr anchor="ctr">
            <a:normAutofit/>
          </a:bodyPr>
          <a:lstStyle/>
          <a:p>
            <a:r>
              <a:rPr lang="en-US" altLang="zh-CN" dirty="0"/>
              <a:t>Total Return vs Factors-R^2</a:t>
            </a:r>
            <a:endParaRPr lang="en-GB" dirty="0"/>
          </a:p>
        </p:txBody>
      </p:sp>
      <p:graphicFrame>
        <p:nvGraphicFramePr>
          <p:cNvPr id="4" name="对象 3">
            <a:extLst>
              <a:ext uri="{FF2B5EF4-FFF2-40B4-BE49-F238E27FC236}">
                <a16:creationId xmlns:a16="http://schemas.microsoft.com/office/drawing/2014/main" id="{FFA7DCE8-65C3-4938-A7D1-F5818B7B2585}"/>
              </a:ext>
            </a:extLst>
          </p:cNvPr>
          <p:cNvGraphicFramePr>
            <a:graphicFrameLocks noChangeAspect="1"/>
          </p:cNvGraphicFramePr>
          <p:nvPr>
            <p:extLst>
              <p:ext uri="{D42A27DB-BD31-4B8C-83A1-F6EECF244321}">
                <p14:modId xmlns:p14="http://schemas.microsoft.com/office/powerpoint/2010/main" val="655478725"/>
              </p:ext>
            </p:extLst>
          </p:nvPr>
        </p:nvGraphicFramePr>
        <p:xfrm>
          <a:off x="1421383" y="1272858"/>
          <a:ext cx="9349233" cy="5496797"/>
        </p:xfrm>
        <a:graphic>
          <a:graphicData uri="http://schemas.openxmlformats.org/presentationml/2006/ole">
            <mc:AlternateContent xmlns:mc="http://schemas.openxmlformats.org/markup-compatibility/2006">
              <mc:Choice xmlns:v="urn:schemas-microsoft-com:vml" Requires="v">
                <p:oleObj spid="_x0000_s2052" name="Worksheet" r:id="rId3" imgW="9608855" imgH="5775991" progId="Excel.Sheet.12">
                  <p:embed/>
                </p:oleObj>
              </mc:Choice>
              <mc:Fallback>
                <p:oleObj name="Worksheet" r:id="rId3" imgW="9608855" imgH="5775991" progId="Excel.Sheet.12">
                  <p:embed/>
                  <p:pic>
                    <p:nvPicPr>
                      <p:cNvPr id="0" name=""/>
                      <p:cNvPicPr/>
                      <p:nvPr/>
                    </p:nvPicPr>
                    <p:blipFill>
                      <a:blip r:embed="rId4"/>
                      <a:stretch>
                        <a:fillRect/>
                      </a:stretch>
                    </p:blipFill>
                    <p:spPr>
                      <a:xfrm>
                        <a:off x="1421383" y="1272858"/>
                        <a:ext cx="9349233" cy="5496797"/>
                      </a:xfrm>
                      <a:prstGeom prst="rect">
                        <a:avLst/>
                      </a:prstGeom>
                    </p:spPr>
                  </p:pic>
                </p:oleObj>
              </mc:Fallback>
            </mc:AlternateContent>
          </a:graphicData>
        </a:graphic>
      </p:graphicFrame>
    </p:spTree>
    <p:extLst>
      <p:ext uri="{BB962C8B-B14F-4D97-AF65-F5344CB8AC3E}">
        <p14:creationId xmlns:p14="http://schemas.microsoft.com/office/powerpoint/2010/main" val="1933817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7</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261</TotalTime>
  <Words>2352</Words>
  <Application>Microsoft Office PowerPoint</Application>
  <PresentationFormat>宽屏</PresentationFormat>
  <Paragraphs>475</Paragraphs>
  <Slides>37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7" baseType="lpstr">
      <vt:lpstr>DengXian</vt:lpstr>
      <vt:lpstr>宋体</vt:lpstr>
      <vt:lpstr>Arial</vt:lpstr>
      <vt:lpstr>Calibri</vt:lpstr>
      <vt:lpstr>Cambria Math</vt:lpstr>
      <vt:lpstr>Century Schoolbook</vt:lpstr>
      <vt:lpstr>Times New Roman</vt:lpstr>
      <vt:lpstr>Wingdings 2</vt:lpstr>
      <vt:lpstr>View</vt:lpstr>
      <vt:lpstr>Microsoft Excel 工作表</vt:lpstr>
      <vt:lpstr>QF604: Econometrics  of Financial Markets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Arithmetic Annual Price Return</vt:lpstr>
      <vt:lpstr>Arithmetic Annual Total Return</vt:lpstr>
      <vt:lpstr>Autocorrelation of Fundamentals</vt:lpstr>
      <vt:lpstr>Further Regression Studies</vt:lpstr>
      <vt:lpstr>Preparation for Regression</vt:lpstr>
      <vt:lpstr>Regression Results</vt:lpstr>
      <vt:lpstr>Individual Price Return vs Factors</vt:lpstr>
      <vt:lpstr>Individual Price Return vs Factors</vt:lpstr>
      <vt:lpstr>Individual Total Return vs Factors</vt:lpstr>
      <vt:lpstr>Individual Total Return vs Factors</vt:lpstr>
      <vt:lpstr>Price Return vs Factors-R^2</vt:lpstr>
      <vt:lpstr>Total Return vs Factors-R^2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WANG Boyu</cp:lastModifiedBy>
  <cp:revision>27</cp:revision>
  <dcterms:created xsi:type="dcterms:W3CDTF">2019-05-01T08:09:45Z</dcterms:created>
  <dcterms:modified xsi:type="dcterms:W3CDTF">2019-05-01T13:49:07Z</dcterms:modified>
</cp:coreProperties>
</file>