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sldIdLst>
    <p:sldId id="256" r:id="rId3"/>
    <p:sldId id="257" r:id="rId4"/>
    <p:sldId id="299" r:id="rId5"/>
    <p:sldId id="301" r:id="rId6"/>
    <p:sldId id="283" r:id="rId7"/>
    <p:sldId id="302" r:id="rId8"/>
    <p:sldId id="300" r:id="rId9"/>
    <p:sldId id="303" r:id="rId10"/>
    <p:sldId id="304" r:id="rId11"/>
    <p:sldId id="273" r:id="rId12"/>
    <p:sldId id="275" r:id="rId13"/>
    <p:sldId id="276" r:id="rId14"/>
    <p:sldId id="277" r:id="rId15"/>
    <p:sldId id="279" r:id="rId16"/>
    <p:sldId id="282" r:id="rId17"/>
    <p:sldId id="280" r:id="rId18"/>
    <p:sldId id="281" r:id="rId19"/>
    <p:sldId id="278" r:id="rId20"/>
    <p:sldId id="285" r:id="rId21"/>
    <p:sldId id="305" r:id="rId22"/>
    <p:sldId id="286" r:id="rId23"/>
    <p:sldId id="306" r:id="rId24"/>
    <p:sldId id="307" r:id="rId25"/>
    <p:sldId id="308" r:id="rId26"/>
    <p:sldId id="309" r:id="rId27"/>
    <p:sldId id="310" r:id="rId28"/>
    <p:sldId id="311" r:id="rId29"/>
    <p:sldId id="322" r:id="rId30"/>
    <p:sldId id="323" r:id="rId31"/>
    <p:sldId id="324" r:id="rId32"/>
    <p:sldId id="325" r:id="rId33"/>
    <p:sldId id="326" r:id="rId34"/>
    <p:sldId id="327" r:id="rId35"/>
    <p:sldId id="318" r:id="rId36"/>
    <p:sldId id="319" r:id="rId37"/>
    <p:sldId id="321" r:id="rId38"/>
    <p:sldId id="29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63FCB-4BA7-4E22-9AD1-A50E85CE1B85}" type="datetimeFigureOut">
              <a:rPr lang="en-SG" smtClean="0"/>
              <a:t>30/4/2019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A8B9E-CC2E-4115-912E-344DA33791A7}" type="slidenum">
              <a:rPr lang="en-SG" smtClean="0"/>
              <a:t>‹#›</a:t>
            </a:fld>
            <a:endParaRPr lang="en-SG"/>
          </a:p>
        </p:txBody>
      </p:sp>
    </p:spTree>
    <p:extLst>
      <p:ext uri="{BB962C8B-B14F-4D97-AF65-F5344CB8AC3E}">
        <p14:creationId xmlns:p14="http://schemas.microsoft.com/office/powerpoint/2010/main" val="1287116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To prove fit of data for OLS</a:t>
            </a:r>
          </a:p>
        </p:txBody>
      </p:sp>
      <p:sp>
        <p:nvSpPr>
          <p:cNvPr id="4" name="Slide Number Placeholder 3"/>
          <p:cNvSpPr>
            <a:spLocks noGrp="1"/>
          </p:cNvSpPr>
          <p:nvPr>
            <p:ph type="sldNum" sz="quarter" idx="5"/>
          </p:nvPr>
        </p:nvSpPr>
        <p:spPr/>
        <p:txBody>
          <a:bodyPr/>
          <a:lstStyle/>
          <a:p>
            <a:fld id="{C19DAB45-CF5F-406B-B0F9-26806D84E9AC}" type="slidenum">
              <a:rPr lang="en-SG" smtClean="0"/>
              <a:t>37</a:t>
            </a:fld>
            <a:endParaRPr lang="en-SG"/>
          </a:p>
        </p:txBody>
      </p:sp>
    </p:spTree>
    <p:extLst>
      <p:ext uri="{BB962C8B-B14F-4D97-AF65-F5344CB8AC3E}">
        <p14:creationId xmlns:p14="http://schemas.microsoft.com/office/powerpoint/2010/main" val="379561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BFFF-2C9D-41E9-A53A-85876EA982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291D31F-232C-4224-A101-65662AE5F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CA22197-5A34-4532-A87E-6DFD693479ED}"/>
              </a:ext>
            </a:extLst>
          </p:cNvPr>
          <p:cNvSpPr>
            <a:spLocks noGrp="1"/>
          </p:cNvSpPr>
          <p:nvPr>
            <p:ph type="dt" sz="half" idx="10"/>
          </p:nvPr>
        </p:nvSpPr>
        <p:spPr/>
        <p:txBody>
          <a:bodyPr/>
          <a:lstStyle/>
          <a:p>
            <a:fld id="{038B5241-BD85-4CBA-AFCE-8F0FB315F670}" type="datetimeFigureOut">
              <a:rPr lang="en-SG" smtClean="0"/>
              <a:t>30/4/2019</a:t>
            </a:fld>
            <a:endParaRPr lang="en-SG"/>
          </a:p>
        </p:txBody>
      </p:sp>
      <p:sp>
        <p:nvSpPr>
          <p:cNvPr id="5" name="Footer Placeholder 4">
            <a:extLst>
              <a:ext uri="{FF2B5EF4-FFF2-40B4-BE49-F238E27FC236}">
                <a16:creationId xmlns:a16="http://schemas.microsoft.com/office/drawing/2014/main" id="{AD4A430B-2185-49CD-9D08-4804FBE530D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F5618B0-6048-40E0-B53E-46F193D75365}"/>
              </a:ext>
            </a:extLst>
          </p:cNvPr>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1598267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1691-3C7F-4E69-BA2C-531E739E7F37}"/>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F3E913D-8A19-48E2-90FD-EA39A38C87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BF348ED-BF9C-4A78-BB19-844FB2E89B84}"/>
              </a:ext>
            </a:extLst>
          </p:cNvPr>
          <p:cNvSpPr>
            <a:spLocks noGrp="1"/>
          </p:cNvSpPr>
          <p:nvPr>
            <p:ph type="dt" sz="half" idx="10"/>
          </p:nvPr>
        </p:nvSpPr>
        <p:spPr/>
        <p:txBody>
          <a:bodyPr/>
          <a:lstStyle/>
          <a:p>
            <a:fld id="{038B5241-BD85-4CBA-AFCE-8F0FB315F670}" type="datetimeFigureOut">
              <a:rPr lang="en-SG" smtClean="0"/>
              <a:t>30/4/2019</a:t>
            </a:fld>
            <a:endParaRPr lang="en-SG"/>
          </a:p>
        </p:txBody>
      </p:sp>
      <p:sp>
        <p:nvSpPr>
          <p:cNvPr id="5" name="Footer Placeholder 4">
            <a:extLst>
              <a:ext uri="{FF2B5EF4-FFF2-40B4-BE49-F238E27FC236}">
                <a16:creationId xmlns:a16="http://schemas.microsoft.com/office/drawing/2014/main" id="{9606CD86-5191-4755-904C-8E154A85A4D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507241-C795-4E88-9707-2BCDE71DE6AF}"/>
              </a:ext>
            </a:extLst>
          </p:cNvPr>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44776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AD70F-74C7-4FDE-A1E7-C3799C890F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4A43674-4E87-4786-93F8-671CDC45E3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C5EB808-D490-4C21-B45D-0108EED8CF87}"/>
              </a:ext>
            </a:extLst>
          </p:cNvPr>
          <p:cNvSpPr>
            <a:spLocks noGrp="1"/>
          </p:cNvSpPr>
          <p:nvPr>
            <p:ph type="dt" sz="half" idx="10"/>
          </p:nvPr>
        </p:nvSpPr>
        <p:spPr/>
        <p:txBody>
          <a:bodyPr/>
          <a:lstStyle/>
          <a:p>
            <a:fld id="{038B5241-BD85-4CBA-AFCE-8F0FB315F670}" type="datetimeFigureOut">
              <a:rPr lang="en-SG" smtClean="0"/>
              <a:t>30/4/2019</a:t>
            </a:fld>
            <a:endParaRPr lang="en-SG"/>
          </a:p>
        </p:txBody>
      </p:sp>
      <p:sp>
        <p:nvSpPr>
          <p:cNvPr id="5" name="Footer Placeholder 4">
            <a:extLst>
              <a:ext uri="{FF2B5EF4-FFF2-40B4-BE49-F238E27FC236}">
                <a16:creationId xmlns:a16="http://schemas.microsoft.com/office/drawing/2014/main" id="{A9D52325-137C-4C04-A6BB-CD9F50C6241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D6ACCC5-B317-4F23-873E-6CA39419D4A3}"/>
              </a:ext>
            </a:extLst>
          </p:cNvPr>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385663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38B5241-BD85-4CBA-AFCE-8F0FB315F670}" type="datetimeFigureOut">
              <a:rPr lang="en-SG" smtClean="0"/>
              <a:t>30/4/2019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EC56C1A-4B06-4667-944E-7C23A990CF76}"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960456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B5241-BD85-4CBA-AFCE-8F0FB315F670}" type="datetimeFigureOut">
              <a:rPr lang="en-SG" smtClean="0"/>
              <a:t>30/4/2019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2448358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B5241-BD85-4CBA-AFCE-8F0FB315F670}" type="datetimeFigureOut">
              <a:rPr lang="en-SG" smtClean="0"/>
              <a:t>30/4/2019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EC56C1A-4B06-4667-944E-7C23A990CF76}"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7580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8B5241-BD85-4CBA-AFCE-8F0FB315F670}" type="datetimeFigureOut">
              <a:rPr lang="en-SG" smtClean="0"/>
              <a:t>30/4/2019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3854947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8B5241-BD85-4CBA-AFCE-8F0FB315F670}" type="datetimeFigureOut">
              <a:rPr lang="en-SG" smtClean="0"/>
              <a:t>30/4/2019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1750405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8B5241-BD85-4CBA-AFCE-8F0FB315F670}" type="datetimeFigureOut">
              <a:rPr lang="en-SG" smtClean="0"/>
              <a:t>30/4/2019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28020951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B5241-BD85-4CBA-AFCE-8F0FB315F670}" type="datetimeFigureOut">
              <a:rPr lang="en-SG" smtClean="0"/>
              <a:t>30/4/2019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3348285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8B5241-BD85-4CBA-AFCE-8F0FB315F670}" type="datetimeFigureOut">
              <a:rPr lang="en-SG" smtClean="0"/>
              <a:t>30/4/2019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132093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7415-8B9C-408E-98FB-E597A9387A7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1C32402-DB51-4A65-AEF8-6186A71CCB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CB6A556-B8CD-4C4D-A834-A48DCBA6BB82}"/>
              </a:ext>
            </a:extLst>
          </p:cNvPr>
          <p:cNvSpPr>
            <a:spLocks noGrp="1"/>
          </p:cNvSpPr>
          <p:nvPr>
            <p:ph type="dt" sz="half" idx="10"/>
          </p:nvPr>
        </p:nvSpPr>
        <p:spPr/>
        <p:txBody>
          <a:bodyPr/>
          <a:lstStyle/>
          <a:p>
            <a:fld id="{038B5241-BD85-4CBA-AFCE-8F0FB315F670}" type="datetimeFigureOut">
              <a:rPr lang="en-SG" smtClean="0"/>
              <a:t>30/4/2019</a:t>
            </a:fld>
            <a:endParaRPr lang="en-SG"/>
          </a:p>
        </p:txBody>
      </p:sp>
      <p:sp>
        <p:nvSpPr>
          <p:cNvPr id="5" name="Footer Placeholder 4">
            <a:extLst>
              <a:ext uri="{FF2B5EF4-FFF2-40B4-BE49-F238E27FC236}">
                <a16:creationId xmlns:a16="http://schemas.microsoft.com/office/drawing/2014/main" id="{F7EC0C0F-22F7-4D57-AB65-21C080575A5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B272389-65A7-4BC8-A478-4999C3EE9FAC}"/>
              </a:ext>
            </a:extLst>
          </p:cNvPr>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1416171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8B5241-BD85-4CBA-AFCE-8F0FB315F670}" type="datetimeFigureOut">
              <a:rPr lang="en-SG" smtClean="0"/>
              <a:t>30/4/2019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3296008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B5241-BD85-4CBA-AFCE-8F0FB315F670}" type="datetimeFigureOut">
              <a:rPr lang="en-SG" smtClean="0"/>
              <a:t>30/4/2019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30649270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B5241-BD85-4CBA-AFCE-8F0FB315F670}" type="datetimeFigureOut">
              <a:rPr lang="en-SG" smtClean="0"/>
              <a:t>30/4/2019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1941040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7EA2-89F7-4D8B-BCC2-8E08CD1C57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B7D0CA5-5877-432E-A092-E9DFB2575D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1E2161-6858-4948-8640-6897FF5C5079}"/>
              </a:ext>
            </a:extLst>
          </p:cNvPr>
          <p:cNvSpPr>
            <a:spLocks noGrp="1"/>
          </p:cNvSpPr>
          <p:nvPr>
            <p:ph type="dt" sz="half" idx="10"/>
          </p:nvPr>
        </p:nvSpPr>
        <p:spPr/>
        <p:txBody>
          <a:bodyPr/>
          <a:lstStyle/>
          <a:p>
            <a:fld id="{038B5241-BD85-4CBA-AFCE-8F0FB315F670}" type="datetimeFigureOut">
              <a:rPr lang="en-SG" smtClean="0"/>
              <a:t>30/4/2019</a:t>
            </a:fld>
            <a:endParaRPr lang="en-SG"/>
          </a:p>
        </p:txBody>
      </p:sp>
      <p:sp>
        <p:nvSpPr>
          <p:cNvPr id="5" name="Footer Placeholder 4">
            <a:extLst>
              <a:ext uri="{FF2B5EF4-FFF2-40B4-BE49-F238E27FC236}">
                <a16:creationId xmlns:a16="http://schemas.microsoft.com/office/drawing/2014/main" id="{1AD23D1C-4F4F-442D-934D-A464E46E3EF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47DACC6-B3B2-49AF-A01C-3510F55B8800}"/>
              </a:ext>
            </a:extLst>
          </p:cNvPr>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55624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6F0F-F68D-4BC8-9968-4D1F065EA5A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0A15A72-678C-472E-BDFC-6078C17A11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97085EE-42F3-4B6A-91D0-CFCFB66603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2D3F4299-5FD3-4AD7-9747-5D0894376DD4}"/>
              </a:ext>
            </a:extLst>
          </p:cNvPr>
          <p:cNvSpPr>
            <a:spLocks noGrp="1"/>
          </p:cNvSpPr>
          <p:nvPr>
            <p:ph type="dt" sz="half" idx="10"/>
          </p:nvPr>
        </p:nvSpPr>
        <p:spPr/>
        <p:txBody>
          <a:bodyPr/>
          <a:lstStyle/>
          <a:p>
            <a:fld id="{038B5241-BD85-4CBA-AFCE-8F0FB315F670}" type="datetimeFigureOut">
              <a:rPr lang="en-SG" smtClean="0"/>
              <a:t>30/4/2019</a:t>
            </a:fld>
            <a:endParaRPr lang="en-SG"/>
          </a:p>
        </p:txBody>
      </p:sp>
      <p:sp>
        <p:nvSpPr>
          <p:cNvPr id="6" name="Footer Placeholder 5">
            <a:extLst>
              <a:ext uri="{FF2B5EF4-FFF2-40B4-BE49-F238E27FC236}">
                <a16:creationId xmlns:a16="http://schemas.microsoft.com/office/drawing/2014/main" id="{B2015EF5-D86D-41D0-BF44-210682230EC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5077C9A-2326-4937-A91B-C093AA70F772}"/>
              </a:ext>
            </a:extLst>
          </p:cNvPr>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17959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ADB70-233F-4A95-93D2-430D8D2D31D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FF4A1EF-0B22-436E-B2FD-C210FD3E4F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D774F3-0C34-48C2-8CA4-E0F6904A19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A4B9331-0F19-44A0-A7E2-6818177200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936CE0-3631-43D0-A5DC-1413C52B72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BAC4DF2A-CFAE-4092-9D8A-AB2F5B722C05}"/>
              </a:ext>
            </a:extLst>
          </p:cNvPr>
          <p:cNvSpPr>
            <a:spLocks noGrp="1"/>
          </p:cNvSpPr>
          <p:nvPr>
            <p:ph type="dt" sz="half" idx="10"/>
          </p:nvPr>
        </p:nvSpPr>
        <p:spPr/>
        <p:txBody>
          <a:bodyPr/>
          <a:lstStyle/>
          <a:p>
            <a:fld id="{038B5241-BD85-4CBA-AFCE-8F0FB315F670}" type="datetimeFigureOut">
              <a:rPr lang="en-SG" smtClean="0"/>
              <a:t>30/4/2019</a:t>
            </a:fld>
            <a:endParaRPr lang="en-SG"/>
          </a:p>
        </p:txBody>
      </p:sp>
      <p:sp>
        <p:nvSpPr>
          <p:cNvPr id="8" name="Footer Placeholder 7">
            <a:extLst>
              <a:ext uri="{FF2B5EF4-FFF2-40B4-BE49-F238E27FC236}">
                <a16:creationId xmlns:a16="http://schemas.microsoft.com/office/drawing/2014/main" id="{966594CE-759F-4A0F-876F-924079946540}"/>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42DFDF2-82EA-4416-9164-36EDD52DCD9C}"/>
              </a:ext>
            </a:extLst>
          </p:cNvPr>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90420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4B2F-58F1-4E12-8FBD-18A33899FAA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3742777-355E-413D-A066-83C053CDD49B}"/>
              </a:ext>
            </a:extLst>
          </p:cNvPr>
          <p:cNvSpPr>
            <a:spLocks noGrp="1"/>
          </p:cNvSpPr>
          <p:nvPr>
            <p:ph type="dt" sz="half" idx="10"/>
          </p:nvPr>
        </p:nvSpPr>
        <p:spPr/>
        <p:txBody>
          <a:bodyPr/>
          <a:lstStyle/>
          <a:p>
            <a:fld id="{038B5241-BD85-4CBA-AFCE-8F0FB315F670}" type="datetimeFigureOut">
              <a:rPr lang="en-SG" smtClean="0"/>
              <a:t>30/4/2019</a:t>
            </a:fld>
            <a:endParaRPr lang="en-SG"/>
          </a:p>
        </p:txBody>
      </p:sp>
      <p:sp>
        <p:nvSpPr>
          <p:cNvPr id="4" name="Footer Placeholder 3">
            <a:extLst>
              <a:ext uri="{FF2B5EF4-FFF2-40B4-BE49-F238E27FC236}">
                <a16:creationId xmlns:a16="http://schemas.microsoft.com/office/drawing/2014/main" id="{3889D3BD-7795-424E-A2BC-BA310B7FD5E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312D9EF-ABD2-4558-8448-1D9DB30BBCC2}"/>
              </a:ext>
            </a:extLst>
          </p:cNvPr>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3694451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D7DE7-739C-4AF0-A846-D4CC966FBED5}"/>
              </a:ext>
            </a:extLst>
          </p:cNvPr>
          <p:cNvSpPr>
            <a:spLocks noGrp="1"/>
          </p:cNvSpPr>
          <p:nvPr>
            <p:ph type="dt" sz="half" idx="10"/>
          </p:nvPr>
        </p:nvSpPr>
        <p:spPr/>
        <p:txBody>
          <a:bodyPr/>
          <a:lstStyle/>
          <a:p>
            <a:fld id="{038B5241-BD85-4CBA-AFCE-8F0FB315F670}" type="datetimeFigureOut">
              <a:rPr lang="en-SG" smtClean="0"/>
              <a:t>30/4/2019</a:t>
            </a:fld>
            <a:endParaRPr lang="en-SG"/>
          </a:p>
        </p:txBody>
      </p:sp>
      <p:sp>
        <p:nvSpPr>
          <p:cNvPr id="3" name="Footer Placeholder 2">
            <a:extLst>
              <a:ext uri="{FF2B5EF4-FFF2-40B4-BE49-F238E27FC236}">
                <a16:creationId xmlns:a16="http://schemas.microsoft.com/office/drawing/2014/main" id="{7660965F-64BD-4C99-8646-B48143E22C6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8D0D2F6-44BF-4407-BA01-408CF1F97827}"/>
              </a:ext>
            </a:extLst>
          </p:cNvPr>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2749043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49E1-0F79-4E55-B441-3A68F31F6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B40A11D-56E1-4421-9ADB-5A75A1E33D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A4F2C39-642D-4C51-9B27-2F0325BED2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D4128E-B619-46E2-A0A6-3C227D8F2758}"/>
              </a:ext>
            </a:extLst>
          </p:cNvPr>
          <p:cNvSpPr>
            <a:spLocks noGrp="1"/>
          </p:cNvSpPr>
          <p:nvPr>
            <p:ph type="dt" sz="half" idx="10"/>
          </p:nvPr>
        </p:nvSpPr>
        <p:spPr/>
        <p:txBody>
          <a:bodyPr/>
          <a:lstStyle/>
          <a:p>
            <a:fld id="{038B5241-BD85-4CBA-AFCE-8F0FB315F670}" type="datetimeFigureOut">
              <a:rPr lang="en-SG" smtClean="0"/>
              <a:t>30/4/2019</a:t>
            </a:fld>
            <a:endParaRPr lang="en-SG"/>
          </a:p>
        </p:txBody>
      </p:sp>
      <p:sp>
        <p:nvSpPr>
          <p:cNvPr id="6" name="Footer Placeholder 5">
            <a:extLst>
              <a:ext uri="{FF2B5EF4-FFF2-40B4-BE49-F238E27FC236}">
                <a16:creationId xmlns:a16="http://schemas.microsoft.com/office/drawing/2014/main" id="{08329137-3CCC-4B4C-8376-9FDB23EC64B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84D4566-4C48-4D6B-A66E-B193F71623A4}"/>
              </a:ext>
            </a:extLst>
          </p:cNvPr>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339811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0AC3-DB2C-4415-8F91-D8891E62C2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4C983A7-3EA9-4765-A014-C5B06B228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097E37F-9DEF-4B79-8BAF-AC5C40941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533A22-946B-4252-A91C-3877564BD2ED}"/>
              </a:ext>
            </a:extLst>
          </p:cNvPr>
          <p:cNvSpPr>
            <a:spLocks noGrp="1"/>
          </p:cNvSpPr>
          <p:nvPr>
            <p:ph type="dt" sz="half" idx="10"/>
          </p:nvPr>
        </p:nvSpPr>
        <p:spPr/>
        <p:txBody>
          <a:bodyPr/>
          <a:lstStyle/>
          <a:p>
            <a:fld id="{038B5241-BD85-4CBA-AFCE-8F0FB315F670}" type="datetimeFigureOut">
              <a:rPr lang="en-SG" smtClean="0"/>
              <a:t>30/4/2019</a:t>
            </a:fld>
            <a:endParaRPr lang="en-SG"/>
          </a:p>
        </p:txBody>
      </p:sp>
      <p:sp>
        <p:nvSpPr>
          <p:cNvPr id="6" name="Footer Placeholder 5">
            <a:extLst>
              <a:ext uri="{FF2B5EF4-FFF2-40B4-BE49-F238E27FC236}">
                <a16:creationId xmlns:a16="http://schemas.microsoft.com/office/drawing/2014/main" id="{4903D95B-6573-4925-9369-DC928BC1838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474E43D-62FA-42B9-99C9-E3409CB5AB75}"/>
              </a:ext>
            </a:extLst>
          </p:cNvPr>
          <p:cNvSpPr>
            <a:spLocks noGrp="1"/>
          </p:cNvSpPr>
          <p:nvPr>
            <p:ph type="sldNum" sz="quarter" idx="12"/>
          </p:nvPr>
        </p:nvSpPr>
        <p:spPr/>
        <p:txBody>
          <a:bodyPr/>
          <a:lstStyle/>
          <a:p>
            <a:fld id="{CEC56C1A-4B06-4667-944E-7C23A990CF76}" type="slidenum">
              <a:rPr lang="en-SG" smtClean="0"/>
              <a:t>‹#›</a:t>
            </a:fld>
            <a:endParaRPr lang="en-SG"/>
          </a:p>
        </p:txBody>
      </p:sp>
    </p:spTree>
    <p:extLst>
      <p:ext uri="{BB962C8B-B14F-4D97-AF65-F5344CB8AC3E}">
        <p14:creationId xmlns:p14="http://schemas.microsoft.com/office/powerpoint/2010/main" val="221227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63B93B-95AB-4820-80AF-965C08DF21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24173A5-59A5-4AC7-98B0-7E31F0A6E7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A453A77-538B-476C-88C2-304651561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B5241-BD85-4CBA-AFCE-8F0FB315F670}" type="datetimeFigureOut">
              <a:rPr lang="en-SG" smtClean="0"/>
              <a:t>30/4/2019</a:t>
            </a:fld>
            <a:endParaRPr lang="en-SG"/>
          </a:p>
        </p:txBody>
      </p:sp>
      <p:sp>
        <p:nvSpPr>
          <p:cNvPr id="5" name="Footer Placeholder 4">
            <a:extLst>
              <a:ext uri="{FF2B5EF4-FFF2-40B4-BE49-F238E27FC236}">
                <a16:creationId xmlns:a16="http://schemas.microsoft.com/office/drawing/2014/main" id="{87721A5F-F495-426A-8418-D888BC9997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60C5BE9-59E5-4738-A678-ED98A7404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C56C1A-4B06-4667-944E-7C23A990CF76}" type="slidenum">
              <a:rPr lang="en-SG" smtClean="0"/>
              <a:t>‹#›</a:t>
            </a:fld>
            <a:endParaRPr lang="en-SG"/>
          </a:p>
        </p:txBody>
      </p:sp>
    </p:spTree>
    <p:extLst>
      <p:ext uri="{BB962C8B-B14F-4D97-AF65-F5344CB8AC3E}">
        <p14:creationId xmlns:p14="http://schemas.microsoft.com/office/powerpoint/2010/main" val="1435348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38B5241-BD85-4CBA-AFCE-8F0FB315F670}" type="datetimeFigureOut">
              <a:rPr lang="en-SG" smtClean="0"/>
              <a:t>30/4/2019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EC56C1A-4B06-4667-944E-7C23A990CF76}" type="slidenum">
              <a:rPr lang="en-SG" smtClean="0"/>
              <a:t>‹#›</a:t>
            </a:fld>
            <a:endParaRPr lang="en-SG"/>
          </a:p>
        </p:txBody>
      </p:sp>
    </p:spTree>
    <p:extLst>
      <p:ext uri="{BB962C8B-B14F-4D97-AF65-F5344CB8AC3E}">
        <p14:creationId xmlns:p14="http://schemas.microsoft.com/office/powerpoint/2010/main" val="1946328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0035-2D21-4B02-9508-0FACD29B7F0B}"/>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8D35DE17-3DCE-48F7-89DA-B5E110CCB6B1}"/>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94662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Autofit/>
          </a:bodyPr>
          <a:lstStyle/>
          <a:p>
            <a:pPr marL="0" indent="0" algn="just">
              <a:buNone/>
            </a:pPr>
            <a:r>
              <a:rPr lang="en-SG" sz="1700" b="1" dirty="0"/>
              <a:t>Available Relevant Data (Monthly)</a:t>
            </a:r>
          </a:p>
          <a:p>
            <a:pPr algn="just"/>
            <a:r>
              <a:rPr lang="en-SG" sz="1700" dirty="0"/>
              <a:t>Closing Stock Price</a:t>
            </a:r>
          </a:p>
          <a:p>
            <a:pPr algn="just"/>
            <a:r>
              <a:rPr lang="en-SG" sz="1700" dirty="0"/>
              <a:t>Number of Shares Outstanding</a:t>
            </a:r>
          </a:p>
          <a:p>
            <a:pPr algn="just"/>
            <a:r>
              <a:rPr lang="en-SG" sz="1700" dirty="0"/>
              <a:t>Returns (Simple, Dividend, Delisting)</a:t>
            </a:r>
          </a:p>
          <a:p>
            <a:pPr algn="just"/>
            <a:endParaRPr lang="en-SG" sz="1700" dirty="0"/>
          </a:p>
          <a:p>
            <a:pPr marL="0" indent="0" algn="just">
              <a:buNone/>
            </a:pPr>
            <a:r>
              <a:rPr lang="en-SG" sz="1700" b="1" dirty="0"/>
              <a:t>Identifiers</a:t>
            </a:r>
          </a:p>
          <a:p>
            <a:pPr algn="just"/>
            <a:r>
              <a:rPr lang="en-SG" sz="1700" dirty="0"/>
              <a:t>PERMCO</a:t>
            </a:r>
          </a:p>
          <a:p>
            <a:pPr algn="just"/>
            <a:r>
              <a:rPr lang="en-SG" sz="1700" dirty="0"/>
              <a:t>PERMNO</a:t>
            </a:r>
          </a:p>
          <a:p>
            <a:pPr algn="just"/>
            <a:r>
              <a:rPr lang="en-SG" sz="1700" dirty="0"/>
              <a:t>CUSIP – Not unique</a:t>
            </a:r>
          </a:p>
          <a:p>
            <a:pPr algn="just"/>
            <a:r>
              <a:rPr lang="en-SG" sz="1700" dirty="0"/>
              <a:t>Ticker – Not unique</a:t>
            </a:r>
          </a:p>
        </p:txBody>
      </p:sp>
    </p:spTree>
    <p:extLst>
      <p:ext uri="{BB962C8B-B14F-4D97-AF65-F5344CB8AC3E}">
        <p14:creationId xmlns:p14="http://schemas.microsoft.com/office/powerpoint/2010/main" val="347892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Compustat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fontScale="92500" lnSpcReduction="20000"/>
          </a:bodyPr>
          <a:lstStyle/>
          <a:p>
            <a:pPr marL="0" indent="0" algn="just">
              <a:buNone/>
            </a:pPr>
            <a:r>
              <a:rPr lang="en-SG" b="1" dirty="0"/>
              <a:t>Available Relevant Data (Balance Sheet, Annual)</a:t>
            </a:r>
          </a:p>
          <a:p>
            <a:pPr algn="just"/>
            <a:r>
              <a:rPr lang="en-SG" dirty="0"/>
              <a:t>Total Stockholders’ Equity</a:t>
            </a:r>
          </a:p>
          <a:p>
            <a:pPr algn="just"/>
            <a:r>
              <a:rPr lang="en-SG" dirty="0"/>
              <a:t>Deferred Taxes</a:t>
            </a:r>
          </a:p>
          <a:p>
            <a:pPr algn="just"/>
            <a:r>
              <a:rPr lang="en-SG" dirty="0"/>
              <a:t>Investment Tax Credit</a:t>
            </a:r>
          </a:p>
          <a:p>
            <a:pPr algn="just"/>
            <a:r>
              <a:rPr lang="en-SG" dirty="0"/>
              <a:t>Preferred Stock (Redemption, Liquidation, Carrying Values)</a:t>
            </a:r>
          </a:p>
          <a:p>
            <a:pPr algn="just"/>
            <a:endParaRPr lang="en-SG" dirty="0"/>
          </a:p>
          <a:p>
            <a:pPr marL="0" indent="0" algn="just">
              <a:buNone/>
            </a:pPr>
            <a:r>
              <a:rPr lang="en-SG" b="1" dirty="0"/>
              <a:t>Identifiers</a:t>
            </a:r>
          </a:p>
          <a:p>
            <a:pPr algn="just"/>
            <a:r>
              <a:rPr lang="en-SG" dirty="0"/>
              <a:t>GVKEY</a:t>
            </a:r>
          </a:p>
          <a:p>
            <a:pPr algn="just"/>
            <a:r>
              <a:rPr lang="en-SG" dirty="0"/>
              <a:t>IID</a:t>
            </a:r>
          </a:p>
          <a:p>
            <a:pPr algn="just"/>
            <a:r>
              <a:rPr lang="en-SG" dirty="0"/>
              <a:t>CUSIP – Not unique</a:t>
            </a:r>
          </a:p>
          <a:p>
            <a:pPr algn="just"/>
            <a:r>
              <a:rPr lang="en-SG" dirty="0"/>
              <a:t>Ticker – Not unique, different from CRSP tickers</a:t>
            </a:r>
          </a:p>
        </p:txBody>
      </p:sp>
    </p:spTree>
    <p:extLst>
      <p:ext uri="{BB962C8B-B14F-4D97-AF65-F5344CB8AC3E}">
        <p14:creationId xmlns:p14="http://schemas.microsoft.com/office/powerpoint/2010/main" val="12501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CRSP vs Compustat</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Entity Level: </a:t>
            </a:r>
            <a:r>
              <a:rPr lang="en-SG" b="1" dirty="0"/>
              <a:t>PERMCO (CRSP) </a:t>
            </a:r>
            <a:r>
              <a:rPr lang="en-SG" dirty="0"/>
              <a:t>and </a:t>
            </a:r>
            <a:r>
              <a:rPr lang="en-SG" b="1" dirty="0"/>
              <a:t>GVKEY (Compustat) </a:t>
            </a:r>
            <a:r>
              <a:rPr lang="en-SG" dirty="0"/>
              <a:t>do not always agree, difficult to obtain perfect matching between datasets. As such, 1 PERMCO may correspond to multiple GVKEY and vice versa.</a:t>
            </a:r>
          </a:p>
          <a:p>
            <a:pPr algn="just"/>
            <a:r>
              <a:rPr lang="en-SG" b="1" dirty="0"/>
              <a:t>CRSP/Compustat Merged (CCM) </a:t>
            </a:r>
            <a:r>
              <a:rPr lang="en-SG" dirty="0"/>
              <a:t>tries to bridge the gap but some crucial data (e.g. number of shares outstanding) is missing/formatted in an inconvenient manner.</a:t>
            </a:r>
          </a:p>
          <a:p>
            <a:pPr algn="just"/>
            <a:r>
              <a:rPr lang="en-SG" dirty="0"/>
              <a:t>Solution: Use CCM to obtain entity level matching data, then raw data was obtained from standalone datasets. New identifier </a:t>
            </a:r>
            <a:r>
              <a:rPr lang="en-SG" b="1" dirty="0"/>
              <a:t>GVKEY PERMCO </a:t>
            </a:r>
            <a:r>
              <a:rPr lang="en-SG" dirty="0"/>
              <a:t>was created for purposes of traversing between datasets.</a:t>
            </a:r>
          </a:p>
          <a:p>
            <a:pPr algn="just"/>
            <a:r>
              <a:rPr lang="en-SG" dirty="0"/>
              <a:t>Example: If Apple Inc’s GVKEY is 1690 and its PERMCO is 7, its GV KEY PERMCO is 16907, which is a unique identifier.</a:t>
            </a:r>
          </a:p>
        </p:txBody>
      </p:sp>
    </p:spTree>
    <p:extLst>
      <p:ext uri="{BB962C8B-B14F-4D97-AF65-F5344CB8AC3E}">
        <p14:creationId xmlns:p14="http://schemas.microsoft.com/office/powerpoint/2010/main" val="203940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Other Issues in Data</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Missing Data – E.g. No returns data available when it should be</a:t>
            </a:r>
          </a:p>
          <a:p>
            <a:pPr algn="just"/>
            <a:r>
              <a:rPr lang="en-SG" dirty="0"/>
              <a:t>Incomplete Dataset – CRSP &amp; Compustat do not cover the whole population of NYSE, NASDAQ and Amex traded stocks, only an overlap is available</a:t>
            </a:r>
          </a:p>
          <a:p>
            <a:pPr algn="just"/>
            <a:r>
              <a:rPr lang="en-SG" dirty="0"/>
              <a:t>Repeat Data – Double reporting of same company for same period</a:t>
            </a:r>
          </a:p>
          <a:p>
            <a:pPr algn="just"/>
            <a:r>
              <a:rPr lang="en-SG" dirty="0"/>
              <a:t>Conflicting Data – Standalone CRSP &amp; Compustat vs. CCM</a:t>
            </a:r>
          </a:p>
          <a:p>
            <a:pPr algn="just"/>
            <a:r>
              <a:rPr lang="en-SG" dirty="0"/>
              <a:t>Computational Cost – Takes hours to compute several million cells</a:t>
            </a:r>
          </a:p>
        </p:txBody>
      </p:sp>
    </p:spTree>
    <p:extLst>
      <p:ext uri="{BB962C8B-B14F-4D97-AF65-F5344CB8AC3E}">
        <p14:creationId xmlns:p14="http://schemas.microsoft.com/office/powerpoint/2010/main" val="28491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2012655-3A3E-4012-9F61-294F4C1A6261}"/>
              </a:ext>
            </a:extLst>
          </p:cNvPr>
          <p:cNvSpPr txBox="1">
            <a:spLocks/>
          </p:cNvSpPr>
          <p:nvPr/>
        </p:nvSpPr>
        <p:spPr>
          <a:xfrm>
            <a:off x="1261872" y="365760"/>
            <a:ext cx="9692640" cy="13255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b="0" kern="1200" spc="-50" baseline="0">
                <a:solidFill>
                  <a:schemeClr val="tx1"/>
                </a:solidFill>
                <a:latin typeface="+mj-lt"/>
                <a:ea typeface="+mj-ea"/>
                <a:cs typeface="+mj-cs"/>
              </a:defRPr>
            </a:lvl1pPr>
          </a:lstStyle>
          <a:p>
            <a:r>
              <a:rPr lang="en-GB" sz="4000" dirty="0"/>
              <a:t>Data, Research Design &amp; Methodology</a:t>
            </a:r>
          </a:p>
        </p:txBody>
      </p:sp>
      <p:sp>
        <p:nvSpPr>
          <p:cNvPr id="4" name="Content Placeholder 2">
            <a:extLst>
              <a:ext uri="{FF2B5EF4-FFF2-40B4-BE49-F238E27FC236}">
                <a16:creationId xmlns:a16="http://schemas.microsoft.com/office/drawing/2014/main" id="{47EFAD8E-A1BE-434D-B90B-B2BAD3D10F32}"/>
              </a:ext>
            </a:extLst>
          </p:cNvPr>
          <p:cNvSpPr txBox="1">
            <a:spLocks/>
          </p:cNvSpPr>
          <p:nvPr/>
        </p:nvSpPr>
        <p:spPr>
          <a:xfrm>
            <a:off x="1261872" y="1828800"/>
            <a:ext cx="8595360" cy="4351337"/>
          </a:xfrm>
          <a:prstGeom prst="rect">
            <a:avLst/>
          </a:prstGeom>
        </p:spPr>
        <p:txBody>
          <a:bodyPr vert="horz" lIns="91440" tIns="45720" rIns="91440" bIns="45720" rtlCol="0" anchor="ctr">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9pPr>
          </a:lstStyle>
          <a:p>
            <a:pPr algn="just"/>
            <a:r>
              <a:rPr lang="en-SG" b="1" u="sng" dirty="0">
                <a:solidFill>
                  <a:schemeClr val="tx1"/>
                </a:solidFill>
              </a:rPr>
              <a:t>Research Design &amp; Methodology:</a:t>
            </a:r>
          </a:p>
          <a:p>
            <a:pPr marL="342900" indent="-342900" algn="just">
              <a:buFont typeface="Arial" panose="020B0604020202020204" pitchFamily="34" charset="0"/>
              <a:buChar char="•"/>
            </a:pPr>
            <a:r>
              <a:rPr lang="en-SG" dirty="0">
                <a:solidFill>
                  <a:schemeClr val="tx1"/>
                </a:solidFill>
              </a:rPr>
              <a:t>Size</a:t>
            </a:r>
          </a:p>
          <a:p>
            <a:pPr marL="342900" indent="-342900" algn="just">
              <a:buFont typeface="Arial" panose="020B0604020202020204" pitchFamily="34" charset="0"/>
              <a:buChar char="•"/>
            </a:pPr>
            <a:r>
              <a:rPr lang="en-SG" dirty="0">
                <a:solidFill>
                  <a:schemeClr val="tx1"/>
                </a:solidFill>
              </a:rPr>
              <a:t>Book to Market Equity</a:t>
            </a:r>
          </a:p>
          <a:p>
            <a:pPr marL="342900" indent="-342900" algn="just">
              <a:buFont typeface="Arial" panose="020B0604020202020204" pitchFamily="34" charset="0"/>
              <a:buChar char="•"/>
            </a:pPr>
            <a:r>
              <a:rPr lang="en-SG" dirty="0">
                <a:solidFill>
                  <a:schemeClr val="tx1"/>
                </a:solidFill>
              </a:rPr>
              <a:t>SMB &amp; HML</a:t>
            </a:r>
          </a:p>
          <a:p>
            <a:pPr marL="342900" indent="-342900" algn="just">
              <a:buFont typeface="Arial" panose="020B0604020202020204" pitchFamily="34" charset="0"/>
              <a:buChar char="•"/>
            </a:pPr>
            <a:r>
              <a:rPr lang="en-SG" dirty="0">
                <a:solidFill>
                  <a:schemeClr val="tx1"/>
                </a:solidFill>
              </a:rPr>
              <a:t>Rm-Rf</a:t>
            </a:r>
          </a:p>
          <a:p>
            <a:pPr marL="342900" indent="-342900" algn="just">
              <a:buFont typeface="Arial" panose="020B0604020202020204" pitchFamily="34" charset="0"/>
              <a:buChar char="•"/>
            </a:pPr>
            <a:r>
              <a:rPr lang="en-SG" dirty="0">
                <a:solidFill>
                  <a:schemeClr val="tx1"/>
                </a:solidFill>
              </a:rPr>
              <a:t>Quantile Based Portfolios</a:t>
            </a:r>
          </a:p>
        </p:txBody>
      </p:sp>
    </p:spTree>
    <p:extLst>
      <p:ext uri="{BB962C8B-B14F-4D97-AF65-F5344CB8AC3E}">
        <p14:creationId xmlns:p14="http://schemas.microsoft.com/office/powerpoint/2010/main" val="310815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Size</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b="1" dirty="0"/>
              <a:t>Formulas</a:t>
            </a:r>
          </a:p>
          <a:p>
            <a:pPr algn="just"/>
            <a:r>
              <a:rPr lang="en-SG" dirty="0"/>
              <a:t>Size = Market Capitalisation of the Firm at June of time t</a:t>
            </a:r>
          </a:p>
          <a:p>
            <a:pPr algn="just"/>
            <a:r>
              <a:rPr lang="en-SG" dirty="0"/>
              <a:t>Market Capitalisation = Share Price x Number of Shares Outstanding</a:t>
            </a:r>
          </a:p>
          <a:p>
            <a:pPr marL="0" indent="0" algn="just">
              <a:buNone/>
            </a:pPr>
            <a:endParaRPr lang="en-SG" dirty="0"/>
          </a:p>
          <a:p>
            <a:pPr marL="0" indent="0" algn="just">
              <a:buNone/>
            </a:pPr>
            <a:r>
              <a:rPr lang="en-SG" b="1" dirty="0"/>
              <a:t>Small vs. Big</a:t>
            </a:r>
          </a:p>
          <a:p>
            <a:pPr algn="just"/>
            <a:r>
              <a:rPr lang="en-SG" dirty="0"/>
              <a:t>Every year, Sizes of firms traded on the NYSE, NASDAQ and Amex (where available) are computed.</a:t>
            </a:r>
          </a:p>
          <a:p>
            <a:pPr algn="just"/>
            <a:r>
              <a:rPr lang="en-SG" dirty="0"/>
              <a:t>Then, for only NYSE-traded firms, Size is ranked, then the median is used as the distinguisher between Small and Big companies.</a:t>
            </a:r>
          </a:p>
        </p:txBody>
      </p:sp>
    </p:spTree>
    <p:extLst>
      <p:ext uri="{BB962C8B-B14F-4D97-AF65-F5344CB8AC3E}">
        <p14:creationId xmlns:p14="http://schemas.microsoft.com/office/powerpoint/2010/main" val="2984310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Book-to-Market Equity</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fontScale="85000" lnSpcReduction="20000"/>
          </a:bodyPr>
          <a:lstStyle/>
          <a:p>
            <a:pPr marL="0" indent="0" algn="just">
              <a:buNone/>
            </a:pPr>
            <a:r>
              <a:rPr lang="en-SG" b="1" dirty="0"/>
              <a:t>Formulas</a:t>
            </a:r>
          </a:p>
          <a:p>
            <a:pPr algn="just"/>
            <a:r>
              <a:rPr lang="en-SG" dirty="0"/>
              <a:t>Book-to-Market Equity= BE/ME</a:t>
            </a:r>
          </a:p>
          <a:p>
            <a:pPr algn="just"/>
            <a:r>
              <a:rPr lang="en-SG" dirty="0"/>
              <a:t>Book Common Equity (BE) = (Total Stockholders’ Equity + Deferred Taxes + Investment Tax Credit – Book Value of Preferred Stock) of the Firm at time t-1.</a:t>
            </a:r>
          </a:p>
          <a:p>
            <a:pPr algn="just"/>
            <a:r>
              <a:rPr lang="en-SG" dirty="0"/>
              <a:t>Book Value of Preferred Stock = Redemption, Liquidation or Carrying Value of Preferred Stock, in that order, when available.</a:t>
            </a:r>
          </a:p>
          <a:p>
            <a:pPr algn="just"/>
            <a:r>
              <a:rPr lang="en-SG" dirty="0"/>
              <a:t>Market Common Equity (ME) = Market Capitalisation of the Firm at December of time t-1.</a:t>
            </a:r>
          </a:p>
          <a:p>
            <a:pPr marL="0" indent="0" algn="just">
              <a:buNone/>
            </a:pPr>
            <a:endParaRPr lang="en-SG" dirty="0"/>
          </a:p>
          <a:p>
            <a:pPr marL="0" indent="0" algn="just">
              <a:buNone/>
            </a:pPr>
            <a:r>
              <a:rPr lang="en-SG" b="1" dirty="0"/>
              <a:t>High vs. Low</a:t>
            </a:r>
          </a:p>
          <a:p>
            <a:pPr algn="just"/>
            <a:r>
              <a:rPr lang="en-SG" dirty="0"/>
              <a:t>Every year, </a:t>
            </a:r>
            <a:r>
              <a:rPr lang="en-SG" b="1" dirty="0"/>
              <a:t>positive-only </a:t>
            </a:r>
            <a:r>
              <a:rPr lang="en-SG" dirty="0"/>
              <a:t>BE-ME for firms traded on the NYSE, NASDAQ and Amex (where available) are computed.</a:t>
            </a:r>
          </a:p>
          <a:p>
            <a:pPr algn="just"/>
            <a:r>
              <a:rPr lang="en-SG" dirty="0"/>
              <a:t>Then, for only NYSE-traded firms, BE-ME is ranked, then cut off points of 30% and 70% are used as distinguishers of Low, Medium and High firms. </a:t>
            </a:r>
          </a:p>
          <a:p>
            <a:pPr algn="just"/>
            <a:r>
              <a:rPr lang="en-SG" dirty="0"/>
              <a:t>Low = Bottom 30%, Medium = Next 40%, High = Top 30%</a:t>
            </a:r>
          </a:p>
        </p:txBody>
      </p:sp>
    </p:spTree>
    <p:extLst>
      <p:ext uri="{BB962C8B-B14F-4D97-AF65-F5344CB8AC3E}">
        <p14:creationId xmlns:p14="http://schemas.microsoft.com/office/powerpoint/2010/main" val="3720612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SMB &amp; HML Factors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Eligible firms are then bundled into 6 value-weighted portfolios (“the factor portfolios”) based on Size (S or B) and BE-ME (H, M or L): S/L, S/M, S/H, B/L, B/M, B/H.</a:t>
                </a:r>
              </a:p>
              <a:p>
                <a:pPr algn="just"/>
                <a:r>
                  <a:rPr lang="en-SG" b="1" dirty="0"/>
                  <a:t>Monthly returns </a:t>
                </a:r>
                <a:r>
                  <a:rPr lang="en-SG" dirty="0"/>
                  <a:t>for these portfolios are then computed.</a:t>
                </a:r>
              </a:p>
              <a:p>
                <a:pPr algn="just"/>
                <a:endParaRPr lang="en-SG" dirty="0"/>
              </a:p>
              <a:p>
                <a:pPr algn="just"/>
                <a:r>
                  <a:rPr lang="en-SG" dirty="0"/>
                  <a:t>Small Minus Big (SMB) = </a:t>
                </a:r>
                <a14:m>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1</m:t>
                        </m:r>
                      </m:num>
                      <m:den>
                        <m:r>
                          <a:rPr lang="en-SG" i="1">
                            <a:latin typeface="Cambria Math" panose="02040503050406030204" pitchFamily="18" charset="0"/>
                          </a:rPr>
                          <m:t>3</m:t>
                        </m:r>
                      </m:den>
                    </m:f>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𝑆</m:t>
                        </m:r>
                        <m:r>
                          <a:rPr lang="en-SG" i="1">
                            <a:latin typeface="Cambria Math" panose="02040503050406030204" pitchFamily="18" charset="0"/>
                          </a:rPr>
                          <m:t>/</m:t>
                        </m:r>
                        <m:r>
                          <a:rPr lang="en-SG" i="1">
                            <a:latin typeface="Cambria Math" panose="02040503050406030204" pitchFamily="18" charset="0"/>
                          </a:rPr>
                          <m:t>𝐿</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𝑆</m:t>
                        </m:r>
                        <m:r>
                          <a:rPr lang="en-SG" i="1">
                            <a:latin typeface="Cambria Math" panose="02040503050406030204" pitchFamily="18" charset="0"/>
                          </a:rPr>
                          <m:t>/</m:t>
                        </m:r>
                        <m:r>
                          <a:rPr lang="en-SG" i="1">
                            <a:latin typeface="Cambria Math" panose="02040503050406030204" pitchFamily="18" charset="0"/>
                          </a:rPr>
                          <m:t>𝑀</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𝑆</m:t>
                        </m:r>
                        <m:r>
                          <a:rPr lang="en-SG" i="1">
                            <a:latin typeface="Cambria Math" panose="02040503050406030204" pitchFamily="18" charset="0"/>
                          </a:rPr>
                          <m:t>/</m:t>
                        </m:r>
                        <m:r>
                          <a:rPr lang="en-SG" i="1">
                            <a:latin typeface="Cambria Math" panose="02040503050406030204" pitchFamily="18" charset="0"/>
                          </a:rPr>
                          <m:t>𝐻</m:t>
                        </m:r>
                      </m:sub>
                    </m:sSub>
                    <m:r>
                      <a:rPr lang="en-SG" i="1">
                        <a:latin typeface="Cambria Math" panose="02040503050406030204" pitchFamily="18" charset="0"/>
                      </a:rPr>
                      <m:t>)−</m:t>
                    </m:r>
                    <m:f>
                      <m:fPr>
                        <m:ctrlPr>
                          <a:rPr lang="en-SG" i="1">
                            <a:latin typeface="Cambria Math" panose="02040503050406030204" pitchFamily="18" charset="0"/>
                          </a:rPr>
                        </m:ctrlPr>
                      </m:fPr>
                      <m:num>
                        <m:r>
                          <a:rPr lang="en-SG" i="1">
                            <a:latin typeface="Cambria Math" panose="02040503050406030204" pitchFamily="18" charset="0"/>
                          </a:rPr>
                          <m:t>1</m:t>
                        </m:r>
                      </m:num>
                      <m:den>
                        <m:r>
                          <a:rPr lang="en-SG" i="1">
                            <a:latin typeface="Cambria Math" panose="02040503050406030204" pitchFamily="18" charset="0"/>
                          </a:rPr>
                          <m:t>3</m:t>
                        </m:r>
                      </m:den>
                    </m:f>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𝐵</m:t>
                        </m:r>
                        <m:r>
                          <a:rPr lang="en-SG" i="1">
                            <a:latin typeface="Cambria Math" panose="02040503050406030204" pitchFamily="18" charset="0"/>
                          </a:rPr>
                          <m:t>/</m:t>
                        </m:r>
                        <m:r>
                          <a:rPr lang="en-SG" i="1">
                            <a:latin typeface="Cambria Math" panose="02040503050406030204" pitchFamily="18" charset="0"/>
                          </a:rPr>
                          <m:t>𝐿</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𝐵</m:t>
                        </m:r>
                        <m:r>
                          <a:rPr lang="en-SG" i="1">
                            <a:latin typeface="Cambria Math" panose="02040503050406030204" pitchFamily="18" charset="0"/>
                          </a:rPr>
                          <m:t>/</m:t>
                        </m:r>
                        <m:r>
                          <a:rPr lang="en-SG" i="1">
                            <a:latin typeface="Cambria Math" panose="02040503050406030204" pitchFamily="18" charset="0"/>
                          </a:rPr>
                          <m:t>𝑀</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𝐵</m:t>
                        </m:r>
                        <m:r>
                          <a:rPr lang="en-SG" i="1">
                            <a:latin typeface="Cambria Math" panose="02040503050406030204" pitchFamily="18" charset="0"/>
                          </a:rPr>
                          <m:t>/</m:t>
                        </m:r>
                        <m:r>
                          <a:rPr lang="en-SG" i="1">
                            <a:latin typeface="Cambria Math" panose="02040503050406030204" pitchFamily="18" charset="0"/>
                          </a:rPr>
                          <m:t>𝐻</m:t>
                        </m:r>
                      </m:sub>
                    </m:sSub>
                    <m:r>
                      <a:rPr lang="en-SG" i="1">
                        <a:latin typeface="Cambria Math" panose="02040503050406030204" pitchFamily="18" charset="0"/>
                      </a:rPr>
                      <m:t>)</m:t>
                    </m:r>
                  </m:oMath>
                </a14:m>
                <a:endParaRPr lang="en-SG" dirty="0"/>
              </a:p>
              <a:p>
                <a:pPr algn="just"/>
                <a:r>
                  <a:rPr lang="en-SG" dirty="0"/>
                  <a:t>High Minus Low (HML) = </a:t>
                </a:r>
                <a14:m>
                  <m:oMath xmlns:m="http://schemas.openxmlformats.org/officeDocument/2006/math">
                    <m:f>
                      <m:fPr>
                        <m:ctrlPr>
                          <a:rPr lang="en-SG" i="1">
                            <a:latin typeface="Cambria Math" panose="02040503050406030204" pitchFamily="18" charset="0"/>
                          </a:rPr>
                        </m:ctrlPr>
                      </m:fPr>
                      <m:num>
                        <m:r>
                          <a:rPr lang="en-SG" i="1">
                            <a:latin typeface="Cambria Math" panose="02040503050406030204" pitchFamily="18" charset="0"/>
                          </a:rPr>
                          <m:t>1</m:t>
                        </m:r>
                      </m:num>
                      <m:den>
                        <m:r>
                          <a:rPr lang="en-SG" b="0" i="1" smtClean="0">
                            <a:latin typeface="Cambria Math" panose="02040503050406030204" pitchFamily="18" charset="0"/>
                          </a:rPr>
                          <m:t>2</m:t>
                        </m:r>
                      </m:den>
                    </m:f>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𝑆</m:t>
                        </m:r>
                        <m:r>
                          <a:rPr lang="en-SG" i="1">
                            <a:latin typeface="Cambria Math" panose="02040503050406030204" pitchFamily="18" charset="0"/>
                          </a:rPr>
                          <m:t>/</m:t>
                        </m:r>
                        <m:r>
                          <a:rPr lang="en-SG" b="0" i="1" smtClean="0">
                            <a:latin typeface="Cambria Math" panose="02040503050406030204" pitchFamily="18" charset="0"/>
                          </a:rPr>
                          <m:t>𝐻</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b="0" i="1" smtClean="0">
                            <a:latin typeface="Cambria Math" panose="02040503050406030204" pitchFamily="18" charset="0"/>
                          </a:rPr>
                          <m:t>𝐵</m:t>
                        </m:r>
                        <m:r>
                          <a:rPr lang="en-SG" i="1">
                            <a:latin typeface="Cambria Math" panose="02040503050406030204" pitchFamily="18" charset="0"/>
                          </a:rPr>
                          <m:t>/</m:t>
                        </m:r>
                        <m:r>
                          <a:rPr lang="en-SG" b="0" i="1" smtClean="0">
                            <a:latin typeface="Cambria Math" panose="02040503050406030204" pitchFamily="18" charset="0"/>
                          </a:rPr>
                          <m:t>𝐻</m:t>
                        </m:r>
                      </m:sub>
                    </m:sSub>
                    <m:r>
                      <a:rPr lang="en-SG" i="1">
                        <a:latin typeface="Cambria Math" panose="02040503050406030204" pitchFamily="18" charset="0"/>
                      </a:rPr>
                      <m:t>)−</m:t>
                    </m:r>
                    <m:f>
                      <m:fPr>
                        <m:ctrlPr>
                          <a:rPr lang="en-SG" i="1">
                            <a:latin typeface="Cambria Math" panose="02040503050406030204" pitchFamily="18" charset="0"/>
                          </a:rPr>
                        </m:ctrlPr>
                      </m:fPr>
                      <m:num>
                        <m:r>
                          <a:rPr lang="en-SG" i="1">
                            <a:latin typeface="Cambria Math" panose="02040503050406030204" pitchFamily="18" charset="0"/>
                          </a:rPr>
                          <m:t>1</m:t>
                        </m:r>
                      </m:num>
                      <m:den>
                        <m:r>
                          <a:rPr lang="en-SG" b="0" i="1" smtClean="0">
                            <a:latin typeface="Cambria Math" panose="02040503050406030204" pitchFamily="18" charset="0"/>
                          </a:rPr>
                          <m:t>2</m:t>
                        </m:r>
                      </m:den>
                    </m:f>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b="0" i="1" smtClean="0">
                            <a:latin typeface="Cambria Math" panose="02040503050406030204" pitchFamily="18" charset="0"/>
                          </a:rPr>
                          <m:t>𝑆</m:t>
                        </m:r>
                        <m:r>
                          <a:rPr lang="en-SG" i="1">
                            <a:latin typeface="Cambria Math" panose="02040503050406030204" pitchFamily="18" charset="0"/>
                          </a:rPr>
                          <m:t>/</m:t>
                        </m:r>
                        <m:r>
                          <a:rPr lang="en-SG" i="1">
                            <a:latin typeface="Cambria Math" panose="02040503050406030204" pitchFamily="18" charset="0"/>
                          </a:rPr>
                          <m:t>𝐿</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𝐵</m:t>
                        </m:r>
                        <m:r>
                          <a:rPr lang="en-SG" i="1">
                            <a:latin typeface="Cambria Math" panose="02040503050406030204" pitchFamily="18" charset="0"/>
                          </a:rPr>
                          <m:t>/</m:t>
                        </m:r>
                        <m:r>
                          <a:rPr lang="en-SG" b="0" i="1" smtClean="0">
                            <a:latin typeface="Cambria Math" panose="02040503050406030204" pitchFamily="18" charset="0"/>
                          </a:rPr>
                          <m:t>𝐿</m:t>
                        </m:r>
                      </m:sub>
                    </m:sSub>
                    <m:r>
                      <a:rPr lang="en-SG" i="1" smtClean="0">
                        <a:latin typeface="Cambria Math" panose="02040503050406030204" pitchFamily="18" charset="0"/>
                      </a:rPr>
                      <m:t>)</m:t>
                    </m:r>
                  </m:oMath>
                </a14:m>
                <a:endParaRPr lang="en-SG" dirty="0"/>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102714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Excess Market Return Factor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Excess Market Return =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𝑀</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𝐹</m:t>
                        </m:r>
                      </m:sub>
                    </m:sSub>
                  </m:oMath>
                </a14:m>
                <a:endParaRPr lang="en-SG" dirty="0"/>
              </a:p>
              <a:p>
                <a:pPr algn="just"/>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𝑀</m:t>
                        </m:r>
                      </m:sub>
                    </m:sSub>
                  </m:oMath>
                </a14:m>
                <a:r>
                  <a:rPr lang="en-SG" dirty="0"/>
                  <a:t> = Return of the value-weighted portfolio comprised of all previously eligible firms, and including firms with negative Book Common Equity (BE).</a:t>
                </a:r>
              </a:p>
              <a:p>
                <a:pPr algn="just"/>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𝑅</m:t>
                        </m:r>
                      </m:e>
                      <m:sub>
                        <m:r>
                          <a:rPr lang="en-SG" i="1">
                            <a:latin typeface="Cambria Math" panose="02040503050406030204" pitchFamily="18" charset="0"/>
                          </a:rPr>
                          <m:t>𝐹</m:t>
                        </m:r>
                      </m:sub>
                    </m:sSub>
                  </m:oMath>
                </a14:m>
                <a:r>
                  <a:rPr lang="en-SG" dirty="0"/>
                  <a:t> = 1-Month Treasury Bill Rate</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558763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Quintile-Based Portfolios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same firms eligible for the 6 factor portfolios are then bundled into 25 portfolios based on their Size and Book-to-Market Equity quintiles. </a:t>
            </a:r>
          </a:p>
          <a:p>
            <a:pPr algn="just"/>
            <a:r>
              <a:rPr lang="en-SG" dirty="0"/>
              <a:t>Again, NYSE-based breakpoints are used to distinguish the firms into their respective quintiles.</a:t>
            </a:r>
          </a:p>
          <a:p>
            <a:pPr algn="just"/>
            <a:r>
              <a:rPr lang="en-SG" b="1" dirty="0"/>
              <a:t>Monthly returns </a:t>
            </a:r>
            <a:r>
              <a:rPr lang="en-SG" dirty="0"/>
              <a:t>for these portfolios are then computed, and regressed against the three </a:t>
            </a:r>
            <a:r>
              <a:rPr lang="en-SG" dirty="0" err="1"/>
              <a:t>Fama</a:t>
            </a:r>
            <a:r>
              <a:rPr lang="en-SG" dirty="0"/>
              <a:t>-French factors introduced earlier.</a:t>
            </a:r>
          </a:p>
        </p:txBody>
      </p:sp>
    </p:spTree>
    <p:extLst>
      <p:ext uri="{BB962C8B-B14F-4D97-AF65-F5344CB8AC3E}">
        <p14:creationId xmlns:p14="http://schemas.microsoft.com/office/powerpoint/2010/main" val="89696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p:txBody>
          <a:bodyPr>
            <a:normAutofit/>
          </a:bodyPr>
          <a:lstStyle/>
          <a:p>
            <a:r>
              <a:rPr lang="en-SG" sz="4800" dirty="0"/>
              <a:t>QF608: Research Methods for Quantitative Professionals</a:t>
            </a:r>
          </a:p>
        </p:txBody>
      </p:sp>
      <p:sp>
        <p:nvSpPr>
          <p:cNvPr id="3" name="Subtitle 2">
            <a:extLst>
              <a:ext uri="{FF2B5EF4-FFF2-40B4-BE49-F238E27FC236}">
                <a16:creationId xmlns:a16="http://schemas.microsoft.com/office/drawing/2014/main" id="{AEA92913-D24B-44C4-AA85-98F207246E46}"/>
              </a:ext>
            </a:extLst>
          </p:cNvPr>
          <p:cNvSpPr>
            <a:spLocks noGrp="1"/>
          </p:cNvSpPr>
          <p:nvPr>
            <p:ph type="subTitle" idx="1"/>
          </p:nvPr>
        </p:nvSpPr>
        <p:spPr/>
        <p:txBody>
          <a:bodyPr/>
          <a:lstStyle/>
          <a:p>
            <a:r>
              <a:rPr lang="en-SG" dirty="0"/>
              <a:t>Jin, Kim, Quek, Wang and Woon (2019)</a:t>
            </a:r>
          </a:p>
        </p:txBody>
      </p:sp>
    </p:spTree>
    <p:extLst>
      <p:ext uri="{BB962C8B-B14F-4D97-AF65-F5344CB8AC3E}">
        <p14:creationId xmlns:p14="http://schemas.microsoft.com/office/powerpoint/2010/main" val="3982204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4</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2294688"/>
            <a:ext cx="8695313" cy="1913021"/>
          </a:xfrm>
        </p:spPr>
        <p:txBody>
          <a:bodyPr>
            <a:normAutofit/>
          </a:bodyPr>
          <a:lstStyle/>
          <a:p>
            <a:pPr algn="ctr"/>
            <a:r>
              <a:rPr lang="en-SG" sz="6600" u="sng" dirty="0"/>
              <a:t>Summary of</a:t>
            </a:r>
            <a:br>
              <a:rPr lang="en-SG" sz="6600" u="sng" dirty="0"/>
            </a:br>
            <a:r>
              <a:rPr lang="en-SG" sz="6600" u="sng" dirty="0"/>
              <a:t>Statistics</a:t>
            </a:r>
          </a:p>
        </p:txBody>
      </p:sp>
    </p:spTree>
    <p:extLst>
      <p:ext uri="{BB962C8B-B14F-4D97-AF65-F5344CB8AC3E}">
        <p14:creationId xmlns:p14="http://schemas.microsoft.com/office/powerpoint/2010/main" val="3981570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800" dirty="0"/>
              <a:t>Summary of Statistics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a:xfrm>
            <a:off x="1261872" y="1828800"/>
            <a:ext cx="8595360" cy="2504661"/>
          </a:xfrm>
        </p:spPr>
        <p:txBody>
          <a:bodyPr anchor="ctr">
            <a:normAutofit/>
          </a:bodyPr>
          <a:lstStyle/>
          <a:p>
            <a:pPr marL="0" indent="0">
              <a:buNone/>
            </a:pPr>
            <a:r>
              <a:rPr lang="en-SG" sz="2400" b="1" u="sng" dirty="0"/>
              <a:t>The Explanatory Variables:</a:t>
            </a:r>
          </a:p>
          <a:p>
            <a:pPr marL="0" indent="0">
              <a:buNone/>
            </a:pPr>
            <a:endParaRPr lang="en-SG" sz="2400" b="1" u="sng" dirty="0"/>
          </a:p>
          <a:p>
            <a:pPr marL="617220" lvl="1" indent="-342900">
              <a:buFont typeface="+mj-lt"/>
              <a:buAutoNum type="arabicPeriod"/>
            </a:pPr>
            <a:endParaRPr lang="en-SG" sz="2000" b="1" u="sng" dirty="0"/>
          </a:p>
        </p:txBody>
      </p:sp>
      <p:pic>
        <p:nvPicPr>
          <p:cNvPr id="7" name="Picture 6">
            <a:extLst>
              <a:ext uri="{FF2B5EF4-FFF2-40B4-BE49-F238E27FC236}">
                <a16:creationId xmlns:a16="http://schemas.microsoft.com/office/drawing/2014/main" id="{943C3174-2509-4A87-AB03-DF0F07EA4120}"/>
              </a:ext>
            </a:extLst>
          </p:cNvPr>
          <p:cNvPicPr>
            <a:picLocks noChangeAspect="1"/>
          </p:cNvPicPr>
          <p:nvPr/>
        </p:nvPicPr>
        <p:blipFill>
          <a:blip r:embed="rId2"/>
          <a:stretch>
            <a:fillRect/>
          </a:stretch>
        </p:blipFill>
        <p:spPr>
          <a:xfrm>
            <a:off x="1571971" y="3351956"/>
            <a:ext cx="8128618" cy="2232696"/>
          </a:xfrm>
          <a:prstGeom prst="rect">
            <a:avLst/>
          </a:prstGeom>
        </p:spPr>
      </p:pic>
    </p:spTree>
    <p:extLst>
      <p:ext uri="{BB962C8B-B14F-4D97-AF65-F5344CB8AC3E}">
        <p14:creationId xmlns:p14="http://schemas.microsoft.com/office/powerpoint/2010/main" val="586215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89C1A5-2E45-44BD-92D2-5EA724907C19}"/>
              </a:ext>
            </a:extLst>
          </p:cNvPr>
          <p:cNvSpPr>
            <a:spLocks noGrp="1"/>
          </p:cNvSpPr>
          <p:nvPr>
            <p:ph type="title"/>
          </p:nvPr>
        </p:nvSpPr>
        <p:spPr>
          <a:xfrm>
            <a:off x="1261872" y="365760"/>
            <a:ext cx="9692640" cy="1325562"/>
          </a:xfrm>
        </p:spPr>
        <p:txBody>
          <a:bodyPr>
            <a:normAutofit/>
          </a:bodyPr>
          <a:lstStyle/>
          <a:p>
            <a:r>
              <a:rPr lang="en-SG" sz="4800" dirty="0"/>
              <a:t>Summary of Statistics</a:t>
            </a:r>
          </a:p>
        </p:txBody>
      </p:sp>
      <p:sp>
        <p:nvSpPr>
          <p:cNvPr id="5" name="Content Placeholder 2">
            <a:extLst>
              <a:ext uri="{FF2B5EF4-FFF2-40B4-BE49-F238E27FC236}">
                <a16:creationId xmlns:a16="http://schemas.microsoft.com/office/drawing/2014/main" id="{C216EC45-8E3B-4225-BECC-7FE8C50D2599}"/>
              </a:ext>
            </a:extLst>
          </p:cNvPr>
          <p:cNvSpPr>
            <a:spLocks noGrp="1"/>
          </p:cNvSpPr>
          <p:nvPr>
            <p:ph idx="1"/>
          </p:nvPr>
        </p:nvSpPr>
        <p:spPr>
          <a:xfrm>
            <a:off x="1261872" y="1828800"/>
            <a:ext cx="8595360" cy="2504661"/>
          </a:xfrm>
        </p:spPr>
        <p:txBody>
          <a:bodyPr anchor="ctr">
            <a:normAutofit/>
          </a:bodyPr>
          <a:lstStyle/>
          <a:p>
            <a:pPr marL="0" indent="0">
              <a:buNone/>
            </a:pPr>
            <a:r>
              <a:rPr lang="en-SG" sz="2400" b="1" u="sng" dirty="0"/>
              <a:t>The Dependent Variables:</a:t>
            </a:r>
          </a:p>
          <a:p>
            <a:pPr marL="0" indent="0">
              <a:buNone/>
            </a:pPr>
            <a:endParaRPr lang="en-SG" sz="2400" b="1" u="sng" dirty="0"/>
          </a:p>
          <a:p>
            <a:pPr marL="617220" lvl="1" indent="-342900">
              <a:buFont typeface="+mj-lt"/>
              <a:buAutoNum type="arabicPeriod"/>
            </a:pPr>
            <a:endParaRPr lang="en-SG" sz="2000" b="1" u="sng" dirty="0"/>
          </a:p>
        </p:txBody>
      </p:sp>
      <p:pic>
        <p:nvPicPr>
          <p:cNvPr id="6" name="Picture 5">
            <a:extLst>
              <a:ext uri="{FF2B5EF4-FFF2-40B4-BE49-F238E27FC236}">
                <a16:creationId xmlns:a16="http://schemas.microsoft.com/office/drawing/2014/main" id="{93F57875-4B20-4A97-8AB1-9CAF7DE15A5F}"/>
              </a:ext>
            </a:extLst>
          </p:cNvPr>
          <p:cNvPicPr>
            <a:picLocks noChangeAspect="1"/>
          </p:cNvPicPr>
          <p:nvPr/>
        </p:nvPicPr>
        <p:blipFill>
          <a:blip r:embed="rId2"/>
          <a:stretch>
            <a:fillRect/>
          </a:stretch>
        </p:blipFill>
        <p:spPr>
          <a:xfrm>
            <a:off x="2464904" y="3307726"/>
            <a:ext cx="6652757" cy="2568246"/>
          </a:xfrm>
          <a:prstGeom prst="rect">
            <a:avLst/>
          </a:prstGeom>
        </p:spPr>
      </p:pic>
    </p:spTree>
    <p:extLst>
      <p:ext uri="{BB962C8B-B14F-4D97-AF65-F5344CB8AC3E}">
        <p14:creationId xmlns:p14="http://schemas.microsoft.com/office/powerpoint/2010/main" val="4216296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0AC5DF-2BF6-4C08-9BA2-C3482C83D068}"/>
              </a:ext>
            </a:extLst>
          </p:cNvPr>
          <p:cNvPicPr>
            <a:picLocks noChangeAspect="1"/>
          </p:cNvPicPr>
          <p:nvPr/>
        </p:nvPicPr>
        <p:blipFill>
          <a:blip r:embed="rId2"/>
          <a:stretch>
            <a:fillRect/>
          </a:stretch>
        </p:blipFill>
        <p:spPr>
          <a:xfrm>
            <a:off x="2011680" y="3269183"/>
            <a:ext cx="6820480" cy="2834230"/>
          </a:xfrm>
          <a:prstGeom prst="rect">
            <a:avLst/>
          </a:prstGeom>
        </p:spPr>
      </p:pic>
      <p:sp>
        <p:nvSpPr>
          <p:cNvPr id="5" name="Title 1">
            <a:extLst>
              <a:ext uri="{FF2B5EF4-FFF2-40B4-BE49-F238E27FC236}">
                <a16:creationId xmlns:a16="http://schemas.microsoft.com/office/drawing/2014/main" id="{E3439A28-E6D6-4C3C-816B-B2587B122750}"/>
              </a:ext>
            </a:extLst>
          </p:cNvPr>
          <p:cNvSpPr>
            <a:spLocks noGrp="1"/>
          </p:cNvSpPr>
          <p:nvPr>
            <p:ph type="title"/>
          </p:nvPr>
        </p:nvSpPr>
        <p:spPr>
          <a:xfrm>
            <a:off x="1261872" y="365760"/>
            <a:ext cx="9692640" cy="1325562"/>
          </a:xfrm>
        </p:spPr>
        <p:txBody>
          <a:bodyPr>
            <a:normAutofit/>
          </a:bodyPr>
          <a:lstStyle/>
          <a:p>
            <a:r>
              <a:rPr lang="en-SG" sz="4800" dirty="0"/>
              <a:t>Summary of Statistics</a:t>
            </a:r>
          </a:p>
        </p:txBody>
      </p:sp>
      <p:sp>
        <p:nvSpPr>
          <p:cNvPr id="6" name="Content Placeholder 2">
            <a:extLst>
              <a:ext uri="{FF2B5EF4-FFF2-40B4-BE49-F238E27FC236}">
                <a16:creationId xmlns:a16="http://schemas.microsoft.com/office/drawing/2014/main" id="{15575411-7A74-4ECF-88D3-F2A424676FEC}"/>
              </a:ext>
            </a:extLst>
          </p:cNvPr>
          <p:cNvSpPr>
            <a:spLocks noGrp="1"/>
          </p:cNvSpPr>
          <p:nvPr>
            <p:ph idx="1"/>
          </p:nvPr>
        </p:nvSpPr>
        <p:spPr>
          <a:xfrm>
            <a:off x="1261872" y="1828800"/>
            <a:ext cx="8595360" cy="2504661"/>
          </a:xfrm>
        </p:spPr>
        <p:txBody>
          <a:bodyPr anchor="ctr">
            <a:normAutofit/>
          </a:bodyPr>
          <a:lstStyle/>
          <a:p>
            <a:pPr marL="0" indent="0">
              <a:buNone/>
            </a:pPr>
            <a:r>
              <a:rPr lang="en-SG" sz="2400" b="1" u="sng" dirty="0"/>
              <a:t>The Dependent Variables:</a:t>
            </a:r>
          </a:p>
          <a:p>
            <a:pPr marL="0" indent="0">
              <a:buNone/>
            </a:pPr>
            <a:endParaRPr lang="en-SG" sz="2400" b="1" u="sng" dirty="0"/>
          </a:p>
          <a:p>
            <a:pPr marL="617220" lvl="1" indent="-342900">
              <a:buFont typeface="+mj-lt"/>
              <a:buAutoNum type="arabicPeriod"/>
            </a:pPr>
            <a:endParaRPr lang="en-SG" sz="2000" b="1" u="sng" dirty="0"/>
          </a:p>
        </p:txBody>
      </p:sp>
    </p:spTree>
    <p:extLst>
      <p:ext uri="{BB962C8B-B14F-4D97-AF65-F5344CB8AC3E}">
        <p14:creationId xmlns:p14="http://schemas.microsoft.com/office/powerpoint/2010/main" val="203197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5</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2197976" y="2353956"/>
            <a:ext cx="8695313" cy="1913021"/>
          </a:xfrm>
        </p:spPr>
        <p:txBody>
          <a:bodyPr anchor="ctr">
            <a:normAutofit/>
          </a:bodyPr>
          <a:lstStyle/>
          <a:p>
            <a:r>
              <a:rPr lang="en-SG" sz="6600" u="sng" dirty="0"/>
              <a:t>Regression Analysis</a:t>
            </a:r>
          </a:p>
        </p:txBody>
      </p:sp>
    </p:spTree>
    <p:extLst>
      <p:ext uri="{BB962C8B-B14F-4D97-AF65-F5344CB8AC3E}">
        <p14:creationId xmlns:p14="http://schemas.microsoft.com/office/powerpoint/2010/main" val="2406013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0E40A1-F7F5-47FC-BE70-025C8B4C1B9E}"/>
              </a:ext>
            </a:extLst>
          </p:cNvPr>
          <p:cNvPicPr>
            <a:picLocks noChangeAspect="1"/>
          </p:cNvPicPr>
          <p:nvPr/>
        </p:nvPicPr>
        <p:blipFill>
          <a:blip r:embed="rId2"/>
          <a:stretch>
            <a:fillRect/>
          </a:stretch>
        </p:blipFill>
        <p:spPr>
          <a:xfrm>
            <a:off x="530078" y="980768"/>
            <a:ext cx="5282265" cy="5877232"/>
          </a:xfrm>
          <a:prstGeom prst="rect">
            <a:avLst/>
          </a:prstGeom>
        </p:spPr>
      </p:pic>
      <p:sp>
        <p:nvSpPr>
          <p:cNvPr id="7" name="Content Placeholder 2">
            <a:extLst>
              <a:ext uri="{FF2B5EF4-FFF2-40B4-BE49-F238E27FC236}">
                <a16:creationId xmlns:a16="http://schemas.microsoft.com/office/drawing/2014/main" id="{4D6F924B-43FC-4808-8FD4-7B9EED101DCE}"/>
              </a:ext>
            </a:extLst>
          </p:cNvPr>
          <p:cNvSpPr>
            <a:spLocks noGrp="1"/>
          </p:cNvSpPr>
          <p:nvPr>
            <p:ph idx="1"/>
          </p:nvPr>
        </p:nvSpPr>
        <p:spPr>
          <a:xfrm>
            <a:off x="1400371" y="174932"/>
            <a:ext cx="8595360" cy="755373"/>
          </a:xfrm>
        </p:spPr>
        <p:txBody>
          <a:bodyPr anchor="ctr">
            <a:normAutofit/>
          </a:bodyPr>
          <a:lstStyle/>
          <a:p>
            <a:pPr marL="0" indent="0" algn="ctr">
              <a:buNone/>
            </a:pPr>
            <a:r>
              <a:rPr lang="en-SG" sz="2400" b="1" u="sng" dirty="0"/>
              <a:t>FF3 (2011-2018) vs FF3(1963-1991)</a:t>
            </a:r>
            <a:endParaRPr lang="en-SG" sz="2000" b="1" u="sng" dirty="0"/>
          </a:p>
        </p:txBody>
      </p:sp>
      <p:pic>
        <p:nvPicPr>
          <p:cNvPr id="10" name="Picture 9">
            <a:extLst>
              <a:ext uri="{FF2B5EF4-FFF2-40B4-BE49-F238E27FC236}">
                <a16:creationId xmlns:a16="http://schemas.microsoft.com/office/drawing/2014/main" id="{EFA1DA78-0817-4C27-BCAF-B2E609707872}"/>
              </a:ext>
            </a:extLst>
          </p:cNvPr>
          <p:cNvPicPr>
            <a:picLocks noChangeAspect="1"/>
          </p:cNvPicPr>
          <p:nvPr/>
        </p:nvPicPr>
        <p:blipFill>
          <a:blip r:embed="rId3"/>
          <a:stretch>
            <a:fillRect/>
          </a:stretch>
        </p:blipFill>
        <p:spPr>
          <a:xfrm>
            <a:off x="5961422" y="2511746"/>
            <a:ext cx="4836896" cy="2815277"/>
          </a:xfrm>
          <a:prstGeom prst="rect">
            <a:avLst/>
          </a:prstGeom>
          <a:ln>
            <a:solidFill>
              <a:schemeClr val="accent1"/>
            </a:solidFill>
          </a:ln>
        </p:spPr>
      </p:pic>
    </p:spTree>
    <p:extLst>
      <p:ext uri="{BB962C8B-B14F-4D97-AF65-F5344CB8AC3E}">
        <p14:creationId xmlns:p14="http://schemas.microsoft.com/office/powerpoint/2010/main" val="63366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EF6D03-A3B9-4BFC-8037-C05C87426E27}"/>
              </a:ext>
            </a:extLst>
          </p:cNvPr>
          <p:cNvPicPr>
            <a:picLocks noChangeAspect="1"/>
          </p:cNvPicPr>
          <p:nvPr/>
        </p:nvPicPr>
        <p:blipFill rotWithShape="1">
          <a:blip r:embed="rId2"/>
          <a:srcRect r="1521"/>
          <a:stretch/>
        </p:blipFill>
        <p:spPr>
          <a:xfrm>
            <a:off x="530079" y="980768"/>
            <a:ext cx="5201910" cy="5877232"/>
          </a:xfrm>
          <a:prstGeom prst="rect">
            <a:avLst/>
          </a:prstGeom>
        </p:spPr>
      </p:pic>
      <p:pic>
        <p:nvPicPr>
          <p:cNvPr id="2" name="Picture 1">
            <a:extLst>
              <a:ext uri="{FF2B5EF4-FFF2-40B4-BE49-F238E27FC236}">
                <a16:creationId xmlns:a16="http://schemas.microsoft.com/office/drawing/2014/main" id="{4918D0EC-A62D-4167-9B09-569D7CE1D994}"/>
              </a:ext>
            </a:extLst>
          </p:cNvPr>
          <p:cNvPicPr>
            <a:picLocks noChangeAspect="1"/>
          </p:cNvPicPr>
          <p:nvPr/>
        </p:nvPicPr>
        <p:blipFill>
          <a:blip r:embed="rId3"/>
          <a:stretch>
            <a:fillRect/>
          </a:stretch>
        </p:blipFill>
        <p:spPr>
          <a:xfrm>
            <a:off x="5706587" y="1003705"/>
            <a:ext cx="5461613" cy="4265875"/>
          </a:xfrm>
          <a:prstGeom prst="rect">
            <a:avLst/>
          </a:prstGeom>
        </p:spPr>
      </p:pic>
      <p:sp>
        <p:nvSpPr>
          <p:cNvPr id="12" name="Content Placeholder 2">
            <a:extLst>
              <a:ext uri="{FF2B5EF4-FFF2-40B4-BE49-F238E27FC236}">
                <a16:creationId xmlns:a16="http://schemas.microsoft.com/office/drawing/2014/main" id="{875B58EB-41CD-4DE5-8D75-CA4FE8B92152}"/>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FF3 (2011-2018) vs CAPM(2011-2018)</a:t>
            </a:r>
            <a:endParaRPr lang="en-SG" sz="2000" b="1" u="sng" dirty="0"/>
          </a:p>
        </p:txBody>
      </p:sp>
      <p:sp>
        <p:nvSpPr>
          <p:cNvPr id="19" name="Rectangle 18">
            <a:extLst>
              <a:ext uri="{FF2B5EF4-FFF2-40B4-BE49-F238E27FC236}">
                <a16:creationId xmlns:a16="http://schemas.microsoft.com/office/drawing/2014/main" id="{C7F6F25A-27C4-4F43-B7F0-C0CAB85BA1AA}"/>
              </a:ext>
            </a:extLst>
          </p:cNvPr>
          <p:cNvSpPr/>
          <p:nvPr/>
        </p:nvSpPr>
        <p:spPr>
          <a:xfrm>
            <a:off x="6417733" y="4309535"/>
            <a:ext cx="2311400" cy="8974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3629816B-7400-4189-874D-4BCFF921B80E}"/>
              </a:ext>
            </a:extLst>
          </p:cNvPr>
          <p:cNvSpPr/>
          <p:nvPr/>
        </p:nvSpPr>
        <p:spPr>
          <a:xfrm>
            <a:off x="8729132" y="3412071"/>
            <a:ext cx="2370667" cy="900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1A5669D5-4E3F-4864-BC88-C0DA028CDE4B}"/>
              </a:ext>
            </a:extLst>
          </p:cNvPr>
          <p:cNvSpPr/>
          <p:nvPr/>
        </p:nvSpPr>
        <p:spPr>
          <a:xfrm>
            <a:off x="1109136" y="5941313"/>
            <a:ext cx="2311400" cy="8974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C233EA75-2CB3-4FD4-A662-48C1A397D02B}"/>
              </a:ext>
            </a:extLst>
          </p:cNvPr>
          <p:cNvSpPr/>
          <p:nvPr/>
        </p:nvSpPr>
        <p:spPr>
          <a:xfrm>
            <a:off x="3420536" y="5063318"/>
            <a:ext cx="2286052" cy="877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074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6</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2094609" y="2477528"/>
            <a:ext cx="8695313" cy="1913021"/>
          </a:xfrm>
        </p:spPr>
        <p:txBody>
          <a:bodyPr anchor="ctr">
            <a:normAutofit fontScale="90000"/>
          </a:bodyPr>
          <a:lstStyle/>
          <a:p>
            <a:pPr algn="ctr"/>
            <a:r>
              <a:rPr lang="en-GB" sz="6600" u="sng" dirty="0"/>
              <a:t>SMB, HML and UMD: </a:t>
            </a:r>
            <a:br>
              <a:rPr lang="en-GB" sz="6600" u="sng" dirty="0"/>
            </a:br>
            <a:r>
              <a:rPr lang="en-GB" sz="6600" u="sng" dirty="0"/>
              <a:t>A Deeper Dive</a:t>
            </a:r>
            <a:endParaRPr lang="en-SG" sz="6600" u="sng" dirty="0"/>
          </a:p>
        </p:txBody>
      </p:sp>
    </p:spTree>
    <p:extLst>
      <p:ext uri="{BB962C8B-B14F-4D97-AF65-F5344CB8AC3E}">
        <p14:creationId xmlns:p14="http://schemas.microsoft.com/office/powerpoint/2010/main" val="4243771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Small Minus Big (SMB) Factor</a:t>
            </a:r>
            <a:endParaRPr lang="en-SG" sz="2000" b="1" u="sng" dirty="0"/>
          </a:p>
        </p:txBody>
      </p:sp>
      <p:pic>
        <p:nvPicPr>
          <p:cNvPr id="5" name="Picture 4">
            <a:extLst>
              <a:ext uri="{FF2B5EF4-FFF2-40B4-BE49-F238E27FC236}">
                <a16:creationId xmlns:a16="http://schemas.microsoft.com/office/drawing/2014/main" id="{6D85CD89-1DC0-4BA3-A0AE-33F179E0A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03" y="930305"/>
            <a:ext cx="6120000" cy="270194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9DA9E1DD-2D98-46D2-8BAA-16460CA3A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03" y="3840297"/>
            <a:ext cx="6120000" cy="2778502"/>
          </a:xfrm>
          <a:prstGeom prst="rect">
            <a:avLst/>
          </a:prstGeom>
          <a:effectLst>
            <a:outerShdw blurRad="50800" dist="38100" dir="2700000" algn="tl" rotWithShape="0">
              <a:prstClr val="black">
                <a:alpha val="40000"/>
              </a:prstClr>
            </a:outerShdw>
          </a:effectLst>
        </p:spPr>
      </p:pic>
      <p:sp>
        <p:nvSpPr>
          <p:cNvPr id="13" name="Content Placeholder 2">
            <a:extLst>
              <a:ext uri="{FF2B5EF4-FFF2-40B4-BE49-F238E27FC236}">
                <a16:creationId xmlns:a16="http://schemas.microsoft.com/office/drawing/2014/main" id="{3BE2A201-52BA-422E-BACD-D2C4819CCDF7}"/>
              </a:ext>
            </a:extLst>
          </p:cNvPr>
          <p:cNvSpPr>
            <a:spLocks noGrp="1"/>
          </p:cNvSpPr>
          <p:nvPr>
            <p:ph idx="1"/>
          </p:nvPr>
        </p:nvSpPr>
        <p:spPr>
          <a:xfrm>
            <a:off x="6705600" y="930305"/>
            <a:ext cx="4377267" cy="5688493"/>
          </a:xfrm>
        </p:spPr>
        <p:txBody>
          <a:bodyPr anchor="ctr">
            <a:normAutofit fontScale="85000" lnSpcReduction="10000"/>
          </a:bodyPr>
          <a:lstStyle/>
          <a:p>
            <a:pPr algn="just"/>
            <a:r>
              <a:rPr lang="en-US" dirty="0"/>
              <a:t>SMB factor </a:t>
            </a:r>
            <a:r>
              <a:rPr lang="en-US" dirty="0" err="1"/>
              <a:t>realisations</a:t>
            </a:r>
            <a:r>
              <a:rPr lang="en-US" dirty="0"/>
              <a:t> do not exhibit consistently positive readings over our sample period, though said SMB readings are, on average, mildly positive (at 0.21%). </a:t>
            </a:r>
          </a:p>
          <a:p>
            <a:pPr algn="just"/>
            <a:r>
              <a:rPr lang="en-US" dirty="0"/>
              <a:t>The rolling 7-year SMB average shows how the SMB factor </a:t>
            </a:r>
            <a:r>
              <a:rPr lang="en-US" dirty="0" err="1"/>
              <a:t>realisations</a:t>
            </a:r>
            <a:r>
              <a:rPr lang="en-US" dirty="0"/>
              <a:t> have trended in and out of positive territories over our extended sample period. </a:t>
            </a:r>
          </a:p>
          <a:p>
            <a:pPr algn="just"/>
            <a:r>
              <a:rPr lang="en-US" dirty="0"/>
              <a:t>Net gain the portfolio has clocked over the extended sample period suggests that SMB factor </a:t>
            </a:r>
            <a:r>
              <a:rPr lang="en-US" dirty="0" err="1"/>
              <a:t>realisations</a:t>
            </a:r>
            <a:r>
              <a:rPr lang="en-US" dirty="0"/>
              <a:t> are still on average, positive.</a:t>
            </a:r>
          </a:p>
          <a:p>
            <a:pPr algn="just"/>
            <a:r>
              <a:rPr lang="en-US" dirty="0"/>
              <a:t>The sample period used in our main study (July 2011 - December 2018) happens to denote a time period when rolling 7-year average SMB factor </a:t>
            </a:r>
            <a:r>
              <a:rPr lang="en-US" dirty="0" err="1"/>
              <a:t>realisations</a:t>
            </a:r>
            <a:r>
              <a:rPr lang="en-US" dirty="0"/>
              <a:t> are negative, explaining the divergence.</a:t>
            </a:r>
          </a:p>
          <a:p>
            <a:pPr algn="just"/>
            <a:r>
              <a:rPr lang="en-US" dirty="0"/>
              <a:t>Delving deeper, we found the main driver behind the recent downtrend in rolling 7-year average SMB factor </a:t>
            </a:r>
            <a:r>
              <a:rPr lang="en-US" dirty="0" err="1"/>
              <a:t>realisations</a:t>
            </a:r>
            <a:r>
              <a:rPr lang="en-US" dirty="0"/>
              <a:t> stem mainly from movements in rolling 7-year Big portfolio returns.</a:t>
            </a:r>
          </a:p>
        </p:txBody>
      </p:sp>
    </p:spTree>
    <p:extLst>
      <p:ext uri="{BB962C8B-B14F-4D97-AF65-F5344CB8AC3E}">
        <p14:creationId xmlns:p14="http://schemas.microsoft.com/office/powerpoint/2010/main" val="187646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Small Minus Big (SMB) Factor</a:t>
            </a:r>
            <a:endParaRPr lang="en-SG" sz="2000" b="1" u="sng" dirty="0"/>
          </a:p>
        </p:txBody>
      </p:sp>
      <p:pic>
        <p:nvPicPr>
          <p:cNvPr id="3" name="Picture 2">
            <a:extLst>
              <a:ext uri="{FF2B5EF4-FFF2-40B4-BE49-F238E27FC236}">
                <a16:creationId xmlns:a16="http://schemas.microsoft.com/office/drawing/2014/main" id="{8EB47EA6-B493-41D2-B6FF-5D7993132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851" y="1368428"/>
            <a:ext cx="7264400" cy="4679950"/>
          </a:xfrm>
          <a:prstGeom prst="rect">
            <a:avLst/>
          </a:prstGeom>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F9D7CDF4-54A5-4BEC-92C5-51C1956F4F58}"/>
              </a:ext>
            </a:extLst>
          </p:cNvPr>
          <p:cNvSpPr/>
          <p:nvPr/>
        </p:nvSpPr>
        <p:spPr>
          <a:xfrm>
            <a:off x="8263467" y="5241118"/>
            <a:ext cx="1066784" cy="807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1823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1DA1-3254-4DBC-A712-404AF6164653}"/>
              </a:ext>
            </a:extLst>
          </p:cNvPr>
          <p:cNvSpPr>
            <a:spLocks noGrp="1"/>
          </p:cNvSpPr>
          <p:nvPr>
            <p:ph type="title"/>
          </p:nvPr>
        </p:nvSpPr>
        <p:spPr/>
        <p:txBody>
          <a:bodyPr/>
          <a:lstStyle/>
          <a:p>
            <a:r>
              <a:rPr lang="en-GB" sz="4000" dirty="0"/>
              <a:t>The </a:t>
            </a:r>
            <a:r>
              <a:rPr lang="en-GB" sz="4000" dirty="0" err="1"/>
              <a:t>Fama</a:t>
            </a:r>
            <a:r>
              <a:rPr lang="en-GB" sz="4000" dirty="0"/>
              <a:t>-French Three-Factor Model</a:t>
            </a:r>
            <a:endParaRPr lang="en-GB" dirty="0"/>
          </a:p>
        </p:txBody>
      </p:sp>
      <p:sp>
        <p:nvSpPr>
          <p:cNvPr id="3" name="Content Placeholder 2">
            <a:extLst>
              <a:ext uri="{FF2B5EF4-FFF2-40B4-BE49-F238E27FC236}">
                <a16:creationId xmlns:a16="http://schemas.microsoft.com/office/drawing/2014/main" id="{B80800DE-245A-4A7D-94B6-6763B13ED1F5}"/>
              </a:ext>
            </a:extLst>
          </p:cNvPr>
          <p:cNvSpPr>
            <a:spLocks noGrp="1"/>
          </p:cNvSpPr>
          <p:nvPr>
            <p:ph idx="1"/>
          </p:nvPr>
        </p:nvSpPr>
        <p:spPr/>
        <p:txBody>
          <a:bodyPr anchor="ctr"/>
          <a:lstStyle/>
          <a:p>
            <a:pPr marL="342900" indent="-342900">
              <a:buFont typeface="+mj-lt"/>
              <a:buAutoNum type="arabicParenR"/>
            </a:pPr>
            <a:r>
              <a:rPr lang="en-US" dirty="0"/>
              <a:t>Research Null Hypothesis</a:t>
            </a:r>
          </a:p>
          <a:p>
            <a:pPr marL="342900" indent="-342900">
              <a:buFont typeface="+mj-lt"/>
              <a:buAutoNum type="arabicParenR"/>
            </a:pPr>
            <a:r>
              <a:rPr lang="en-US" dirty="0"/>
              <a:t>Literature Review</a:t>
            </a:r>
          </a:p>
          <a:p>
            <a:pPr marL="342900" indent="-342900">
              <a:buFont typeface="+mj-lt"/>
              <a:buAutoNum type="arabicParenR"/>
            </a:pPr>
            <a:r>
              <a:rPr lang="en-GB" dirty="0"/>
              <a:t>Data, Research Design &amp; Methodology</a:t>
            </a:r>
          </a:p>
          <a:p>
            <a:pPr marL="342900" indent="-342900">
              <a:buFont typeface="+mj-lt"/>
              <a:buAutoNum type="arabicParenR"/>
            </a:pPr>
            <a:r>
              <a:rPr lang="en-GB" dirty="0"/>
              <a:t>Summary of Statistics</a:t>
            </a:r>
          </a:p>
          <a:p>
            <a:pPr marL="342900" indent="-342900">
              <a:buFont typeface="+mj-lt"/>
              <a:buAutoNum type="arabicParenR"/>
            </a:pPr>
            <a:r>
              <a:rPr lang="en-GB" dirty="0"/>
              <a:t>Time-Series Regression Results</a:t>
            </a:r>
          </a:p>
          <a:p>
            <a:pPr marL="342900" indent="-342900">
              <a:buFont typeface="+mj-lt"/>
              <a:buAutoNum type="arabicParenR"/>
            </a:pPr>
            <a:r>
              <a:rPr lang="en-GB" dirty="0"/>
              <a:t>SMB, HML and UMD: A Deeper Dive</a:t>
            </a:r>
          </a:p>
          <a:p>
            <a:pPr marL="342900" indent="-342900">
              <a:buFont typeface="+mj-lt"/>
              <a:buAutoNum type="arabicParenR"/>
            </a:pPr>
            <a:r>
              <a:rPr lang="en-GB" dirty="0"/>
              <a:t>Conclusion</a:t>
            </a:r>
          </a:p>
          <a:p>
            <a:pPr marL="342900" indent="-342900">
              <a:buFont typeface="+mj-lt"/>
              <a:buAutoNum type="arabicParenR"/>
            </a:pPr>
            <a:r>
              <a:rPr lang="en-GB" dirty="0"/>
              <a:t>References</a:t>
            </a:r>
          </a:p>
        </p:txBody>
      </p:sp>
    </p:spTree>
    <p:extLst>
      <p:ext uri="{BB962C8B-B14F-4D97-AF65-F5344CB8AC3E}">
        <p14:creationId xmlns:p14="http://schemas.microsoft.com/office/powerpoint/2010/main" val="1278586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B7B86D-7264-4CD7-A85E-F7182ED58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03" y="3840297"/>
            <a:ext cx="6120000" cy="2773288"/>
          </a:xfrm>
          <a:prstGeom prst="rect">
            <a:avLst/>
          </a:prstGeom>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981EAA7F-CA87-4CD9-A376-FA105D02E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03" y="934780"/>
            <a:ext cx="6120000" cy="2697465"/>
          </a:xfrm>
          <a:prstGeom prst="rect">
            <a:avLst/>
          </a:prstGeom>
          <a:effectLst>
            <a:outerShdw blurRad="50800" dist="38100" dir="2700000" algn="tl" rotWithShape="0">
              <a:prstClr val="black">
                <a:alpha val="40000"/>
              </a:prstClr>
            </a:outerShdw>
          </a:effectLst>
        </p:spPr>
      </p:pic>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High Minus Low (HML) Factor</a:t>
            </a:r>
            <a:endParaRPr lang="en-SG" sz="2000" b="1" u="sng" dirty="0"/>
          </a:p>
        </p:txBody>
      </p:sp>
      <p:sp>
        <p:nvSpPr>
          <p:cNvPr id="10" name="Content Placeholder 2">
            <a:extLst>
              <a:ext uri="{FF2B5EF4-FFF2-40B4-BE49-F238E27FC236}">
                <a16:creationId xmlns:a16="http://schemas.microsoft.com/office/drawing/2014/main" id="{2F20C218-B024-4F31-9B17-0A8B341ECB9F}"/>
              </a:ext>
            </a:extLst>
          </p:cNvPr>
          <p:cNvSpPr>
            <a:spLocks noGrp="1"/>
          </p:cNvSpPr>
          <p:nvPr>
            <p:ph idx="1"/>
          </p:nvPr>
        </p:nvSpPr>
        <p:spPr>
          <a:xfrm>
            <a:off x="6705600" y="930305"/>
            <a:ext cx="4377267" cy="5688493"/>
          </a:xfrm>
        </p:spPr>
        <p:txBody>
          <a:bodyPr anchor="ctr">
            <a:normAutofit fontScale="85000" lnSpcReduction="20000"/>
          </a:bodyPr>
          <a:lstStyle/>
          <a:p>
            <a:pPr algn="just"/>
            <a:r>
              <a:rPr lang="en-US" dirty="0"/>
              <a:t>The HML factor was observed to exhibit mildly negative mean readings for the period between July 2011 and December 2018, though the HML factor's mean reading of -0.10% is deemed to be statistically indifferent from 0 at the 5% level. </a:t>
            </a:r>
          </a:p>
          <a:p>
            <a:pPr algn="just"/>
            <a:r>
              <a:rPr lang="en-US" dirty="0"/>
              <a:t>The HML factor was seen to have displayed more consistently and persistently positive readings over the extended sample period of between January 1929 and December 2018 compared to the SMB factor. </a:t>
            </a:r>
          </a:p>
          <a:p>
            <a:pPr algn="just"/>
            <a:r>
              <a:rPr lang="en-US" dirty="0"/>
              <a:t>This makes the unravelling of the HML factor's positive readings over the recent decade all the more an unprecedented one, which also explains the divergence between our observed mean HML and that of </a:t>
            </a:r>
            <a:r>
              <a:rPr lang="en-US" dirty="0" err="1"/>
              <a:t>Fama</a:t>
            </a:r>
            <a:r>
              <a:rPr lang="en-US" dirty="0"/>
              <a:t> and French (1993). </a:t>
            </a:r>
          </a:p>
          <a:p>
            <a:pPr algn="just"/>
            <a:r>
              <a:rPr lang="en-US" dirty="0"/>
              <a:t>Our constructed HML portfolio has grossly outperformed our constructed SMB portfolio over the extended sample period in terms of nominal returns. </a:t>
            </a:r>
          </a:p>
          <a:p>
            <a:pPr algn="just"/>
            <a:r>
              <a:rPr lang="en-US" dirty="0"/>
              <a:t>The HML portfolio clocked 3,200.59% returns while the SMB portfolio only clocked 500.96%, with the latter's Sharpe ratio coming up as negative for returns over the extended sample period. </a:t>
            </a:r>
          </a:p>
        </p:txBody>
      </p:sp>
    </p:spTree>
    <p:extLst>
      <p:ext uri="{BB962C8B-B14F-4D97-AF65-F5344CB8AC3E}">
        <p14:creationId xmlns:p14="http://schemas.microsoft.com/office/powerpoint/2010/main" val="159990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9FE061-F538-4FFA-93F5-F9E107016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851" y="1368428"/>
            <a:ext cx="7264400" cy="4679950"/>
          </a:xfrm>
          <a:prstGeom prst="rect">
            <a:avLst/>
          </a:prstGeom>
        </p:spPr>
      </p:pic>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High Minus Low (HML) Factor</a:t>
            </a:r>
            <a:endParaRPr lang="en-SG" sz="2000" b="1" u="sng" dirty="0"/>
          </a:p>
        </p:txBody>
      </p:sp>
      <p:sp>
        <p:nvSpPr>
          <p:cNvPr id="7" name="Rectangle 6">
            <a:extLst>
              <a:ext uri="{FF2B5EF4-FFF2-40B4-BE49-F238E27FC236}">
                <a16:creationId xmlns:a16="http://schemas.microsoft.com/office/drawing/2014/main" id="{E8D4C3D8-319C-424C-A555-5D3FD8EFDB7B}"/>
              </a:ext>
            </a:extLst>
          </p:cNvPr>
          <p:cNvSpPr/>
          <p:nvPr/>
        </p:nvSpPr>
        <p:spPr>
          <a:xfrm>
            <a:off x="8263467" y="5241118"/>
            <a:ext cx="1066784" cy="807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4159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Bonus: Up Minus Down (UMD) Factor</a:t>
            </a:r>
            <a:endParaRPr lang="en-SG" sz="2000" b="1" u="sng" dirty="0"/>
          </a:p>
        </p:txBody>
      </p:sp>
      <p:pic>
        <p:nvPicPr>
          <p:cNvPr id="3" name="Picture 2">
            <a:extLst>
              <a:ext uri="{FF2B5EF4-FFF2-40B4-BE49-F238E27FC236}">
                <a16:creationId xmlns:a16="http://schemas.microsoft.com/office/drawing/2014/main" id="{B93D8E67-6898-4303-83BE-E67145663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03" y="2374732"/>
            <a:ext cx="6120000" cy="2697465"/>
          </a:xfrm>
          <a:prstGeom prst="rect">
            <a:avLst/>
          </a:prstGeom>
          <a:effectLst>
            <a:outerShdw blurRad="50800" dist="38100" dir="2700000" algn="tl" rotWithShape="0">
              <a:prstClr val="black">
                <a:alpha val="40000"/>
              </a:prstClr>
            </a:outerShdw>
          </a:effectLst>
        </p:spPr>
      </p:pic>
      <p:sp>
        <p:nvSpPr>
          <p:cNvPr id="9" name="Content Placeholder 2">
            <a:extLst>
              <a:ext uri="{FF2B5EF4-FFF2-40B4-BE49-F238E27FC236}">
                <a16:creationId xmlns:a16="http://schemas.microsoft.com/office/drawing/2014/main" id="{28E2FDAA-1689-4AD6-986E-7E9EF0CB4864}"/>
              </a:ext>
            </a:extLst>
          </p:cNvPr>
          <p:cNvSpPr>
            <a:spLocks noGrp="1"/>
          </p:cNvSpPr>
          <p:nvPr>
            <p:ph idx="1"/>
          </p:nvPr>
        </p:nvSpPr>
        <p:spPr>
          <a:xfrm>
            <a:off x="6705600" y="930305"/>
            <a:ext cx="4377267" cy="5688493"/>
          </a:xfrm>
        </p:spPr>
        <p:txBody>
          <a:bodyPr anchor="ctr">
            <a:normAutofit fontScale="85000" lnSpcReduction="10000"/>
          </a:bodyPr>
          <a:lstStyle/>
          <a:p>
            <a:pPr algn="just"/>
            <a:r>
              <a:rPr lang="en-US" dirty="0"/>
              <a:t>We also looked at one of the additional stock market factors introduced and </a:t>
            </a:r>
            <a:r>
              <a:rPr lang="en-US" dirty="0" err="1"/>
              <a:t>popularised</a:t>
            </a:r>
            <a:r>
              <a:rPr lang="en-US" dirty="0"/>
              <a:t> by Carhart (1997): the momentum factor (UMD). </a:t>
            </a:r>
          </a:p>
          <a:p>
            <a:pPr algn="just"/>
            <a:r>
              <a:rPr lang="en-US" dirty="0"/>
              <a:t>Like the HML factor, it was observed that the UMD factor is consistently and persistently positive.</a:t>
            </a:r>
          </a:p>
          <a:p>
            <a:pPr algn="just"/>
            <a:r>
              <a:rPr lang="en-US" dirty="0"/>
              <a:t>Also, like the SMB and HML factors, we observed an unravelling of the long UMD play in the recent decade, though said unravelling took place relatively earlier from April 2009 and has already recovered since April 2016. </a:t>
            </a:r>
          </a:p>
          <a:p>
            <a:pPr algn="just"/>
            <a:r>
              <a:rPr lang="en-US" dirty="0"/>
              <a:t>In terms of cumulative returns, the long UMD play has grossly outperformed both the long SMB play and the long HML play, with cumulative nominal returns of 24,252.43% observed over the extended sample period and 24.18% over the original sample period. </a:t>
            </a:r>
          </a:p>
          <a:p>
            <a:pPr algn="just"/>
            <a:r>
              <a:rPr lang="en-US" dirty="0"/>
              <a:t>On a risk-adjusted basis and in terms of Sharpe ratios, the long UMD outperforms the long SMB play and the long HML play too. </a:t>
            </a:r>
          </a:p>
        </p:txBody>
      </p:sp>
    </p:spTree>
    <p:extLst>
      <p:ext uri="{BB962C8B-B14F-4D97-AF65-F5344CB8AC3E}">
        <p14:creationId xmlns:p14="http://schemas.microsoft.com/office/powerpoint/2010/main" val="402964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C5E1F70-EB6D-4153-BFFA-6AA630462D4A}"/>
              </a:ext>
            </a:extLst>
          </p:cNvPr>
          <p:cNvSpPr txBox="1">
            <a:spLocks/>
          </p:cNvSpPr>
          <p:nvPr/>
        </p:nvSpPr>
        <p:spPr>
          <a:xfrm>
            <a:off x="1400371" y="174932"/>
            <a:ext cx="8595360" cy="755373"/>
          </a:xfrm>
          <a:prstGeom prst="rect">
            <a:avLst/>
          </a:prstGeom>
        </p:spPr>
        <p:txBody>
          <a:bodyPr vert="horz" lIns="91440" tIns="45720" rIns="91440" bIns="45720" rtlCol="0" anchor="ct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SG" sz="2400" b="1" u="sng" dirty="0"/>
              <a:t>Bonus: Up Minus Down (UMD) Factor</a:t>
            </a:r>
            <a:endParaRPr lang="en-SG" sz="2000" b="1" u="sng" dirty="0"/>
          </a:p>
        </p:txBody>
      </p:sp>
      <p:pic>
        <p:nvPicPr>
          <p:cNvPr id="4" name="Picture 3">
            <a:extLst>
              <a:ext uri="{FF2B5EF4-FFF2-40B4-BE49-F238E27FC236}">
                <a16:creationId xmlns:a16="http://schemas.microsoft.com/office/drawing/2014/main" id="{DEE1F734-232D-460E-9A76-2C01D17BA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851" y="2016128"/>
            <a:ext cx="7264400" cy="3384550"/>
          </a:xfrm>
          <a:prstGeom prst="rect">
            <a:avLst/>
          </a:prstGeom>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8B2016B7-DE45-45C6-8E04-8D4CE5BBAA8C}"/>
              </a:ext>
            </a:extLst>
          </p:cNvPr>
          <p:cNvSpPr/>
          <p:nvPr/>
        </p:nvSpPr>
        <p:spPr>
          <a:xfrm>
            <a:off x="8263467" y="4614582"/>
            <a:ext cx="1066784" cy="807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7A5612D-2B76-4333-B507-49F9ED50128A}"/>
              </a:ext>
            </a:extLst>
          </p:cNvPr>
          <p:cNvSpPr/>
          <p:nvPr/>
        </p:nvSpPr>
        <p:spPr>
          <a:xfrm>
            <a:off x="6036733" y="4593418"/>
            <a:ext cx="1066784" cy="8072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485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ld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7</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3780286" y="2335072"/>
            <a:ext cx="5050448" cy="1913021"/>
          </a:xfrm>
        </p:spPr>
        <p:txBody>
          <a:bodyPr anchor="ctr">
            <a:normAutofit/>
          </a:bodyPr>
          <a:lstStyle/>
          <a:p>
            <a:pPr algn="ctr"/>
            <a:r>
              <a:rPr lang="en-US" sz="6600" u="sng" dirty="0"/>
              <a:t>C</a:t>
            </a:r>
            <a:r>
              <a:rPr lang="en-GB" sz="6600" u="sng" dirty="0" err="1"/>
              <a:t>onclusion</a:t>
            </a:r>
            <a:endParaRPr lang="en-SG" sz="6600" u="sng" dirty="0"/>
          </a:p>
        </p:txBody>
      </p:sp>
    </p:spTree>
    <p:extLst>
      <p:ext uri="{BB962C8B-B14F-4D97-AF65-F5344CB8AC3E}">
        <p14:creationId xmlns:p14="http://schemas.microsoft.com/office/powerpoint/2010/main" val="343861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2407-7C5D-4BAD-9EDE-510B07FC2F5D}"/>
              </a:ext>
            </a:extLst>
          </p:cNvPr>
          <p:cNvSpPr>
            <a:spLocks noGrp="1"/>
          </p:cNvSpPr>
          <p:nvPr>
            <p:ph type="title"/>
          </p:nvPr>
        </p:nvSpPr>
        <p:spPr/>
        <p:txBody>
          <a:bodyPr/>
          <a:lstStyle/>
          <a:p>
            <a:r>
              <a:rPr lang="en-US" dirty="0"/>
              <a:t>Conclusion</a:t>
            </a:r>
            <a:endParaRPr lang="en-GB" dirty="0"/>
          </a:p>
        </p:txBody>
      </p:sp>
      <p:sp>
        <p:nvSpPr>
          <p:cNvPr id="5" name="Content Placeholder 4">
            <a:extLst>
              <a:ext uri="{FF2B5EF4-FFF2-40B4-BE49-F238E27FC236}">
                <a16:creationId xmlns:a16="http://schemas.microsoft.com/office/drawing/2014/main" id="{D9A09288-B8E7-4641-A3B5-FE8A442FC630}"/>
              </a:ext>
            </a:extLst>
          </p:cNvPr>
          <p:cNvSpPr>
            <a:spLocks noGrp="1"/>
          </p:cNvSpPr>
          <p:nvPr>
            <p:ph idx="1"/>
          </p:nvPr>
        </p:nvSpPr>
        <p:spPr/>
        <p:txBody>
          <a:bodyPr anchor="ctr">
            <a:normAutofit/>
          </a:bodyPr>
          <a:lstStyle/>
          <a:p>
            <a:pPr marL="0" indent="0">
              <a:buNone/>
            </a:pPr>
            <a:r>
              <a:rPr lang="en-SG" dirty="0"/>
              <a:t>Research Null Hypothesis Revisited:</a:t>
            </a:r>
          </a:p>
          <a:p>
            <a:pPr marL="0" indent="0">
              <a:buNone/>
            </a:pPr>
            <a:r>
              <a:rPr lang="en-SG" dirty="0"/>
              <a:t>The three stock-market factors suggested by Eugene F. </a:t>
            </a:r>
            <a:r>
              <a:rPr lang="en-SG" dirty="0" err="1"/>
              <a:t>Fama</a:t>
            </a:r>
            <a:r>
              <a:rPr lang="en-SG" dirty="0"/>
              <a:t> and Kenneth R. French in their 1993 paper titled “Common Risk Factors in the Returns on Stocks and Bonds” </a:t>
            </a:r>
            <a:r>
              <a:rPr lang="en-SG" b="1" dirty="0"/>
              <a:t>do not </a:t>
            </a:r>
            <a:r>
              <a:rPr lang="en-SG" dirty="0"/>
              <a:t>significantly explain the returns of stocks listed on the NYSE, NASDAQ and AMEX for the period between Jul 2011 – Dec 2018.</a:t>
            </a:r>
          </a:p>
          <a:p>
            <a:pPr marL="0" indent="0">
              <a:buNone/>
            </a:pPr>
            <a:endParaRPr lang="en-SG" dirty="0"/>
          </a:p>
          <a:p>
            <a:pPr marL="0" indent="0" algn="ctr">
              <a:buNone/>
            </a:pPr>
            <a:r>
              <a:rPr lang="en-SG" dirty="0"/>
              <a:t>Conclusion: We </a:t>
            </a:r>
            <a:r>
              <a:rPr lang="en-SG" b="1" u="sng" dirty="0"/>
              <a:t>Reject</a:t>
            </a:r>
            <a:r>
              <a:rPr lang="en-SG" dirty="0"/>
              <a:t> Our Research Null Hypothesis.</a:t>
            </a:r>
          </a:p>
          <a:p>
            <a:pPr marL="0" indent="0">
              <a:buNone/>
            </a:pPr>
            <a:endParaRPr lang="en-SG" dirty="0"/>
          </a:p>
          <a:p>
            <a:pPr marL="0" indent="0">
              <a:buNone/>
            </a:pPr>
            <a:r>
              <a:rPr lang="en-SG" dirty="0"/>
              <a:t>Additional Finding: </a:t>
            </a:r>
          </a:p>
          <a:p>
            <a:pPr marL="0" indent="0">
              <a:buNone/>
            </a:pPr>
            <a:r>
              <a:rPr lang="en-SG" dirty="0"/>
              <a:t>SMB factor turns negative in our testing period due to recent large cap relative outperformance.</a:t>
            </a:r>
            <a:endParaRPr lang="en-GB" dirty="0"/>
          </a:p>
        </p:txBody>
      </p:sp>
    </p:spTree>
    <p:extLst>
      <p:ext uri="{BB962C8B-B14F-4D97-AF65-F5344CB8AC3E}">
        <p14:creationId xmlns:p14="http://schemas.microsoft.com/office/powerpoint/2010/main" val="4005877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8</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3271403" y="2248124"/>
            <a:ext cx="5953880" cy="1913021"/>
          </a:xfrm>
        </p:spPr>
        <p:txBody>
          <a:bodyPr anchor="ctr">
            <a:normAutofit/>
          </a:bodyPr>
          <a:lstStyle/>
          <a:p>
            <a:pPr algn="ctr"/>
            <a:r>
              <a:rPr lang="en-US" sz="6600" u="sng" dirty="0"/>
              <a:t>References</a:t>
            </a:r>
            <a:endParaRPr lang="en-SG" sz="6600" u="sng" dirty="0"/>
          </a:p>
        </p:txBody>
      </p:sp>
    </p:spTree>
    <p:extLst>
      <p:ext uri="{BB962C8B-B14F-4D97-AF65-F5344CB8AC3E}">
        <p14:creationId xmlns:p14="http://schemas.microsoft.com/office/powerpoint/2010/main" val="3866460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4C4FB22-84F6-45C0-8E30-84EF2210C721}"/>
              </a:ext>
            </a:extLst>
          </p:cNvPr>
          <p:cNvSpPr>
            <a:spLocks noGrp="1"/>
          </p:cNvSpPr>
          <p:nvPr>
            <p:ph type="title"/>
          </p:nvPr>
        </p:nvSpPr>
        <p:spPr>
          <a:xfrm>
            <a:off x="1261872" y="365760"/>
            <a:ext cx="9692640" cy="1325562"/>
          </a:xfrm>
        </p:spPr>
        <p:txBody>
          <a:bodyPr>
            <a:normAutofit/>
          </a:bodyPr>
          <a:lstStyle/>
          <a:p>
            <a:r>
              <a:rPr lang="en-SG" sz="4800" dirty="0"/>
              <a:t>Reference List</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617220" lvl="1" indent="-342900">
              <a:buFont typeface="+mj-lt"/>
              <a:buAutoNum type="arabicPeriod"/>
            </a:pPr>
            <a:endParaRPr lang="en-SG" dirty="0"/>
          </a:p>
          <a:p>
            <a:pPr marL="617220" lvl="1" indent="-342900">
              <a:buFont typeface="+mj-lt"/>
              <a:buAutoNum type="arabicPeriod"/>
            </a:pPr>
            <a:endParaRPr lang="en-SG" dirty="0"/>
          </a:p>
        </p:txBody>
      </p:sp>
      <p:sp>
        <p:nvSpPr>
          <p:cNvPr id="8" name="TextBox 7">
            <a:extLst>
              <a:ext uri="{FF2B5EF4-FFF2-40B4-BE49-F238E27FC236}">
                <a16:creationId xmlns:a16="http://schemas.microsoft.com/office/drawing/2014/main" id="{4284BB99-6D93-4CD9-ADBC-D2237EE3AF97}"/>
              </a:ext>
            </a:extLst>
          </p:cNvPr>
          <p:cNvSpPr txBox="1"/>
          <p:nvPr/>
        </p:nvSpPr>
        <p:spPr>
          <a:xfrm>
            <a:off x="1193093" y="1828800"/>
            <a:ext cx="8732918" cy="4801314"/>
          </a:xfrm>
          <a:prstGeom prst="rect">
            <a:avLst/>
          </a:prstGeom>
          <a:noFill/>
        </p:spPr>
        <p:txBody>
          <a:bodyPr wrap="square" rtlCol="0">
            <a:spAutoFit/>
          </a:bodyPr>
          <a:lstStyle/>
          <a:p>
            <a:pPr marL="285750" indent="-285750">
              <a:buFont typeface="Arial" panose="020B0604020202020204" pitchFamily="34" charset="0"/>
              <a:buChar char="•"/>
            </a:pPr>
            <a:r>
              <a:rPr lang="en-GB" dirty="0"/>
              <a:t>Markowitz, H. (1952). Portfolio selection. The Journal of Finance, 7(1), 77-91.</a:t>
            </a:r>
          </a:p>
          <a:p>
            <a:pPr marL="285750" indent="-285750">
              <a:buFont typeface="Arial" panose="020B0604020202020204" pitchFamily="34" charset="0"/>
              <a:buChar char="•"/>
            </a:pPr>
            <a:r>
              <a:rPr lang="en-GB" dirty="0"/>
              <a:t>Sharpe, W. (1964). Capital asset prices: A theory of market equilibrium under conditions of risk. Journal of Finance, 19(3), 425-442.</a:t>
            </a:r>
          </a:p>
          <a:p>
            <a:pPr marL="285750" indent="-285750">
              <a:buFont typeface="Arial" panose="020B0604020202020204" pitchFamily="34" charset="0"/>
              <a:buChar char="•"/>
            </a:pPr>
            <a:r>
              <a:rPr lang="en-GB" dirty="0"/>
              <a:t>Lintner, J. (1965). The valuation of risk assets and the selection of risky investments in stock portfolios and capital budgets. Review of Economics and Statistics, 47(1), 12-37.</a:t>
            </a:r>
          </a:p>
          <a:p>
            <a:pPr marL="285750" indent="-285750">
              <a:buFont typeface="Arial" panose="020B0604020202020204" pitchFamily="34" charset="0"/>
              <a:buChar char="•"/>
            </a:pPr>
            <a:r>
              <a:rPr lang="en-GB" dirty="0"/>
              <a:t>Black, Fischer. Michael C. Jensen. and Myron Scholes. (1972). The capital asset pricing model: Some empirical tests. in: M. Jensen. ed.. Studies In the theory of capital markets (Praeger, New York, NY).</a:t>
            </a:r>
          </a:p>
          <a:p>
            <a:pPr marL="285750" indent="-285750">
              <a:buFont typeface="Arial" panose="020B0604020202020204" pitchFamily="34" charset="0"/>
              <a:buChar char="•"/>
            </a:pPr>
            <a:r>
              <a:rPr lang="en-GB" dirty="0" err="1"/>
              <a:t>Fama</a:t>
            </a:r>
            <a:r>
              <a:rPr lang="en-GB" dirty="0"/>
              <a:t>, E., &amp; French, K. (1993). Common risk factors in the returns on stocks and </a:t>
            </a:r>
            <a:r>
              <a:rPr lang="en-GB" dirty="0" err="1"/>
              <a:t>bonds.Journal</a:t>
            </a:r>
            <a:r>
              <a:rPr lang="en-GB" dirty="0"/>
              <a:t> of Financial Economics, 33(1), 3-56..</a:t>
            </a:r>
          </a:p>
          <a:p>
            <a:pPr marL="285750" indent="-285750">
              <a:buFont typeface="Arial" panose="020B0604020202020204" pitchFamily="34" charset="0"/>
              <a:buChar char="•"/>
            </a:pPr>
            <a:r>
              <a:rPr lang="en-GB" dirty="0" err="1"/>
              <a:t>Fama</a:t>
            </a:r>
            <a:r>
              <a:rPr lang="en-GB" dirty="0"/>
              <a:t>. Eugene F. and Kenneth R. French. (1992a). The cross-section of expected stock </a:t>
            </a:r>
            <a:r>
              <a:rPr lang="en-GB" dirty="0" err="1"/>
              <a:t>returns.Journal</a:t>
            </a:r>
            <a:r>
              <a:rPr lang="en-GB" dirty="0"/>
              <a:t> of Finance 47, 427 - 465.</a:t>
            </a:r>
          </a:p>
          <a:p>
            <a:pPr marL="285750" indent="-285750">
              <a:buFont typeface="Arial" panose="020B0604020202020204" pitchFamily="34" charset="0"/>
              <a:buChar char="•"/>
            </a:pPr>
            <a:r>
              <a:rPr lang="en-GB" dirty="0" err="1"/>
              <a:t>Banz</a:t>
            </a:r>
            <a:r>
              <a:rPr lang="en-GB" dirty="0"/>
              <a:t>. Rolf W.. 1981. The relationship between return and market value of common stocks, Journal of Financial Economics 9. 3-15.</a:t>
            </a:r>
          </a:p>
          <a:p>
            <a:pPr marL="285750" indent="-285750">
              <a:buFont typeface="Arial" panose="020B0604020202020204" pitchFamily="34" charset="0"/>
              <a:buChar char="•"/>
            </a:pPr>
            <a:r>
              <a:rPr lang="en-GB" dirty="0"/>
              <a:t>Daniel, K., &amp; Titman, S. (1997). Evidence on the characteristics of cross sectional variation in stock returns</a:t>
            </a:r>
          </a:p>
        </p:txBody>
      </p:sp>
    </p:spTree>
    <p:extLst>
      <p:ext uri="{BB962C8B-B14F-4D97-AF65-F5344CB8AC3E}">
        <p14:creationId xmlns:p14="http://schemas.microsoft.com/office/powerpoint/2010/main" val="52679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1</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2328553"/>
            <a:ext cx="8695313" cy="1913021"/>
          </a:xfrm>
        </p:spPr>
        <p:txBody>
          <a:bodyPr>
            <a:normAutofit/>
          </a:bodyPr>
          <a:lstStyle/>
          <a:p>
            <a:pPr algn="ctr"/>
            <a:r>
              <a:rPr lang="en-SG" sz="6600" u="sng" dirty="0"/>
              <a:t>Research Null Hypothesis</a:t>
            </a:r>
          </a:p>
        </p:txBody>
      </p:sp>
    </p:spTree>
    <p:extLst>
      <p:ext uri="{BB962C8B-B14F-4D97-AF65-F5344CB8AC3E}">
        <p14:creationId xmlns:p14="http://schemas.microsoft.com/office/powerpoint/2010/main" val="108704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ormAutofit/>
          </a:bodyPr>
          <a:lstStyle/>
          <a:p>
            <a:r>
              <a:rPr lang="en-SG" sz="4000" dirty="0"/>
              <a:t>Research Null Hypothesis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lstStyle/>
          <a:p>
            <a:pPr marL="0" indent="0" algn="just">
              <a:buNone/>
            </a:pPr>
            <a:r>
              <a:rPr lang="en-SG" dirty="0"/>
              <a:t>The three stock-market factors suggested by Eugene F. Fama and Kenneth R. French in their 1993 paper titled “Common Risk Factors in the Returns on Stocks and Bonds” </a:t>
            </a:r>
            <a:r>
              <a:rPr lang="en-SG" b="1" dirty="0"/>
              <a:t>do not </a:t>
            </a:r>
            <a:r>
              <a:rPr lang="en-SG" dirty="0"/>
              <a:t>significantly explain the returns of stocks listed on the NYSE, NASDAQ and AMEX for the period between Jul 2011 – Dec 2018.</a:t>
            </a:r>
          </a:p>
        </p:txBody>
      </p:sp>
    </p:spTree>
    <p:extLst>
      <p:ext uri="{BB962C8B-B14F-4D97-AF65-F5344CB8AC3E}">
        <p14:creationId xmlns:p14="http://schemas.microsoft.com/office/powerpoint/2010/main" val="2204832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2</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2651201" y="1911301"/>
            <a:ext cx="8695313" cy="1913021"/>
          </a:xfrm>
        </p:spPr>
        <p:txBody>
          <a:bodyPr>
            <a:normAutofit/>
          </a:bodyPr>
          <a:lstStyle/>
          <a:p>
            <a:r>
              <a:rPr lang="en-SG" sz="6600" u="sng" dirty="0"/>
              <a:t>Literature Review</a:t>
            </a:r>
          </a:p>
        </p:txBody>
      </p:sp>
    </p:spTree>
    <p:extLst>
      <p:ext uri="{BB962C8B-B14F-4D97-AF65-F5344CB8AC3E}">
        <p14:creationId xmlns:p14="http://schemas.microsoft.com/office/powerpoint/2010/main" val="92881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8813-ADB0-431C-8DD6-01B7804F60CB}"/>
              </a:ext>
            </a:extLst>
          </p:cNvPr>
          <p:cNvSpPr>
            <a:spLocks noGrp="1"/>
          </p:cNvSpPr>
          <p:nvPr>
            <p:ph type="title"/>
          </p:nvPr>
        </p:nvSpPr>
        <p:spPr/>
        <p:txBody>
          <a:bodyPr>
            <a:normAutofit/>
          </a:bodyPr>
          <a:lstStyle/>
          <a:p>
            <a:r>
              <a:rPr lang="en-US" sz="4000" dirty="0"/>
              <a:t>Literature Review</a:t>
            </a:r>
            <a:endParaRPr lang="en-GB" sz="4000" dirty="0"/>
          </a:p>
        </p:txBody>
      </p:sp>
      <p:sp>
        <p:nvSpPr>
          <p:cNvPr id="3" name="Content Placeholder 2">
            <a:extLst>
              <a:ext uri="{FF2B5EF4-FFF2-40B4-BE49-F238E27FC236}">
                <a16:creationId xmlns:a16="http://schemas.microsoft.com/office/drawing/2014/main" id="{45C7FD5A-FD5A-4835-AB50-D9D1D61592C1}"/>
              </a:ext>
            </a:extLst>
          </p:cNvPr>
          <p:cNvSpPr>
            <a:spLocks noGrp="1"/>
          </p:cNvSpPr>
          <p:nvPr>
            <p:ph idx="1"/>
          </p:nvPr>
        </p:nvSpPr>
        <p:spPr/>
        <p:txBody>
          <a:bodyPr>
            <a:normAutofit/>
          </a:bodyPr>
          <a:lstStyle/>
          <a:p>
            <a:pPr algn="just"/>
            <a:r>
              <a:rPr lang="en-GB" dirty="0"/>
              <a:t>The CAPM, developed by Sharpe (1964), Lintner (1965) and Black (1972) attempts to explain stock returns using excess market returns as an all-encompassing risk factor, an idea which was quickly popularised, but has since been met with much scrutiny and many empirical contradictions.</a:t>
            </a:r>
          </a:p>
          <a:p>
            <a:pPr algn="just"/>
            <a:r>
              <a:rPr lang="en-GB" dirty="0"/>
              <a:t>Amongst the critics of the CAPM are </a:t>
            </a:r>
            <a:r>
              <a:rPr lang="en-GB" dirty="0" err="1"/>
              <a:t>Fama</a:t>
            </a:r>
            <a:r>
              <a:rPr lang="en-GB" dirty="0"/>
              <a:t> and French (1993), who have built a case arguing that market excess returns alone do not fully explain cross-sectional </a:t>
            </a:r>
            <a:r>
              <a:rPr lang="en-GB" dirty="0">
                <a:solidFill>
                  <a:srgbClr val="000000"/>
                </a:solidFill>
              </a:rPr>
              <a:t>variations</a:t>
            </a:r>
            <a:r>
              <a:rPr lang="en-GB" dirty="0"/>
              <a:t> in equity returns and that the addition of two empirically-backed factors are better explaining said variations. The model is also known as the </a:t>
            </a:r>
            <a:r>
              <a:rPr lang="en-GB" dirty="0" err="1"/>
              <a:t>Fama</a:t>
            </a:r>
            <a:r>
              <a:rPr lang="en-GB" dirty="0"/>
              <a:t> and French (1993) three-factor model:</a:t>
            </a:r>
          </a:p>
          <a:p>
            <a:pPr algn="just"/>
            <a:endParaRPr lang="en-GB" dirty="0"/>
          </a:p>
        </p:txBody>
      </p:sp>
      <p:pic>
        <p:nvPicPr>
          <p:cNvPr id="4" name="Picture 3">
            <a:extLst>
              <a:ext uri="{FF2B5EF4-FFF2-40B4-BE49-F238E27FC236}">
                <a16:creationId xmlns:a16="http://schemas.microsoft.com/office/drawing/2014/main" id="{96B96510-7566-4D5C-BC46-65BCE21EECE7}"/>
              </a:ext>
            </a:extLst>
          </p:cNvPr>
          <p:cNvPicPr>
            <a:picLocks noChangeAspect="1"/>
          </p:cNvPicPr>
          <p:nvPr/>
        </p:nvPicPr>
        <p:blipFill>
          <a:blip r:embed="rId2"/>
          <a:stretch>
            <a:fillRect/>
          </a:stretch>
        </p:blipFill>
        <p:spPr>
          <a:xfrm>
            <a:off x="1870051" y="4926990"/>
            <a:ext cx="6555491" cy="572193"/>
          </a:xfrm>
          <a:prstGeom prst="rect">
            <a:avLst/>
          </a:prstGeom>
        </p:spPr>
      </p:pic>
    </p:spTree>
    <p:extLst>
      <p:ext uri="{BB962C8B-B14F-4D97-AF65-F5344CB8AC3E}">
        <p14:creationId xmlns:p14="http://schemas.microsoft.com/office/powerpoint/2010/main" val="385082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115140" y="990027"/>
            <a:ext cx="45719" cy="4508927"/>
          </a:xfrm>
          <a:prstGeom prst="rect">
            <a:avLst/>
          </a:prstGeom>
          <a:noFill/>
        </p:spPr>
        <p:txBody>
          <a:bodyPr wrap="square" rtlCol="0">
            <a:spAutoFit/>
          </a:bodyPr>
          <a:lstStyle/>
          <a:p>
            <a:r>
              <a:rPr lang="en-US" sz="28700" b="1" dirty="0">
                <a:solidFill>
                  <a:schemeClr val="bg1">
                    <a:lumMod val="50000"/>
                    <a:lumOff val="50000"/>
                  </a:schemeClr>
                </a:solidFill>
              </a:rPr>
              <a:t>3</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2235420"/>
            <a:ext cx="8695313" cy="1913021"/>
          </a:xfrm>
        </p:spPr>
        <p:txBody>
          <a:bodyPr>
            <a:normAutofit fontScale="90000"/>
          </a:bodyPr>
          <a:lstStyle/>
          <a:p>
            <a:pPr algn="ctr"/>
            <a:r>
              <a:rPr lang="en-SG" sz="6600" u="sng" dirty="0"/>
              <a:t>Data, Research Design &amp; Methodology</a:t>
            </a:r>
          </a:p>
        </p:txBody>
      </p:sp>
    </p:spTree>
    <p:extLst>
      <p:ext uri="{BB962C8B-B14F-4D97-AF65-F5344CB8AC3E}">
        <p14:creationId xmlns:p14="http://schemas.microsoft.com/office/powerpoint/2010/main" val="1293421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AA700A1-E872-4426-A870-EBFFE24E9B51}"/>
              </a:ext>
            </a:extLst>
          </p:cNvPr>
          <p:cNvSpPr txBox="1">
            <a:spLocks/>
          </p:cNvSpPr>
          <p:nvPr/>
        </p:nvSpPr>
        <p:spPr>
          <a:xfrm>
            <a:off x="1261872" y="365760"/>
            <a:ext cx="9692640" cy="13255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b="0" kern="1200" spc="-50" baseline="0">
                <a:solidFill>
                  <a:schemeClr val="tx1"/>
                </a:solidFill>
                <a:latin typeface="+mj-lt"/>
                <a:ea typeface="+mj-ea"/>
                <a:cs typeface="+mj-cs"/>
              </a:defRPr>
            </a:lvl1pPr>
          </a:lstStyle>
          <a:p>
            <a:r>
              <a:rPr lang="en-GB" sz="4000" dirty="0"/>
              <a:t>Data, Research Design &amp; Methodology</a:t>
            </a:r>
          </a:p>
        </p:txBody>
      </p:sp>
      <p:sp>
        <p:nvSpPr>
          <p:cNvPr id="8" name="Content Placeholder 2">
            <a:extLst>
              <a:ext uri="{FF2B5EF4-FFF2-40B4-BE49-F238E27FC236}">
                <a16:creationId xmlns:a16="http://schemas.microsoft.com/office/drawing/2014/main" id="{E9FADC4A-7696-4C28-B0EB-7773EDF5A968}"/>
              </a:ext>
            </a:extLst>
          </p:cNvPr>
          <p:cNvSpPr txBox="1">
            <a:spLocks/>
          </p:cNvSpPr>
          <p:nvPr/>
        </p:nvSpPr>
        <p:spPr>
          <a:xfrm>
            <a:off x="1261872" y="1828800"/>
            <a:ext cx="8595360" cy="4351337"/>
          </a:xfrm>
          <a:prstGeom prst="rect">
            <a:avLst/>
          </a:prstGeom>
        </p:spPr>
        <p:txBody>
          <a:bodyPr vert="horz" lIns="91440" tIns="45720" rIns="91440" bIns="45720" rtlCol="0" anchor="ctr">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9pPr>
          </a:lstStyle>
          <a:p>
            <a:pPr algn="just"/>
            <a:r>
              <a:rPr lang="en-SG" sz="2400" b="1" u="sng" dirty="0">
                <a:solidFill>
                  <a:schemeClr val="tx1"/>
                </a:solidFill>
              </a:rPr>
              <a:t>Data Source:</a:t>
            </a:r>
            <a:endParaRPr lang="en-SG" b="1" u="sng" dirty="0">
              <a:solidFill>
                <a:schemeClr val="tx1"/>
              </a:solidFill>
            </a:endParaRPr>
          </a:p>
          <a:p>
            <a:pPr algn="just"/>
            <a:r>
              <a:rPr lang="en-SG" b="1" dirty="0">
                <a:solidFill>
                  <a:schemeClr val="tx1"/>
                </a:solidFill>
              </a:rPr>
              <a:t>Wharton Research Data Services (WRDS)</a:t>
            </a:r>
          </a:p>
          <a:p>
            <a:pPr marL="342900" indent="-342900" algn="just">
              <a:buFont typeface="Arial" panose="020B0604020202020204" pitchFamily="34" charset="0"/>
              <a:buChar char="•"/>
            </a:pPr>
            <a:r>
              <a:rPr lang="en-SG" dirty="0" err="1">
                <a:solidFill>
                  <a:schemeClr val="tx1"/>
                </a:solidFill>
              </a:rPr>
              <a:t>Center</a:t>
            </a:r>
            <a:r>
              <a:rPr lang="en-SG" dirty="0">
                <a:solidFill>
                  <a:schemeClr val="tx1"/>
                </a:solidFill>
              </a:rPr>
              <a:t> for Research in Security Prices (CRSP)</a:t>
            </a:r>
          </a:p>
          <a:p>
            <a:pPr marL="342900" indent="-342900" algn="just">
              <a:buFont typeface="Arial" panose="020B0604020202020204" pitchFamily="34" charset="0"/>
              <a:buChar char="•"/>
            </a:pPr>
            <a:r>
              <a:rPr lang="en-SG" dirty="0" err="1">
                <a:solidFill>
                  <a:schemeClr val="tx1"/>
                </a:solidFill>
              </a:rPr>
              <a:t>Compustat</a:t>
            </a:r>
            <a:r>
              <a:rPr lang="en-SG" dirty="0">
                <a:solidFill>
                  <a:schemeClr val="tx1"/>
                </a:solidFill>
              </a:rPr>
              <a:t> – Capital IQ</a:t>
            </a:r>
          </a:p>
          <a:p>
            <a:pPr marL="342900" indent="-342900" algn="just">
              <a:buFont typeface="Arial" panose="020B0604020202020204" pitchFamily="34" charset="0"/>
              <a:buChar char="•"/>
            </a:pPr>
            <a:r>
              <a:rPr lang="en-SG" dirty="0">
                <a:solidFill>
                  <a:schemeClr val="tx1"/>
                </a:solidFill>
              </a:rPr>
              <a:t>CRSP/</a:t>
            </a:r>
            <a:r>
              <a:rPr lang="en-SG" dirty="0" err="1">
                <a:solidFill>
                  <a:schemeClr val="tx1"/>
                </a:solidFill>
              </a:rPr>
              <a:t>Compustat</a:t>
            </a:r>
            <a:r>
              <a:rPr lang="en-SG" dirty="0">
                <a:solidFill>
                  <a:schemeClr val="tx1"/>
                </a:solidFill>
              </a:rPr>
              <a:t> Merged (CCM)</a:t>
            </a:r>
          </a:p>
        </p:txBody>
      </p:sp>
    </p:spTree>
    <p:extLst>
      <p:ext uri="{BB962C8B-B14F-4D97-AF65-F5344CB8AC3E}">
        <p14:creationId xmlns:p14="http://schemas.microsoft.com/office/powerpoint/2010/main" val="544987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1957</Words>
  <Application>Microsoft Office PowerPoint</Application>
  <PresentationFormat>Widescreen</PresentationFormat>
  <Paragraphs>160</Paragraphs>
  <Slides>37</Slides>
  <Notes>1</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Calibri</vt:lpstr>
      <vt:lpstr>Calibri Light</vt:lpstr>
      <vt:lpstr>Cambria Math</vt:lpstr>
      <vt:lpstr>Century Schoolbook</vt:lpstr>
      <vt:lpstr>Wingdings 2</vt:lpstr>
      <vt:lpstr>Office Theme</vt:lpstr>
      <vt:lpstr>View</vt:lpstr>
      <vt:lpstr>PowerPoint Presentation</vt:lpstr>
      <vt:lpstr>QF608: Research Methods for Quantitative Professionals</vt:lpstr>
      <vt:lpstr>The Fama-French Three-Factor Model</vt:lpstr>
      <vt:lpstr>Research Null Hypothesis</vt:lpstr>
      <vt:lpstr>Research Null Hypothesis</vt:lpstr>
      <vt:lpstr>Literature Review</vt:lpstr>
      <vt:lpstr>Literature Review</vt:lpstr>
      <vt:lpstr>Data, Research Design &amp; Methodology</vt:lpstr>
      <vt:lpstr>PowerPoint Presentation</vt:lpstr>
      <vt:lpstr>CRSP</vt:lpstr>
      <vt:lpstr>Compustat – Capital IQ</vt:lpstr>
      <vt:lpstr>CRSP vs Compustat</vt:lpstr>
      <vt:lpstr>Other Issues in Data</vt:lpstr>
      <vt:lpstr>PowerPoint Presentation</vt:lpstr>
      <vt:lpstr>Size</vt:lpstr>
      <vt:lpstr>Book-to-Market Equity</vt:lpstr>
      <vt:lpstr>SMB &amp; HML Factors</vt:lpstr>
      <vt:lpstr>Excess Market Return Factor</vt:lpstr>
      <vt:lpstr>Quintile-Based Portfolios</vt:lpstr>
      <vt:lpstr>Summary of Statistics</vt:lpstr>
      <vt:lpstr>Summary of Statistics</vt:lpstr>
      <vt:lpstr>Summary of Statistics</vt:lpstr>
      <vt:lpstr>Summary of Statistics</vt:lpstr>
      <vt:lpstr>Regression Analysis</vt:lpstr>
      <vt:lpstr>PowerPoint Presentation</vt:lpstr>
      <vt:lpstr>PowerPoint Presentation</vt:lpstr>
      <vt:lpstr>SMB, HML and UMD:  A Deeper Dive</vt:lpstr>
      <vt:lpstr>PowerPoint Presentation</vt:lpstr>
      <vt:lpstr>PowerPoint Presentation</vt:lpstr>
      <vt:lpstr>PowerPoint Presentation</vt:lpstr>
      <vt:lpstr>PowerPoint Presentation</vt:lpstr>
      <vt:lpstr>PowerPoint Presentation</vt:lpstr>
      <vt:lpstr>PowerPoint Presentation</vt:lpstr>
      <vt:lpstr>Conclusion</vt:lpstr>
      <vt:lpstr>Conclusion</vt:lpstr>
      <vt:lpstr>References</vt:lpstr>
      <vt:lpstr>Reference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Tian Yong Woon</dc:creator>
  <cp:lastModifiedBy>Tian Yong Woon</cp:lastModifiedBy>
  <cp:revision>1</cp:revision>
  <dcterms:created xsi:type="dcterms:W3CDTF">2019-04-30T06:17:56Z</dcterms:created>
  <dcterms:modified xsi:type="dcterms:W3CDTF">2019-04-30T06:18:16Z</dcterms:modified>
</cp:coreProperties>
</file>