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3" r:id="rId3"/>
    <p:sldId id="257" r:id="rId4"/>
    <p:sldId id="272" r:id="rId5"/>
    <p:sldId id="258" r:id="rId6"/>
    <p:sldId id="273" r:id="rId7"/>
    <p:sldId id="275" r:id="rId8"/>
    <p:sldId id="276" r:id="rId9"/>
    <p:sldId id="277" r:id="rId10"/>
    <p:sldId id="279" r:id="rId11"/>
    <p:sldId id="282" r:id="rId12"/>
    <p:sldId id="280" r:id="rId13"/>
    <p:sldId id="281" r:id="rId14"/>
    <p:sldId id="278" r:id="rId15"/>
    <p:sldId id="285" r:id="rId16"/>
    <p:sldId id="284" r:id="rId17"/>
    <p:sldId id="286" r:id="rId18"/>
    <p:sldId id="292" r:id="rId19"/>
    <p:sldId id="293" r:id="rId20"/>
    <p:sldId id="294" r:id="rId21"/>
    <p:sldId id="288" r:id="rId22"/>
    <p:sldId id="296" r:id="rId23"/>
    <p:sldId id="297" r:id="rId24"/>
    <p:sldId id="274" r:id="rId25"/>
    <p:sldId id="29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>
        <p:scale>
          <a:sx n="100" d="100"/>
          <a:sy n="100" d="100"/>
        </p:scale>
        <p:origin x="100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5696F60-5A87-42C4-B3AD-71D149AD4E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1010B-2855-4DFB-915E-D3CB58E247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61042-0C03-4600-BB0B-DE55A9E5AA55}" type="datetimeFigureOut">
              <a:rPr lang="en-SG" smtClean="0"/>
              <a:t>6/4/2019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8ED83-2D81-49DA-B1BE-61779030B5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DEF1F-3729-46CC-96D8-6ACBE854F6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2036E-3516-4414-88CA-35AE42E0E1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8388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EA17F-0E0E-4220-AE00-0FEF1925DC3B}" type="datetimeFigureOut">
              <a:rPr lang="en-SG" smtClean="0"/>
              <a:t>6/4/2019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2A59E-B27F-4643-902C-115F6FEB57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934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DAB45-CF5F-406B-B0F9-26806D84E9AC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3314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To explain no collinearity among risk factors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DAB45-CF5F-406B-B0F9-26806D84E9AC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1467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DAB45-CF5F-406B-B0F9-26806D84E9AC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865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To prove fit of data for 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DAB45-CF5F-406B-B0F9-26806D84E9AC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5614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5BE2DF8-D020-494B-9BA6-C2629F4A44FC}" type="datetimeFigureOut">
              <a:rPr lang="en-SG" smtClean="0"/>
              <a:t>6/4/2019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257B725-3571-4F09-94BA-87578DCC00E6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2082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2DF8-D020-494B-9BA6-C2629F4A44FC}" type="datetimeFigureOut">
              <a:rPr lang="en-SG" smtClean="0"/>
              <a:t>6/4/2019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B725-3571-4F09-94BA-87578DCC00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486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2DF8-D020-494B-9BA6-C2629F4A44FC}" type="datetimeFigureOut">
              <a:rPr lang="en-SG" smtClean="0"/>
              <a:t>6/4/2019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B725-3571-4F09-94BA-87578DCC00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215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2DF8-D020-494B-9BA6-C2629F4A44FC}" type="datetimeFigureOut">
              <a:rPr lang="en-SG" smtClean="0"/>
              <a:t>6/4/2019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B725-3571-4F09-94BA-87578DCC00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021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2DF8-D020-494B-9BA6-C2629F4A44FC}" type="datetimeFigureOut">
              <a:rPr lang="en-SG" smtClean="0"/>
              <a:t>6/4/2019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B725-3571-4F09-94BA-87578DCC00E6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098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2DF8-D020-494B-9BA6-C2629F4A44FC}" type="datetimeFigureOut">
              <a:rPr lang="en-SG" smtClean="0"/>
              <a:t>6/4/2019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B725-3571-4F09-94BA-87578DCC00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166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2DF8-D020-494B-9BA6-C2629F4A44FC}" type="datetimeFigureOut">
              <a:rPr lang="en-SG" smtClean="0"/>
              <a:t>6/4/2019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B725-3571-4F09-94BA-87578DCC00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942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2DF8-D020-494B-9BA6-C2629F4A44FC}" type="datetimeFigureOut">
              <a:rPr lang="en-SG" smtClean="0"/>
              <a:t>6/4/2019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B725-3571-4F09-94BA-87578DCC00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279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2DF8-D020-494B-9BA6-C2629F4A44FC}" type="datetimeFigureOut">
              <a:rPr lang="en-SG" smtClean="0"/>
              <a:t>6/4/2019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B725-3571-4F09-94BA-87578DCC00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587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2DF8-D020-494B-9BA6-C2629F4A44FC}" type="datetimeFigureOut">
              <a:rPr lang="en-SG" smtClean="0"/>
              <a:t>6/4/2019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B725-3571-4F09-94BA-87578DCC00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919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2DF8-D020-494B-9BA6-C2629F4A44FC}" type="datetimeFigureOut">
              <a:rPr lang="en-SG" smtClean="0"/>
              <a:t>6/4/2019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B725-3571-4F09-94BA-87578DCC00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62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5BE2DF8-D020-494B-9BA6-C2629F4A44FC}" type="datetimeFigureOut">
              <a:rPr lang="en-SG" smtClean="0"/>
              <a:t>6/4/2019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257B725-3571-4F09-94BA-87578DCC00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838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21F1-307B-408C-9FCF-6F677B44E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sz="4800" dirty="0"/>
              <a:t>QF608: Research Methods for Quantitative Professionals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92913-D24B-44C4-AA85-98F207246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Jin, Kim, Quek, Wang and Woon (2019)</a:t>
            </a:r>
          </a:p>
        </p:txBody>
      </p:sp>
    </p:spTree>
    <p:extLst>
      <p:ext uri="{BB962C8B-B14F-4D97-AF65-F5344CB8AC3E}">
        <p14:creationId xmlns:p14="http://schemas.microsoft.com/office/powerpoint/2010/main" val="3982204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21F1-307B-408C-9FCF-6F677B44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800" dirty="0"/>
              <a:t>Research Design &amp; Methodology</a:t>
            </a:r>
          </a:p>
        </p:txBody>
      </p:sp>
    </p:spTree>
    <p:extLst>
      <p:ext uri="{BB962C8B-B14F-4D97-AF65-F5344CB8AC3E}">
        <p14:creationId xmlns:p14="http://schemas.microsoft.com/office/powerpoint/2010/main" val="310815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21F1-307B-408C-9FCF-6F677B44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800" dirty="0"/>
              <a:t>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6A21D-90D4-4D3D-A603-476DBD3CB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SG" b="1" dirty="0"/>
              <a:t>Formulas</a:t>
            </a:r>
          </a:p>
          <a:p>
            <a:pPr algn="just"/>
            <a:r>
              <a:rPr lang="en-SG" dirty="0"/>
              <a:t>Size = Market Capitalisation of the Firm at June of time t</a:t>
            </a:r>
          </a:p>
          <a:p>
            <a:pPr algn="just"/>
            <a:r>
              <a:rPr lang="en-SG" dirty="0"/>
              <a:t>Market Capitalisation = Share Price x Number of Shares Outstanding</a:t>
            </a:r>
          </a:p>
          <a:p>
            <a:pPr marL="0" indent="0" algn="just">
              <a:buNone/>
            </a:pPr>
            <a:endParaRPr lang="en-SG" dirty="0"/>
          </a:p>
          <a:p>
            <a:pPr marL="0" indent="0" algn="just">
              <a:buNone/>
            </a:pPr>
            <a:r>
              <a:rPr lang="en-SG" b="1" dirty="0"/>
              <a:t>Small vs. Big</a:t>
            </a:r>
          </a:p>
          <a:p>
            <a:pPr algn="just"/>
            <a:r>
              <a:rPr lang="en-SG" dirty="0"/>
              <a:t>Every year, Sizes of firms traded on the NYSE, NASDAQ and Amex (where available) are computed.</a:t>
            </a:r>
          </a:p>
          <a:p>
            <a:pPr algn="just"/>
            <a:r>
              <a:rPr lang="en-SG" dirty="0"/>
              <a:t>Then, for only NYSE-traded firms, Size is ranked, then the median is used as the distinguisher between Small and Big companies.</a:t>
            </a:r>
          </a:p>
        </p:txBody>
      </p:sp>
    </p:spTree>
    <p:extLst>
      <p:ext uri="{BB962C8B-B14F-4D97-AF65-F5344CB8AC3E}">
        <p14:creationId xmlns:p14="http://schemas.microsoft.com/office/powerpoint/2010/main" val="2984310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21F1-307B-408C-9FCF-6F677B44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800" dirty="0"/>
              <a:t>Book-to-Market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6A21D-90D4-4D3D-A603-476DBD3CB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SG" b="1" dirty="0"/>
              <a:t>Formulas</a:t>
            </a:r>
          </a:p>
          <a:p>
            <a:pPr algn="just"/>
            <a:r>
              <a:rPr lang="en-SG" dirty="0"/>
              <a:t>Book-to-Market Equity= BE/ME</a:t>
            </a:r>
          </a:p>
          <a:p>
            <a:pPr algn="just"/>
            <a:r>
              <a:rPr lang="en-SG" dirty="0"/>
              <a:t>Book Common Equity (BE) = (Total Stockholders’ Equity + Deferred Taxes + Investment Tax Credit – Book Value of Preferred Stock) of the Firm at time t-1.</a:t>
            </a:r>
          </a:p>
          <a:p>
            <a:pPr algn="just"/>
            <a:r>
              <a:rPr lang="en-SG" dirty="0"/>
              <a:t>Book Value of Preferred Stock = Redemption, Liquidation or Carrying Value of Preferred Stock, in that order, when available.</a:t>
            </a:r>
          </a:p>
          <a:p>
            <a:pPr algn="just"/>
            <a:r>
              <a:rPr lang="en-SG" dirty="0"/>
              <a:t>Market Common Equity (ME) = Market Capitalisation of the Firm at December of time t-1.</a:t>
            </a:r>
          </a:p>
          <a:p>
            <a:pPr marL="0" indent="0" algn="just">
              <a:buNone/>
            </a:pPr>
            <a:endParaRPr lang="en-SG" dirty="0"/>
          </a:p>
          <a:p>
            <a:pPr marL="0" indent="0" algn="just">
              <a:buNone/>
            </a:pPr>
            <a:r>
              <a:rPr lang="en-SG" b="1" dirty="0"/>
              <a:t>High vs. Low</a:t>
            </a:r>
          </a:p>
          <a:p>
            <a:pPr algn="just"/>
            <a:r>
              <a:rPr lang="en-SG" dirty="0"/>
              <a:t>Every year, </a:t>
            </a:r>
            <a:r>
              <a:rPr lang="en-SG" b="1" dirty="0"/>
              <a:t>positive-only </a:t>
            </a:r>
            <a:r>
              <a:rPr lang="en-SG" dirty="0"/>
              <a:t>BE-ME for firms traded on the NYSE, NASDAQ and Amex (where available) are computed.</a:t>
            </a:r>
          </a:p>
          <a:p>
            <a:pPr algn="just"/>
            <a:r>
              <a:rPr lang="en-SG" dirty="0"/>
              <a:t>Then, for only NYSE-traded firms, BE-ME is ranked, then cut off points of 30% and 70% are used as distinguishers of Low, Medium and High firms. </a:t>
            </a:r>
          </a:p>
          <a:p>
            <a:pPr algn="just"/>
            <a:r>
              <a:rPr lang="en-SG" dirty="0"/>
              <a:t>Low = Bottom 30%, Medium = Next 40%, High = Top 30%</a:t>
            </a:r>
          </a:p>
        </p:txBody>
      </p:sp>
    </p:spTree>
    <p:extLst>
      <p:ext uri="{BB962C8B-B14F-4D97-AF65-F5344CB8AC3E}">
        <p14:creationId xmlns:p14="http://schemas.microsoft.com/office/powerpoint/2010/main" val="3720612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21F1-307B-408C-9FCF-6F677B44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800" dirty="0"/>
              <a:t>SMB &amp; HML Factors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A6A21D-90D4-4D3D-A603-476DBD3CBF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algn="just"/>
                <a:r>
                  <a:rPr lang="en-SG" dirty="0"/>
                  <a:t>Eligible firms are then bundled into 6 value-weighted portfolios (“the factor portfolios”) based on Size (S or B) and BE-ME (H, M or L): S/L, S/M, S/H, B/L, B/M, B/H.</a:t>
                </a:r>
              </a:p>
              <a:p>
                <a:pPr algn="just"/>
                <a:r>
                  <a:rPr lang="en-SG" b="1" dirty="0"/>
                  <a:t>Monthly returns </a:t>
                </a:r>
                <a:r>
                  <a:rPr lang="en-SG" dirty="0"/>
                  <a:t>for these portfolios are then computed.</a:t>
                </a:r>
              </a:p>
              <a:p>
                <a:pPr algn="just"/>
                <a:endParaRPr lang="en-SG" dirty="0"/>
              </a:p>
              <a:p>
                <a:pPr algn="just"/>
                <a:r>
                  <a:rPr lang="en-SG" dirty="0"/>
                  <a:t>Small Minus Big (SMB)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SG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SG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SG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SG" i="1">
                        <a:latin typeface="Cambria Math" panose="02040503050406030204" pitchFamily="18" charset="0"/>
                      </a:rPr>
                      <m:t>)−</m:t>
                    </m:r>
                    <m:f>
                      <m:f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SG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SG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SG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SG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dirty="0"/>
              </a:p>
              <a:p>
                <a:pPr algn="just"/>
                <a:r>
                  <a:rPr lang="en-SG" dirty="0"/>
                  <a:t>High Minus Low (HML)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SG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SG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SG" i="1">
                        <a:latin typeface="Cambria Math" panose="02040503050406030204" pitchFamily="18" charset="0"/>
                      </a:rPr>
                      <m:t>)−</m:t>
                    </m:r>
                    <m:f>
                      <m:f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SG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SG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SG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A6A21D-90D4-4D3D-A603-476DBD3CBF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r="-5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714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21F1-307B-408C-9FCF-6F677B44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800" dirty="0"/>
              <a:t>Excess Market Return Factor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A6A21D-90D4-4D3D-A603-476DBD3CBF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algn="just"/>
                <a:r>
                  <a:rPr lang="en-SG" dirty="0"/>
                  <a:t>Excess Market Return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SG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SG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SG" dirty="0"/>
                  <a:t> = Return of the value-weighted portfolio comprised of all previously eligible firms, and including firms with negative Book Common Equity (BE).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SG" dirty="0"/>
                  <a:t> = 1-Month Treasury Bill Rate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A6A21D-90D4-4D3D-A603-476DBD3CBF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r="-5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763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21F1-307B-408C-9FCF-6F677B44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800" dirty="0"/>
              <a:t>Quintile-Based Portfolios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6A21D-90D4-4D3D-A603-476DBD3CB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en-SG" dirty="0"/>
              <a:t>The same firms eligible for the 6 factor portfolios are then bundled into 25 portfolios based on their Size and Book-to-Market Equity quintiles. </a:t>
            </a:r>
          </a:p>
          <a:p>
            <a:pPr algn="just"/>
            <a:r>
              <a:rPr lang="en-SG" dirty="0"/>
              <a:t>Again, NYSE-based breakpoints are used to distinguish the firms into their respective quintiles.</a:t>
            </a:r>
          </a:p>
          <a:p>
            <a:pPr algn="just"/>
            <a:r>
              <a:rPr lang="en-SG" b="1" dirty="0"/>
              <a:t>Monthly returns </a:t>
            </a:r>
            <a:r>
              <a:rPr lang="en-SG" dirty="0"/>
              <a:t>for these portfolios are then computed, and regressed against the three </a:t>
            </a:r>
            <a:r>
              <a:rPr lang="en-SG" dirty="0" err="1"/>
              <a:t>Fama</a:t>
            </a:r>
            <a:r>
              <a:rPr lang="en-SG" dirty="0"/>
              <a:t>-French factors introduced earlier.</a:t>
            </a:r>
          </a:p>
        </p:txBody>
      </p:sp>
    </p:spTree>
    <p:extLst>
      <p:ext uri="{BB962C8B-B14F-4D97-AF65-F5344CB8AC3E}">
        <p14:creationId xmlns:p14="http://schemas.microsoft.com/office/powerpoint/2010/main" val="896960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21F1-307B-408C-9FCF-6F677B44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800" dirty="0"/>
              <a:t>Tests Performed &amp; </a:t>
            </a:r>
            <a:br>
              <a:rPr lang="en-SG" sz="4800" dirty="0"/>
            </a:br>
            <a:r>
              <a:rPr lang="en-SG" sz="4800" dirty="0"/>
              <a:t>Initial Findings</a:t>
            </a:r>
          </a:p>
        </p:txBody>
      </p:sp>
    </p:spTree>
    <p:extLst>
      <p:ext uri="{BB962C8B-B14F-4D97-AF65-F5344CB8AC3E}">
        <p14:creationId xmlns:p14="http://schemas.microsoft.com/office/powerpoint/2010/main" val="3441994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21F1-307B-408C-9FCF-6F677B44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800" dirty="0"/>
              <a:t>Overview of tests performed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6A21D-90D4-4D3D-A603-476DBD3CB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SG" dirty="0"/>
              <a:t>Summary statistics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SG" dirty="0"/>
              <a:t>Mean and standard deviation of excess returns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SG" dirty="0"/>
              <a:t>Correlations of 3 risk factors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SG" dirty="0"/>
              <a:t>Numbers of stocks per quintile</a:t>
            </a:r>
          </a:p>
          <a:p>
            <a:pPr marL="0" indent="0">
              <a:buNone/>
            </a:pPr>
            <a:r>
              <a:rPr lang="en-SG" dirty="0"/>
              <a:t>Regression Analysis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SG" dirty="0"/>
              <a:t>FF3 (2011-2018) vs FF3 (1963-1991)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SG" dirty="0"/>
              <a:t>FF3 (2011-2018) vs CAPM (2011-2018)</a:t>
            </a:r>
          </a:p>
        </p:txBody>
      </p:sp>
    </p:spTree>
    <p:extLst>
      <p:ext uri="{BB962C8B-B14F-4D97-AF65-F5344CB8AC3E}">
        <p14:creationId xmlns:p14="http://schemas.microsoft.com/office/powerpoint/2010/main" val="586215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21F1-307B-408C-9FCF-6F677B44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800" dirty="0" err="1"/>
              <a:t>Ptf</a:t>
            </a:r>
            <a:r>
              <a:rPr lang="en-SG" sz="4800" dirty="0"/>
              <a:t> mean and std dev returns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6A21D-90D4-4D3D-A603-476DBD3CB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488" y="624115"/>
            <a:ext cx="8595360" cy="4351337"/>
          </a:xfrm>
        </p:spPr>
        <p:txBody>
          <a:bodyPr anchor="ctr">
            <a:normAutofit/>
          </a:bodyPr>
          <a:lstStyle/>
          <a:p>
            <a:pPr marL="617220" lvl="1" indent="-342900">
              <a:buFont typeface="+mj-lt"/>
              <a:buAutoNum type="arabicPeriod"/>
            </a:pPr>
            <a:r>
              <a:rPr lang="en-SG" dirty="0"/>
              <a:t>Mean and standard deviation of excess returns</a:t>
            </a:r>
          </a:p>
          <a:p>
            <a:pPr marL="274320" lvl="1" indent="0">
              <a:buNone/>
            </a:pP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9760E4-A262-41C4-ABC5-0A36B334E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512" y="3577166"/>
            <a:ext cx="7918981" cy="154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99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21F1-307B-408C-9FCF-6F677B44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800" dirty="0"/>
              <a:t>Correlation Matrix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E01998-70A0-40B5-A614-967BF65F3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207" y="2779777"/>
            <a:ext cx="7393652" cy="208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21F1-307B-408C-9FCF-6F677B44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800" dirty="0"/>
              <a:t>Research Hypothesis (Update)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6A21D-90D4-4D3D-A603-476DBD3CB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en-SG" dirty="0"/>
              <a:t>The three stock-market factors suggested by Eugene F. Fama and Kenneth R. French in their 1993 paper titled “Common Risk Factors in the Returns on Stocks and Bonds” </a:t>
            </a:r>
            <a:r>
              <a:rPr lang="en-SG" b="1" dirty="0"/>
              <a:t>do not </a:t>
            </a:r>
            <a:r>
              <a:rPr lang="en-SG" dirty="0"/>
              <a:t>significantly explain the returns of stocks listed on the NYSE, </a:t>
            </a:r>
            <a:r>
              <a:rPr lang="en-SG" b="1" dirty="0">
                <a:solidFill>
                  <a:srgbClr val="FF0000"/>
                </a:solidFill>
              </a:rPr>
              <a:t>NASDAQ and AMEX </a:t>
            </a:r>
            <a:r>
              <a:rPr lang="en-SG" dirty="0"/>
              <a:t>for the period between </a:t>
            </a:r>
            <a:r>
              <a:rPr lang="en-SG" b="1" dirty="0">
                <a:solidFill>
                  <a:srgbClr val="FF0000"/>
                </a:solidFill>
              </a:rPr>
              <a:t>Jul</a:t>
            </a:r>
            <a:r>
              <a:rPr lang="en-SG" dirty="0"/>
              <a:t> 2011 – Dec 2018.</a:t>
            </a:r>
          </a:p>
        </p:txBody>
      </p:sp>
    </p:spTree>
    <p:extLst>
      <p:ext uri="{BB962C8B-B14F-4D97-AF65-F5344CB8AC3E}">
        <p14:creationId xmlns:p14="http://schemas.microsoft.com/office/powerpoint/2010/main" val="2204832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21F1-307B-408C-9FCF-6F677B44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800" dirty="0"/>
              <a:t>Portfolio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6A21D-90D4-4D3D-A603-476DBD3CB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274320" lvl="1" indent="0">
              <a:buNone/>
            </a:pPr>
            <a:endParaRPr lang="en-SG" dirty="0"/>
          </a:p>
          <a:p>
            <a:pPr marL="617220" lvl="1" indent="-34290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68570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21F1-307B-408C-9FCF-6F677B44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800" dirty="0"/>
              <a:t>FF3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6A21D-90D4-4D3D-A603-476DBD3CB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274320" lvl="1" indent="0">
              <a:buNone/>
            </a:pPr>
            <a:r>
              <a:rPr lang="en-SG" dirty="0"/>
              <a:t>Coefficients of each factors can be expressed as such:</a:t>
            </a:r>
          </a:p>
          <a:p>
            <a:pPr marL="617220" lvl="1" indent="-342900">
              <a:buAutoNum type="arabicPeriod"/>
            </a:pPr>
            <a:r>
              <a:rPr lang="en-SG" dirty="0"/>
              <a:t>a – intercept (abnormal returns)</a:t>
            </a:r>
          </a:p>
          <a:p>
            <a:pPr marL="617220" lvl="1" indent="-342900">
              <a:buAutoNum type="arabicPeriod"/>
            </a:pPr>
            <a:r>
              <a:rPr lang="en-SG" dirty="0"/>
              <a:t>b – market excess returns</a:t>
            </a:r>
          </a:p>
          <a:p>
            <a:pPr marL="617220" lvl="1" indent="-342900">
              <a:buAutoNum type="arabicPeriod"/>
            </a:pPr>
            <a:r>
              <a:rPr lang="en-SG" dirty="0"/>
              <a:t>s – Size effect (Small Minus Big)</a:t>
            </a:r>
          </a:p>
          <a:p>
            <a:pPr marL="617220" lvl="1" indent="-342900">
              <a:buAutoNum type="arabicPeriod"/>
            </a:pPr>
            <a:r>
              <a:rPr lang="en-SG" dirty="0"/>
              <a:t>h – Book to equity value (High Minus Low)</a:t>
            </a:r>
          </a:p>
          <a:p>
            <a:pPr marL="617220" lvl="1" indent="-342900">
              <a:buFont typeface="+mj-lt"/>
              <a:buAutoNum type="arabicPeriod"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61F2B-F06E-49FB-AE7B-8603C007E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58" y="5060765"/>
            <a:ext cx="7360906" cy="61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24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C8136D-C520-4518-A8B1-78AC3C1464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894"/>
          <a:stretch/>
        </p:blipFill>
        <p:spPr>
          <a:xfrm>
            <a:off x="1007533" y="794455"/>
            <a:ext cx="8094856" cy="57383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0D4689-DA90-47DB-A0E7-942BB5BE9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1" y="133228"/>
            <a:ext cx="9651923" cy="747048"/>
          </a:xfrm>
        </p:spPr>
        <p:txBody>
          <a:bodyPr/>
          <a:lstStyle/>
          <a:p>
            <a:r>
              <a:rPr lang="en-SG" dirty="0"/>
              <a:t>FF3 (2011-2018) vs FF3(1963-1991)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E12367-E421-4C94-9868-5ABD7826CAEB}"/>
              </a:ext>
            </a:extLst>
          </p:cNvPr>
          <p:cNvSpPr txBox="1"/>
          <p:nvPr/>
        </p:nvSpPr>
        <p:spPr>
          <a:xfrm>
            <a:off x="3718892" y="972874"/>
            <a:ext cx="1489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Intercept</a:t>
            </a:r>
            <a:endParaRPr lang="en-GB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2C130D-372D-4C1E-A3BF-5DB3608AA923}"/>
              </a:ext>
            </a:extLst>
          </p:cNvPr>
          <p:cNvSpPr txBox="1"/>
          <p:nvPr/>
        </p:nvSpPr>
        <p:spPr>
          <a:xfrm>
            <a:off x="3593467" y="2498334"/>
            <a:ext cx="192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For risk premium</a:t>
            </a:r>
            <a:endParaRPr lang="en-GB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6894D-388C-466B-9407-A0926FF0B113}"/>
              </a:ext>
            </a:extLst>
          </p:cNvPr>
          <p:cNvSpPr txBox="1"/>
          <p:nvPr/>
        </p:nvSpPr>
        <p:spPr>
          <a:xfrm>
            <a:off x="3718892" y="3845560"/>
            <a:ext cx="192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SMB</a:t>
            </a:r>
            <a:endParaRPr lang="en-GB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39A9BA-2FED-4FB3-9F39-F052EFFF6C18}"/>
              </a:ext>
            </a:extLst>
          </p:cNvPr>
          <p:cNvSpPr txBox="1"/>
          <p:nvPr/>
        </p:nvSpPr>
        <p:spPr>
          <a:xfrm>
            <a:off x="3718892" y="5163243"/>
            <a:ext cx="192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HML</a:t>
            </a:r>
            <a:endParaRPr lang="en-GB" sz="1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CDC1A8-68B0-4EC4-A17B-2AD50A59C84D}"/>
              </a:ext>
            </a:extLst>
          </p:cNvPr>
          <p:cNvSpPr/>
          <p:nvPr/>
        </p:nvSpPr>
        <p:spPr>
          <a:xfrm>
            <a:off x="5447062" y="782320"/>
            <a:ext cx="4574762" cy="6126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A1880F-77B9-4F36-9E9B-F2B56CA46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128" y="3845560"/>
            <a:ext cx="4836896" cy="281527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4309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7FD089-B0C3-4583-86C4-199637148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1" y="133228"/>
            <a:ext cx="9651923" cy="747048"/>
          </a:xfrm>
        </p:spPr>
        <p:txBody>
          <a:bodyPr>
            <a:normAutofit fontScale="90000"/>
          </a:bodyPr>
          <a:lstStyle/>
          <a:p>
            <a:r>
              <a:rPr lang="en-SG" dirty="0"/>
              <a:t>FF3 (2011-2018) vs CAPM (2011-2018)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5AA5D8-38B4-4187-B771-245BEA2CC7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365" b="56171"/>
          <a:stretch/>
        </p:blipFill>
        <p:spPr>
          <a:xfrm>
            <a:off x="621101" y="794455"/>
            <a:ext cx="4728139" cy="33768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D9238D-5DB7-418E-A0E9-0A8FBF63E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764" r="46365" b="-269"/>
          <a:stretch/>
        </p:blipFill>
        <p:spPr>
          <a:xfrm>
            <a:off x="621101" y="4531495"/>
            <a:ext cx="4820071" cy="15320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0FE884F-613A-4862-AF67-BD4D5A4891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464"/>
          <a:stretch/>
        </p:blipFill>
        <p:spPr>
          <a:xfrm>
            <a:off x="5651338" y="880275"/>
            <a:ext cx="5336445" cy="32910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0B14E5-66AC-45C7-A49B-94F9A4F78C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910" b="210"/>
          <a:stretch/>
        </p:blipFill>
        <p:spPr>
          <a:xfrm>
            <a:off x="5651338" y="4531495"/>
            <a:ext cx="5340514" cy="153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9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21F1-307B-408C-9FCF-6F677B44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08753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21F1-307B-408C-9FCF-6F677B44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800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6A21D-90D4-4D3D-A603-476DBD3CB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617220" lvl="1" indent="-342900">
              <a:buFont typeface="+mj-lt"/>
              <a:buAutoNum type="arabicPeriod"/>
            </a:pPr>
            <a:endParaRPr lang="en-SG" dirty="0"/>
          </a:p>
          <a:p>
            <a:pPr marL="617220" lvl="1" indent="-34290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2679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21F1-307B-408C-9FCF-6F677B44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800" dirty="0"/>
              <a:t>Data, Research Design &amp; Findings</a:t>
            </a:r>
          </a:p>
        </p:txBody>
      </p:sp>
    </p:spTree>
    <p:extLst>
      <p:ext uri="{BB962C8B-B14F-4D97-AF65-F5344CB8AC3E}">
        <p14:creationId xmlns:p14="http://schemas.microsoft.com/office/powerpoint/2010/main" val="54498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21F1-307B-408C-9FCF-6F677B44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7343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21F1-307B-408C-9FCF-6F677B44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800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6A21D-90D4-4D3D-A603-476DBD3CB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SG" b="1" dirty="0"/>
              <a:t>Wharton Research Data Services (WRDS)</a:t>
            </a:r>
          </a:p>
          <a:p>
            <a:pPr algn="just"/>
            <a:r>
              <a:rPr lang="en-SG" dirty="0"/>
              <a:t>Center for Research in Security Prices (CRSP)</a:t>
            </a:r>
          </a:p>
          <a:p>
            <a:pPr algn="just"/>
            <a:r>
              <a:rPr lang="en-SG" dirty="0"/>
              <a:t>Compustat – Capital IQ</a:t>
            </a:r>
          </a:p>
          <a:p>
            <a:pPr algn="just"/>
            <a:r>
              <a:rPr lang="en-SG" dirty="0"/>
              <a:t>CRSP/Compustat Merged (CCM)</a:t>
            </a:r>
          </a:p>
        </p:txBody>
      </p:sp>
    </p:spTree>
    <p:extLst>
      <p:ext uri="{BB962C8B-B14F-4D97-AF65-F5344CB8AC3E}">
        <p14:creationId xmlns:p14="http://schemas.microsoft.com/office/powerpoint/2010/main" val="367582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21F1-307B-408C-9FCF-6F677B44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800" dirty="0"/>
              <a:t>CRSP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6A21D-90D4-4D3D-A603-476DBD3CB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 algn="just">
              <a:buNone/>
            </a:pPr>
            <a:r>
              <a:rPr lang="en-SG" sz="1700" b="1" dirty="0"/>
              <a:t>Available Relevant Data (Monthly)</a:t>
            </a:r>
          </a:p>
          <a:p>
            <a:pPr algn="just"/>
            <a:r>
              <a:rPr lang="en-SG" sz="1700" dirty="0"/>
              <a:t>Closing Stock Price</a:t>
            </a:r>
          </a:p>
          <a:p>
            <a:pPr algn="just"/>
            <a:r>
              <a:rPr lang="en-SG" sz="1700" dirty="0"/>
              <a:t>Number of Shares Outstanding</a:t>
            </a:r>
          </a:p>
          <a:p>
            <a:pPr algn="just"/>
            <a:r>
              <a:rPr lang="en-SG" sz="1700" dirty="0"/>
              <a:t>Returns (Simple, Dividend, Delisting)</a:t>
            </a:r>
          </a:p>
          <a:p>
            <a:pPr algn="just"/>
            <a:endParaRPr lang="en-SG" sz="1700" dirty="0"/>
          </a:p>
          <a:p>
            <a:pPr marL="0" indent="0" algn="just">
              <a:buNone/>
            </a:pPr>
            <a:r>
              <a:rPr lang="en-SG" sz="1700" b="1" dirty="0"/>
              <a:t>Identifiers</a:t>
            </a:r>
          </a:p>
          <a:p>
            <a:pPr algn="just"/>
            <a:r>
              <a:rPr lang="en-SG" sz="1700" dirty="0"/>
              <a:t>PERMCO</a:t>
            </a:r>
          </a:p>
          <a:p>
            <a:pPr algn="just"/>
            <a:r>
              <a:rPr lang="en-SG" sz="1700" dirty="0"/>
              <a:t>PERMNO</a:t>
            </a:r>
          </a:p>
          <a:p>
            <a:pPr algn="just"/>
            <a:r>
              <a:rPr lang="en-SG" sz="1700" dirty="0"/>
              <a:t>CUSIP – Not unique</a:t>
            </a:r>
          </a:p>
          <a:p>
            <a:pPr algn="just"/>
            <a:r>
              <a:rPr lang="en-SG" sz="1700" dirty="0"/>
              <a:t>Ticker – Not unique</a:t>
            </a:r>
          </a:p>
        </p:txBody>
      </p:sp>
    </p:spTree>
    <p:extLst>
      <p:ext uri="{BB962C8B-B14F-4D97-AF65-F5344CB8AC3E}">
        <p14:creationId xmlns:p14="http://schemas.microsoft.com/office/powerpoint/2010/main" val="347892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21F1-307B-408C-9FCF-6F677B44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800" dirty="0"/>
              <a:t>Compustat – Capital IQ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6A21D-90D4-4D3D-A603-476DBD3CB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SG" b="1" dirty="0"/>
              <a:t>Available Relevant Data (Balance Sheet, Annual)</a:t>
            </a:r>
          </a:p>
          <a:p>
            <a:pPr algn="just"/>
            <a:r>
              <a:rPr lang="en-SG" dirty="0"/>
              <a:t>Total Stockholders’ Equity</a:t>
            </a:r>
          </a:p>
          <a:p>
            <a:pPr algn="just"/>
            <a:r>
              <a:rPr lang="en-SG" dirty="0"/>
              <a:t>Deferred Taxes</a:t>
            </a:r>
          </a:p>
          <a:p>
            <a:pPr algn="just"/>
            <a:r>
              <a:rPr lang="en-SG" dirty="0"/>
              <a:t>Investment Tax Credit</a:t>
            </a:r>
          </a:p>
          <a:p>
            <a:pPr algn="just"/>
            <a:r>
              <a:rPr lang="en-SG" dirty="0"/>
              <a:t>Preferred Stock (Redemption, Liquidation, Carrying Values)</a:t>
            </a:r>
          </a:p>
          <a:p>
            <a:pPr algn="just"/>
            <a:endParaRPr lang="en-SG" dirty="0"/>
          </a:p>
          <a:p>
            <a:pPr marL="0" indent="0" algn="just">
              <a:buNone/>
            </a:pPr>
            <a:r>
              <a:rPr lang="en-SG" b="1" dirty="0"/>
              <a:t>Identifiers</a:t>
            </a:r>
          </a:p>
          <a:p>
            <a:pPr algn="just"/>
            <a:r>
              <a:rPr lang="en-SG" dirty="0"/>
              <a:t>GVKEY</a:t>
            </a:r>
          </a:p>
          <a:p>
            <a:pPr algn="just"/>
            <a:r>
              <a:rPr lang="en-SG" dirty="0"/>
              <a:t>IID</a:t>
            </a:r>
          </a:p>
          <a:p>
            <a:pPr algn="just"/>
            <a:r>
              <a:rPr lang="en-SG" dirty="0"/>
              <a:t>CUSIP – Not unique</a:t>
            </a:r>
          </a:p>
          <a:p>
            <a:pPr algn="just"/>
            <a:r>
              <a:rPr lang="en-SG" dirty="0"/>
              <a:t>Ticker – Not unique, different from CRSP tickers</a:t>
            </a:r>
          </a:p>
        </p:txBody>
      </p:sp>
    </p:spTree>
    <p:extLst>
      <p:ext uri="{BB962C8B-B14F-4D97-AF65-F5344CB8AC3E}">
        <p14:creationId xmlns:p14="http://schemas.microsoft.com/office/powerpoint/2010/main" val="12501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21F1-307B-408C-9FCF-6F677B44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800" dirty="0"/>
              <a:t>CRSP vs Compustat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6A21D-90D4-4D3D-A603-476DBD3CB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en-SG" dirty="0"/>
              <a:t>Entity Level: </a:t>
            </a:r>
            <a:r>
              <a:rPr lang="en-SG" b="1" dirty="0"/>
              <a:t>PERMCO (CRSP) </a:t>
            </a:r>
            <a:r>
              <a:rPr lang="en-SG" dirty="0"/>
              <a:t>and </a:t>
            </a:r>
            <a:r>
              <a:rPr lang="en-SG" b="1" dirty="0"/>
              <a:t>GVKEY (Compustat) </a:t>
            </a:r>
            <a:r>
              <a:rPr lang="en-SG" dirty="0"/>
              <a:t>do not always agree, difficult to obtain perfect matching between datasets. As such, 1 PERMCO may correspond to multiple GVKEY and vice versa.</a:t>
            </a:r>
          </a:p>
          <a:p>
            <a:pPr algn="just"/>
            <a:r>
              <a:rPr lang="en-SG" b="1" dirty="0"/>
              <a:t>CRSP/Compustat Merged (CCM) </a:t>
            </a:r>
            <a:r>
              <a:rPr lang="en-SG" dirty="0"/>
              <a:t>tries to bridge the gap but some crucial data (e.g. number of shares outstanding) is missing/formatted in an inconvenient manner.</a:t>
            </a:r>
          </a:p>
          <a:p>
            <a:pPr algn="just"/>
            <a:r>
              <a:rPr lang="en-SG" dirty="0"/>
              <a:t>Solution: Use CCM to obtain entity level matching data, then raw data was obtained from standalone datasets. New identifier </a:t>
            </a:r>
            <a:r>
              <a:rPr lang="en-SG" b="1" dirty="0"/>
              <a:t>GVKEY PERMCO </a:t>
            </a:r>
            <a:r>
              <a:rPr lang="en-SG" dirty="0"/>
              <a:t>was created for purposes of traversing between datasets.</a:t>
            </a:r>
          </a:p>
          <a:p>
            <a:pPr algn="just"/>
            <a:r>
              <a:rPr lang="en-SG" dirty="0"/>
              <a:t>Example: If Apple Inc’s GVKEY is 1690 and its PERMCO is 7, its GV KEY PERMCO is 16907, which is a unique identifier.</a:t>
            </a:r>
          </a:p>
        </p:txBody>
      </p:sp>
    </p:spTree>
    <p:extLst>
      <p:ext uri="{BB962C8B-B14F-4D97-AF65-F5344CB8AC3E}">
        <p14:creationId xmlns:p14="http://schemas.microsoft.com/office/powerpoint/2010/main" val="2039408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21F1-307B-408C-9FCF-6F677B44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800" dirty="0"/>
              <a:t>Other Issues 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6A21D-90D4-4D3D-A603-476DBD3CB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en-SG" dirty="0"/>
              <a:t>Missing Data – E.g. No returns data available when it should be</a:t>
            </a:r>
          </a:p>
          <a:p>
            <a:pPr algn="just"/>
            <a:r>
              <a:rPr lang="en-SG" dirty="0"/>
              <a:t>Incomplete Dataset – CRSP &amp; Compustat do not cover the whole population of NYSE, NASDAQ and Amex traded stocks, only an overlap is available</a:t>
            </a:r>
          </a:p>
          <a:p>
            <a:pPr algn="just"/>
            <a:r>
              <a:rPr lang="en-SG" dirty="0"/>
              <a:t>Repeat Data – Double reporting of same company for same period</a:t>
            </a:r>
          </a:p>
          <a:p>
            <a:pPr algn="just"/>
            <a:r>
              <a:rPr lang="en-SG" dirty="0"/>
              <a:t>Conflicting Data – Standalone CRSP &amp; Compustat vs. CCM</a:t>
            </a:r>
          </a:p>
          <a:p>
            <a:pPr algn="just"/>
            <a:r>
              <a:rPr lang="en-SG" dirty="0"/>
              <a:t>Computational Cost – Takes hours to compute several million cells</a:t>
            </a:r>
          </a:p>
        </p:txBody>
      </p:sp>
    </p:spTree>
    <p:extLst>
      <p:ext uri="{BB962C8B-B14F-4D97-AF65-F5344CB8AC3E}">
        <p14:creationId xmlns:p14="http://schemas.microsoft.com/office/powerpoint/2010/main" val="28491867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387</TotalTime>
  <Words>1010</Words>
  <Application>Microsoft Office PowerPoint</Application>
  <PresentationFormat>Widescreen</PresentationFormat>
  <Paragraphs>112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Century Schoolbook</vt:lpstr>
      <vt:lpstr>Wingdings 2</vt:lpstr>
      <vt:lpstr>View</vt:lpstr>
      <vt:lpstr>QF608: Research Methods for Quantitative Professionals</vt:lpstr>
      <vt:lpstr>Research Hypothesis (Update)</vt:lpstr>
      <vt:lpstr>Data, Research Design &amp; Findings</vt:lpstr>
      <vt:lpstr>Data</vt:lpstr>
      <vt:lpstr>Data Sources</vt:lpstr>
      <vt:lpstr>CRSP</vt:lpstr>
      <vt:lpstr>Compustat – Capital IQ</vt:lpstr>
      <vt:lpstr>CRSP vs Compustat</vt:lpstr>
      <vt:lpstr>Other Issues in Data</vt:lpstr>
      <vt:lpstr>Research Design &amp; Methodology</vt:lpstr>
      <vt:lpstr>Size</vt:lpstr>
      <vt:lpstr>Book-to-Market Equity</vt:lpstr>
      <vt:lpstr>SMB &amp; HML Factors</vt:lpstr>
      <vt:lpstr>Excess Market Return Factor</vt:lpstr>
      <vt:lpstr>Quintile-Based Portfolios</vt:lpstr>
      <vt:lpstr>Tests Performed &amp;  Initial Findings</vt:lpstr>
      <vt:lpstr>Overview of tests performed</vt:lpstr>
      <vt:lpstr>Ptf mean and std dev returns</vt:lpstr>
      <vt:lpstr>Correlation Matrix </vt:lpstr>
      <vt:lpstr>Portfolio size</vt:lpstr>
      <vt:lpstr>FF3 Methodology</vt:lpstr>
      <vt:lpstr>FF3 (2011-2018) vs FF3(1963-1991)</vt:lpstr>
      <vt:lpstr>FF3 (2011-2018) vs CAPM (2011-2018)</vt:lpstr>
      <vt:lpstr>Conclusion</vt:lpstr>
      <vt:lpstr>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QF608: Research Methods for Quantitative Professionals</dc:title>
  <dc:creator>Tian Yong Woon</dc:creator>
  <cp:lastModifiedBy>Tian Yong Woon</cp:lastModifiedBy>
  <cp:revision>49</cp:revision>
  <dcterms:created xsi:type="dcterms:W3CDTF">2019-03-24T02:23:15Z</dcterms:created>
  <dcterms:modified xsi:type="dcterms:W3CDTF">2019-04-06T07:14:22Z</dcterms:modified>
</cp:coreProperties>
</file>