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5143500" type="screen16x9"/>
  <p:notesSz cx="6858000" cy="9144000"/>
  <p:embeddedFontLst>
    <p:embeddedFont>
      <p:font typeface="Poppins" panose="000005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1" d="100"/>
          <a:sy n="61" d="100"/>
        </p:scale>
        <p:origin x="10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4f40d41a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959b1680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959b1680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959b1680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959b1680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e959b1680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959b168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stretch>
            <a:fill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dk2"/>
                </a:solidFill>
              </a:rPr>
              <a:t>Team Name:</a:t>
            </a:r>
            <a:r>
              <a:rPr lang="en-US" altLang="en-GB" sz="1500" dirty="0">
                <a:solidFill>
                  <a:schemeClr val="dk2"/>
                </a:solidFill>
              </a:rPr>
              <a:t>SKYNITHERA </a:t>
            </a:r>
            <a:endParaRPr sz="1500" dirty="0">
              <a:solidFill>
                <a:schemeClr val="dk2"/>
              </a:solidFill>
            </a:endParaRPr>
          </a:p>
          <a:p>
            <a:pPr marL="0" lvl="0" indent="0" algn="l" rtl="0">
              <a:spcBef>
                <a:spcPts val="0"/>
              </a:spcBef>
              <a:spcAft>
                <a:spcPts val="0"/>
              </a:spcAft>
              <a:buNone/>
            </a:pPr>
            <a:r>
              <a:rPr lang="en-US" altLang="en-GB" sz="1500" dirty="0">
                <a:solidFill>
                  <a:schemeClr val="dk2"/>
                </a:solidFill>
              </a:rPr>
              <a:t>VELLORE INSTITUTE OF TECHNOLOGY </a:t>
            </a:r>
            <a:r>
              <a:rPr lang="en-GB" sz="1500" dirty="0">
                <a:solidFill>
                  <a:schemeClr val="dk2"/>
                </a:solidFill>
              </a:rPr>
              <a:t>: </a:t>
            </a:r>
            <a:endParaRPr sz="1500" dirty="0">
              <a:solidFill>
                <a:schemeClr val="dk2"/>
              </a:solidFill>
            </a:endParaRPr>
          </a:p>
          <a:p>
            <a:pPr marL="0" lvl="0" indent="0" algn="l" rtl="0">
              <a:spcBef>
                <a:spcPts val="0"/>
              </a:spcBef>
              <a:spcAft>
                <a:spcPts val="0"/>
              </a:spcAft>
              <a:buNone/>
            </a:pPr>
            <a:endParaRPr sz="1500" dirty="0">
              <a:solidFill>
                <a:schemeClr val="dk2"/>
              </a:solidFill>
            </a:endParaRPr>
          </a:p>
          <a:p>
            <a:pPr marL="0" lvl="0" indent="0" algn="l" rtl="0">
              <a:spcBef>
                <a:spcPts val="0"/>
              </a:spcBef>
              <a:spcAft>
                <a:spcPts val="0"/>
              </a:spcAft>
              <a:buNone/>
            </a:pPr>
            <a:r>
              <a:rPr lang="en-GB" sz="1500" dirty="0">
                <a:solidFill>
                  <a:schemeClr val="dk2"/>
                </a:solidFill>
              </a:rPr>
              <a:t>Team Members Details:</a:t>
            </a:r>
          </a:p>
          <a:p>
            <a:pPr marL="0" lvl="0" indent="0" algn="l" rtl="0">
              <a:spcBef>
                <a:spcPts val="0"/>
              </a:spcBef>
              <a:spcAft>
                <a:spcPts val="0"/>
              </a:spcAft>
              <a:buNone/>
            </a:pPr>
            <a:r>
              <a:rPr lang="en-US" sz="1500" dirty="0">
                <a:solidFill>
                  <a:schemeClr val="dk2"/>
                </a:solidFill>
              </a:rPr>
              <a:t>   1.  NAVANITH HARSHITH GOWD(TEAM LEADER)</a:t>
            </a:r>
            <a:endParaRPr sz="1500" dirty="0">
              <a:solidFill>
                <a:schemeClr val="dk2"/>
              </a:solidFill>
            </a:endParaRPr>
          </a:p>
          <a:p>
            <a:pPr marL="133350" lvl="0" indent="0" algn="l" rtl="0">
              <a:spcBef>
                <a:spcPts val="0"/>
              </a:spcBef>
              <a:spcAft>
                <a:spcPts val="0"/>
              </a:spcAft>
              <a:buClr>
                <a:schemeClr val="dk2"/>
              </a:buClr>
              <a:buSzPts val="1500"/>
              <a:buNone/>
            </a:pPr>
            <a:r>
              <a:rPr lang="en-US" sz="1500" dirty="0">
                <a:solidFill>
                  <a:schemeClr val="dk2"/>
                </a:solidFill>
              </a:rPr>
              <a:t> 2. </a:t>
            </a:r>
            <a:r>
              <a:rPr lang="en-US" dirty="0">
                <a:solidFill>
                  <a:schemeClr val="dk2"/>
                </a:solidFill>
              </a:rPr>
              <a:t>JANANI.A</a:t>
            </a:r>
          </a:p>
          <a:p>
            <a:pPr marL="133350" lvl="0" indent="0" algn="l" rtl="0">
              <a:spcBef>
                <a:spcPts val="0"/>
              </a:spcBef>
              <a:spcAft>
                <a:spcPts val="0"/>
              </a:spcAft>
              <a:buClr>
                <a:schemeClr val="dk2"/>
              </a:buClr>
              <a:buSzPts val="1500"/>
              <a:buNone/>
            </a:pPr>
            <a:r>
              <a:rPr lang="en-US" sz="1500" dirty="0">
                <a:solidFill>
                  <a:schemeClr val="dk2"/>
                </a:solidFill>
              </a:rPr>
              <a:t> 3. RUTHIKA.J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srcRect/>
          <a:stretch>
            <a:fillRect/>
          </a:stretch>
        </p:blipFill>
        <p:spPr>
          <a:xfrm>
            <a:off x="-74132" y="0"/>
            <a:ext cx="9142401" cy="5143499"/>
          </a:xfrm>
          <a:prstGeom prst="rect">
            <a:avLst/>
          </a:prstGeom>
          <a:noFill/>
          <a:ln>
            <a:noFill/>
          </a:ln>
        </p:spPr>
      </p:pic>
      <p:sp>
        <p:nvSpPr>
          <p:cNvPr id="65" name="Google Shape;65;p14"/>
          <p:cNvSpPr txBox="1"/>
          <p:nvPr/>
        </p:nvSpPr>
        <p:spPr>
          <a:xfrm>
            <a:off x="109855" y="797560"/>
            <a:ext cx="8774430" cy="391731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US" sz="1800" b="1">
              <a:latin typeface="Times New Roman" panose="02020603050405020304" charset="0"/>
              <a:ea typeface="Poppins" panose="00000500000000000000"/>
              <a:cs typeface="Times New Roman" panose="02020603050405020304" charset="0"/>
              <a:sym typeface="Poppins" panose="00000500000000000000"/>
            </a:endParaRPr>
          </a:p>
          <a:p>
            <a:pPr marL="0" lvl="0" indent="0" algn="just" rtl="0">
              <a:spcBef>
                <a:spcPts val="0"/>
              </a:spcBef>
              <a:spcAft>
                <a:spcPts val="0"/>
              </a:spcAft>
              <a:buNone/>
            </a:pPr>
            <a:r>
              <a:rPr lang="en-US" sz="1800" b="1">
                <a:latin typeface="Times New Roman" panose="02020603050405020304" charset="0"/>
                <a:ea typeface="Poppins" panose="00000500000000000000"/>
                <a:cs typeface="Times New Roman" panose="02020603050405020304" charset="0"/>
                <a:sym typeface="Poppins" panose="00000500000000000000"/>
              </a:rPr>
              <a:t>PROBLEM STATEMENT 3:</a:t>
            </a:r>
          </a:p>
          <a:p>
            <a:pPr marL="0" lvl="0" indent="0" algn="just" rtl="0">
              <a:spcBef>
                <a:spcPts val="0"/>
              </a:spcBef>
              <a:spcAft>
                <a:spcPts val="0"/>
              </a:spcAft>
              <a:buNone/>
            </a:pPr>
            <a:endParaRPr lang="en-US" sz="1800" b="1">
              <a:latin typeface="Times New Roman" panose="02020603050405020304" charset="0"/>
              <a:ea typeface="Poppins" panose="00000500000000000000"/>
              <a:cs typeface="Times New Roman" panose="02020603050405020304" charset="0"/>
              <a:sym typeface="Poppins" panose="00000500000000000000"/>
            </a:endParaRPr>
          </a:p>
          <a:p>
            <a:pPr marL="0" lvl="0" indent="0" algn="just" rtl="0">
              <a:spcBef>
                <a:spcPts val="0"/>
              </a:spcBef>
              <a:spcAft>
                <a:spcPts val="0"/>
              </a:spcAft>
              <a:buNone/>
            </a:pPr>
            <a:r>
              <a:rPr sz="1800" b="1">
                <a:latin typeface="Times New Roman" panose="02020603050405020304" charset="0"/>
                <a:ea typeface="Poppins" panose="00000500000000000000"/>
                <a:cs typeface="Times New Roman" panose="02020603050405020304" charset="0"/>
                <a:sym typeface="Poppins" panose="00000500000000000000"/>
              </a:rPr>
              <a:t>Automatic detection of craters &amp; boulders from Orbiter High Resolution Camera(OHRC) images using AI/ML techniques </a:t>
            </a:r>
          </a:p>
          <a:p>
            <a:pPr marL="0" lvl="0" indent="0" algn="just" rtl="0">
              <a:spcBef>
                <a:spcPts val="0"/>
              </a:spcBef>
              <a:spcAft>
                <a:spcPts val="0"/>
              </a:spcAft>
              <a:buNone/>
            </a:pPr>
            <a:endParaRPr sz="1800" b="1">
              <a:latin typeface="Times New Roman" panose="02020603050405020304" charset="0"/>
              <a:ea typeface="Poppins" panose="00000500000000000000"/>
              <a:cs typeface="Times New Roman" panose="02020603050405020304" charset="0"/>
              <a:sym typeface="Poppins" panose="00000500000000000000"/>
            </a:endParaRPr>
          </a:p>
          <a:p>
            <a:pPr marL="0" lvl="0" indent="0" algn="just" rtl="0">
              <a:spcBef>
                <a:spcPts val="0"/>
              </a:spcBef>
              <a:spcAft>
                <a:spcPts val="0"/>
              </a:spcAft>
              <a:buNone/>
            </a:pPr>
            <a:r>
              <a:rPr sz="1800">
                <a:latin typeface="Times New Roman" panose="02020603050405020304" charset="0"/>
                <a:ea typeface="Poppins" panose="00000500000000000000"/>
                <a:cs typeface="Times New Roman" panose="02020603050405020304" charset="0"/>
                <a:sym typeface="Poppins" panose="00000500000000000000"/>
              </a:rPr>
              <a:t>The automatic detection of craters and boulders from Orbiter High Resolution Camera (OHRC) images using AI/ML techniques involves utilizing advanced object detection models like YOLOv8 and Nanodet. These models are trained on annotated datasets to recognize the distinct features of craters and boulders. Post-processing steps refine detection accuracy by leveraging spatial context and shape analysis to differentiate craters </a:t>
            </a:r>
            <a:r>
              <a:rPr lang="en-US" sz="1800">
                <a:latin typeface="Times New Roman" panose="02020603050405020304" charset="0"/>
                <a:ea typeface="Poppins" panose="00000500000000000000"/>
                <a:cs typeface="Times New Roman" panose="02020603050405020304" charset="0"/>
                <a:sym typeface="Poppins" panose="00000500000000000000"/>
              </a:rPr>
              <a:t>and boulders </a:t>
            </a:r>
            <a:r>
              <a:rPr sz="1800">
                <a:latin typeface="Times New Roman" panose="02020603050405020304" charset="0"/>
                <a:ea typeface="Poppins" panose="00000500000000000000"/>
                <a:cs typeface="Times New Roman" panose="02020603050405020304" charset="0"/>
                <a:sym typeface="Poppins" panose="00000500000000000000"/>
              </a:rPr>
              <a:t>from other surface anomalies. The approach ensures high precision </a:t>
            </a:r>
            <a:r>
              <a:rPr lang="en-US" sz="1800">
                <a:latin typeface="Times New Roman" panose="02020603050405020304" charset="0"/>
                <a:ea typeface="Poppins" panose="00000500000000000000"/>
                <a:cs typeface="Times New Roman" panose="02020603050405020304" charset="0"/>
                <a:sym typeface="Poppins" panose="00000500000000000000"/>
              </a:rPr>
              <a:t>,recall by </a:t>
            </a:r>
            <a:r>
              <a:rPr sz="1800">
                <a:latin typeface="Times New Roman" panose="02020603050405020304" charset="0"/>
                <a:ea typeface="Poppins" panose="00000500000000000000"/>
                <a:cs typeface="Times New Roman" panose="02020603050405020304" charset="0"/>
                <a:sym typeface="Poppins" panose="00000500000000000000"/>
              </a:rPr>
              <a:t> optimizing the models based on performance metrics for enhanced accuracy and reliability.</a:t>
            </a:r>
          </a:p>
          <a:p>
            <a:pPr marL="0" lvl="0" indent="0" algn="just" rtl="0">
              <a:spcBef>
                <a:spcPts val="0"/>
              </a:spcBef>
              <a:spcAft>
                <a:spcPts val="0"/>
              </a:spcAft>
              <a:buNone/>
            </a:pPr>
            <a:endParaRPr sz="1800">
              <a:latin typeface="Times New Roman" panose="02020603050405020304" charset="0"/>
              <a:ea typeface="Poppins" panose="00000500000000000000"/>
              <a:cs typeface="Times New Roman" panose="02020603050405020304" charset="0"/>
              <a:sym typeface="Poppins" panose="00000500000000000000"/>
            </a:endParaRPr>
          </a:p>
          <a:p>
            <a:pPr marL="0" lvl="0" indent="0" algn="just" rtl="0">
              <a:spcBef>
                <a:spcPts val="0"/>
              </a:spcBef>
              <a:spcAft>
                <a:spcPts val="0"/>
              </a:spcAft>
              <a:buNone/>
            </a:pPr>
            <a:endParaRPr sz="1800">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73" name="Google Shape;73;p15"/>
          <p:cNvSpPr txBox="1"/>
          <p:nvPr/>
        </p:nvSpPr>
        <p:spPr>
          <a:xfrm>
            <a:off x="109855" y="806450"/>
            <a:ext cx="8722360" cy="412432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US" sz="1800" b="1">
                <a:latin typeface="Times New Roman" panose="02020603050405020304" charset="0"/>
                <a:ea typeface="Poppins" panose="00000500000000000000"/>
                <a:cs typeface="Times New Roman" panose="02020603050405020304" charset="0"/>
                <a:sym typeface="Poppins" panose="00000500000000000000"/>
              </a:rPr>
              <a:t>APPROACH</a:t>
            </a:r>
          </a:p>
          <a:p>
            <a:pPr marL="0" lvl="0" indent="0" algn="just" rtl="0">
              <a:lnSpc>
                <a:spcPct val="115000"/>
              </a:lnSpc>
              <a:spcBef>
                <a:spcPts val="0"/>
              </a:spcBef>
              <a:spcAft>
                <a:spcPts val="500"/>
              </a:spcAft>
              <a:buNone/>
            </a:pPr>
            <a:endParaRPr sz="1800">
              <a:latin typeface="Poppins" panose="00000500000000000000"/>
              <a:ea typeface="Poppins" panose="00000500000000000000"/>
              <a:cs typeface="Poppins" panose="00000500000000000000"/>
              <a:sym typeface="Poppins" panose="00000500000000000000"/>
            </a:endParaRPr>
          </a:p>
          <a:p>
            <a:pPr marL="0" lvl="0" indent="0" algn="just" rtl="0">
              <a:lnSpc>
                <a:spcPct val="115000"/>
              </a:lnSpc>
              <a:spcBef>
                <a:spcPts val="0"/>
              </a:spcBef>
              <a:spcAft>
                <a:spcPts val="500"/>
              </a:spcAft>
              <a:buNone/>
            </a:pPr>
            <a:r>
              <a:rPr sz="1800">
                <a:latin typeface="Poppins" panose="00000500000000000000"/>
                <a:ea typeface="Poppins" panose="00000500000000000000"/>
                <a:cs typeface="Poppins" panose="00000500000000000000"/>
                <a:sym typeface="Poppins" panose="00000500000000000000"/>
              </a:rPr>
              <a:t>These models are trained on 2</a:t>
            </a:r>
            <a:r>
              <a:rPr lang="en-US" sz="1800">
                <a:latin typeface="Poppins" panose="00000500000000000000"/>
                <a:ea typeface="Poppins" panose="00000500000000000000"/>
                <a:cs typeface="Poppins" panose="00000500000000000000"/>
                <a:sym typeface="Poppins" panose="00000500000000000000"/>
              </a:rPr>
              <a:t>5</a:t>
            </a:r>
            <a:r>
              <a:rPr sz="1800">
                <a:latin typeface="Poppins" panose="00000500000000000000"/>
                <a:ea typeface="Poppins" panose="00000500000000000000"/>
                <a:cs typeface="Poppins" panose="00000500000000000000"/>
                <a:sym typeface="Poppins" panose="00000500000000000000"/>
              </a:rPr>
              <a:t>00 manually annotated high-resolution satellite images, achieving</a:t>
            </a:r>
            <a:r>
              <a:rPr lang="en-US" sz="1800">
                <a:latin typeface="Poppins" panose="00000500000000000000"/>
                <a:ea typeface="Poppins" panose="00000500000000000000"/>
                <a:cs typeface="Poppins" panose="00000500000000000000"/>
                <a:sym typeface="Poppins" panose="00000500000000000000"/>
              </a:rPr>
              <a:t> 92</a:t>
            </a:r>
            <a:r>
              <a:rPr sz="1800">
                <a:latin typeface="Poppins" panose="00000500000000000000"/>
                <a:ea typeface="Poppins" panose="00000500000000000000"/>
                <a:cs typeface="Poppins" panose="00000500000000000000"/>
                <a:sym typeface="Poppins" panose="00000500000000000000"/>
              </a:rPr>
              <a:t>.91% accuracy in object detection with  </a:t>
            </a:r>
            <a:r>
              <a:rPr lang="en-US" sz="1800">
                <a:latin typeface="Poppins" panose="00000500000000000000"/>
                <a:ea typeface="Poppins" panose="00000500000000000000"/>
                <a:cs typeface="Poppins" panose="00000500000000000000"/>
                <a:sym typeface="Poppins" panose="00000500000000000000"/>
              </a:rPr>
              <a:t>OHRC</a:t>
            </a:r>
            <a:r>
              <a:rPr sz="1800">
                <a:latin typeface="Poppins" panose="00000500000000000000"/>
                <a:ea typeface="Poppins" panose="00000500000000000000"/>
                <a:cs typeface="Poppins" panose="00000500000000000000"/>
                <a:sym typeface="Poppins" panose="00000500000000000000"/>
              </a:rPr>
              <a:t> images. The use of annotated data significantly improves precision and recall compared to unannotated data, which achieves </a:t>
            </a:r>
            <a:r>
              <a:rPr lang="en-US" sz="1800">
                <a:latin typeface="Poppins" panose="00000500000000000000"/>
                <a:ea typeface="Poppins" panose="00000500000000000000"/>
                <a:cs typeface="Poppins" panose="00000500000000000000"/>
                <a:sym typeface="Poppins" panose="00000500000000000000"/>
              </a:rPr>
              <a:t>90</a:t>
            </a:r>
            <a:r>
              <a:rPr sz="1800">
                <a:latin typeface="Poppins" panose="00000500000000000000"/>
                <a:ea typeface="Poppins" panose="00000500000000000000"/>
                <a:cs typeface="Poppins" panose="00000500000000000000"/>
                <a:sym typeface="Poppins" panose="00000500000000000000"/>
              </a:rPr>
              <a:t>.9</a:t>
            </a:r>
            <a:r>
              <a:rPr lang="en-US" sz="1800">
                <a:latin typeface="Poppins" panose="00000500000000000000"/>
                <a:ea typeface="Poppins" panose="00000500000000000000"/>
                <a:cs typeface="Poppins" panose="00000500000000000000"/>
                <a:sym typeface="Poppins" panose="00000500000000000000"/>
              </a:rPr>
              <a:t>6</a:t>
            </a:r>
            <a:r>
              <a:rPr sz="1800">
                <a:latin typeface="Poppins" panose="00000500000000000000"/>
                <a:ea typeface="Poppins" panose="00000500000000000000"/>
                <a:cs typeface="Poppins" panose="00000500000000000000"/>
                <a:sym typeface="Poppins" panose="00000500000000000000"/>
              </a:rPr>
              <a:t>% accuracy. The approach includes data augmentation, spatial context, and shape analysis to refine detection results, highlighting the potential for further performance enhancement with a larger annotated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81" name="Google Shape;81;p16"/>
          <p:cNvSpPr txBox="1"/>
          <p:nvPr/>
        </p:nvSpPr>
        <p:spPr>
          <a:xfrm>
            <a:off x="109855" y="818515"/>
            <a:ext cx="8882380" cy="375031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b="1">
                <a:solidFill>
                  <a:schemeClr val="dk1"/>
                </a:solidFill>
                <a:latin typeface="Poppins" panose="00000500000000000000"/>
                <a:ea typeface="Poppins" panose="00000500000000000000"/>
                <a:cs typeface="Poppins" panose="00000500000000000000"/>
                <a:sym typeface="Poppins" panose="00000500000000000000"/>
              </a:rPr>
              <a:t>Tools and technologies used</a:t>
            </a:r>
            <a:r>
              <a:rPr lang="en-US" altLang="en-GB" sz="1800" b="1">
                <a:solidFill>
                  <a:schemeClr val="dk1"/>
                </a:solidFill>
                <a:latin typeface="Poppins" panose="00000500000000000000"/>
                <a:ea typeface="Poppins" panose="00000500000000000000"/>
                <a:cs typeface="Poppins" panose="00000500000000000000"/>
                <a:sym typeface="Poppins" panose="00000500000000000000"/>
              </a:rPr>
              <a:t> :</a:t>
            </a:r>
            <a:endParaRPr lang="en-GB" sz="1800" b="1">
              <a:solidFill>
                <a:schemeClr val="dk1"/>
              </a:solidFill>
              <a:latin typeface="Poppins" panose="00000500000000000000"/>
              <a:ea typeface="Poppins" panose="00000500000000000000"/>
              <a:cs typeface="Poppins" panose="00000500000000000000"/>
              <a:sym typeface="Poppins" panose="00000500000000000000"/>
            </a:endParaRPr>
          </a:p>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  YOLOv8 and Nanodet for object detection</a:t>
            </a:r>
          </a:p>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 </a:t>
            </a:r>
            <a:r>
              <a:rPr lang="en-US" altLang="en-GB" sz="1800">
                <a:solidFill>
                  <a:schemeClr val="dk1"/>
                </a:solidFill>
                <a:latin typeface="Poppins" panose="00000500000000000000"/>
                <a:ea typeface="Poppins" panose="00000500000000000000"/>
                <a:cs typeface="Poppins" panose="00000500000000000000"/>
                <a:sym typeface="Poppins" panose="00000500000000000000"/>
              </a:rPr>
              <a:t> </a:t>
            </a:r>
            <a:r>
              <a:rPr lang="en-GB" sz="1800">
                <a:solidFill>
                  <a:schemeClr val="dk1"/>
                </a:solidFill>
                <a:latin typeface="Poppins" panose="00000500000000000000"/>
                <a:ea typeface="Poppins" panose="00000500000000000000"/>
                <a:cs typeface="Poppins" panose="00000500000000000000"/>
                <a:sym typeface="Poppins" panose="00000500000000000000"/>
              </a:rPr>
              <a:t>convolutional neural networks (CNNs) for feature recognition,</a:t>
            </a:r>
          </a:p>
          <a:p>
            <a:pPr marL="0" lvl="0" indent="0" algn="just" rtl="0">
              <a:lnSpc>
                <a:spcPct val="115000"/>
              </a:lnSpc>
              <a:spcBef>
                <a:spcPts val="0"/>
              </a:spcBef>
              <a:spcAft>
                <a:spcPts val="500"/>
              </a:spcAft>
              <a:buNone/>
            </a:pPr>
            <a:r>
              <a:rPr lang="en-US" altLang="en-GB" sz="1800">
                <a:solidFill>
                  <a:schemeClr val="dk1"/>
                </a:solidFill>
                <a:latin typeface="Poppins" panose="00000500000000000000"/>
                <a:ea typeface="Poppins" panose="00000500000000000000"/>
                <a:cs typeface="Poppins" panose="00000500000000000000"/>
                <a:sym typeface="Poppins" panose="00000500000000000000"/>
              </a:rPr>
              <a:t>  powerflow </a:t>
            </a:r>
            <a:r>
              <a:rPr lang="en-GB" sz="1800">
                <a:solidFill>
                  <a:schemeClr val="dk1"/>
                </a:solidFill>
                <a:latin typeface="Poppins" panose="00000500000000000000"/>
                <a:ea typeface="Poppins" panose="00000500000000000000"/>
                <a:cs typeface="Poppins" panose="00000500000000000000"/>
                <a:sym typeface="Poppins" panose="00000500000000000000"/>
              </a:rPr>
              <a:t> manual annotation tools for creating labeled datasets,</a:t>
            </a:r>
            <a:r>
              <a:rPr lang="en-US" altLang="en-GB" sz="1800">
                <a:solidFill>
                  <a:schemeClr val="dk1"/>
                </a:solidFill>
                <a:latin typeface="Poppins" panose="00000500000000000000"/>
                <a:ea typeface="Poppins" panose="00000500000000000000"/>
                <a:cs typeface="Poppins" panose="00000500000000000000"/>
                <a:sym typeface="Poppins" panose="00000500000000000000"/>
              </a:rPr>
              <a:t>training ,tetsing</a:t>
            </a:r>
          </a:p>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 </a:t>
            </a:r>
            <a:r>
              <a:rPr lang="en-US" altLang="en-GB" sz="1800">
                <a:solidFill>
                  <a:schemeClr val="dk1"/>
                </a:solidFill>
                <a:latin typeface="Poppins" panose="00000500000000000000"/>
                <a:ea typeface="Poppins" panose="00000500000000000000"/>
                <a:cs typeface="Poppins" panose="00000500000000000000"/>
                <a:sym typeface="Poppins" panose="00000500000000000000"/>
              </a:rPr>
              <a:t>D</a:t>
            </a:r>
            <a:r>
              <a:rPr lang="en-GB" sz="1800">
                <a:solidFill>
                  <a:schemeClr val="dk1"/>
                </a:solidFill>
                <a:latin typeface="Poppins" panose="00000500000000000000"/>
                <a:ea typeface="Poppins" panose="00000500000000000000"/>
                <a:cs typeface="Poppins" panose="00000500000000000000"/>
                <a:sym typeface="Poppins" panose="00000500000000000000"/>
              </a:rPr>
              <a:t>ata augmentation techniques to enhance dataset diversity, and spatial context and shape analysis for post-processing to refine detection accuracy.</a:t>
            </a:r>
            <a:endParaRPr sz="1800">
              <a:solidFill>
                <a:schemeClr val="dk2"/>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Proposed architecture/user diagram</a:t>
            </a:r>
            <a:endParaRPr sz="1800">
              <a:solidFill>
                <a:schemeClr val="dk2"/>
              </a:solidFill>
              <a:latin typeface="Poppins" panose="00000500000000000000"/>
              <a:ea typeface="Poppins" panose="00000500000000000000"/>
              <a:cs typeface="Poppins" panose="00000500000000000000"/>
              <a:sym typeface="Poppins" panose="00000500000000000000"/>
            </a:endParaRPr>
          </a:p>
        </p:txBody>
      </p:sp>
      <p:pic>
        <p:nvPicPr>
          <p:cNvPr id="2" name="Picture 1"/>
          <p:cNvPicPr>
            <a:picLocks noChangeAspect="1"/>
          </p:cNvPicPr>
          <p:nvPr/>
        </p:nvPicPr>
        <p:blipFill>
          <a:blip r:embed="rId4">
            <a:grayscl/>
          </a:blip>
          <a:stretch>
            <a:fillRect/>
          </a:stretch>
        </p:blipFill>
        <p:spPr>
          <a:xfrm>
            <a:off x="1696720" y="1376045"/>
            <a:ext cx="1514475" cy="3550285"/>
          </a:xfrm>
          <a:prstGeom prst="rect">
            <a:avLst/>
          </a:prstGeom>
        </p:spPr>
      </p:pic>
      <p:pic>
        <p:nvPicPr>
          <p:cNvPr id="3" name="Picture 2"/>
          <p:cNvPicPr>
            <a:picLocks noChangeAspect="1"/>
          </p:cNvPicPr>
          <p:nvPr/>
        </p:nvPicPr>
        <p:blipFill>
          <a:blip r:embed="rId5">
            <a:grayscl/>
          </a:blip>
          <a:stretch>
            <a:fillRect/>
          </a:stretch>
        </p:blipFill>
        <p:spPr>
          <a:xfrm>
            <a:off x="3556635" y="1311910"/>
            <a:ext cx="2096770" cy="3550285"/>
          </a:xfrm>
          <a:prstGeom prst="rect">
            <a:avLst/>
          </a:prstGeom>
        </p:spPr>
      </p:pic>
      <p:pic>
        <p:nvPicPr>
          <p:cNvPr id="4" name="Picture 3"/>
          <p:cNvPicPr>
            <a:picLocks noChangeAspect="1"/>
          </p:cNvPicPr>
          <p:nvPr/>
        </p:nvPicPr>
        <p:blipFill>
          <a:blip r:embed="rId6">
            <a:grayscl/>
          </a:blip>
          <a:stretch>
            <a:fillRect/>
          </a:stretch>
        </p:blipFill>
        <p:spPr>
          <a:xfrm>
            <a:off x="6558915" y="1231900"/>
            <a:ext cx="1909445" cy="3630930"/>
          </a:xfrm>
          <a:prstGeom prst="rect">
            <a:avLst/>
          </a:prstGeom>
        </p:spPr>
      </p:pic>
      <p:pic>
        <p:nvPicPr>
          <p:cNvPr id="5" name="Picture 4"/>
          <p:cNvPicPr>
            <a:picLocks noChangeAspect="1"/>
          </p:cNvPicPr>
          <p:nvPr/>
        </p:nvPicPr>
        <p:blipFill>
          <a:blip r:embed="rId7"/>
          <a:stretch>
            <a:fillRect/>
          </a:stretch>
        </p:blipFill>
        <p:spPr>
          <a:xfrm>
            <a:off x="461010" y="1478280"/>
            <a:ext cx="890270" cy="3192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97" name="Google Shape;97;p18"/>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Solution Brief (Overall)</a:t>
            </a:r>
            <a:r>
              <a:rPr lang="en-US" altLang="en-GB" sz="1800">
                <a:solidFill>
                  <a:schemeClr val="dk1"/>
                </a:solidFill>
                <a:latin typeface="Poppins" panose="00000500000000000000"/>
                <a:ea typeface="Poppins" panose="00000500000000000000"/>
                <a:cs typeface="Poppins" panose="00000500000000000000"/>
                <a:sym typeface="Poppins" panose="00000500000000000000"/>
              </a:rPr>
              <a:t>:</a:t>
            </a:r>
          </a:p>
          <a:p>
            <a:pPr marL="0" lvl="0" indent="0" algn="just" rtl="0">
              <a:lnSpc>
                <a:spcPct val="115000"/>
              </a:lnSpc>
              <a:spcBef>
                <a:spcPts val="0"/>
              </a:spcBef>
              <a:spcAft>
                <a:spcPts val="500"/>
              </a:spcAft>
              <a:buNone/>
            </a:pPr>
            <a:endParaRPr lang="en-US" altLang="en-GB" sz="1800">
              <a:solidFill>
                <a:schemeClr val="dk1"/>
              </a:solidFill>
              <a:latin typeface="Poppins" panose="00000500000000000000"/>
              <a:ea typeface="Poppins" panose="00000500000000000000"/>
              <a:cs typeface="Poppins" panose="00000500000000000000"/>
              <a:sym typeface="Poppins" panose="00000500000000000000"/>
            </a:endParaRPr>
          </a:p>
          <a:p>
            <a:pPr marL="0" lvl="0" indent="0" algn="just" rtl="0">
              <a:lnSpc>
                <a:spcPct val="115000"/>
              </a:lnSpc>
              <a:spcBef>
                <a:spcPts val="0"/>
              </a:spcBef>
              <a:spcAft>
                <a:spcPts val="500"/>
              </a:spcAft>
              <a:buNone/>
            </a:pPr>
            <a:r>
              <a:rPr lang="en-US" altLang="en-GB" sz="1200">
                <a:solidFill>
                  <a:schemeClr val="dk1"/>
                </a:solidFill>
                <a:latin typeface="Poppins" panose="00000500000000000000"/>
                <a:ea typeface="Poppins" panose="00000500000000000000"/>
                <a:cs typeface="Poppins" panose="00000500000000000000"/>
                <a:sym typeface="Poppins" panose="00000500000000000000"/>
              </a:rPr>
              <a:t>our proposed solution utilizes state-of-the-art AI/ML techniques for the automatic detection of craters and boulders in Orbiter High Resolution Camera (OHRC) images. We employ YOLOv8 (You Only Look Once), renowned for its real-time object detection capabilities, combined with NanoDet, a lightweight and efficient object detection framework optimized for speed and accuracy. The process begins with preprocessing the OHRC images to enhance features relevant to crater and boulder identification. Subsequently, we train YOLOv8 and NanoDet models using a labeled dataset of craters and boulders. YOLOv8 provides robust detection in varying scales and illumination conditions, while NanoDet ensures rapid inference, making it suitable for real-time applications. The integration of these models leverages the strengths of both, offering high precision and low latency. Post-detection, the results are refined using non-maximum suppression to eliminate redundant detections. Our solution aims to achieve high accuracy, enabling efficient and automated analysis of lunar surface imagery, crucial for future lunar exploration 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2" name="Text Box 1"/>
          <p:cNvSpPr txBox="1"/>
          <p:nvPr/>
        </p:nvSpPr>
        <p:spPr>
          <a:xfrm>
            <a:off x="72390" y="775970"/>
            <a:ext cx="8942070" cy="4199890"/>
          </a:xfrm>
          <a:prstGeom prst="rect">
            <a:avLst/>
          </a:prstGeom>
        </p:spPr>
        <p:txBody>
          <a:bodyPr>
            <a:noAutofit/>
          </a:bodyPr>
          <a:lstStyle/>
          <a:p>
            <a:pPr>
              <a:spcAft>
                <a:spcPct val="60000"/>
              </a:spcAft>
            </a:pPr>
            <a:r>
              <a:rPr lang="en-US" altLang="zh-CN" sz="1600" b="1"/>
              <a:t>Performance on annotated data</a:t>
            </a:r>
          </a:p>
          <a:p>
            <a:pPr>
              <a:spcAft>
                <a:spcPct val="60000"/>
              </a:spcAft>
            </a:pPr>
            <a:r>
              <a:rPr lang="en-US" altLang="zh-CN" sz="1600" b="1"/>
              <a:t>The model demonstrated even better performance when evaluated on a dataset of two thousand annotated images. The F1 Measure ascended to 0.79589% and the accuracy to 86.91%</a:t>
            </a:r>
          </a:p>
          <a:p>
            <a:pPr>
              <a:spcAft>
                <a:spcPct val="60000"/>
              </a:spcAft>
            </a:pPr>
            <a:endParaRPr lang="en-US" altLang="zh-CN" sz="1600" b="1"/>
          </a:p>
          <a:p>
            <a:pPr>
              <a:spcAft>
                <a:spcPct val="60000"/>
              </a:spcAft>
            </a:pPr>
            <a:endParaRPr lang="en-US" altLang="zh-CN" sz="1600" b="1"/>
          </a:p>
          <a:p>
            <a:pPr>
              <a:spcAft>
                <a:spcPct val="60000"/>
              </a:spcAft>
            </a:pPr>
            <a:endParaRPr lang="en-US" altLang="zh-CN" sz="1600" b="1"/>
          </a:p>
        </p:txBody>
      </p:sp>
      <p:pic>
        <p:nvPicPr>
          <p:cNvPr id="6" name="Picture 5"/>
          <p:cNvPicPr>
            <a:picLocks noChangeAspect="1"/>
          </p:cNvPicPr>
          <p:nvPr/>
        </p:nvPicPr>
        <p:blipFill>
          <a:blip r:embed="rId4"/>
          <a:srcRect t="7554"/>
          <a:stretch>
            <a:fillRect/>
          </a:stretch>
        </p:blipFill>
        <p:spPr>
          <a:xfrm>
            <a:off x="210820" y="2216785"/>
            <a:ext cx="4239895" cy="2587625"/>
          </a:xfrm>
          <a:prstGeom prst="rect">
            <a:avLst/>
          </a:prstGeom>
        </p:spPr>
      </p:pic>
      <p:pic>
        <p:nvPicPr>
          <p:cNvPr id="7" name="Picture 6"/>
          <p:cNvPicPr>
            <a:picLocks noChangeAspect="1"/>
          </p:cNvPicPr>
          <p:nvPr/>
        </p:nvPicPr>
        <p:blipFill>
          <a:blip r:embed="rId5"/>
          <a:stretch>
            <a:fillRect/>
          </a:stretch>
        </p:blipFill>
        <p:spPr>
          <a:xfrm>
            <a:off x="4712970" y="2317115"/>
            <a:ext cx="4027170" cy="2487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0"/>
          <p:cNvPicPr preferRelativeResize="0"/>
          <p:nvPr/>
        </p:nvPicPr>
        <p:blipFill rotWithShape="1">
          <a:blip r:embed="rId3"/>
          <a:srcRect/>
          <a:stretch>
            <a:fillRect/>
          </a:stretch>
        </p:blipFill>
        <p:spPr>
          <a:xfrm>
            <a:off x="798" y="0"/>
            <a:ext cx="9142401" cy="5143499"/>
          </a:xfrm>
          <a:prstGeom prst="rect">
            <a:avLst/>
          </a:prstGeom>
          <a:noFill/>
          <a:ln>
            <a:noFill/>
          </a:ln>
        </p:spPr>
      </p:pic>
      <p:sp>
        <p:nvSpPr>
          <p:cNvPr id="3" name="Text Box 2"/>
          <p:cNvSpPr txBox="1"/>
          <p:nvPr/>
        </p:nvSpPr>
        <p:spPr>
          <a:xfrm>
            <a:off x="81915" y="718820"/>
            <a:ext cx="9062085" cy="4237990"/>
          </a:xfrm>
          <a:prstGeom prst="rect">
            <a:avLst/>
          </a:prstGeom>
        </p:spPr>
        <p:txBody>
          <a:bodyPr>
            <a:noAutofit/>
          </a:bodyPr>
          <a:lstStyle/>
          <a:p>
            <a:pPr>
              <a:spcAft>
                <a:spcPct val="60000"/>
              </a:spcAft>
            </a:pPr>
            <a:r>
              <a:rPr lang="en-US" altLang="zh-CN" sz="1200" b="1"/>
              <a:t>Novelty Approach:</a:t>
            </a:r>
          </a:p>
          <a:p>
            <a:pPr>
              <a:spcAft>
                <a:spcPct val="60000"/>
              </a:spcAft>
            </a:pPr>
            <a:r>
              <a:rPr lang="en-US" altLang="zh-CN" sz="1200" b="1"/>
              <a:t>Hybrid Model Deployment:</a:t>
            </a:r>
          </a:p>
          <a:p>
            <a:pPr>
              <a:spcAft>
                <a:spcPct val="60000"/>
              </a:spcAft>
            </a:pPr>
            <a:r>
              <a:rPr lang="en-US" altLang="zh-CN" sz="1200" b="1"/>
              <a:t>    Utilized YOLOv8 for initial large-scale processing to quickly identify potential regions of interest (ROIs) with high precision.Deployed NanoDet for detailed analysis within the identified ROIs, for ensuring efficient use of computational resources  high detection accuracy.</a:t>
            </a:r>
          </a:p>
          <a:p>
            <a:pPr>
              <a:spcAft>
                <a:spcPct val="60000"/>
              </a:spcAft>
            </a:pPr>
            <a:r>
              <a:rPr lang="en-US" altLang="zh-CN" sz="1200" b="1"/>
              <a:t>Ensemble Technique:</a:t>
            </a:r>
          </a:p>
          <a:p>
            <a:pPr>
              <a:spcAft>
                <a:spcPct val="60000"/>
              </a:spcAft>
            </a:pPr>
            <a:r>
              <a:rPr lang="en-US" altLang="zh-CN" sz="1200" b="1"/>
              <a:t>    Combined the outputs of YOLOv8 and NanoDet to improve detection reliability. Used ensemble techniques such as non-maximum suppression (NMS) to merge predictions and reduce false positives.</a:t>
            </a:r>
          </a:p>
          <a:p>
            <a:pPr>
              <a:spcAft>
                <a:spcPct val="60000"/>
              </a:spcAft>
            </a:pPr>
            <a:endParaRPr lang="en-US" altLang="zh-CN" sz="1200" b="1"/>
          </a:p>
          <a:p>
            <a:pPr>
              <a:spcAft>
                <a:spcPct val="60000"/>
              </a:spcAft>
            </a:pPr>
            <a:endParaRPr lang="en-US" altLang="zh-CN" sz="1200" b="1"/>
          </a:p>
          <a:p>
            <a:pPr>
              <a:spcAft>
                <a:spcPct val="60000"/>
              </a:spcAft>
            </a:pPr>
            <a:endParaRPr lang="en-US" altLang="zh-CN" b="1"/>
          </a:p>
        </p:txBody>
      </p:sp>
      <p:pic>
        <p:nvPicPr>
          <p:cNvPr id="4" name="Picture 3"/>
          <p:cNvPicPr>
            <a:picLocks noChangeAspect="1"/>
          </p:cNvPicPr>
          <p:nvPr/>
        </p:nvPicPr>
        <p:blipFill>
          <a:blip r:embed="rId4"/>
          <a:stretch>
            <a:fillRect/>
          </a:stretch>
        </p:blipFill>
        <p:spPr>
          <a:xfrm>
            <a:off x="584200" y="2799715"/>
            <a:ext cx="3527425" cy="2125345"/>
          </a:xfrm>
          <a:prstGeom prst="rect">
            <a:avLst/>
          </a:prstGeom>
        </p:spPr>
      </p:pic>
      <p:pic>
        <p:nvPicPr>
          <p:cNvPr id="6" name="Picture 5"/>
          <p:cNvPicPr>
            <a:picLocks noChangeAspect="1"/>
          </p:cNvPicPr>
          <p:nvPr/>
        </p:nvPicPr>
        <p:blipFill>
          <a:blip r:embed="rId5"/>
          <a:stretch>
            <a:fillRect/>
          </a:stretch>
        </p:blipFill>
        <p:spPr>
          <a:xfrm>
            <a:off x="4859655" y="2767965"/>
            <a:ext cx="3162300" cy="2157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22"/>
          <p:cNvPicPr preferRelativeResize="0"/>
          <p:nvPr/>
        </p:nvPicPr>
        <p:blipFill>
          <a:blip r:embed="rId3"/>
          <a:stretch>
            <a:fillRect/>
          </a:stretch>
        </p:blipFill>
        <p:spPr>
          <a:xfrm>
            <a:off x="798" y="0"/>
            <a:ext cx="9142401" cy="51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595</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Janani Asokan</cp:lastModifiedBy>
  <cp:revision>5</cp:revision>
  <dcterms:created xsi:type="dcterms:W3CDTF">2024-07-23T22:48:00Z</dcterms:created>
  <dcterms:modified xsi:type="dcterms:W3CDTF">2024-09-29T21:17:04Z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84B6BEF407AD4C1CB6E8E2472BB598A5_13</vt:lpwstr>
  </property>
  <property fmtid="{D5CDD505-2E9C-101B-9397-08002B2CF9AE}" pid="3" name="KSOProductBuildVer">
    <vt:lpwstr>1033-12.2.0.17545</vt:lpwstr>
  </property>
</Properties>
</file>