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2" r:id="rId5"/>
    <p:sldId id="263" r:id="rId6"/>
    <p:sldId id="264" r:id="rId7"/>
    <p:sldId id="268" r:id="rId8"/>
    <p:sldId id="265" r:id="rId9"/>
    <p:sldId id="267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BC61F-3165-4877-BF35-27F4BD504635}" type="datetimeFigureOut">
              <a:rPr lang="es-PE" smtClean="0"/>
              <a:t>16/06/2020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D4EE0-6228-434D-947C-E15E4C8A95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530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DB98B-C843-471A-9583-E6818158B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972B4E-84FD-415C-9CAB-A668B07E7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2603E8-1FE3-4137-9F73-5BAB22E0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C01B-DF70-4C99-844B-41B2482E81EB}" type="datetimeFigureOut">
              <a:rPr lang="es-PE" smtClean="0"/>
              <a:t>16/06/2020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3AA093-2459-43C8-93CC-04BFFA59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1AA012-996C-49BA-A234-E0693098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1701-EBDC-4862-A551-46B7D06237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289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AB5D6-E00A-4625-A0C9-1CD5FD27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FF51CA-253F-430D-9C36-7B6FE0528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A2CFAD-06FD-49C1-B3C9-0C81488B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C01B-DF70-4C99-844B-41B2482E81EB}" type="datetimeFigureOut">
              <a:rPr lang="es-PE" smtClean="0"/>
              <a:t>16/06/2020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086E88-2820-47D2-B6B6-EE9BB80A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F94F7E-2864-4384-942C-8A3269C4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1701-EBDC-4862-A551-46B7D06237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263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4E7704-F6AE-467D-9EFA-2D8C539B5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A69554-05F3-43B4-B660-43D03C17E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261DD8-0869-4654-A3AF-201B3BF1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C01B-DF70-4C99-844B-41B2482E81EB}" type="datetimeFigureOut">
              <a:rPr lang="es-PE" smtClean="0"/>
              <a:t>16/06/2020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4C4154-0F02-4290-8912-45636870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C376BE-63DD-4CBD-95CC-B4E95FFA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1701-EBDC-4862-A551-46B7D06237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375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C27DA-463A-4477-8465-3BCCA9C0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726CE1-BC5D-4C4F-B7FE-0E1D90A9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B6B7B9-B2B8-4B7A-90ED-436F62C2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C01B-DF70-4C99-844B-41B2482E81EB}" type="datetimeFigureOut">
              <a:rPr lang="es-PE" smtClean="0"/>
              <a:t>16/06/2020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7FDFBB-DBF2-484A-B30B-D4816B4B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44C4EE-AFF8-47BF-9451-399977D4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1701-EBDC-4862-A551-46B7D06237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505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AD5DC-9886-45AF-B450-906AC2BD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076BCA-F1C9-4B0C-9F89-264752AF1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30A8E-50C8-417F-B31A-FBA0D108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C01B-DF70-4C99-844B-41B2482E81EB}" type="datetimeFigureOut">
              <a:rPr lang="es-PE" smtClean="0"/>
              <a:t>16/06/2020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C46526-88AD-4302-A802-42F02A00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EC81B9-36D0-41C9-971D-16208B12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1701-EBDC-4862-A551-46B7D06237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645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53BBD-5688-4C3B-89F9-888CCC96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82E129-BBA6-42C9-AD69-61DB3A198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D9B6B5-58F6-49F6-8C27-296C2BD58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368360-09BC-4ABD-B459-A64BA5E9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C01B-DF70-4C99-844B-41B2482E81EB}" type="datetimeFigureOut">
              <a:rPr lang="es-PE" smtClean="0"/>
              <a:t>16/06/2020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433C12-0043-4F62-8CB1-87C46D4D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EA986F-E595-428B-A8D0-366CC758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1701-EBDC-4862-A551-46B7D06237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141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C1045-BFD1-4657-AB72-45AE26306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47F5C0-F0AC-4B60-9648-A57EF5973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0A4EA9-052F-4BE1-A695-A2EA7BEFD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E025A2-9CF0-4903-98ED-3DF26A65E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95CBB1-5E31-489C-9B47-FD55BE6D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35C7E5-9AD3-43D3-B54F-DCFDE0D5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C01B-DF70-4C99-844B-41B2482E81EB}" type="datetimeFigureOut">
              <a:rPr lang="es-PE" smtClean="0"/>
              <a:t>16/06/2020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A3B3B3-6777-418E-BE1A-F40DCC88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4E4DC6B-A3C6-44AB-B511-A283B0C6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1701-EBDC-4862-A551-46B7D06237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609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7E7A2-BF11-4E89-BA8C-5F03EE25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71C45F-84C4-4D9E-BCEB-4FB11239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C01B-DF70-4C99-844B-41B2482E81EB}" type="datetimeFigureOut">
              <a:rPr lang="es-PE" smtClean="0"/>
              <a:t>16/06/2020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75C706-B6C4-43F0-B348-16D5DD6B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6D7550-E995-497A-8E2F-4E5D6B4C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1701-EBDC-4862-A551-46B7D06237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819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8C98500-F564-4AB4-A862-6D07A849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C01B-DF70-4C99-844B-41B2482E81EB}" type="datetimeFigureOut">
              <a:rPr lang="es-PE" smtClean="0"/>
              <a:t>16/06/2020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01AA709-20E4-4183-BEF7-3282F852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15A552-A63F-4E13-B3C6-242CA656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1701-EBDC-4862-A551-46B7D06237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698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17FE1-AAC5-49A9-A474-CF7DEBE0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0E9646-1A43-4813-94CC-1747A08BF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811268-3229-42CD-BFD2-536812C10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37D368-2BD3-4F80-916C-DAD16B54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C01B-DF70-4C99-844B-41B2482E81EB}" type="datetimeFigureOut">
              <a:rPr lang="es-PE" smtClean="0"/>
              <a:t>16/06/2020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A39A1D-705F-4472-9A24-D85EA0EB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D11F60-5F67-4DC9-AFCB-5C825018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1701-EBDC-4862-A551-46B7D06237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641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5DE49-BEB3-43D6-A4B7-B03449E7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C8A88C-BE61-4E61-984D-AC520D246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AFB37A-C9C9-4568-83B8-8417EF6A7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AFDB01-D109-464B-BA60-A626D239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C01B-DF70-4C99-844B-41B2482E81EB}" type="datetimeFigureOut">
              <a:rPr lang="es-PE" smtClean="0"/>
              <a:t>16/06/2020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C2B54F-DEA1-4B96-9649-A926D288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41E817-6A53-4698-9133-89FF1306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1701-EBDC-4862-A551-46B7D06237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809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EEC10FC-49DA-4D65-8937-CB468E30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10A52D-CD02-4B06-BBE5-D7C1436F2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4C2ABE-8C9E-4331-B5A7-7888232F6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FC01B-DF70-4C99-844B-41B2482E81EB}" type="datetimeFigureOut">
              <a:rPr lang="es-PE" smtClean="0"/>
              <a:t>16/06/2020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19CC28-4CB8-4F95-8195-D6CDC86FA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093A69-FCC5-4F5B-BD8A-09A96D589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61701-EBDC-4862-A551-46B7D06237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991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Pygmalion Moodle">
            <a:extLst>
              <a:ext uri="{FF2B5EF4-FFF2-40B4-BE49-F238E27FC236}">
                <a16:creationId xmlns:a16="http://schemas.microsoft.com/office/drawing/2014/main" id="{228092A0-2421-4AFC-9B1E-F1408AC0E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3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F412A18-3117-4C34-ACF7-C619BCA6DCC6}"/>
              </a:ext>
            </a:extLst>
          </p:cNvPr>
          <p:cNvSpPr txBox="1"/>
          <p:nvPr/>
        </p:nvSpPr>
        <p:spPr>
          <a:xfrm flipH="1">
            <a:off x="1904047" y="3629025"/>
            <a:ext cx="8383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/>
              <a:t>ARQUITECTURA FRONTEND</a:t>
            </a:r>
            <a:endParaRPr lang="es-PE" sz="5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DE2CA0-F5E0-44AB-B75A-F9BF68706C22}"/>
              </a:ext>
            </a:extLst>
          </p:cNvPr>
          <p:cNvSpPr txBox="1"/>
          <p:nvPr/>
        </p:nvSpPr>
        <p:spPr>
          <a:xfrm flipH="1">
            <a:off x="5114448" y="5410200"/>
            <a:ext cx="1963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PROPUESTA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44941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9 Conector recto">
            <a:extLst>
              <a:ext uri="{FF2B5EF4-FFF2-40B4-BE49-F238E27FC236}">
                <a16:creationId xmlns:a16="http://schemas.microsoft.com/office/drawing/2014/main" id="{CB2F9D26-B2C4-472C-8862-C5C268457545}"/>
              </a:ext>
            </a:extLst>
          </p:cNvPr>
          <p:cNvCxnSpPr>
            <a:cxnSpLocks/>
          </p:cNvCxnSpPr>
          <p:nvPr/>
        </p:nvCxnSpPr>
        <p:spPr>
          <a:xfrm flipH="1">
            <a:off x="0" y="1013533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ngular — New Features in Angular 9 - angularpath - Medium">
            <a:extLst>
              <a:ext uri="{FF2B5EF4-FFF2-40B4-BE49-F238E27FC236}">
                <a16:creationId xmlns:a16="http://schemas.microsoft.com/office/drawing/2014/main" id="{C1250D2B-9861-4143-9D71-87A6E0E47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5" y="-13632"/>
            <a:ext cx="3381375" cy="10135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7692943-20CD-472E-BD5D-3D8A86339128}"/>
              </a:ext>
            </a:extLst>
          </p:cNvPr>
          <p:cNvSpPr txBox="1"/>
          <p:nvPr/>
        </p:nvSpPr>
        <p:spPr>
          <a:xfrm>
            <a:off x="861134" y="2092206"/>
            <a:ext cx="4282370" cy="132343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1600" b="1" dirty="0"/>
              <a:t>Angular es un </a:t>
            </a:r>
            <a:r>
              <a:rPr lang="es-MX" sz="1600" b="1" dirty="0" err="1"/>
              <a:t>framework</a:t>
            </a:r>
            <a:r>
              <a:rPr lang="es-MX" sz="1600" b="1" dirty="0"/>
              <a:t> de desarrollo de código abierto y mantenido por Google. </a:t>
            </a:r>
          </a:p>
          <a:p>
            <a:pPr algn="just"/>
            <a:r>
              <a:rPr lang="es-MX" sz="1600" b="1" dirty="0"/>
              <a:t>Permite crear SPA (Single Page </a:t>
            </a:r>
            <a:r>
              <a:rPr lang="es-MX" sz="1600" b="1" dirty="0" err="1"/>
              <a:t>Application</a:t>
            </a:r>
            <a:r>
              <a:rPr lang="es-MX" sz="1600" b="1" dirty="0"/>
              <a:t>) basadas en </a:t>
            </a:r>
            <a:r>
              <a:rPr lang="es-MX" sz="1600" b="1" dirty="0" err="1"/>
              <a:t>TypeScript</a:t>
            </a:r>
            <a:r>
              <a:rPr lang="es-MX" sz="1600" b="1" dirty="0"/>
              <a:t>.</a:t>
            </a:r>
          </a:p>
          <a:p>
            <a:pPr algn="just"/>
            <a:r>
              <a:rPr lang="es-MX" sz="1600" b="1" dirty="0"/>
              <a:t>Ideal para aplicaciones robustas y a gran escala.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61E51CD-454B-43C5-A4B4-4CE9DA103FA7}"/>
              </a:ext>
            </a:extLst>
          </p:cNvPr>
          <p:cNvSpPr/>
          <p:nvPr/>
        </p:nvSpPr>
        <p:spPr>
          <a:xfrm>
            <a:off x="7048496" y="2092206"/>
            <a:ext cx="4370181" cy="132343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1600" b="1" dirty="0">
                <a:solidFill>
                  <a:schemeClr val="lt1"/>
                </a:solidFill>
              </a:rPr>
              <a:t>Ventajas: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lt1"/>
                </a:solidFill>
              </a:rPr>
              <a:t>Basado en componentes, implementa  MVC.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b="1" dirty="0"/>
              <a:t>Mantenibilidad de código. HTML y directivas.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lt1"/>
                </a:solidFill>
              </a:rPr>
              <a:t>Mejor experiencia de usuario. </a:t>
            </a:r>
            <a:r>
              <a:rPr lang="es-MX" sz="1600" b="1" dirty="0" err="1">
                <a:solidFill>
                  <a:schemeClr val="lt1"/>
                </a:solidFill>
              </a:rPr>
              <a:t>Two</a:t>
            </a:r>
            <a:r>
              <a:rPr lang="es-MX" sz="1600" b="1" dirty="0">
                <a:solidFill>
                  <a:schemeClr val="lt1"/>
                </a:solidFill>
              </a:rPr>
              <a:t> </a:t>
            </a:r>
            <a:r>
              <a:rPr lang="es-MX" sz="1600" b="1" dirty="0" err="1">
                <a:solidFill>
                  <a:schemeClr val="lt1"/>
                </a:solidFill>
              </a:rPr>
              <a:t>way</a:t>
            </a:r>
            <a:r>
              <a:rPr lang="es-MX" sz="1600" b="1" dirty="0">
                <a:solidFill>
                  <a:schemeClr val="lt1"/>
                </a:solidFill>
              </a:rPr>
              <a:t> data </a:t>
            </a:r>
            <a:r>
              <a:rPr lang="es-MX" sz="1600" b="1" dirty="0" err="1">
                <a:solidFill>
                  <a:schemeClr val="lt1"/>
                </a:solidFill>
              </a:rPr>
              <a:t>binding</a:t>
            </a:r>
            <a:r>
              <a:rPr lang="es-MX" sz="1600" b="1" dirty="0">
                <a:solidFill>
                  <a:schemeClr val="lt1"/>
                </a:solidFill>
              </a:rPr>
              <a:t>.</a:t>
            </a:r>
          </a:p>
        </p:txBody>
      </p:sp>
      <p:pic>
        <p:nvPicPr>
          <p:cNvPr id="1056" name="Picture 32" descr="Componentes en Angular - Vanessa Aristizabal - Medium">
            <a:extLst>
              <a:ext uri="{FF2B5EF4-FFF2-40B4-BE49-F238E27FC236}">
                <a16:creationId xmlns:a16="http://schemas.microsoft.com/office/drawing/2014/main" id="{DE8EBFD1-506E-42F8-A428-F3CF479D2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8" t="11501" r="6799" b="5375"/>
          <a:stretch/>
        </p:blipFill>
        <p:spPr bwMode="auto">
          <a:xfrm>
            <a:off x="6953039" y="3939474"/>
            <a:ext cx="4370181" cy="250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422374D-D7C0-4274-BA6B-4C03112001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89" t="4798" r="1" b="1729"/>
          <a:stretch/>
        </p:blipFill>
        <p:spPr>
          <a:xfrm>
            <a:off x="942975" y="3939474"/>
            <a:ext cx="4447815" cy="2472632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BC18502B-65EF-4172-9594-8DCCCE02887B}"/>
              </a:ext>
            </a:extLst>
          </p:cNvPr>
          <p:cNvSpPr txBox="1"/>
          <p:nvPr/>
        </p:nvSpPr>
        <p:spPr>
          <a:xfrm>
            <a:off x="371264" y="232482"/>
            <a:ext cx="6581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TECNOLOGÍAS: Angular 9</a:t>
            </a:r>
            <a:endParaRPr lang="es-PE" sz="3200" dirty="0"/>
          </a:p>
        </p:txBody>
      </p:sp>
      <p:pic>
        <p:nvPicPr>
          <p:cNvPr id="1058" name="Picture 34" descr="Angular (framework) - Wikipedia, la enciclopedia libre">
            <a:extLst>
              <a:ext uri="{FF2B5EF4-FFF2-40B4-BE49-F238E27FC236}">
                <a16:creationId xmlns:a16="http://schemas.microsoft.com/office/drawing/2014/main" id="{3F7A5808-4F94-487B-A577-B6C838C65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3" y="1013532"/>
            <a:ext cx="1904994" cy="190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A88969AE-1D99-4763-A7E1-116DD329AB92}"/>
              </a:ext>
            </a:extLst>
          </p:cNvPr>
          <p:cNvSpPr/>
          <p:nvPr/>
        </p:nvSpPr>
        <p:spPr>
          <a:xfrm>
            <a:off x="5753100" y="4743396"/>
            <a:ext cx="685800" cy="83825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690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BB09B1A8-CDF1-4090-B851-CC7494B46125}"/>
              </a:ext>
            </a:extLst>
          </p:cNvPr>
          <p:cNvGrpSpPr/>
          <p:nvPr/>
        </p:nvGrpSpPr>
        <p:grpSpPr>
          <a:xfrm>
            <a:off x="916662" y="1295765"/>
            <a:ext cx="3607923" cy="2276959"/>
            <a:chOff x="554988" y="1506258"/>
            <a:chExt cx="3250524" cy="227695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A4E1633E-CE22-4C19-9EBD-1FCCBF248B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378" b="1688"/>
            <a:stretch/>
          </p:blipFill>
          <p:spPr>
            <a:xfrm>
              <a:off x="554988" y="1506258"/>
              <a:ext cx="3250523" cy="80343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D1C2663E-316C-49EC-BAE1-655E3778476D}"/>
                </a:ext>
              </a:extLst>
            </p:cNvPr>
            <p:cNvSpPr txBox="1"/>
            <p:nvPr/>
          </p:nvSpPr>
          <p:spPr>
            <a:xfrm>
              <a:off x="554990" y="2305889"/>
              <a:ext cx="3250522" cy="147732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dirty="0"/>
                <a:t>Lenguaje de programación libre y de código abierto desarrollado por Microsoft. Está basado en JS al cual le añade características de la POO.</a:t>
              </a:r>
              <a:endParaRPr lang="es-PE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BBC01B2B-D126-4A14-A51B-84735C33F912}"/>
              </a:ext>
            </a:extLst>
          </p:cNvPr>
          <p:cNvGrpSpPr/>
          <p:nvPr/>
        </p:nvGrpSpPr>
        <p:grpSpPr>
          <a:xfrm>
            <a:off x="7296148" y="4374586"/>
            <a:ext cx="4053161" cy="2005258"/>
            <a:chOff x="7870177" y="3859417"/>
            <a:chExt cx="3260060" cy="2005258"/>
          </a:xfrm>
        </p:grpSpPr>
        <p:pic>
          <p:nvPicPr>
            <p:cNvPr id="1052" name="Picture 28" descr="Meet Angular CLI, the opinionated NG2 tool">
              <a:extLst>
                <a:ext uri="{FF2B5EF4-FFF2-40B4-BE49-F238E27FC236}">
                  <a16:creationId xmlns:a16="http://schemas.microsoft.com/office/drawing/2014/main" id="{D047ACFA-DD64-4F1A-B2EC-D8313F6A5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0177" y="3859417"/>
              <a:ext cx="3260060" cy="77089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1CC765FA-82B1-430B-AECB-3B8DDBEF2EFF}"/>
                </a:ext>
              </a:extLst>
            </p:cNvPr>
            <p:cNvSpPr txBox="1"/>
            <p:nvPr/>
          </p:nvSpPr>
          <p:spPr>
            <a:xfrm>
              <a:off x="7870177" y="4634988"/>
              <a:ext cx="3260060" cy="122968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dirty="0"/>
                <a:t>Interfaz de línea de comandos que permite, mediante la ejecución de comandos sencillos, agilizar la creación de los principales elementos de Angular</a:t>
              </a:r>
              <a:endParaRPr lang="es-PE" dirty="0"/>
            </a:p>
          </p:txBody>
        </p:sp>
      </p:grpSp>
      <p:cxnSp>
        <p:nvCxnSpPr>
          <p:cNvPr id="15" name="9 Conector recto">
            <a:extLst>
              <a:ext uri="{FF2B5EF4-FFF2-40B4-BE49-F238E27FC236}">
                <a16:creationId xmlns:a16="http://schemas.microsoft.com/office/drawing/2014/main" id="{F6EAFA92-C58C-4804-8833-F0AC8FC4EDD5}"/>
              </a:ext>
            </a:extLst>
          </p:cNvPr>
          <p:cNvCxnSpPr>
            <a:cxnSpLocks/>
          </p:cNvCxnSpPr>
          <p:nvPr/>
        </p:nvCxnSpPr>
        <p:spPr>
          <a:xfrm flipH="1">
            <a:off x="0" y="1013533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Angular — New Features in Angular 9 - angularpath - Medium">
            <a:extLst>
              <a:ext uri="{FF2B5EF4-FFF2-40B4-BE49-F238E27FC236}">
                <a16:creationId xmlns:a16="http://schemas.microsoft.com/office/drawing/2014/main" id="{070D2B7C-4BFB-438C-A60D-BB5A2DE09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5" y="-13632"/>
            <a:ext cx="3381375" cy="10135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E725ABE-6D9C-406C-9960-6C6E64D6AF72}"/>
              </a:ext>
            </a:extLst>
          </p:cNvPr>
          <p:cNvSpPr txBox="1"/>
          <p:nvPr/>
        </p:nvSpPr>
        <p:spPr>
          <a:xfrm>
            <a:off x="371264" y="232482"/>
            <a:ext cx="6581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TECNOLOGÍAS: Angular 9</a:t>
            </a:r>
            <a:endParaRPr lang="es-PE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95C33F-AA05-486D-AED8-A339F2781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7575" y="4296128"/>
            <a:ext cx="3390900" cy="21621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46A98FB-B2D4-4E1D-B0FC-BCDD17A6B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5598" y="1196176"/>
            <a:ext cx="3805027" cy="252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7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9 Conector recto">
            <a:extLst>
              <a:ext uri="{FF2B5EF4-FFF2-40B4-BE49-F238E27FC236}">
                <a16:creationId xmlns:a16="http://schemas.microsoft.com/office/drawing/2014/main" id="{F6EAFA92-C58C-4804-8833-F0AC8FC4EDD5}"/>
              </a:ext>
            </a:extLst>
          </p:cNvPr>
          <p:cNvCxnSpPr>
            <a:cxnSpLocks/>
          </p:cNvCxnSpPr>
          <p:nvPr/>
        </p:nvCxnSpPr>
        <p:spPr>
          <a:xfrm flipH="1">
            <a:off x="0" y="1013533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Angular — New Features in Angular 9 - angularpath - Medium">
            <a:extLst>
              <a:ext uri="{FF2B5EF4-FFF2-40B4-BE49-F238E27FC236}">
                <a16:creationId xmlns:a16="http://schemas.microsoft.com/office/drawing/2014/main" id="{070D2B7C-4BFB-438C-A60D-BB5A2DE09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5" y="-13632"/>
            <a:ext cx="3381375" cy="10135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E725ABE-6D9C-406C-9960-6C6E64D6AF72}"/>
              </a:ext>
            </a:extLst>
          </p:cNvPr>
          <p:cNvSpPr txBox="1"/>
          <p:nvPr/>
        </p:nvSpPr>
        <p:spPr>
          <a:xfrm>
            <a:off x="371264" y="232482"/>
            <a:ext cx="8248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TECNOLOGÍAS: </a:t>
            </a:r>
            <a:r>
              <a:rPr lang="es-PE" sz="3200" dirty="0"/>
              <a:t>Algunas librerías y herramientas</a:t>
            </a:r>
          </a:p>
        </p:txBody>
      </p:sp>
      <p:pic>
        <p:nvPicPr>
          <p:cNvPr id="14" name="Picture 6" descr="Laravel #2 - Autenticación por JSON Web Tokens (jwt authentication ...">
            <a:extLst>
              <a:ext uri="{FF2B5EF4-FFF2-40B4-BE49-F238E27FC236}">
                <a16:creationId xmlns:a16="http://schemas.microsoft.com/office/drawing/2014/main" id="{9F4CBD13-8463-4932-AD81-89AAC26ACA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3" t="4649" r="31981" b="51818"/>
          <a:stretch/>
        </p:blipFill>
        <p:spPr bwMode="auto">
          <a:xfrm>
            <a:off x="5662585" y="2075436"/>
            <a:ext cx="1348694" cy="97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5862393-7712-42F0-A19B-E3B6A3099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028" y="2075436"/>
            <a:ext cx="3444136" cy="979638"/>
          </a:xfrm>
          <a:prstGeom prst="rect">
            <a:avLst/>
          </a:prstGeom>
        </p:spPr>
      </p:pic>
      <p:pic>
        <p:nvPicPr>
          <p:cNvPr id="19" name="Picture 26" descr="Diferencias entre map, flatMap y switchMap en RxJS - Nicolás ...">
            <a:extLst>
              <a:ext uri="{FF2B5EF4-FFF2-40B4-BE49-F238E27FC236}">
                <a16:creationId xmlns:a16="http://schemas.microsoft.com/office/drawing/2014/main" id="{69E4A9A3-5EEE-4615-8883-AC40F7289D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7" r="14328"/>
          <a:stretch/>
        </p:blipFill>
        <p:spPr bwMode="auto">
          <a:xfrm>
            <a:off x="7083104" y="2075436"/>
            <a:ext cx="3074041" cy="9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Primeros pasos para crear un API REST con Node.js">
            <a:extLst>
              <a:ext uri="{FF2B5EF4-FFF2-40B4-BE49-F238E27FC236}">
                <a16:creationId xmlns:a16="http://schemas.microsoft.com/office/drawing/2014/main" id="{CF071F37-0F5D-4938-BAAE-1EB7A4688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2" r="14119"/>
          <a:stretch/>
        </p:blipFill>
        <p:spPr bwMode="auto">
          <a:xfrm>
            <a:off x="2753249" y="4512350"/>
            <a:ext cx="2346960" cy="86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Solución Command Not Found NPM – Alberto Luebbert M.">
            <a:extLst>
              <a:ext uri="{FF2B5EF4-FFF2-40B4-BE49-F238E27FC236}">
                <a16:creationId xmlns:a16="http://schemas.microsoft.com/office/drawing/2014/main" id="{ABE5D7D4-07E5-4819-A84C-83A20DE89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639" y="3989538"/>
            <a:ext cx="1172176" cy="117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BE238470-25E1-4300-80FA-63CF3901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605" y="5161719"/>
            <a:ext cx="1172176" cy="46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4" descr="How to Test the Angular Project with Jasmine and Karma">
            <a:extLst>
              <a:ext uri="{FF2B5EF4-FFF2-40B4-BE49-F238E27FC236}">
                <a16:creationId xmlns:a16="http://schemas.microsoft.com/office/drawing/2014/main" id="{4D6A5F19-D31E-4F3A-B69F-7479F4C14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320" y="4429676"/>
            <a:ext cx="3059652" cy="120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77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9 Conector recto">
            <a:extLst>
              <a:ext uri="{FF2B5EF4-FFF2-40B4-BE49-F238E27FC236}">
                <a16:creationId xmlns:a16="http://schemas.microsoft.com/office/drawing/2014/main" id="{F6EAFA92-C58C-4804-8833-F0AC8FC4EDD5}"/>
              </a:ext>
            </a:extLst>
          </p:cNvPr>
          <p:cNvCxnSpPr>
            <a:cxnSpLocks/>
          </p:cNvCxnSpPr>
          <p:nvPr/>
        </p:nvCxnSpPr>
        <p:spPr>
          <a:xfrm flipH="1">
            <a:off x="0" y="1013533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Angular — New Features in Angular 9 - angularpath - Medium">
            <a:extLst>
              <a:ext uri="{FF2B5EF4-FFF2-40B4-BE49-F238E27FC236}">
                <a16:creationId xmlns:a16="http://schemas.microsoft.com/office/drawing/2014/main" id="{070D2B7C-4BFB-438C-A60D-BB5A2DE09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5" y="-13632"/>
            <a:ext cx="3381375" cy="10135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E725ABE-6D9C-406C-9960-6C6E64D6AF72}"/>
              </a:ext>
            </a:extLst>
          </p:cNvPr>
          <p:cNvSpPr txBox="1"/>
          <p:nvPr/>
        </p:nvSpPr>
        <p:spPr>
          <a:xfrm>
            <a:off x="371264" y="232482"/>
            <a:ext cx="8248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Arquitectura </a:t>
            </a:r>
            <a:r>
              <a:rPr lang="es-MX" sz="3200" dirty="0" err="1"/>
              <a:t>Frontend</a:t>
            </a:r>
            <a:endParaRPr lang="es-PE" sz="32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502F513-CC5A-467C-A47B-5E34CE72F827}"/>
              </a:ext>
            </a:extLst>
          </p:cNvPr>
          <p:cNvSpPr/>
          <p:nvPr/>
        </p:nvSpPr>
        <p:spPr>
          <a:xfrm>
            <a:off x="1466849" y="1124003"/>
            <a:ext cx="9477375" cy="550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9E37FB12-434F-4D3C-AA0C-909FD1BFA627}"/>
              </a:ext>
            </a:extLst>
          </p:cNvPr>
          <p:cNvSpPr/>
          <p:nvPr/>
        </p:nvSpPr>
        <p:spPr>
          <a:xfrm>
            <a:off x="1971675" y="2560814"/>
            <a:ext cx="457200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LIBRERÍA DE CLASES Y SERVICIOS</a:t>
            </a:r>
            <a:endParaRPr lang="es-PE" sz="2400" b="1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8C18DFF9-C66D-46E6-B937-AB31DEAEEAD3}"/>
              </a:ext>
            </a:extLst>
          </p:cNvPr>
          <p:cNvSpPr/>
          <p:nvPr/>
        </p:nvSpPr>
        <p:spPr>
          <a:xfrm>
            <a:off x="1971675" y="4390932"/>
            <a:ext cx="4572000" cy="13830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APLICACIÓN</a:t>
            </a:r>
            <a:endParaRPr lang="es-PE" sz="24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C53C61-4F47-418A-B874-5FA65B2AB2E0}"/>
              </a:ext>
            </a:extLst>
          </p:cNvPr>
          <p:cNvSpPr txBox="1"/>
          <p:nvPr/>
        </p:nvSpPr>
        <p:spPr>
          <a:xfrm>
            <a:off x="1645452" y="1233051"/>
            <a:ext cx="2327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WORKSPACE</a:t>
            </a:r>
            <a:endParaRPr lang="es-PE" sz="3200" b="1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B0C4ECD-3D7A-4095-93AC-B414D81C9C88}"/>
              </a:ext>
            </a:extLst>
          </p:cNvPr>
          <p:cNvSpPr txBox="1"/>
          <p:nvPr/>
        </p:nvSpPr>
        <p:spPr>
          <a:xfrm>
            <a:off x="7010401" y="2475016"/>
            <a:ext cx="3752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>
                <a:solidFill>
                  <a:schemeClr val="bg1"/>
                </a:solidFill>
              </a:rPr>
              <a:t>Clases, servicios y componentes transversales a todos los </a:t>
            </a:r>
            <a:r>
              <a:rPr lang="es-MX" sz="1600" b="1" dirty="0" err="1">
                <a:solidFill>
                  <a:schemeClr val="bg1"/>
                </a:solidFill>
              </a:rPr>
              <a:t>features</a:t>
            </a:r>
            <a:r>
              <a:rPr lang="es-MX" sz="1600" b="1" dirty="0">
                <a:solidFill>
                  <a:schemeClr val="bg1"/>
                </a:solidFill>
              </a:rPr>
              <a:t>. Servicios REST y </a:t>
            </a:r>
            <a:r>
              <a:rPr lang="es-MX" sz="1600" b="1" dirty="0" err="1">
                <a:solidFill>
                  <a:schemeClr val="bg1"/>
                </a:solidFill>
              </a:rPr>
              <a:t>Graphql</a:t>
            </a:r>
            <a:r>
              <a:rPr lang="es-MX" sz="1600" b="1" dirty="0">
                <a:solidFill>
                  <a:schemeClr val="bg1"/>
                </a:solidFill>
              </a:rPr>
              <a:t>, directivas, </a:t>
            </a:r>
            <a:r>
              <a:rPr lang="es-MX" sz="1600" b="1" dirty="0" err="1">
                <a:solidFill>
                  <a:schemeClr val="bg1"/>
                </a:solidFill>
              </a:rPr>
              <a:t>guards</a:t>
            </a:r>
            <a:r>
              <a:rPr lang="es-MX" sz="1600" b="1" dirty="0">
                <a:solidFill>
                  <a:schemeClr val="bg1"/>
                </a:solidFill>
              </a:rPr>
              <a:t>, interceptores, enumeradores, interfaces, </a:t>
            </a:r>
            <a:r>
              <a:rPr lang="es-MX" sz="1600" b="1" dirty="0" err="1">
                <a:solidFill>
                  <a:schemeClr val="bg1"/>
                </a:solidFill>
              </a:rPr>
              <a:t>etc</a:t>
            </a:r>
            <a:r>
              <a:rPr lang="es-MX" sz="1600" b="1" dirty="0">
                <a:solidFill>
                  <a:schemeClr val="bg1"/>
                </a:solidFill>
              </a:rPr>
              <a:t>…</a:t>
            </a:r>
            <a:endParaRPr lang="es-PE" sz="1600" b="1" dirty="0">
              <a:solidFill>
                <a:schemeClr val="bg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7CEFCB9-3F4E-41BC-B943-4AF1CFA99116}"/>
              </a:ext>
            </a:extLst>
          </p:cNvPr>
          <p:cNvSpPr txBox="1"/>
          <p:nvPr/>
        </p:nvSpPr>
        <p:spPr>
          <a:xfrm>
            <a:off x="7010401" y="4420755"/>
            <a:ext cx="3752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>
                <a:solidFill>
                  <a:schemeClr val="bg1"/>
                </a:solidFill>
              </a:rPr>
              <a:t>Aplicación SPA, patrón modular.</a:t>
            </a:r>
          </a:p>
          <a:p>
            <a:pPr algn="just"/>
            <a:r>
              <a:rPr lang="es-MX" sz="1600" b="1" dirty="0">
                <a:solidFill>
                  <a:schemeClr val="bg1"/>
                </a:solidFill>
              </a:rPr>
              <a:t>Dividida por </a:t>
            </a:r>
            <a:r>
              <a:rPr lang="es-MX" sz="1600" b="1" dirty="0" err="1">
                <a:solidFill>
                  <a:schemeClr val="bg1"/>
                </a:solidFill>
              </a:rPr>
              <a:t>features</a:t>
            </a:r>
            <a:r>
              <a:rPr lang="es-MX" sz="1600" b="1" dirty="0">
                <a:solidFill>
                  <a:schemeClr val="bg1"/>
                </a:solidFill>
              </a:rPr>
              <a:t> del negocio. Cada </a:t>
            </a:r>
            <a:r>
              <a:rPr lang="es-MX" sz="1600" b="1" dirty="0" err="1">
                <a:solidFill>
                  <a:schemeClr val="bg1"/>
                </a:solidFill>
              </a:rPr>
              <a:t>feature</a:t>
            </a:r>
            <a:r>
              <a:rPr lang="es-MX" sz="1600" b="1" dirty="0">
                <a:solidFill>
                  <a:schemeClr val="bg1"/>
                </a:solidFill>
              </a:rPr>
              <a:t> tiene una estructura similar: Es un módulo y contiene componentes, servicios y </a:t>
            </a:r>
            <a:r>
              <a:rPr lang="es-MX" sz="1600" b="1" dirty="0" err="1">
                <a:solidFill>
                  <a:schemeClr val="bg1"/>
                </a:solidFill>
              </a:rPr>
              <a:t>models</a:t>
            </a:r>
            <a:r>
              <a:rPr lang="es-MX" sz="1600" b="1" dirty="0">
                <a:solidFill>
                  <a:schemeClr val="bg1"/>
                </a:solidFill>
              </a:rPr>
              <a:t> entre otros.</a:t>
            </a:r>
            <a:endParaRPr lang="es-P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5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9 Conector recto">
            <a:extLst>
              <a:ext uri="{FF2B5EF4-FFF2-40B4-BE49-F238E27FC236}">
                <a16:creationId xmlns:a16="http://schemas.microsoft.com/office/drawing/2014/main" id="{F6EAFA92-C58C-4804-8833-F0AC8FC4EDD5}"/>
              </a:ext>
            </a:extLst>
          </p:cNvPr>
          <p:cNvCxnSpPr>
            <a:cxnSpLocks/>
          </p:cNvCxnSpPr>
          <p:nvPr/>
        </p:nvCxnSpPr>
        <p:spPr>
          <a:xfrm flipH="1">
            <a:off x="0" y="1013533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Angular — New Features in Angular 9 - angularpath - Medium">
            <a:extLst>
              <a:ext uri="{FF2B5EF4-FFF2-40B4-BE49-F238E27FC236}">
                <a16:creationId xmlns:a16="http://schemas.microsoft.com/office/drawing/2014/main" id="{070D2B7C-4BFB-438C-A60D-BB5A2DE09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5" y="-13632"/>
            <a:ext cx="3381375" cy="10135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E725ABE-6D9C-406C-9960-6C6E64D6AF72}"/>
              </a:ext>
            </a:extLst>
          </p:cNvPr>
          <p:cNvSpPr txBox="1"/>
          <p:nvPr/>
        </p:nvSpPr>
        <p:spPr>
          <a:xfrm>
            <a:off x="123614" y="200746"/>
            <a:ext cx="8248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Arquitectura </a:t>
            </a:r>
            <a:r>
              <a:rPr lang="es-MX" sz="3200" dirty="0" err="1"/>
              <a:t>Frontend</a:t>
            </a:r>
            <a:endParaRPr lang="es-PE" sz="32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082EAD6-F7F5-4421-901F-157FB4837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98" y="1523584"/>
            <a:ext cx="2962275" cy="39528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6C16B65-5A79-4B0E-BC2B-AE2AEF94D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668" y="1523584"/>
            <a:ext cx="27527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9 Conector recto">
            <a:extLst>
              <a:ext uri="{FF2B5EF4-FFF2-40B4-BE49-F238E27FC236}">
                <a16:creationId xmlns:a16="http://schemas.microsoft.com/office/drawing/2014/main" id="{F6EAFA92-C58C-4804-8833-F0AC8FC4EDD5}"/>
              </a:ext>
            </a:extLst>
          </p:cNvPr>
          <p:cNvCxnSpPr>
            <a:cxnSpLocks/>
          </p:cNvCxnSpPr>
          <p:nvPr/>
        </p:nvCxnSpPr>
        <p:spPr>
          <a:xfrm flipH="1">
            <a:off x="0" y="1013533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Angular — New Features in Angular 9 - angularpath - Medium">
            <a:extLst>
              <a:ext uri="{FF2B5EF4-FFF2-40B4-BE49-F238E27FC236}">
                <a16:creationId xmlns:a16="http://schemas.microsoft.com/office/drawing/2014/main" id="{070D2B7C-4BFB-438C-A60D-BB5A2DE09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5" y="-13632"/>
            <a:ext cx="3381375" cy="10135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E725ABE-6D9C-406C-9960-6C6E64D6AF72}"/>
              </a:ext>
            </a:extLst>
          </p:cNvPr>
          <p:cNvSpPr txBox="1"/>
          <p:nvPr/>
        </p:nvSpPr>
        <p:spPr>
          <a:xfrm>
            <a:off x="123614" y="200746"/>
            <a:ext cx="8248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Arquitectura </a:t>
            </a:r>
            <a:r>
              <a:rPr lang="es-MX" sz="3200" dirty="0" err="1"/>
              <a:t>Frontend</a:t>
            </a:r>
            <a:endParaRPr lang="es-PE" sz="3200" dirty="0"/>
          </a:p>
        </p:txBody>
      </p:sp>
      <p:pic>
        <p:nvPicPr>
          <p:cNvPr id="6148" name="Picture 4" descr="Quick start with BEM methodology | Desarrollo web">
            <a:extLst>
              <a:ext uri="{FF2B5EF4-FFF2-40B4-BE49-F238E27FC236}">
                <a16:creationId xmlns:a16="http://schemas.microsoft.com/office/drawing/2014/main" id="{8108F9A3-EC19-4788-BF01-4DB47C66D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2824163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2AE61D9-9199-467F-A899-13563AE9A760}"/>
              </a:ext>
            </a:extLst>
          </p:cNvPr>
          <p:cNvSpPr/>
          <p:nvPr/>
        </p:nvSpPr>
        <p:spPr>
          <a:xfrm>
            <a:off x="518654" y="1156430"/>
            <a:ext cx="457200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LIBRERÍA DE CLASES Y SERVICIOS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20967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9 Conector recto">
            <a:extLst>
              <a:ext uri="{FF2B5EF4-FFF2-40B4-BE49-F238E27FC236}">
                <a16:creationId xmlns:a16="http://schemas.microsoft.com/office/drawing/2014/main" id="{F6EAFA92-C58C-4804-8833-F0AC8FC4EDD5}"/>
              </a:ext>
            </a:extLst>
          </p:cNvPr>
          <p:cNvCxnSpPr>
            <a:cxnSpLocks/>
          </p:cNvCxnSpPr>
          <p:nvPr/>
        </p:nvCxnSpPr>
        <p:spPr>
          <a:xfrm flipH="1">
            <a:off x="0" y="1013533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Angular — New Features in Angular 9 - angularpath - Medium">
            <a:extLst>
              <a:ext uri="{FF2B5EF4-FFF2-40B4-BE49-F238E27FC236}">
                <a16:creationId xmlns:a16="http://schemas.microsoft.com/office/drawing/2014/main" id="{070D2B7C-4BFB-438C-A60D-BB5A2DE09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5" y="-13632"/>
            <a:ext cx="3381375" cy="10135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E725ABE-6D9C-406C-9960-6C6E64D6AF72}"/>
              </a:ext>
            </a:extLst>
          </p:cNvPr>
          <p:cNvSpPr txBox="1"/>
          <p:nvPr/>
        </p:nvSpPr>
        <p:spPr>
          <a:xfrm>
            <a:off x="371264" y="232482"/>
            <a:ext cx="8248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Arquitectura </a:t>
            </a:r>
            <a:r>
              <a:rPr lang="es-MX" sz="3200" dirty="0" err="1"/>
              <a:t>Frontend</a:t>
            </a:r>
            <a:endParaRPr lang="es-PE" sz="3200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9E37FB12-434F-4D3C-AA0C-909FD1BFA627}"/>
              </a:ext>
            </a:extLst>
          </p:cNvPr>
          <p:cNvSpPr/>
          <p:nvPr/>
        </p:nvSpPr>
        <p:spPr>
          <a:xfrm>
            <a:off x="476250" y="3125149"/>
            <a:ext cx="457200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LIBRERÍA DE CLASES Y SERVICIOS</a:t>
            </a:r>
            <a:endParaRPr lang="es-PE" sz="2400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E1A4F76-2915-429D-B6D9-9E8CD77C1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96176"/>
            <a:ext cx="3719105" cy="541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9 Conector recto">
            <a:extLst>
              <a:ext uri="{FF2B5EF4-FFF2-40B4-BE49-F238E27FC236}">
                <a16:creationId xmlns:a16="http://schemas.microsoft.com/office/drawing/2014/main" id="{F6EAFA92-C58C-4804-8833-F0AC8FC4EDD5}"/>
              </a:ext>
            </a:extLst>
          </p:cNvPr>
          <p:cNvCxnSpPr>
            <a:cxnSpLocks/>
          </p:cNvCxnSpPr>
          <p:nvPr/>
        </p:nvCxnSpPr>
        <p:spPr>
          <a:xfrm flipH="1">
            <a:off x="0" y="1013533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Angular — New Features in Angular 9 - angularpath - Medium">
            <a:extLst>
              <a:ext uri="{FF2B5EF4-FFF2-40B4-BE49-F238E27FC236}">
                <a16:creationId xmlns:a16="http://schemas.microsoft.com/office/drawing/2014/main" id="{070D2B7C-4BFB-438C-A60D-BB5A2DE09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5" y="-13632"/>
            <a:ext cx="3381375" cy="10135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E725ABE-6D9C-406C-9960-6C6E64D6AF72}"/>
              </a:ext>
            </a:extLst>
          </p:cNvPr>
          <p:cNvSpPr txBox="1"/>
          <p:nvPr/>
        </p:nvSpPr>
        <p:spPr>
          <a:xfrm>
            <a:off x="371264" y="232482"/>
            <a:ext cx="8248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Arquitectura </a:t>
            </a:r>
            <a:r>
              <a:rPr lang="es-MX" sz="3200" dirty="0" err="1"/>
              <a:t>Frontend</a:t>
            </a:r>
            <a:endParaRPr lang="es-PE" sz="3200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8C18DFF9-C66D-46E6-B937-AB31DEAEEAD3}"/>
              </a:ext>
            </a:extLst>
          </p:cNvPr>
          <p:cNvSpPr/>
          <p:nvPr/>
        </p:nvSpPr>
        <p:spPr>
          <a:xfrm>
            <a:off x="4338637" y="1201601"/>
            <a:ext cx="3514725" cy="6153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APLICACIÓN</a:t>
            </a:r>
            <a:endParaRPr lang="es-PE" sz="2400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ED2F872-D083-4A77-A48D-E84E5A321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2005013"/>
            <a:ext cx="2720340" cy="450056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2E02C23-237B-408F-9986-54E035A61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637" y="2005012"/>
            <a:ext cx="2637599" cy="45005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5E788B6-646D-4269-97B2-C4C0155E1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007" y="2005012"/>
            <a:ext cx="3228807" cy="450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815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216</Words>
  <Application>Microsoft Office PowerPoint</Application>
  <PresentationFormat>Panorámica</PresentationFormat>
  <Paragraphs>28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Valverde</dc:creator>
  <cp:lastModifiedBy>Fernando Valverde</cp:lastModifiedBy>
  <cp:revision>28</cp:revision>
  <dcterms:created xsi:type="dcterms:W3CDTF">2020-06-15T15:19:51Z</dcterms:created>
  <dcterms:modified xsi:type="dcterms:W3CDTF">2020-06-16T19:50:57Z</dcterms:modified>
</cp:coreProperties>
</file>