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0" r:id="rId3"/>
    <p:sldId id="265" r:id="rId4"/>
    <p:sldId id="259" r:id="rId5"/>
    <p:sldId id="268" r:id="rId6"/>
    <p:sldId id="273" r:id="rId7"/>
    <p:sldId id="261" r:id="rId8"/>
    <p:sldId id="262" r:id="rId9"/>
    <p:sldId id="267" r:id="rId10"/>
    <p:sldId id="269" r:id="rId11"/>
    <p:sldId id="266" r:id="rId12"/>
    <p:sldId id="274" r:id="rId13"/>
    <p:sldId id="264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35FDDFE-0102-441D-8E56-998BE8506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764" y="6176357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O TEMA</a:t>
            </a:r>
            <a:endParaRPr lang="es-PE" dirty="0"/>
          </a:p>
        </p:txBody>
      </p:sp>
      <p:sp>
        <p:nvSpPr>
          <p:cNvPr id="10" name="Título 8">
            <a:extLst>
              <a:ext uri="{FF2B5EF4-FFF2-40B4-BE49-F238E27FC236}">
                <a16:creationId xmlns:a16="http://schemas.microsoft.com/office/drawing/2014/main" id="{5DE727DB-65ED-4874-B372-D96BCD09D051}"/>
              </a:ext>
            </a:extLst>
          </p:cNvPr>
          <p:cNvSpPr txBox="1">
            <a:spLocks/>
          </p:cNvSpPr>
          <p:nvPr userDrawn="1"/>
        </p:nvSpPr>
        <p:spPr>
          <a:xfrm>
            <a:off x="8566189" y="6176357"/>
            <a:ext cx="3048153" cy="493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s-ES" sz="1500" b="0" dirty="0"/>
              <a:t>Instructor: </a:t>
            </a:r>
            <a:r>
              <a:rPr lang="es-ES" sz="1500" b="1" dirty="0" err="1"/>
              <a:t>Aristedes</a:t>
            </a:r>
            <a:r>
              <a:rPr lang="es-ES" sz="1500" b="1" dirty="0"/>
              <a:t> Novoa</a:t>
            </a:r>
            <a:endParaRPr lang="es-PE" sz="15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EB0DEDC-FE3B-4275-AF95-B60F7ABA5F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86EDFF4-1B4A-4A95-9EC6-6108F998CE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4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CC3ACCB5-E18B-4613-BCFB-CBEBCB372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D15D62-AB1B-4B61-9409-77961516CF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4"/>
            <a:ext cx="12192000" cy="6833616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435FDDFE-0102-441D-8E56-998BE8506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764" y="6176357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O TEMA</a:t>
            </a:r>
            <a:endParaRPr lang="es-PE" dirty="0"/>
          </a:p>
        </p:txBody>
      </p:sp>
      <p:sp>
        <p:nvSpPr>
          <p:cNvPr id="10" name="Título 8">
            <a:extLst>
              <a:ext uri="{FF2B5EF4-FFF2-40B4-BE49-F238E27FC236}">
                <a16:creationId xmlns:a16="http://schemas.microsoft.com/office/drawing/2014/main" id="{5DE727DB-65ED-4874-B372-D96BCD09D051}"/>
              </a:ext>
            </a:extLst>
          </p:cNvPr>
          <p:cNvSpPr txBox="1">
            <a:spLocks/>
          </p:cNvSpPr>
          <p:nvPr userDrawn="1"/>
        </p:nvSpPr>
        <p:spPr>
          <a:xfrm>
            <a:off x="8566189" y="6176357"/>
            <a:ext cx="3048153" cy="493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s-ES" sz="1500" b="0" dirty="0"/>
              <a:t>Instructor: </a:t>
            </a:r>
            <a:r>
              <a:rPr lang="es-ES" sz="1500" b="1" dirty="0" err="1"/>
              <a:t>Aristedes</a:t>
            </a:r>
            <a:r>
              <a:rPr lang="es-ES" sz="1500" b="1" dirty="0"/>
              <a:t> Novoa</a:t>
            </a:r>
            <a:endParaRPr lang="es-PE" sz="1500" b="1" dirty="0"/>
          </a:p>
        </p:txBody>
      </p:sp>
    </p:spTree>
    <p:extLst>
      <p:ext uri="{BB962C8B-B14F-4D97-AF65-F5344CB8AC3E}">
        <p14:creationId xmlns:p14="http://schemas.microsoft.com/office/powerpoint/2010/main" val="150926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CC3ACCB5-E18B-4613-BCFB-CBEBCB372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D15D62-AB1B-4B61-9409-77961516CF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4"/>
            <a:ext cx="12192000" cy="6833616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435FDDFE-0102-441D-8E56-998BE8506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764" y="6176357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O TEMA</a:t>
            </a:r>
            <a:endParaRPr lang="es-PE" dirty="0"/>
          </a:p>
        </p:txBody>
      </p:sp>
      <p:sp>
        <p:nvSpPr>
          <p:cNvPr id="10" name="Título 8">
            <a:extLst>
              <a:ext uri="{FF2B5EF4-FFF2-40B4-BE49-F238E27FC236}">
                <a16:creationId xmlns:a16="http://schemas.microsoft.com/office/drawing/2014/main" id="{5DE727DB-65ED-4874-B372-D96BCD09D051}"/>
              </a:ext>
            </a:extLst>
          </p:cNvPr>
          <p:cNvSpPr txBox="1">
            <a:spLocks/>
          </p:cNvSpPr>
          <p:nvPr userDrawn="1"/>
        </p:nvSpPr>
        <p:spPr>
          <a:xfrm>
            <a:off x="8566189" y="6176357"/>
            <a:ext cx="3048153" cy="493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s-ES" sz="1500" b="0" dirty="0"/>
              <a:t>Instructor: </a:t>
            </a:r>
            <a:r>
              <a:rPr lang="es-ES" sz="1500" b="1" dirty="0" err="1"/>
              <a:t>Aristedes</a:t>
            </a:r>
            <a:r>
              <a:rPr lang="es-ES" sz="1500" b="1" dirty="0"/>
              <a:t> Novoa</a:t>
            </a:r>
            <a:endParaRPr lang="es-PE" sz="1500" b="1" dirty="0"/>
          </a:p>
        </p:txBody>
      </p:sp>
    </p:spTree>
    <p:extLst>
      <p:ext uri="{BB962C8B-B14F-4D97-AF65-F5344CB8AC3E}">
        <p14:creationId xmlns:p14="http://schemas.microsoft.com/office/powerpoint/2010/main" val="284438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CC3ACCB5-E18B-4613-BCFB-CBEBCB372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D15D62-AB1B-4B61-9409-77961516CF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4"/>
            <a:ext cx="12192000" cy="6833616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435FDDFE-0102-441D-8E56-998BE8506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764" y="6176357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O TEMA</a:t>
            </a:r>
            <a:endParaRPr lang="es-PE" dirty="0"/>
          </a:p>
        </p:txBody>
      </p:sp>
      <p:sp>
        <p:nvSpPr>
          <p:cNvPr id="10" name="Título 8">
            <a:extLst>
              <a:ext uri="{FF2B5EF4-FFF2-40B4-BE49-F238E27FC236}">
                <a16:creationId xmlns:a16="http://schemas.microsoft.com/office/drawing/2014/main" id="{5DE727DB-65ED-4874-B372-D96BCD09D051}"/>
              </a:ext>
            </a:extLst>
          </p:cNvPr>
          <p:cNvSpPr txBox="1">
            <a:spLocks/>
          </p:cNvSpPr>
          <p:nvPr userDrawn="1"/>
        </p:nvSpPr>
        <p:spPr>
          <a:xfrm>
            <a:off x="8566189" y="6176357"/>
            <a:ext cx="3048153" cy="493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s-ES" sz="1500" b="0" dirty="0"/>
              <a:t>Instructor: </a:t>
            </a:r>
            <a:r>
              <a:rPr lang="es-ES" sz="1500" b="1" dirty="0" err="1"/>
              <a:t>Aristedes</a:t>
            </a:r>
            <a:r>
              <a:rPr lang="es-ES" sz="1500" b="1" dirty="0"/>
              <a:t> Novoa</a:t>
            </a:r>
            <a:endParaRPr lang="es-PE" sz="1500" b="1" dirty="0"/>
          </a:p>
        </p:txBody>
      </p:sp>
    </p:spTree>
    <p:extLst>
      <p:ext uri="{BB962C8B-B14F-4D97-AF65-F5344CB8AC3E}">
        <p14:creationId xmlns:p14="http://schemas.microsoft.com/office/powerpoint/2010/main" val="338987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CC3ACCB5-E18B-4613-BCFB-CBEBCB372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D15D62-AB1B-4B61-9409-77961516CF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4"/>
            <a:ext cx="12192000" cy="6833616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435FDDFE-0102-441D-8E56-998BE8506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764" y="6176357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O TEMA</a:t>
            </a:r>
            <a:endParaRPr lang="es-PE" dirty="0"/>
          </a:p>
        </p:txBody>
      </p:sp>
      <p:sp>
        <p:nvSpPr>
          <p:cNvPr id="10" name="Título 8">
            <a:extLst>
              <a:ext uri="{FF2B5EF4-FFF2-40B4-BE49-F238E27FC236}">
                <a16:creationId xmlns:a16="http://schemas.microsoft.com/office/drawing/2014/main" id="{5DE727DB-65ED-4874-B372-D96BCD09D051}"/>
              </a:ext>
            </a:extLst>
          </p:cNvPr>
          <p:cNvSpPr txBox="1">
            <a:spLocks/>
          </p:cNvSpPr>
          <p:nvPr userDrawn="1"/>
        </p:nvSpPr>
        <p:spPr>
          <a:xfrm>
            <a:off x="8566189" y="6176357"/>
            <a:ext cx="3048153" cy="493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s-ES" sz="1500" b="0" dirty="0"/>
              <a:t>Instructor: </a:t>
            </a:r>
            <a:r>
              <a:rPr lang="es-ES" sz="1500" b="1" dirty="0" err="1"/>
              <a:t>Aristedes</a:t>
            </a:r>
            <a:r>
              <a:rPr lang="es-ES" sz="1500" b="1" dirty="0"/>
              <a:t> Novoa</a:t>
            </a:r>
            <a:endParaRPr lang="es-PE" sz="1500" b="1" dirty="0"/>
          </a:p>
        </p:txBody>
      </p:sp>
    </p:spTree>
    <p:extLst>
      <p:ext uri="{BB962C8B-B14F-4D97-AF65-F5344CB8AC3E}">
        <p14:creationId xmlns:p14="http://schemas.microsoft.com/office/powerpoint/2010/main" val="2691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CC3ACCB5-E18B-4613-BCFB-CBEBCB372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D15D62-AB1B-4B61-9409-77961516CF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4"/>
            <a:ext cx="12192000" cy="6833616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435FDDFE-0102-441D-8E56-998BE8506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764" y="6176357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O TEMA</a:t>
            </a:r>
            <a:endParaRPr lang="es-PE" dirty="0"/>
          </a:p>
        </p:txBody>
      </p:sp>
      <p:sp>
        <p:nvSpPr>
          <p:cNvPr id="10" name="Título 8">
            <a:extLst>
              <a:ext uri="{FF2B5EF4-FFF2-40B4-BE49-F238E27FC236}">
                <a16:creationId xmlns:a16="http://schemas.microsoft.com/office/drawing/2014/main" id="{5DE727DB-65ED-4874-B372-D96BCD09D051}"/>
              </a:ext>
            </a:extLst>
          </p:cNvPr>
          <p:cNvSpPr txBox="1">
            <a:spLocks/>
          </p:cNvSpPr>
          <p:nvPr userDrawn="1"/>
        </p:nvSpPr>
        <p:spPr>
          <a:xfrm>
            <a:off x="8566189" y="6176357"/>
            <a:ext cx="3048153" cy="493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s-ES" sz="1500" b="0" dirty="0"/>
              <a:t>Instructor: </a:t>
            </a:r>
            <a:r>
              <a:rPr lang="es-ES" sz="1500" b="1" dirty="0" err="1"/>
              <a:t>Aristedes</a:t>
            </a:r>
            <a:r>
              <a:rPr lang="es-ES" sz="1500" b="1" dirty="0"/>
              <a:t> Novoa</a:t>
            </a:r>
            <a:endParaRPr lang="es-PE" sz="1500" b="1" dirty="0"/>
          </a:p>
        </p:txBody>
      </p:sp>
    </p:spTree>
    <p:extLst>
      <p:ext uri="{BB962C8B-B14F-4D97-AF65-F5344CB8AC3E}">
        <p14:creationId xmlns:p14="http://schemas.microsoft.com/office/powerpoint/2010/main" val="188962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CC3ACCB5-E18B-4613-BCFB-CBEBCB372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D15D62-AB1B-4B61-9409-77961516CF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4"/>
            <a:ext cx="12192000" cy="6833616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435FDDFE-0102-441D-8E56-998BE8506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764" y="6176357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O TEMA</a:t>
            </a:r>
            <a:endParaRPr lang="es-PE" dirty="0"/>
          </a:p>
        </p:txBody>
      </p:sp>
      <p:sp>
        <p:nvSpPr>
          <p:cNvPr id="10" name="Título 8">
            <a:extLst>
              <a:ext uri="{FF2B5EF4-FFF2-40B4-BE49-F238E27FC236}">
                <a16:creationId xmlns:a16="http://schemas.microsoft.com/office/drawing/2014/main" id="{5DE727DB-65ED-4874-B372-D96BCD09D051}"/>
              </a:ext>
            </a:extLst>
          </p:cNvPr>
          <p:cNvSpPr txBox="1">
            <a:spLocks/>
          </p:cNvSpPr>
          <p:nvPr userDrawn="1"/>
        </p:nvSpPr>
        <p:spPr>
          <a:xfrm>
            <a:off x="8566189" y="6176357"/>
            <a:ext cx="3048153" cy="493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s-ES" sz="1500" b="0" dirty="0"/>
              <a:t>Instructor: </a:t>
            </a:r>
            <a:r>
              <a:rPr lang="es-ES" sz="1500" b="1" dirty="0" err="1"/>
              <a:t>Aristedes</a:t>
            </a:r>
            <a:r>
              <a:rPr lang="es-ES" sz="1500" b="1" dirty="0"/>
              <a:t> Novoa</a:t>
            </a:r>
            <a:endParaRPr lang="es-PE" sz="15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861B23-5743-4800-85AF-6B8B3D1BA8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35F3826-75A3-412A-B888-2219304FD098}"/>
              </a:ext>
            </a:extLst>
          </p:cNvPr>
          <p:cNvSpPr txBox="1"/>
          <p:nvPr userDrawn="1"/>
        </p:nvSpPr>
        <p:spPr>
          <a:xfrm>
            <a:off x="6768523" y="886555"/>
            <a:ext cx="3595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GRACIAS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0C7CA5F-7001-4216-A6EC-76FF5B86CA89}"/>
              </a:ext>
            </a:extLst>
          </p:cNvPr>
          <p:cNvSpPr txBox="1"/>
          <p:nvPr userDrawn="1"/>
        </p:nvSpPr>
        <p:spPr>
          <a:xfrm>
            <a:off x="7821545" y="1748505"/>
            <a:ext cx="4314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 SU PREFERENCIA</a:t>
            </a:r>
          </a:p>
        </p:txBody>
      </p:sp>
    </p:spTree>
    <p:extLst>
      <p:ext uri="{BB962C8B-B14F-4D97-AF65-F5344CB8AC3E}">
        <p14:creationId xmlns:p14="http://schemas.microsoft.com/office/powerpoint/2010/main" val="286152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2EE733-7B65-4B75-8284-CA2BD38B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AE98DB-D87F-4FA8-8A0F-B3F93635F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296F6-0B85-4A2A-84D0-C16DD4309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D0C5-59AB-401A-B63A-339295379F4A}" type="datetimeFigureOut">
              <a:rPr lang="es-PE" smtClean="0"/>
              <a:t>10/10/2020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BF58C7-95D1-4534-A188-41A81C3B9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265A3-131E-477E-BE6F-365844A7F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1FF5-27F7-4F7E-9397-9B727DFE64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380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213"/>
            <a:ext cx="12192000" cy="687950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707821" y="977153"/>
            <a:ext cx="3711388" cy="5235389"/>
          </a:xfrm>
          <a:prstGeom prst="rect">
            <a:avLst/>
          </a:prstGeom>
          <a:solidFill>
            <a:srgbClr val="E0E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797B3E-3E2B-4D00-8089-0BB78D21F4D6}"/>
              </a:ext>
            </a:extLst>
          </p:cNvPr>
          <p:cNvSpPr txBox="1"/>
          <p:nvPr/>
        </p:nvSpPr>
        <p:spPr>
          <a:xfrm>
            <a:off x="8462894" y="1563077"/>
            <a:ext cx="2201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dirty="0">
                <a:solidFill>
                  <a:schemeClr val="bg2">
                    <a:lumMod val="50000"/>
                  </a:schemeClr>
                </a:solidFill>
              </a:rPr>
              <a:t>BIENVENIDOS</a:t>
            </a:r>
          </a:p>
          <a:p>
            <a:pPr algn="ctr"/>
            <a:r>
              <a:rPr lang="es-PE" sz="2800" dirty="0">
                <a:solidFill>
                  <a:schemeClr val="bg2">
                    <a:lumMod val="50000"/>
                  </a:schemeClr>
                </a:solidFill>
              </a:rPr>
              <a:t>AL CURSO: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899209-9DB7-4F35-94DC-D33C45397C07}"/>
              </a:ext>
            </a:extLst>
          </p:cNvPr>
          <p:cNvSpPr txBox="1"/>
          <p:nvPr/>
        </p:nvSpPr>
        <p:spPr>
          <a:xfrm>
            <a:off x="8403873" y="2552020"/>
            <a:ext cx="23192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/>
              <a:t>Angular 10:</a:t>
            </a:r>
          </a:p>
          <a:p>
            <a:pPr algn="ctr"/>
            <a:r>
              <a:rPr lang="es-PE" sz="2800" b="1" dirty="0"/>
              <a:t>Arquitectura y</a:t>
            </a:r>
          </a:p>
          <a:p>
            <a:pPr algn="ctr"/>
            <a:r>
              <a:rPr lang="es-PE" sz="2800" b="1" dirty="0"/>
              <a:t>Fundamentos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4C7680-7291-4ED8-8942-43F0E1097D5F}"/>
              </a:ext>
            </a:extLst>
          </p:cNvPr>
          <p:cNvSpPr txBox="1"/>
          <p:nvPr/>
        </p:nvSpPr>
        <p:spPr>
          <a:xfrm>
            <a:off x="8799368" y="4090538"/>
            <a:ext cx="1528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dirty="0">
                <a:solidFill>
                  <a:schemeClr val="accent1">
                    <a:lumMod val="75000"/>
                  </a:schemeClr>
                </a:solidFill>
                <a:latin typeface="Gotham" panose="02000504050000020004" pitchFamily="2" charset="0"/>
              </a:rPr>
              <a:t>SESIÓN 01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49" y="4644171"/>
            <a:ext cx="1309221" cy="12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9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id="{58C31062-2E57-45D6-BF2C-7E963CD93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84" y="6167968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>
                <a:solidFill>
                  <a:schemeClr val="bg2">
                    <a:lumMod val="25000"/>
                  </a:schemeClr>
                </a:solidFill>
              </a:rPr>
              <a:t>Herramientas de Desarrollo</a:t>
            </a:r>
          </a:p>
        </p:txBody>
      </p:sp>
      <p:pic>
        <p:nvPicPr>
          <p:cNvPr id="3" name="Picture 2" descr="esultado de imagen para visual studi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47" y="1541823"/>
            <a:ext cx="3192890" cy="33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esultado de imagen para webstor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89" y="1680753"/>
            <a:ext cx="3001017" cy="30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3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id="{58C31062-2E57-45D6-BF2C-7E963CD93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84" y="6167968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>
                <a:solidFill>
                  <a:schemeClr val="bg2">
                    <a:lumMod val="25000"/>
                  </a:schemeClr>
                </a:solidFill>
              </a:rPr>
              <a:t> Novedades: Actualización del ecosistema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9A626B-D026-4B7E-A2C0-54EEE2EB6887}"/>
              </a:ext>
            </a:extLst>
          </p:cNvPr>
          <p:cNvSpPr txBox="1"/>
          <p:nvPr/>
        </p:nvSpPr>
        <p:spPr>
          <a:xfrm>
            <a:off x="2034760" y="377997"/>
            <a:ext cx="1627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TSLib</a:t>
            </a:r>
            <a:r>
              <a:rPr lang="en-US" sz="2400" b="1" dirty="0"/>
              <a:t> v2.0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CCE9BF1-938D-47F5-A4BA-4B0FE3A5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61" y="1912436"/>
            <a:ext cx="6159333" cy="200433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A325AB1-66C9-4191-84A2-BCD17663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760" y="4703987"/>
            <a:ext cx="4720700" cy="834324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97DB1EC-C3F6-4BC9-BA5E-72A9DAD1B6CE}"/>
              </a:ext>
            </a:extLst>
          </p:cNvPr>
          <p:cNvSpPr txBox="1"/>
          <p:nvPr/>
        </p:nvSpPr>
        <p:spPr>
          <a:xfrm>
            <a:off x="2034760" y="1194585"/>
            <a:ext cx="775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Esta es una biblioteca en tiempo de ejecución para </a:t>
            </a:r>
            <a:r>
              <a:rPr lang="es-MX" dirty="0" err="1"/>
              <a:t>TypeScript</a:t>
            </a:r>
            <a:r>
              <a:rPr lang="es-MX" dirty="0"/>
              <a:t> que contiene todas las funciones auxiliares de </a:t>
            </a:r>
            <a:r>
              <a:rPr lang="es-MX" dirty="0" err="1"/>
              <a:t>TypeScript</a:t>
            </a:r>
            <a:r>
              <a:rPr lang="es-MX" dirty="0"/>
              <a:t>.</a:t>
            </a:r>
            <a:endParaRPr lang="es-PE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27B14A6-49B9-4A19-9D17-5F6175DA7D5A}"/>
              </a:ext>
            </a:extLst>
          </p:cNvPr>
          <p:cNvSpPr txBox="1"/>
          <p:nvPr/>
        </p:nvSpPr>
        <p:spPr>
          <a:xfrm>
            <a:off x="2034760" y="41124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Por ejemplo, transforma el código anterior a:</a:t>
            </a:r>
          </a:p>
        </p:txBody>
      </p:sp>
    </p:spTree>
    <p:extLst>
      <p:ext uri="{BB962C8B-B14F-4D97-AF65-F5344CB8AC3E}">
        <p14:creationId xmlns:p14="http://schemas.microsoft.com/office/powerpoint/2010/main" val="327089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id="{58C31062-2E57-45D6-BF2C-7E963CD93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84" y="6167968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>
                <a:solidFill>
                  <a:schemeClr val="bg2">
                    <a:lumMod val="25000"/>
                  </a:schemeClr>
                </a:solidFill>
              </a:rPr>
              <a:t> Novedades: Actualización del ecosistema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67A030-AF01-4786-AD8D-F1BE40F4C08E}"/>
              </a:ext>
            </a:extLst>
          </p:cNvPr>
          <p:cNvSpPr txBox="1"/>
          <p:nvPr/>
        </p:nvSpPr>
        <p:spPr>
          <a:xfrm>
            <a:off x="1236216" y="431282"/>
            <a:ext cx="4259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TypeScript 3.9 (</a:t>
            </a:r>
            <a:r>
              <a:rPr lang="en-US" sz="2000" b="1" dirty="0" err="1"/>
              <a:t>Actualmente</a:t>
            </a:r>
            <a:r>
              <a:rPr lang="en-US" sz="2000" b="1" dirty="0"/>
              <a:t> 4.0)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860BA56-6527-42AC-ABE3-0EF12D03353F}"/>
              </a:ext>
            </a:extLst>
          </p:cNvPr>
          <p:cNvSpPr txBox="1"/>
          <p:nvPr/>
        </p:nvSpPr>
        <p:spPr>
          <a:xfrm>
            <a:off x="1209583" y="3244078"/>
            <a:ext cx="3229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TSLint</a:t>
            </a:r>
            <a:r>
              <a:rPr lang="en-US" sz="2400" b="1" dirty="0"/>
              <a:t> v6</a:t>
            </a:r>
            <a:endParaRPr lang="es-PE" sz="2400" b="1" dirty="0"/>
          </a:p>
        </p:txBody>
      </p:sp>
      <p:pic>
        <p:nvPicPr>
          <p:cNvPr id="1026" name="Picture 2" descr="Announcing TypeScript 4.0">
            <a:extLst>
              <a:ext uri="{FF2B5EF4-FFF2-40B4-BE49-F238E27FC236}">
                <a16:creationId xmlns:a16="http://schemas.microsoft.com/office/drawing/2014/main" id="{DF8346DD-883A-4F6C-AD7A-29A4319B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83" y="980199"/>
            <a:ext cx="3610993" cy="180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28E2C47-3510-46B9-A274-81CDF161B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16" y="3784272"/>
            <a:ext cx="3610993" cy="1569747"/>
          </a:xfrm>
          <a:prstGeom prst="rect">
            <a:avLst/>
          </a:prstGeom>
        </p:spPr>
      </p:pic>
      <p:pic>
        <p:nvPicPr>
          <p:cNvPr id="2050" name="Picture 2" descr="Customize eslint rules in create react app | by David Zavala | FixterGeek |  Medium">
            <a:extLst>
              <a:ext uri="{FF2B5EF4-FFF2-40B4-BE49-F238E27FC236}">
                <a16:creationId xmlns:a16="http://schemas.microsoft.com/office/drawing/2014/main" id="{D4203AA6-A686-4F34-97A9-E77D57B81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14" y="3799377"/>
            <a:ext cx="3079072" cy="153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C551F5C-6C5C-4917-933F-576B22959FA5}"/>
              </a:ext>
            </a:extLst>
          </p:cNvPr>
          <p:cNvSpPr txBox="1"/>
          <p:nvPr/>
        </p:nvSpPr>
        <p:spPr>
          <a:xfrm>
            <a:off x="5495278" y="4338312"/>
            <a:ext cx="697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vs</a:t>
            </a:r>
            <a:endParaRPr lang="es-PE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24018B-2288-485E-8753-4B58F6003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096" y="631337"/>
            <a:ext cx="5126066" cy="26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7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A0FEA65-BF18-4F42-A52B-B97C3143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9898E3-3027-43A2-A1BE-66DB51FB855E}"/>
              </a:ext>
            </a:extLst>
          </p:cNvPr>
          <p:cNvSpPr txBox="1"/>
          <p:nvPr/>
        </p:nvSpPr>
        <p:spPr>
          <a:xfrm>
            <a:off x="6824673" y="847478"/>
            <a:ext cx="3595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GRACIAS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DE75BF-DB75-4747-BE2D-596B06CAD5C5}"/>
              </a:ext>
            </a:extLst>
          </p:cNvPr>
          <p:cNvSpPr txBox="1"/>
          <p:nvPr/>
        </p:nvSpPr>
        <p:spPr>
          <a:xfrm>
            <a:off x="7877695" y="1709428"/>
            <a:ext cx="4314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 SU PREFERENCIA</a:t>
            </a:r>
          </a:p>
        </p:txBody>
      </p:sp>
    </p:spTree>
    <p:extLst>
      <p:ext uri="{BB962C8B-B14F-4D97-AF65-F5344CB8AC3E}">
        <p14:creationId xmlns:p14="http://schemas.microsoft.com/office/powerpoint/2010/main" val="261009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DEDF26-DF54-464E-B167-24892584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18215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62ACE0C-D86F-465F-9D1C-DD004DDC7E52}"/>
              </a:ext>
            </a:extLst>
          </p:cNvPr>
          <p:cNvCxnSpPr/>
          <p:nvPr/>
        </p:nvCxnSpPr>
        <p:spPr>
          <a:xfrm>
            <a:off x="3708649" y="1589591"/>
            <a:ext cx="599812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B0C0F09-219D-415E-AF93-DF7ACA8E9BD1}"/>
              </a:ext>
            </a:extLst>
          </p:cNvPr>
          <p:cNvCxnSpPr/>
          <p:nvPr/>
        </p:nvCxnSpPr>
        <p:spPr>
          <a:xfrm>
            <a:off x="3716322" y="2534873"/>
            <a:ext cx="599812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83B61A3-6F20-4255-B934-7564E83998FB}"/>
              </a:ext>
            </a:extLst>
          </p:cNvPr>
          <p:cNvCxnSpPr/>
          <p:nvPr/>
        </p:nvCxnSpPr>
        <p:spPr>
          <a:xfrm>
            <a:off x="3730174" y="3509395"/>
            <a:ext cx="599812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2F2C919-874B-4041-8D92-0F96DA04B2D9}"/>
              </a:ext>
            </a:extLst>
          </p:cNvPr>
          <p:cNvCxnSpPr/>
          <p:nvPr/>
        </p:nvCxnSpPr>
        <p:spPr>
          <a:xfrm>
            <a:off x="3740530" y="4383248"/>
            <a:ext cx="599812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C086DA3-D9C4-4D52-B8F5-0B8512292D43}"/>
              </a:ext>
            </a:extLst>
          </p:cNvPr>
          <p:cNvCxnSpPr/>
          <p:nvPr/>
        </p:nvCxnSpPr>
        <p:spPr>
          <a:xfrm>
            <a:off x="3730174" y="5299046"/>
            <a:ext cx="599812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56B4EB8E-17F8-4739-A354-1DE52135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64" y="4502493"/>
            <a:ext cx="1289239" cy="128923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3794073-4B20-44BC-8445-603DBB9DE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73" y="788909"/>
            <a:ext cx="1289239" cy="128923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FD600A4-B584-4D6F-9DF4-7ADEB848F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6" y="1703143"/>
            <a:ext cx="1292827" cy="129282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09F850D-AD96-465A-A542-4D21EC191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6" y="2633482"/>
            <a:ext cx="1292827" cy="129282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13335C3-51B5-4862-B7E8-F4F4B151C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69" y="3596586"/>
            <a:ext cx="1232043" cy="123204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A92B067-98DD-4CA0-A45C-7580D108191B}"/>
              </a:ext>
            </a:extLst>
          </p:cNvPr>
          <p:cNvSpPr txBox="1"/>
          <p:nvPr/>
        </p:nvSpPr>
        <p:spPr>
          <a:xfrm>
            <a:off x="3708649" y="1056161"/>
            <a:ext cx="599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Angular y su evolución</a:t>
            </a:r>
            <a:endParaRPr lang="es-PE" sz="2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96AB12-069C-4A2F-B5CB-8FBA2DA5A4D3}"/>
              </a:ext>
            </a:extLst>
          </p:cNvPr>
          <p:cNvSpPr txBox="1"/>
          <p:nvPr/>
        </p:nvSpPr>
        <p:spPr>
          <a:xfrm>
            <a:off x="3708649" y="1971958"/>
            <a:ext cx="599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Comparación</a:t>
            </a:r>
            <a:endParaRPr lang="es-PE" sz="2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5090638-3117-4E4D-86A7-FFB89B7C38FC}"/>
              </a:ext>
            </a:extLst>
          </p:cNvPr>
          <p:cNvSpPr txBox="1"/>
          <p:nvPr/>
        </p:nvSpPr>
        <p:spPr>
          <a:xfrm>
            <a:off x="3708649" y="2975962"/>
            <a:ext cx="599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Conceptos relacionados</a:t>
            </a:r>
            <a:endParaRPr lang="es-PE" sz="28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BD9A5AA-DFC3-40F3-B2AD-916C2DC26B9F}"/>
              </a:ext>
            </a:extLst>
          </p:cNvPr>
          <p:cNvSpPr txBox="1"/>
          <p:nvPr/>
        </p:nvSpPr>
        <p:spPr>
          <a:xfrm>
            <a:off x="3740530" y="3839603"/>
            <a:ext cx="599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Tecnologías relacionadas</a:t>
            </a:r>
            <a:endParaRPr lang="es-PE" sz="2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85D761-B331-4433-BD57-1BD97F646EDA}"/>
              </a:ext>
            </a:extLst>
          </p:cNvPr>
          <p:cNvSpPr txBox="1"/>
          <p:nvPr/>
        </p:nvSpPr>
        <p:spPr>
          <a:xfrm>
            <a:off x="3708649" y="4759732"/>
            <a:ext cx="599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Herramientas de desarrollo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52674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DEDF26-DF54-464E-B167-24892584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18215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62ACE0C-D86F-465F-9D1C-DD004DDC7E52}"/>
              </a:ext>
            </a:extLst>
          </p:cNvPr>
          <p:cNvCxnSpPr/>
          <p:nvPr/>
        </p:nvCxnSpPr>
        <p:spPr>
          <a:xfrm>
            <a:off x="3708649" y="1589591"/>
            <a:ext cx="599812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0A92B067-98DD-4CA0-A45C-7580D108191B}"/>
              </a:ext>
            </a:extLst>
          </p:cNvPr>
          <p:cNvSpPr txBox="1"/>
          <p:nvPr/>
        </p:nvSpPr>
        <p:spPr>
          <a:xfrm>
            <a:off x="3708649" y="1056161"/>
            <a:ext cx="599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Novedades de la última versión</a:t>
            </a:r>
            <a:endParaRPr lang="es-PE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19" y="876300"/>
            <a:ext cx="1321694" cy="11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id="{58C31062-2E57-45D6-BF2C-7E963CD93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84" y="6167968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Evolución de Angular</a:t>
            </a:r>
            <a:endParaRPr lang="es-PE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34" descr="Angular (framework) - Wikipedia, la enciclopedia libre">
            <a:extLst>
              <a:ext uri="{FF2B5EF4-FFF2-40B4-BE49-F238E27FC236}">
                <a16:creationId xmlns:a16="http://schemas.microsoft.com/office/drawing/2014/main" id="{85637084-FDE4-42D4-BDFA-C6A90D8D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42" y="622912"/>
            <a:ext cx="1904994" cy="190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7EC0DBD-7A42-4970-AC4F-630D4880BF1F}"/>
              </a:ext>
            </a:extLst>
          </p:cNvPr>
          <p:cNvSpPr txBox="1"/>
          <p:nvPr/>
        </p:nvSpPr>
        <p:spPr>
          <a:xfrm>
            <a:off x="3464510" y="934774"/>
            <a:ext cx="6549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Framework de desarrollo de código abierto para crear aplicaciones de lado del cliente. Aplicaciones de una sola página (SPA).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AE6B67-6BD0-4AEB-8865-709C313E0082}"/>
              </a:ext>
            </a:extLst>
          </p:cNvPr>
          <p:cNvSpPr txBox="1"/>
          <p:nvPr/>
        </p:nvSpPr>
        <p:spPr>
          <a:xfrm>
            <a:off x="3464510" y="2760863"/>
            <a:ext cx="7268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Perspectiva modular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Reutilización de código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Desarrollo rápido y fácil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Pruebas unitarias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Cuenta con el soporte de Google</a:t>
            </a:r>
          </a:p>
          <a:p>
            <a:pPr algn="just"/>
            <a:r>
              <a:rPr lang="es-MX" sz="2400" b="1" dirty="0"/>
              <a:t>    </a:t>
            </a:r>
            <a:r>
              <a:rPr lang="es-MX" sz="2400" b="1" dirty="0" err="1"/>
              <a:t>TypeScript</a:t>
            </a:r>
            <a:r>
              <a:rPr lang="es-MX" sz="2400" b="1" dirty="0"/>
              <a:t> cuenta con el soporte de Microsoft</a:t>
            </a:r>
          </a:p>
        </p:txBody>
      </p:sp>
    </p:spTree>
    <p:extLst>
      <p:ext uri="{BB962C8B-B14F-4D97-AF65-F5344CB8AC3E}">
        <p14:creationId xmlns:p14="http://schemas.microsoft.com/office/powerpoint/2010/main" val="12472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id="{58C31062-2E57-45D6-BF2C-7E963CD93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84" y="6167968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>
                <a:solidFill>
                  <a:schemeClr val="bg2">
                    <a:lumMod val="25000"/>
                  </a:schemeClr>
                </a:solidFill>
              </a:rPr>
              <a:t> SPA/MPA y PWA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76" y="2169561"/>
            <a:ext cx="2123810" cy="18857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770" y="2169561"/>
            <a:ext cx="3114286" cy="18952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47909" y="4264304"/>
            <a:ext cx="2275145" cy="61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Applications - </a:t>
            </a:r>
            <a:r>
              <a:rPr lang="es-PE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214114" y="4235272"/>
            <a:ext cx="2275145" cy="61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Page Applications - </a:t>
            </a:r>
            <a:r>
              <a:rPr lang="es-PE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337" y="2255519"/>
            <a:ext cx="4773053" cy="198265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599678" y="4264304"/>
            <a:ext cx="2275145" cy="61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Progressive Web Apps - </a:t>
            </a:r>
            <a:r>
              <a:rPr lang="es-PE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24267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id="{58C31062-2E57-45D6-BF2C-7E963CD93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84" y="6167968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Evolución de Angular</a:t>
            </a:r>
            <a:endParaRPr lang="es-PE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94" y="1030783"/>
            <a:ext cx="5169862" cy="234429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182344" y="4892687"/>
            <a:ext cx="1365732" cy="52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rgbClr val="FF7C80"/>
                </a:solidFill>
              </a:rPr>
              <a:t>1.x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073011" y="4892687"/>
            <a:ext cx="1365732" cy="52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rgbClr val="FF7C80"/>
                </a:solidFill>
              </a:rPr>
              <a:t>2.x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963678" y="4892688"/>
            <a:ext cx="1365732" cy="52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7C80"/>
                </a:solidFill>
              </a:rPr>
              <a:t>10</a:t>
            </a:r>
            <a:endParaRPr lang="es-PE" b="1" dirty="0">
              <a:solidFill>
                <a:srgbClr val="FF7C80"/>
              </a:solidFill>
            </a:endParaRPr>
          </a:p>
        </p:txBody>
      </p:sp>
      <p:sp>
        <p:nvSpPr>
          <p:cNvPr id="11" name="Llaves 10"/>
          <p:cNvSpPr/>
          <p:nvPr/>
        </p:nvSpPr>
        <p:spPr>
          <a:xfrm>
            <a:off x="8357912" y="970632"/>
            <a:ext cx="1680882" cy="110265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551483" y="1322181"/>
            <a:ext cx="16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Architecture</a:t>
            </a:r>
          </a:p>
          <a:p>
            <a:endParaRPr lang="es-P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820751" y="2332920"/>
            <a:ext cx="4222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Angular 1.x – Oct 2010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Angular 2.x – Set 2016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Angular 4 — Mar 2017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Angular 5 — Sept/Oct 2017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Angular 6 — May 2018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…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i="1" dirty="0"/>
              <a:t>Angular 9 — Feb/Mar 2020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i="1" dirty="0">
                <a:solidFill>
                  <a:srgbClr val="FF0000"/>
                </a:solidFill>
              </a:rPr>
              <a:t>Angular 10 — Jun 2020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820751" y="4938088"/>
            <a:ext cx="2218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B0F0"/>
                </a:solidFill>
              </a:rPr>
              <a:t>https://angularjs.org/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7820751" y="5279761"/>
            <a:ext cx="1909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B0F0"/>
                </a:solidFill>
              </a:rPr>
              <a:t>https://angular.io/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84" y="2907527"/>
            <a:ext cx="5740185" cy="21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id="{58C31062-2E57-45D6-BF2C-7E963CD93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84" y="6167968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 err="1">
                <a:solidFill>
                  <a:schemeClr val="bg2">
                    <a:lumMod val="25000"/>
                  </a:schemeClr>
                </a:solidFill>
              </a:rPr>
              <a:t>Frameworks</a:t>
            </a:r>
            <a:r>
              <a:rPr lang="es-PE" dirty="0">
                <a:solidFill>
                  <a:schemeClr val="bg2">
                    <a:lumMod val="25000"/>
                  </a:schemeClr>
                </a:solidFill>
              </a:rPr>
              <a:t> de JavaScript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376229" y="975061"/>
            <a:ext cx="7439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PRINCIPALES TECNOLOGÍAS FRONTEND BASADAS EN JAVASCRIPT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90D66D-3E1B-4D7A-8C90-14CA83D7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43" y="2456442"/>
            <a:ext cx="7439542" cy="265747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AB6A1C5-164A-4247-A9E1-1FEB713B8F09}"/>
              </a:ext>
            </a:extLst>
          </p:cNvPr>
          <p:cNvSpPr txBox="1"/>
          <p:nvPr/>
        </p:nvSpPr>
        <p:spPr>
          <a:xfrm>
            <a:off x="3352856" y="2203418"/>
            <a:ext cx="12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/>
              <a:t>Framework</a:t>
            </a:r>
            <a:endParaRPr lang="es-PE" b="1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AAF81F-D22C-45AC-B655-133AD9D6407B}"/>
              </a:ext>
            </a:extLst>
          </p:cNvPr>
          <p:cNvSpPr txBox="1"/>
          <p:nvPr/>
        </p:nvSpPr>
        <p:spPr>
          <a:xfrm>
            <a:off x="7647326" y="2203418"/>
            <a:ext cx="12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/>
              <a:t>Framework</a:t>
            </a:r>
            <a:endParaRPr lang="es-PE" b="1" i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17E1657-E1CD-4E46-9BE4-D8163A0244D2}"/>
              </a:ext>
            </a:extLst>
          </p:cNvPr>
          <p:cNvSpPr txBox="1"/>
          <p:nvPr/>
        </p:nvSpPr>
        <p:spPr>
          <a:xfrm>
            <a:off x="5680012" y="220341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/>
              <a:t>Librería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00393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id="{58C31062-2E57-45D6-BF2C-7E963CD93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84" y="6167968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 err="1">
                <a:solidFill>
                  <a:schemeClr val="bg2">
                    <a:lumMod val="25000"/>
                  </a:schemeClr>
                </a:solidFill>
              </a:rPr>
              <a:t>TypeScript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6113417" y="1759131"/>
            <a:ext cx="4807132" cy="2725783"/>
          </a:xfrm>
          <a:prstGeom prst="roundRect">
            <a:avLst/>
          </a:prstGeom>
          <a:solidFill>
            <a:srgbClr val="DEFFFF"/>
          </a:solidFill>
          <a:ln>
            <a:solidFill>
              <a:srgbClr val="DE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Picture 14" descr="Resultado de imagen para type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82" y="2068295"/>
            <a:ext cx="4111326" cy="20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31" y="1245963"/>
            <a:ext cx="36480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53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id="{58C31062-2E57-45D6-BF2C-7E963CD93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84" y="6167968"/>
            <a:ext cx="7108767" cy="493655"/>
          </a:xfrm>
        </p:spPr>
        <p:txBody>
          <a:bodyPr>
            <a:normAutofit/>
          </a:bodyPr>
          <a:lstStyle>
            <a:lvl1pPr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>
                <a:solidFill>
                  <a:schemeClr val="bg2">
                    <a:lumMod val="25000"/>
                  </a:schemeClr>
                </a:solidFill>
              </a:rPr>
              <a:t>Tecnologías Relacionadas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96" y="1298937"/>
            <a:ext cx="2520655" cy="15369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58" y="3162773"/>
            <a:ext cx="1369167" cy="532454"/>
          </a:xfrm>
          <a:prstGeom prst="rect">
            <a:avLst/>
          </a:prstGeom>
        </p:spPr>
      </p:pic>
      <p:pic>
        <p:nvPicPr>
          <p:cNvPr id="7" name="Picture 2" descr="esultado de imagen para Javascrip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298" y="2598991"/>
            <a:ext cx="3538943" cy="167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sultado de imagen para typescrip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48" y="1337217"/>
            <a:ext cx="905326" cy="9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esultado de imagen para htm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553" y="3055577"/>
            <a:ext cx="1184894" cy="118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esultado de imagen para sass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567" y="1281324"/>
            <a:ext cx="1236024" cy="92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esultado de imagen para css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34" y="3016276"/>
            <a:ext cx="870313" cy="121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8" y="345202"/>
            <a:ext cx="2776714" cy="27489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AD85EE-35EE-468C-9EB3-C767401C9628}"/>
              </a:ext>
            </a:extLst>
          </p:cNvPr>
          <p:cNvSpPr txBox="1"/>
          <p:nvPr/>
        </p:nvSpPr>
        <p:spPr>
          <a:xfrm>
            <a:off x="5286399" y="5149475"/>
            <a:ext cx="203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>
                <a:solidFill>
                  <a:srgbClr val="7030A0"/>
                </a:solidFill>
                <a:latin typeface="Ultima Pro" panose="02000503000000020004" pitchFamily="50" charset="0"/>
              </a:rPr>
              <a:t>POO</a:t>
            </a:r>
          </a:p>
        </p:txBody>
      </p:sp>
      <p:pic>
        <p:nvPicPr>
          <p:cNvPr id="15" name="Picture 2" descr="Resultado de imagen para RxJS logo">
            <a:extLst>
              <a:ext uri="{FF2B5EF4-FFF2-40B4-BE49-F238E27FC236}">
                <a16:creationId xmlns:a16="http://schemas.microsoft.com/office/drawing/2014/main" id="{B5DD6558-243B-4F42-992C-78BD64B2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762" y="5022444"/>
            <a:ext cx="3488219" cy="81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0F5921E-0710-4AD7-8D08-9B7DA2C229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12" y="5105285"/>
            <a:ext cx="3005031" cy="7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0014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241</Words>
  <Application>Microsoft Office PowerPoint</Application>
  <PresentationFormat>Panorámica</PresentationFormat>
  <Paragraphs>58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Gotham</vt:lpstr>
      <vt:lpstr>Open Sans ExtraBold</vt:lpstr>
      <vt:lpstr>Ultima Pro</vt:lpstr>
      <vt:lpstr>Wingdings</vt:lpstr>
      <vt:lpstr>PORTADA</vt:lpstr>
      <vt:lpstr>Presentación de PowerPoint</vt:lpstr>
      <vt:lpstr>Presentación de PowerPoint</vt:lpstr>
      <vt:lpstr>Presentación de PowerPoint</vt:lpstr>
      <vt:lpstr>Evolución de Angular</vt:lpstr>
      <vt:lpstr> SPA/MPA y PWA</vt:lpstr>
      <vt:lpstr>Evolución de Angular</vt:lpstr>
      <vt:lpstr>Frameworks de JavaScript</vt:lpstr>
      <vt:lpstr>TypeScript</vt:lpstr>
      <vt:lpstr>Tecnologías Relacionadas</vt:lpstr>
      <vt:lpstr>Herramientas de Desarrollo</vt:lpstr>
      <vt:lpstr> Novedades: Actualización del ecosistema</vt:lpstr>
      <vt:lpstr> Novedades: Actualización del ecosistema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Arturo</dc:creator>
  <cp:lastModifiedBy>Fernando Valverde</cp:lastModifiedBy>
  <cp:revision>29</cp:revision>
  <dcterms:created xsi:type="dcterms:W3CDTF">2020-03-27T14:01:33Z</dcterms:created>
  <dcterms:modified xsi:type="dcterms:W3CDTF">2020-10-11T03:08:46Z</dcterms:modified>
</cp:coreProperties>
</file>