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D603D-2FD6-4B80-94DC-45BC5D02F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BB227D-66EF-4242-A526-33BE93E7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DBD4E-A518-4616-B321-F337C6E7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F7945-60AB-456D-B910-02D0C040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BB119-1BA7-4592-9313-296CB6EF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23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0CB4-C50A-4409-BF8E-943E7044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6E689-ACFC-408C-AC7A-08D6AD58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F6EC4-4ADE-47AB-9462-8EB832A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5348BA-0E22-4484-9556-336B03E9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B8560-26EF-453A-8A3A-B75FC5C7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08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7BF25C-7B7D-4769-B8E7-F27568A26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0F7D2B-F095-483B-B3BB-7FDE5B4A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903E0-43A9-481F-A0E2-26239EDC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CB5E9-8F0A-468D-85A2-11234280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78B1B-B1B3-4929-8F69-B239D045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796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06CD1-81F2-4762-96BB-C4E1531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6F118-9F3B-4E12-8070-7F2744F5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3A137-CFFF-48A0-A132-7359EE7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438DB-6171-4FE9-A3E7-75017EA3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0C8E4-B887-456C-BE12-A25318DB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470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A4645-1EB7-4BFF-9017-A60E896D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775477-2C25-4FDC-A72D-03726E14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D5825-6AE5-4141-B9A9-BDC37490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9C690-1048-40FE-BDD8-F8CDE367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9A1088-847A-4C05-92FA-36203205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10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620EF-27E3-4D9B-A849-6C775DC6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E949D-E563-4B16-93D2-F4D39E2E4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FEC68-E07C-4368-AD16-B0402642F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54BB2B-5ADD-492B-B6DD-304881A2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D51D03-4408-4905-84F9-0493F62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A6AC2-715D-4246-881B-3BB122F4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285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DE937-3D10-4B6D-853C-A809222C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32762-BF0F-4A2E-A5FE-F4D18D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4CA37A-ACFC-498B-8AFB-0E37B42B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80B08B-820C-419A-A234-A2DEDC3B7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7D9A20-9567-44A1-A4D7-66F49BFBC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F742C5-7674-4337-B20F-9782903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5B9C8D-1207-488A-B2D0-A0348A13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476E8-3A5B-4979-A142-2F0B0D92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939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9A5D5-B032-44D7-8262-D806E870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FD3610-60E1-4141-BDE8-8745B5A2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07DE28-5154-4D72-A689-062D0F4A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62A589-E238-4D31-B610-A51CAF00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13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7D62B6-843C-4584-9FB0-3080C1F5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26A2C-8E08-4266-95D8-EDE489E1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5FC0B8-0072-40BA-8410-41B0BF7C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133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3CC54-7945-48EF-847A-42B6F85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1FE47-EB58-4E43-8124-E4242D59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1FC7F8-6C6D-46EB-BDB4-109F40D6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335452-FC54-4636-AF69-1B9F3F82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E06B91-B58C-4140-B83E-6E79EB4B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145A18-E0AF-4E1D-882D-2DD1A35B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428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868D7-DFF1-42C7-A55E-48E59F58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CCFAE5-6CBB-4533-8CE6-9FF8D002F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2F041E-E09F-4248-8105-53D70E65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108331-1C97-4F14-B297-4082E996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EDB89E-09FF-4400-94AF-B8ACE17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BBAB92-3F45-4662-8DA2-53728857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39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2D3616-413D-4554-934E-A0121B9E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91DC84-2A62-425B-AE19-953A8399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0A06A-C4A9-4AEB-A622-D3CEE5681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540B-DBE0-4E80-AC21-0C945E5DBD1B}" type="datetimeFigureOut">
              <a:rPr lang="es-PE" smtClean="0"/>
              <a:t>28/10/2020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183EE-8100-49D2-B594-5CD323272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8682C-F7F3-4746-B34E-3A4286FF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72B5-F93D-459F-9053-88150D9DCE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132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2E1C9-DAED-4C85-8249-2C76062CE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TUTORIAL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761F7D-793A-4434-957A-0AC1E7D37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305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F1468-2E28-45DD-8655-D9A87362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876"/>
            <a:ext cx="4431384" cy="5517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SESIÓN 1</a:t>
            </a:r>
          </a:p>
          <a:p>
            <a:pPr marL="0" indent="0" algn="l">
              <a:buNone/>
            </a:pPr>
            <a:r>
              <a:rPr lang="es-PE" sz="1800" b="1" i="0" u="none" strike="noStrike" baseline="0" dirty="0">
                <a:solidFill>
                  <a:srgbClr val="3C3C3C"/>
                </a:solidFill>
                <a:latin typeface="Gotham-Bold"/>
              </a:rPr>
              <a:t>INTRODUCCIÓN A ANGULAR Y AMBIENTE DE DESARROLLO</a:t>
            </a:r>
            <a:endParaRPr lang="es-MX" dirty="0"/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Angular</a:t>
            </a:r>
            <a:endParaRPr lang="es-MX" sz="18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¿Qué es Angular?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Evolución del Framework</a:t>
            </a:r>
            <a:endParaRPr lang="es-PE" sz="14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Tecnologías</a:t>
            </a:r>
            <a:endParaRPr lang="es-MX" sz="18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SPA-MPA-PWA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Tecnologías </a:t>
            </a:r>
            <a:r>
              <a:rPr lang="es-PE" sz="1400" dirty="0" err="1">
                <a:solidFill>
                  <a:srgbClr val="646464"/>
                </a:solidFill>
                <a:latin typeface="ArialMT"/>
              </a:rPr>
              <a:t>Frontend</a:t>
            </a:r>
            <a:endParaRPr lang="es-PE" sz="1400" dirty="0">
              <a:solidFill>
                <a:srgbClr val="646464"/>
              </a:solidFill>
              <a:latin typeface="ArialMT"/>
            </a:endParaRP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Tecnologías relacionadas a Angular.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>
                <a:solidFill>
                  <a:srgbClr val="646464"/>
                </a:solidFill>
                <a:latin typeface="ArialMT"/>
              </a:rPr>
              <a:t>Novedades del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Herramientas de Desarrollo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F5F49A2-0F14-4043-95ED-861B95347E62}"/>
              </a:ext>
            </a:extLst>
          </p:cNvPr>
          <p:cNvSpPr txBox="1">
            <a:spLocks/>
          </p:cNvSpPr>
          <p:nvPr/>
        </p:nvSpPr>
        <p:spPr>
          <a:xfrm>
            <a:off x="6382732" y="659875"/>
            <a:ext cx="5174530" cy="551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SESIÓN 2</a:t>
            </a:r>
          </a:p>
          <a:p>
            <a:pPr marL="0" indent="0" algn="l">
              <a:buNone/>
            </a:pPr>
            <a:r>
              <a:rPr lang="es-PE" sz="1800" b="1" i="0" u="none" strike="noStrike" baseline="0" dirty="0">
                <a:solidFill>
                  <a:srgbClr val="3C3C3C"/>
                </a:solidFill>
                <a:latin typeface="Gotham-Bold"/>
              </a:rPr>
              <a:t>INTRODUCCIÓN A TYPESCRIPT Y RXJS</a:t>
            </a:r>
            <a:endParaRPr lang="es-MX" dirty="0"/>
          </a:p>
          <a:p>
            <a:pPr marL="342900" indent="-342900" algn="l">
              <a:buFont typeface="+mj-lt"/>
              <a:buAutoNum type="arabicPeriod"/>
            </a:pP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Introducción a </a:t>
            </a:r>
            <a:r>
              <a:rPr lang="es-MX" sz="1800" b="0" i="0" u="none" strike="noStrike" baseline="0" dirty="0" err="1">
                <a:solidFill>
                  <a:srgbClr val="646464"/>
                </a:solidFill>
                <a:latin typeface="ArialMT"/>
              </a:rPr>
              <a:t>TypeScript</a:t>
            </a: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.</a:t>
            </a:r>
          </a:p>
          <a:p>
            <a:pPr lvl="1"/>
            <a:r>
              <a:rPr lang="es-MX" sz="1400" b="0" i="0" u="none" strike="noStrike" baseline="0" dirty="0">
                <a:solidFill>
                  <a:srgbClr val="646464"/>
                </a:solidFill>
                <a:latin typeface="ArialMT"/>
              </a:rPr>
              <a:t>Tipos de datos primitivos (</a:t>
            </a:r>
            <a:r>
              <a:rPr lang="es-MX" sz="1400" b="0" i="0" u="none" strike="noStrike" baseline="0" dirty="0" err="1">
                <a:solidFill>
                  <a:srgbClr val="646464"/>
                </a:solidFill>
                <a:latin typeface="ArialMT"/>
              </a:rPr>
              <a:t>string</a:t>
            </a:r>
            <a:r>
              <a:rPr lang="es-MX" sz="1400" b="0" i="0" u="none" strike="noStrike" baseline="0" dirty="0">
                <a:solidFill>
                  <a:srgbClr val="646464"/>
                </a:solidFill>
                <a:latin typeface="ArialMT"/>
              </a:rPr>
              <a:t>, </a:t>
            </a:r>
            <a:r>
              <a:rPr lang="es-MX" sz="1400" b="0" i="0" u="none" strike="noStrike" baseline="0" dirty="0" err="1">
                <a:solidFill>
                  <a:srgbClr val="646464"/>
                </a:solidFill>
                <a:latin typeface="ArialMT"/>
              </a:rPr>
              <a:t>number</a:t>
            </a:r>
            <a:r>
              <a:rPr lang="es-MX" sz="1400" b="0" i="0" u="none" strike="noStrike" baseline="0" dirty="0">
                <a:solidFill>
                  <a:srgbClr val="646464"/>
                </a:solidFill>
                <a:latin typeface="ArialMT"/>
              </a:rPr>
              <a:t>, </a:t>
            </a:r>
            <a:r>
              <a:rPr lang="es-MX" sz="1400" b="0" i="0" u="none" strike="noStrike" baseline="0" dirty="0" err="1">
                <a:solidFill>
                  <a:srgbClr val="646464"/>
                </a:solidFill>
                <a:latin typeface="ArialMT"/>
              </a:rPr>
              <a:t>boolean</a:t>
            </a:r>
            <a:r>
              <a:rPr lang="es-MX" sz="1400" b="0" i="0" u="none" strike="noStrike" baseline="0" dirty="0">
                <a:solidFill>
                  <a:srgbClr val="646464"/>
                </a:solidFill>
                <a:latin typeface="ArialMT"/>
              </a:rPr>
              <a:t>).</a:t>
            </a:r>
          </a:p>
          <a:p>
            <a:pPr lvl="1"/>
            <a:r>
              <a:rPr lang="es-MX" sz="1400" b="0" i="0" u="none" strike="noStrike" baseline="0" dirty="0">
                <a:solidFill>
                  <a:srgbClr val="646464"/>
                </a:solidFill>
                <a:latin typeface="ArialMT"/>
              </a:rPr>
              <a:t>Operadores matemáticos, lógicos y relacionales.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Variables (</a:t>
            </a:r>
            <a:r>
              <a:rPr lang="es-PE" sz="1400" b="0" i="0" u="none" strike="noStrike" baseline="0" dirty="0" err="1">
                <a:solidFill>
                  <a:srgbClr val="646464"/>
                </a:solidFill>
                <a:latin typeface="ArialMT"/>
              </a:rPr>
              <a:t>let</a:t>
            </a:r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) y constantes (</a:t>
            </a:r>
            <a:r>
              <a:rPr lang="es-PE" sz="1400" b="0" i="0" u="none" strike="noStrike" baseline="0" dirty="0" err="1">
                <a:solidFill>
                  <a:srgbClr val="646464"/>
                </a:solidFill>
                <a:latin typeface="ArialMT"/>
              </a:rPr>
              <a:t>const</a:t>
            </a:r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).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Arreglos, </a:t>
            </a:r>
            <a:r>
              <a:rPr lang="es-PE" sz="1400" b="0" i="0" u="none" strike="noStrike" baseline="0" dirty="0" err="1">
                <a:solidFill>
                  <a:srgbClr val="646464"/>
                </a:solidFill>
                <a:latin typeface="ArialMT"/>
              </a:rPr>
              <a:t>enum</a:t>
            </a:r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, </a:t>
            </a:r>
            <a:r>
              <a:rPr lang="es-PE" sz="1400" b="0" i="0" u="none" strike="noStrike" baseline="0" dirty="0" err="1">
                <a:solidFill>
                  <a:srgbClr val="646464"/>
                </a:solidFill>
                <a:latin typeface="ArialMT"/>
              </a:rPr>
              <a:t>any</a:t>
            </a:r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 y </a:t>
            </a:r>
            <a:r>
              <a:rPr lang="es-PE" sz="1400" b="0" i="0" u="none" strike="noStrike" baseline="0" dirty="0" err="1">
                <a:solidFill>
                  <a:srgbClr val="646464"/>
                </a:solidFill>
                <a:latin typeface="ArialMT"/>
              </a:rPr>
              <a:t>object</a:t>
            </a:r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Clases (</a:t>
            </a:r>
            <a:r>
              <a:rPr lang="es-PE" sz="1800" b="0" i="0" u="none" strike="noStrike" baseline="0" dirty="0" err="1">
                <a:solidFill>
                  <a:srgbClr val="646464"/>
                </a:solidFill>
                <a:latin typeface="ArialMT"/>
              </a:rPr>
              <a:t>class</a:t>
            </a: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) e interfaces(interface).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Herencia (</a:t>
            </a:r>
            <a:r>
              <a:rPr lang="es-PE" sz="1800" b="0" i="0" u="none" strike="noStrike" baseline="0" dirty="0" err="1">
                <a:solidFill>
                  <a:srgbClr val="646464"/>
                </a:solidFill>
                <a:latin typeface="ArialMT"/>
              </a:rPr>
              <a:t>extends</a:t>
            </a: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Módulos (</a:t>
            </a:r>
            <a:r>
              <a:rPr lang="es-MX" sz="1800" b="0" i="0" u="none" strike="noStrike" baseline="0" dirty="0" err="1">
                <a:solidFill>
                  <a:srgbClr val="646464"/>
                </a:solidFill>
                <a:latin typeface="ArialMT"/>
              </a:rPr>
              <a:t>import</a:t>
            </a: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 y </a:t>
            </a:r>
            <a:r>
              <a:rPr lang="es-MX" sz="1800" b="0" i="0" u="none" strike="noStrike" baseline="0" dirty="0" err="1">
                <a:solidFill>
                  <a:srgbClr val="646464"/>
                </a:solidFill>
                <a:latin typeface="ArialMT"/>
              </a:rPr>
              <a:t>export</a:t>
            </a: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) y </a:t>
            </a:r>
            <a:r>
              <a:rPr lang="es-MX" sz="1800" b="0" i="0" u="none" strike="noStrike" baseline="0" dirty="0" err="1">
                <a:solidFill>
                  <a:srgbClr val="646464"/>
                </a:solidFill>
                <a:latin typeface="ArialMT"/>
              </a:rPr>
              <a:t>namespaces</a:t>
            </a: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MX" sz="1800" dirty="0">
                <a:solidFill>
                  <a:srgbClr val="646464"/>
                </a:solidFill>
                <a:latin typeface="ArialMT"/>
              </a:rPr>
              <a:t>Introducción a </a:t>
            </a:r>
            <a:r>
              <a:rPr lang="es-MX" sz="1800" dirty="0" err="1">
                <a:solidFill>
                  <a:srgbClr val="646464"/>
                </a:solidFill>
                <a:latin typeface="ArialMT"/>
              </a:rPr>
              <a:t>RxJS</a:t>
            </a:r>
            <a:endParaRPr lang="es-PE" sz="1800" dirty="0">
              <a:solidFill>
                <a:srgbClr val="646464"/>
              </a:solidFill>
              <a:latin typeface="ArialMT"/>
            </a:endParaRP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Programación Reactiva.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Librería </a:t>
            </a:r>
            <a:r>
              <a:rPr lang="es-PE" sz="1400" dirty="0" err="1">
                <a:solidFill>
                  <a:srgbClr val="646464"/>
                </a:solidFill>
                <a:latin typeface="ArialMT"/>
              </a:rPr>
              <a:t>RxJS</a:t>
            </a:r>
            <a:r>
              <a:rPr lang="es-PE" sz="1400" dirty="0">
                <a:solidFill>
                  <a:srgbClr val="646464"/>
                </a:solidFill>
                <a:latin typeface="ArialMT"/>
              </a:rPr>
              <a:t>.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Observables.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Operadores.</a:t>
            </a:r>
            <a:endParaRPr lang="es-MX" sz="1400" dirty="0">
              <a:solidFill>
                <a:srgbClr val="646464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047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F1468-2E28-45DD-8655-D9A87362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876"/>
            <a:ext cx="4431384" cy="5517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SESIÓN 3</a:t>
            </a:r>
          </a:p>
          <a:p>
            <a:pPr marL="0" indent="0" algn="l">
              <a:buNone/>
            </a:pPr>
            <a:r>
              <a:rPr lang="es-PE" sz="1800" b="1" i="0" u="none" strike="noStrike" baseline="0" dirty="0">
                <a:solidFill>
                  <a:srgbClr val="3C3C3C"/>
                </a:solidFill>
                <a:latin typeface="Gotham-Bold"/>
              </a:rPr>
              <a:t>ARQUITECTURA DE ANGULAR, LIBRERÍAS, MÓDULOS Y DIRECTIVA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Arquitectura</a:t>
            </a:r>
            <a:endParaRPr lang="es-MX" sz="18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Arquitectura base de un proyecto.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Organización de la aplicación.</a:t>
            </a:r>
            <a:endParaRPr lang="es-PE" sz="14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Principales Librerías</a:t>
            </a:r>
            <a:endParaRPr lang="es-MX" sz="18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marL="342900" indent="-342900">
              <a:buFont typeface="+mj-lt"/>
              <a:buAutoNum type="arabicPeriod"/>
            </a:pPr>
            <a:r>
              <a:rPr lang="es-PE" sz="1800" dirty="0">
                <a:solidFill>
                  <a:srgbClr val="646464"/>
                </a:solidFill>
                <a:latin typeface="ArialMT"/>
              </a:rPr>
              <a:t>Decorador y </a:t>
            </a:r>
            <a:r>
              <a:rPr lang="es-PE" sz="1800" dirty="0" err="1">
                <a:solidFill>
                  <a:srgbClr val="646464"/>
                </a:solidFill>
                <a:latin typeface="ArialMT"/>
              </a:rPr>
              <a:t>mógulo</a:t>
            </a:r>
            <a:r>
              <a:rPr lang="es-PE" sz="1800" dirty="0">
                <a:solidFill>
                  <a:srgbClr val="646464"/>
                </a:solidFill>
                <a:latin typeface="ArialMT"/>
              </a:rPr>
              <a:t> principal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Directivas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De componentes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Estructurales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De atributos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Data </a:t>
            </a:r>
            <a:r>
              <a:rPr lang="es-PE" sz="1800" b="0" i="0" u="none" strike="noStrike" baseline="0" dirty="0" err="1">
                <a:solidFill>
                  <a:srgbClr val="646464"/>
                </a:solidFill>
                <a:latin typeface="ArialMT"/>
              </a:rPr>
              <a:t>binding</a:t>
            </a:r>
            <a:endParaRPr lang="es-MX" sz="18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Interpolación</a:t>
            </a:r>
          </a:p>
          <a:p>
            <a:pPr lvl="1"/>
            <a:r>
              <a:rPr lang="es-PE" sz="1400" dirty="0" err="1">
                <a:solidFill>
                  <a:srgbClr val="646464"/>
                </a:solidFill>
                <a:latin typeface="ArialMT"/>
              </a:rPr>
              <a:t>Property</a:t>
            </a:r>
            <a:r>
              <a:rPr lang="es-PE" sz="1400" dirty="0">
                <a:solidFill>
                  <a:srgbClr val="646464"/>
                </a:solidFill>
                <a:latin typeface="ArialMT"/>
              </a:rPr>
              <a:t> </a:t>
            </a:r>
            <a:r>
              <a:rPr lang="es-PE" sz="1400" dirty="0" err="1">
                <a:solidFill>
                  <a:srgbClr val="646464"/>
                </a:solidFill>
                <a:latin typeface="ArialMT"/>
              </a:rPr>
              <a:t>binding</a:t>
            </a:r>
            <a:endParaRPr lang="es-PE" sz="1400" dirty="0">
              <a:solidFill>
                <a:srgbClr val="646464"/>
              </a:solidFill>
              <a:latin typeface="ArialMT"/>
            </a:endParaRPr>
          </a:p>
          <a:p>
            <a:pPr lvl="1"/>
            <a:r>
              <a:rPr lang="es-PE" sz="1400" b="0" i="0" u="none" strike="noStrike" baseline="0" dirty="0" err="1">
                <a:solidFill>
                  <a:srgbClr val="646464"/>
                </a:solidFill>
                <a:latin typeface="ArialMT"/>
              </a:rPr>
              <a:t>Event</a:t>
            </a:r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 </a:t>
            </a:r>
            <a:r>
              <a:rPr lang="es-PE" sz="1400" b="0" i="0" u="none" strike="noStrike" baseline="0" dirty="0" err="1">
                <a:solidFill>
                  <a:srgbClr val="646464"/>
                </a:solidFill>
                <a:latin typeface="ArialMT"/>
              </a:rPr>
              <a:t>binding</a:t>
            </a:r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.</a:t>
            </a:r>
          </a:p>
          <a:p>
            <a:pPr lvl="1"/>
            <a:r>
              <a:rPr lang="es-PE" sz="1400" dirty="0" err="1">
                <a:solidFill>
                  <a:srgbClr val="646464"/>
                </a:solidFill>
                <a:latin typeface="ArialMT"/>
              </a:rPr>
              <a:t>Two</a:t>
            </a:r>
            <a:r>
              <a:rPr lang="es-PE" sz="1400" dirty="0">
                <a:solidFill>
                  <a:srgbClr val="646464"/>
                </a:solidFill>
                <a:latin typeface="ArialMT"/>
              </a:rPr>
              <a:t> </a:t>
            </a:r>
            <a:r>
              <a:rPr lang="es-PE" sz="1400" dirty="0" err="1">
                <a:solidFill>
                  <a:srgbClr val="646464"/>
                </a:solidFill>
                <a:latin typeface="ArialMT"/>
              </a:rPr>
              <a:t>way</a:t>
            </a:r>
            <a:r>
              <a:rPr lang="es-PE" sz="1400" dirty="0">
                <a:solidFill>
                  <a:srgbClr val="646464"/>
                </a:solidFill>
                <a:latin typeface="ArialMT"/>
              </a:rPr>
              <a:t> </a:t>
            </a:r>
            <a:r>
              <a:rPr lang="es-PE" sz="1400" dirty="0" err="1">
                <a:solidFill>
                  <a:srgbClr val="646464"/>
                </a:solidFill>
                <a:latin typeface="ArialMT"/>
              </a:rPr>
              <a:t>binding</a:t>
            </a:r>
            <a:endParaRPr lang="es-PE" sz="14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marL="457200" lvl="1" indent="0">
              <a:buNone/>
            </a:pPr>
            <a:endParaRPr lang="es-PE" sz="1400" b="0" i="0" u="none" strike="noStrike" baseline="0" dirty="0">
              <a:solidFill>
                <a:srgbClr val="646464"/>
              </a:solidFill>
              <a:latin typeface="ArialM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F5F49A2-0F14-4043-95ED-861B95347E62}"/>
              </a:ext>
            </a:extLst>
          </p:cNvPr>
          <p:cNvSpPr txBox="1">
            <a:spLocks/>
          </p:cNvSpPr>
          <p:nvPr/>
        </p:nvSpPr>
        <p:spPr>
          <a:xfrm>
            <a:off x="6382732" y="669302"/>
            <a:ext cx="5174530" cy="551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SESIÓN 4</a:t>
            </a:r>
          </a:p>
          <a:p>
            <a:pPr marL="0" indent="0" algn="l">
              <a:buNone/>
            </a:pPr>
            <a:r>
              <a:rPr lang="es-PE" sz="1800" b="1" i="0" u="none" strike="noStrike" baseline="0" dirty="0">
                <a:solidFill>
                  <a:srgbClr val="3C3C3C"/>
                </a:solidFill>
                <a:latin typeface="Gotham-Bold"/>
              </a:rPr>
              <a:t>COMPONENTES, METADATOS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Componentes y Metadatos.</a:t>
            </a:r>
          </a:p>
          <a:p>
            <a:pPr lvl="1"/>
            <a:r>
              <a:rPr lang="es-MX" sz="1400" b="0" i="0" u="none" strike="noStrike" baseline="0" dirty="0">
                <a:solidFill>
                  <a:srgbClr val="646464"/>
                </a:solidFill>
                <a:latin typeface="ArialMT"/>
              </a:rPr>
              <a:t>Definición.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Comunicación entre componentes.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Ciclo de vida.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Referencias.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>
                <a:solidFill>
                  <a:srgbClr val="646464"/>
                </a:solidFill>
                <a:latin typeface="ArialMT"/>
              </a:rPr>
              <a:t>Plantillas y estilos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Estilos en línea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Estilos en archivos externos.</a:t>
            </a:r>
          </a:p>
          <a:p>
            <a:pPr lvl="1"/>
            <a:r>
              <a:rPr lang="es-PE" sz="1400" dirty="0" err="1">
                <a:solidFill>
                  <a:srgbClr val="646464"/>
                </a:solidFill>
                <a:latin typeface="ArialMT"/>
              </a:rPr>
              <a:t>Pseudoclase</a:t>
            </a:r>
            <a:r>
              <a:rPr lang="es-PE" sz="1400" dirty="0">
                <a:solidFill>
                  <a:srgbClr val="646464"/>
                </a:solidFill>
                <a:latin typeface="ArialMT"/>
              </a:rPr>
              <a:t> host</a:t>
            </a:r>
            <a:endParaRPr lang="es-PE" sz="14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Proyección de contenido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Contenedores y presentadores.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Proyección de contenido.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Proyección de múltiple contenido.</a:t>
            </a:r>
            <a:endParaRPr lang="es-PE" sz="1400" b="0" i="0" u="none" strike="noStrike" baseline="0" dirty="0">
              <a:solidFill>
                <a:srgbClr val="646464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44340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F1468-2E28-45DD-8655-D9A87362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876"/>
            <a:ext cx="4431384" cy="5517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SESIÓN 5</a:t>
            </a:r>
          </a:p>
          <a:p>
            <a:pPr marL="0" indent="0" algn="l">
              <a:buNone/>
            </a:pPr>
            <a:r>
              <a:rPr lang="es-PE" sz="1800" b="1" i="0" u="none" strike="noStrike" baseline="0" dirty="0">
                <a:solidFill>
                  <a:srgbClr val="3C3C3C"/>
                </a:solidFill>
                <a:latin typeface="Gotham-Bold"/>
              </a:rPr>
              <a:t>PIPES, RUTAS Y SERVICIOS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>
                <a:solidFill>
                  <a:srgbClr val="646464"/>
                </a:solidFill>
                <a:latin typeface="ArialMT"/>
              </a:rPr>
              <a:t>Pipes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Predefinidos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Personalizados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Ruteo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Configuración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Manejo de ruteo en Angular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>
                <a:solidFill>
                  <a:srgbClr val="646464"/>
                </a:solidFill>
                <a:latin typeface="ArialMT"/>
              </a:rPr>
              <a:t>Navegación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Desde la vista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Desde el controlador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Servicios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Decorador </a:t>
            </a:r>
            <a:r>
              <a:rPr lang="es-PE" sz="1400" dirty="0" err="1">
                <a:solidFill>
                  <a:srgbClr val="646464"/>
                </a:solidFill>
                <a:latin typeface="ArialMT"/>
              </a:rPr>
              <a:t>Injectable</a:t>
            </a:r>
            <a:endParaRPr lang="es-PE" sz="1400" dirty="0">
              <a:solidFill>
                <a:srgbClr val="646464"/>
              </a:solidFill>
              <a:latin typeface="ArialMT"/>
            </a:endParaRP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Inyección de Dependencias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F5F49A2-0F14-4043-95ED-861B95347E62}"/>
              </a:ext>
            </a:extLst>
          </p:cNvPr>
          <p:cNvSpPr txBox="1">
            <a:spLocks/>
          </p:cNvSpPr>
          <p:nvPr/>
        </p:nvSpPr>
        <p:spPr>
          <a:xfrm>
            <a:off x="6382732" y="659875"/>
            <a:ext cx="5174530" cy="551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SESIÓN 6</a:t>
            </a:r>
          </a:p>
          <a:p>
            <a:pPr marL="0" indent="0" algn="l">
              <a:buNone/>
            </a:pPr>
            <a:r>
              <a:rPr lang="es-PE" sz="1800" b="1" i="0" u="none" strike="noStrike" baseline="0" dirty="0">
                <a:solidFill>
                  <a:srgbClr val="3C3C3C"/>
                </a:solidFill>
                <a:latin typeface="Gotham-Bold"/>
              </a:rPr>
              <a:t>FORMULARIOS EN ANGULAR Y PERSONALIZACIÓN CON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Personalización de estilos con Bootstrap</a:t>
            </a:r>
            <a:endParaRPr lang="es-PE" sz="1400" dirty="0">
              <a:solidFill>
                <a:srgbClr val="646464"/>
              </a:solidFill>
              <a:latin typeface="ArialMT"/>
            </a:endParaRP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Bootstrap para Angular.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Instalación y configuración.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Aplicación a formularios.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dirty="0">
                <a:solidFill>
                  <a:srgbClr val="646464"/>
                </a:solidFill>
                <a:latin typeface="ArialMT"/>
              </a:rPr>
              <a:t>Formularios de </a:t>
            </a:r>
            <a:r>
              <a:rPr lang="es-PE" sz="1800" dirty="0" err="1">
                <a:solidFill>
                  <a:srgbClr val="646464"/>
                </a:solidFill>
                <a:latin typeface="ArialMT"/>
              </a:rPr>
              <a:t>Template</a:t>
            </a:r>
            <a:endParaRPr lang="es-PE" sz="1800" dirty="0">
              <a:solidFill>
                <a:srgbClr val="646464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Formularios Reactivos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Validación de formularios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Validaciones pre</a:t>
            </a:r>
            <a:r>
              <a:rPr lang="es-PE" sz="1400" dirty="0">
                <a:solidFill>
                  <a:srgbClr val="646464"/>
                </a:solidFill>
                <a:latin typeface="ArialMT"/>
              </a:rPr>
              <a:t>definidas</a:t>
            </a:r>
          </a:p>
          <a:p>
            <a:pPr lvl="1"/>
            <a:r>
              <a:rPr lang="es-PE" sz="1400" b="0" i="0" u="none" strike="noStrike" baseline="0" dirty="0">
                <a:solidFill>
                  <a:srgbClr val="646464"/>
                </a:solidFill>
                <a:latin typeface="ArialMT"/>
              </a:rPr>
              <a:t>Validaciones personali</a:t>
            </a:r>
            <a:r>
              <a:rPr lang="es-PE" sz="1400" dirty="0">
                <a:solidFill>
                  <a:srgbClr val="646464"/>
                </a:solidFill>
                <a:latin typeface="ArialMT"/>
              </a:rPr>
              <a:t>zadas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646464"/>
                </a:solidFill>
                <a:latin typeface="ArialM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803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F1468-2E28-45DD-8655-D9A87362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876"/>
            <a:ext cx="4431384" cy="5517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SESIÓN 7</a:t>
            </a:r>
          </a:p>
          <a:p>
            <a:pPr marL="0" indent="0" algn="l">
              <a:buNone/>
            </a:pPr>
            <a:r>
              <a:rPr lang="es-PE" sz="1800" b="1" i="0" u="none" strike="noStrike" baseline="0" dirty="0">
                <a:solidFill>
                  <a:srgbClr val="3C3C3C"/>
                </a:solidFill>
                <a:latin typeface="Gotham-Bold"/>
              </a:rPr>
              <a:t>CONSUMO SERVICIOS REST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API REST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Librería HTTP Client.</a:t>
            </a:r>
            <a:endParaRPr lang="es-PE" sz="14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Implementación de listados (GET)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Implementación de búsquedas (GET)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>
                <a:solidFill>
                  <a:srgbClr val="646464"/>
                </a:solidFill>
                <a:latin typeface="ArialMT"/>
              </a:rPr>
              <a:t>Implementación de un Mantenimiento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Pruebas del API con </a:t>
            </a:r>
            <a:r>
              <a:rPr lang="es-PE" sz="1400" dirty="0" err="1">
                <a:solidFill>
                  <a:srgbClr val="646464"/>
                </a:solidFill>
                <a:latin typeface="ArialMT"/>
              </a:rPr>
              <a:t>Postman</a:t>
            </a:r>
            <a:r>
              <a:rPr lang="es-PE" sz="1400" dirty="0">
                <a:solidFill>
                  <a:srgbClr val="646464"/>
                </a:solidFill>
                <a:latin typeface="ArialMT"/>
              </a:rPr>
              <a:t>.</a:t>
            </a:r>
          </a:p>
          <a:p>
            <a:pPr lvl="1"/>
            <a:r>
              <a:rPr lang="es-PE" sz="1400" dirty="0">
                <a:solidFill>
                  <a:srgbClr val="646464"/>
                </a:solidFill>
                <a:latin typeface="ArialMT"/>
              </a:rPr>
              <a:t>Consumo de API REST y verbos GET, POST,  PUT, y DELETE.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dirty="0">
                <a:solidFill>
                  <a:srgbClr val="646464"/>
                </a:solidFill>
                <a:latin typeface="ArialMT"/>
              </a:rPr>
              <a:t>Interceptores</a:t>
            </a:r>
            <a:endParaRPr lang="es-PE" sz="1400" dirty="0">
              <a:solidFill>
                <a:srgbClr val="646464"/>
              </a:solidFill>
              <a:latin typeface="ArialMT"/>
            </a:endParaRPr>
          </a:p>
          <a:p>
            <a:pPr marL="342900" indent="-342900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Gestión de errores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F5F49A2-0F14-4043-95ED-861B95347E62}"/>
              </a:ext>
            </a:extLst>
          </p:cNvPr>
          <p:cNvSpPr txBox="1">
            <a:spLocks/>
          </p:cNvSpPr>
          <p:nvPr/>
        </p:nvSpPr>
        <p:spPr>
          <a:xfrm>
            <a:off x="6382732" y="659875"/>
            <a:ext cx="5174530" cy="551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SESIÓN 8</a:t>
            </a:r>
          </a:p>
          <a:p>
            <a:pPr marL="0" indent="0" algn="l">
              <a:buNone/>
            </a:pPr>
            <a:r>
              <a:rPr lang="es-PE" sz="1800" b="1" i="0" u="none" strike="noStrike" baseline="0" dirty="0">
                <a:solidFill>
                  <a:srgbClr val="3C3C3C"/>
                </a:solidFill>
                <a:latin typeface="Gotham-Bold"/>
              </a:rPr>
              <a:t>DEPURACIÓN, REPASO Y EVALUACIÓN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Console.log, </a:t>
            </a:r>
            <a:r>
              <a:rPr lang="es-MX" sz="1800" b="0" i="0" u="none" strike="noStrike" baseline="0" dirty="0" err="1">
                <a:solidFill>
                  <a:srgbClr val="646464"/>
                </a:solidFill>
                <a:latin typeface="ArialMT"/>
              </a:rPr>
              <a:t>debbuger</a:t>
            </a: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 y </a:t>
            </a:r>
            <a:r>
              <a:rPr lang="es-MX" sz="1800" b="0" i="0" u="none" strike="noStrike" baseline="0" dirty="0" err="1">
                <a:solidFill>
                  <a:srgbClr val="646464"/>
                </a:solidFill>
                <a:latin typeface="ArialMT"/>
              </a:rPr>
              <a:t>breakpoints</a:t>
            </a: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Herramientas y </a:t>
            </a:r>
            <a:r>
              <a:rPr lang="es-PE" sz="1800" b="0" i="0" u="none" strike="noStrike" baseline="0" dirty="0" err="1">
                <a:solidFill>
                  <a:srgbClr val="646464"/>
                </a:solidFill>
                <a:latin typeface="ArialMT"/>
              </a:rPr>
              <a:t>plugins</a:t>
            </a:r>
            <a:r>
              <a:rPr lang="es-MX" sz="1800" b="0" i="0" u="none" strike="noStrike" baseline="0" dirty="0">
                <a:solidFill>
                  <a:srgbClr val="646464"/>
                </a:solidFill>
                <a:latin typeface="ArialMT"/>
              </a:rPr>
              <a:t>.</a:t>
            </a:r>
            <a:endParaRPr lang="es-PE" sz="1400" b="0" i="0" u="none" strike="noStrike" baseline="0" dirty="0">
              <a:solidFill>
                <a:srgbClr val="646464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Repaso general con caso práctico.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Evaluación práctica y solución.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Lecciones aprendidas.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0" i="0" u="none" strike="noStrike" baseline="0" dirty="0">
                <a:solidFill>
                  <a:srgbClr val="646464"/>
                </a:solidFill>
                <a:latin typeface="ArialMT"/>
              </a:rPr>
              <a:t>Cierre del curso.</a:t>
            </a:r>
          </a:p>
        </p:txBody>
      </p:sp>
    </p:spTree>
    <p:extLst>
      <p:ext uri="{BB962C8B-B14F-4D97-AF65-F5344CB8AC3E}">
        <p14:creationId xmlns:p14="http://schemas.microsoft.com/office/powerpoint/2010/main" val="253629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91CDB1-24E2-4363-8E5C-808487D51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89" y="323454"/>
            <a:ext cx="6714422" cy="62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6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384A401-1CAB-4022-B93C-2C30E410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52" y="386732"/>
            <a:ext cx="6504495" cy="60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3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D0A8EC-0250-4B7F-B130-81AECA92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57" y="156476"/>
            <a:ext cx="7270485" cy="65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56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370</Words>
  <Application>Microsoft Office PowerPoint</Application>
  <PresentationFormat>Panorámica</PresentationFormat>
  <Paragraphs>103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ArialMT</vt:lpstr>
      <vt:lpstr>Calibri</vt:lpstr>
      <vt:lpstr>Calibri Light</vt:lpstr>
      <vt:lpstr>Gotham-Bold</vt:lpstr>
      <vt:lpstr>Tema de Office</vt:lpstr>
      <vt:lpstr>PROYECTO TUTORIAL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TUTORIAL</dc:title>
  <dc:creator>Fernando Valverde</dc:creator>
  <cp:lastModifiedBy>Fernando Valverde</cp:lastModifiedBy>
  <cp:revision>30</cp:revision>
  <dcterms:created xsi:type="dcterms:W3CDTF">2020-10-23T05:25:09Z</dcterms:created>
  <dcterms:modified xsi:type="dcterms:W3CDTF">2020-10-28T22:41:05Z</dcterms:modified>
</cp:coreProperties>
</file>