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4" r:id="rId6"/>
    <p:sldId id="269" r:id="rId7"/>
    <p:sldId id="268" r:id="rId8"/>
    <p:sldId id="267" r:id="rId9"/>
    <p:sldId id="271" r:id="rId10"/>
    <p:sldId id="272" r:id="rId11"/>
    <p:sldId id="276" r:id="rId12"/>
    <p:sldId id="275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2683C6"/>
    <a:srgbClr val="FFCC99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68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7D42E-BC87-4FF2-911B-5E91C061890A}" type="datetimeFigureOut">
              <a:rPr lang="es-CL" smtClean="0"/>
              <a:t>18-04-2018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E3FA1-CEF5-4E89-BC11-293D9682126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895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Otras familias notables de problemas son los problemas de </a:t>
            </a:r>
            <a:r>
              <a:rPr lang="es-CL" b="1" dirty="0"/>
              <a:t>optimización</a:t>
            </a:r>
            <a:r>
              <a:rPr lang="es-CL" b="0" dirty="0"/>
              <a:t> y los de </a:t>
            </a:r>
            <a:r>
              <a:rPr lang="es-CL" b="1" dirty="0"/>
              <a:t>planificación, </a:t>
            </a:r>
            <a:r>
              <a:rPr lang="es-CL" b="0" dirty="0"/>
              <a:t>entre otros.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E3FA1-CEF5-4E89-BC11-293D9682126C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7778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Si existiera un algoritmo para resolver CSP de manera eficiente, podríamos usarlo para resolver SAT. Eso significa que CSP es </a:t>
            </a:r>
            <a:r>
              <a:rPr lang="es-CL" b="1" dirty="0"/>
              <a:t>al menos</a:t>
            </a:r>
            <a:r>
              <a:rPr lang="es-CL" b="0" dirty="0"/>
              <a:t> tan difícil como SAT. 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E3FA1-CEF5-4E89-BC11-293D9682126C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5983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Generar todas las permutaciones posibles y revisar cada una para ver si es solución se conoce como “resolver el problema usando </a:t>
            </a:r>
            <a:r>
              <a:rPr lang="es-CL" b="1" dirty="0"/>
              <a:t>fuerza bruta</a:t>
            </a:r>
            <a:r>
              <a:rPr lang="es-CL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E3FA1-CEF5-4E89-BC11-293D9682126C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1312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Ojo que </a:t>
            </a:r>
            <a:r>
              <a:rPr lang="es-CL" dirty="0" err="1"/>
              <a:t>backtracking</a:t>
            </a:r>
            <a:r>
              <a:rPr lang="es-CL" dirty="0"/>
              <a:t> no solo sirve para </a:t>
            </a:r>
            <a:r>
              <a:rPr lang="es-CL" dirty="0" err="1"/>
              <a:t>CSPs</a:t>
            </a:r>
            <a:r>
              <a:rPr lang="es-CL" dirty="0"/>
              <a:t>, pero los </a:t>
            </a:r>
            <a:r>
              <a:rPr lang="es-CL" dirty="0" err="1"/>
              <a:t>CSPs</a:t>
            </a:r>
            <a:r>
              <a:rPr lang="es-CL" dirty="0"/>
              <a:t> en general deben ser resueltos con </a:t>
            </a:r>
            <a:r>
              <a:rPr lang="es-CL" dirty="0" err="1"/>
              <a:t>backtracking</a:t>
            </a:r>
            <a:r>
              <a:rPr lang="es-CL" dirty="0"/>
              <a:t> o </a:t>
            </a:r>
            <a:r>
              <a:rPr lang="es-CL"/>
              <a:t>alguna variante.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E3FA1-CEF5-4E89-BC11-293D9682126C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9469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8D63-A966-4E0E-B156-657A9AAE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Asignación de Salas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5273-333D-4216-9A9C-D05818244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L" sz="2600" dirty="0"/>
              <a:t>Queremos asignar las salas y horarios para los cursos de la PUC:</a:t>
            </a:r>
          </a:p>
          <a:p>
            <a:endParaRPr lang="es-CL" sz="2600" dirty="0"/>
          </a:p>
          <a:p>
            <a:pPr>
              <a:buFont typeface="Wingdings" panose="05000000000000000000" pitchFamily="2" charset="2"/>
              <a:buChar char="q"/>
            </a:pPr>
            <a:r>
              <a:rPr lang="es-CL" sz="2600" dirty="0"/>
              <a:t> Los horarios deben coincidir con los módulos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L" sz="2600" dirty="0"/>
              <a:t> En una misma sala no se pueden dictar dos cursos a la vez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L" sz="2600" dirty="0"/>
              <a:t> Un profesor no puede dictar dos cursos a la vez</a:t>
            </a:r>
          </a:p>
          <a:p>
            <a:pPr marL="0" indent="0">
              <a:buNone/>
            </a:pPr>
            <a:endParaRPr lang="es-CL" sz="2600" dirty="0"/>
          </a:p>
          <a:p>
            <a:pPr marL="0" indent="0">
              <a:buNone/>
            </a:pPr>
            <a:r>
              <a:rPr lang="es-CL" sz="2600" dirty="0"/>
              <a:t>¿Cómo abordamos un problema como este?</a:t>
            </a:r>
          </a:p>
          <a:p>
            <a:pPr marL="0" indent="0">
              <a:buNone/>
            </a:pP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443209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𝒔𝒐𝒍𝒗𝒂𝒃𝒍𝒆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=∅,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alguna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variable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s-CL" b="1" dirty="0"/>
                  <a:t>:</a:t>
                </a:r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viola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𝒔𝒐𝒍𝒗𝒂𝒃𝒍𝒆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s-CL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679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D9F6-F599-4C34-8020-7C52ADC7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Modelación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2F7D-25C2-4E33-8DBD-1968F908A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L" dirty="0"/>
              <a:t>Para resolver un problema siempre es necesario:</a:t>
            </a:r>
          </a:p>
          <a:p>
            <a:pPr marL="0" indent="0">
              <a:buNone/>
            </a:pP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Identificar las componentes del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Expresarlas en términos de variables y restricciones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Preocuparse de que las </a:t>
            </a:r>
            <a:r>
              <a:rPr lang="es-CL" b="1" dirty="0">
                <a:solidFill>
                  <a:schemeClr val="accent2"/>
                </a:solidFill>
              </a:rPr>
              <a:t>operaciones</a:t>
            </a:r>
            <a:r>
              <a:rPr lang="es-CL" dirty="0"/>
              <a:t> sean eficientes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¡De no hacerlo bien, no estaríamos ganando nada!</a:t>
            </a:r>
          </a:p>
        </p:txBody>
      </p:sp>
    </p:spTree>
    <p:extLst>
      <p:ext uri="{BB962C8B-B14F-4D97-AF65-F5344CB8AC3E}">
        <p14:creationId xmlns:p14="http://schemas.microsoft.com/office/powerpoint/2010/main" val="293244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22FFD-5896-42B2-A7C9-41A7E03A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N-Queens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4449B2-1643-40B3-B369-42F534AD12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s-CL" dirty="0"/>
                  <a:t>En un tablero de ajedrez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se quieren poner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reinas:</a:t>
                </a:r>
              </a:p>
              <a:p>
                <a:endParaRPr lang="es-CL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s-CL" dirty="0"/>
                  <a:t> Ninguna reina debe poder atacar a otra reina</a:t>
                </a:r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¿Cómo modelamos esto?</a:t>
                </a:r>
              </a:p>
              <a:p>
                <a:pPr marL="0" indent="0">
                  <a:buNone/>
                </a:pPr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4449B2-1643-40B3-B369-42F534AD12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9" t="-42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008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D0570-BCF0-42FF-B283-02D301CD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Sudoku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F1336E-B925-4DE3-935E-019A61CD0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¿Cuáles son las variables en el sudoku?</a:t>
            </a:r>
          </a:p>
          <a:p>
            <a:endParaRPr lang="es-CL" dirty="0"/>
          </a:p>
          <a:p>
            <a:r>
              <a:rPr lang="es-CL" dirty="0"/>
              <a:t>¿Cuáles son sus dominios?</a:t>
            </a:r>
          </a:p>
          <a:p>
            <a:endParaRPr lang="es-CL" dirty="0"/>
          </a:p>
          <a:p>
            <a:r>
              <a:rPr lang="es-CL" dirty="0"/>
              <a:t>¿Cuáles son las restricciones?</a:t>
            </a:r>
          </a:p>
        </p:txBody>
      </p:sp>
    </p:spTree>
    <p:extLst>
      <p:ext uri="{BB962C8B-B14F-4D97-AF65-F5344CB8AC3E}">
        <p14:creationId xmlns:p14="http://schemas.microsoft.com/office/powerpoint/2010/main" val="295231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2315-0684-4E6A-BE47-BD611E8B3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CSP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799EE-214C-4610-936E-913FE0202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L" sz="2400" dirty="0"/>
              <a:t>Problemas como este se llaman de </a:t>
            </a:r>
            <a:r>
              <a:rPr lang="es-CL" sz="2400" b="1" dirty="0">
                <a:solidFill>
                  <a:schemeClr val="accent2"/>
                </a:solidFill>
              </a:rPr>
              <a:t>satisfacción de restricciones</a:t>
            </a:r>
          </a:p>
          <a:p>
            <a:endParaRPr lang="es-CL" sz="2400" dirty="0"/>
          </a:p>
          <a:p>
            <a:r>
              <a:rPr lang="es-CL" sz="2400" dirty="0"/>
              <a:t>Es una familia entera de problemas con las mismas características</a:t>
            </a:r>
          </a:p>
          <a:p>
            <a:endParaRPr lang="es-CL" sz="2400" dirty="0"/>
          </a:p>
          <a:p>
            <a:r>
              <a:rPr lang="es-CL" sz="2400" dirty="0"/>
              <a:t>¿Qué tan rápido podrán resolverse los </a:t>
            </a:r>
            <a:r>
              <a:rPr lang="es-CL" sz="2400" b="1" dirty="0">
                <a:solidFill>
                  <a:schemeClr val="accent2"/>
                </a:solidFill>
              </a:rPr>
              <a:t>CSP</a:t>
            </a:r>
            <a:r>
              <a:rPr lang="es-CL" sz="2400" dirty="0"/>
              <a:t>?</a:t>
            </a:r>
          </a:p>
          <a:p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86338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CB3B4-E4AE-440A-9B9B-4F272869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SAT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893363-3FB1-482F-958C-2577D0A3B4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s-CL" dirty="0"/>
                  <a:t>Sea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s-CL" dirty="0"/>
                  <a:t> una fórmula en lógica proposicional</a:t>
                </a:r>
              </a:p>
              <a:p>
                <a:endParaRPr lang="es-CL" dirty="0"/>
              </a:p>
              <a:p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s-CL" dirty="0"/>
                  <a:t> se dice </a:t>
                </a:r>
                <a:r>
                  <a:rPr lang="es-CL" b="1" dirty="0">
                    <a:solidFill>
                      <a:schemeClr val="accent2"/>
                    </a:solidFill>
                  </a:rPr>
                  <a:t>satisfacible</a:t>
                </a:r>
                <a:r>
                  <a:rPr lang="es-CL" dirty="0"/>
                  <a:t> si existe forma de hacerla verdadera</a:t>
                </a:r>
              </a:p>
              <a:p>
                <a:endParaRPr lang="es-CL" dirty="0"/>
              </a:p>
              <a:p>
                <a:r>
                  <a:rPr lang="es-CL" dirty="0"/>
                  <a:t>Averiguar si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s-CL" dirty="0"/>
                  <a:t> es </a:t>
                </a:r>
                <a:r>
                  <a:rPr lang="es-CL" b="1" dirty="0">
                    <a:solidFill>
                      <a:schemeClr val="accent2"/>
                    </a:solidFill>
                  </a:rPr>
                  <a:t>satisfacible</a:t>
                </a:r>
                <a:r>
                  <a:rPr lang="es-CL" dirty="0"/>
                  <a:t> es </a:t>
                </a:r>
                <a:r>
                  <a:rPr lang="es-CL" b="1" dirty="0">
                    <a:solidFill>
                      <a:srgbClr val="FFC000"/>
                    </a:solidFill>
                  </a:rPr>
                  <a:t>NP-Completo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893363-3FB1-482F-958C-2577D0A3B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 r="-84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04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41CD-7753-49FE-A9C8-1E695576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SAT como CSP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39E2E5-FF2A-4513-BBA4-784B9BE98F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dirty="0"/>
                  <a:t>Queremos encontrar una asignación a cada variable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s-CL" dirty="0"/>
                  <a:t>:</a:t>
                </a:r>
              </a:p>
              <a:p>
                <a:endParaRPr lang="es-CL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s-CL" dirty="0"/>
                  <a:t> La fórmula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s-CL" dirty="0"/>
                  <a:t> debe hacerse verdadera</a:t>
                </a:r>
              </a:p>
              <a:p>
                <a:endParaRPr lang="es-CL" dirty="0"/>
              </a:p>
              <a:p>
                <a:r>
                  <a:rPr lang="es-CL" dirty="0"/>
                  <a:t>¿Qué nos dice esto sobre los </a:t>
                </a:r>
                <a:r>
                  <a:rPr lang="es-CL" b="1" dirty="0">
                    <a:solidFill>
                      <a:schemeClr val="accent2"/>
                    </a:solidFill>
                  </a:rPr>
                  <a:t>CSP</a:t>
                </a:r>
                <a:r>
                  <a:rPr lang="es-CL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39E2E5-FF2A-4513-BBA4-784B9BE98F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99" r="-10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3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F10C7-D2A0-4723-8720-845FEBEF3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Resolver CSPs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0B13D-9111-4B8C-A476-9C067A530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CL" dirty="0"/>
              <a:t>Una forma es generar todas las permutaciones posibles</a:t>
            </a:r>
          </a:p>
          <a:p>
            <a:endParaRPr lang="es-CL" dirty="0"/>
          </a:p>
          <a:p>
            <a:r>
              <a:rPr lang="es-CL" dirty="0"/>
              <a:t>¿Es posible hacerlo mejor?</a:t>
            </a:r>
          </a:p>
          <a:p>
            <a:endParaRPr lang="es-CL" dirty="0"/>
          </a:p>
          <a:p>
            <a:r>
              <a:rPr lang="es-CL" dirty="0"/>
              <a:t>Quizás no es necesario generar </a:t>
            </a:r>
            <a:r>
              <a:rPr lang="es-CL" b="1" dirty="0">
                <a:solidFill>
                  <a:schemeClr val="accent2"/>
                </a:solidFill>
              </a:rPr>
              <a:t>todas</a:t>
            </a:r>
            <a:r>
              <a:rPr lang="es-CL" dirty="0"/>
              <a:t> las permutaciones…</a:t>
            </a:r>
          </a:p>
        </p:txBody>
      </p:sp>
    </p:spTree>
    <p:extLst>
      <p:ext uri="{BB962C8B-B14F-4D97-AF65-F5344CB8AC3E}">
        <p14:creationId xmlns:p14="http://schemas.microsoft.com/office/powerpoint/2010/main" val="95328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0E0F-32D3-44AA-9BA4-75E9388F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CSPs en general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D8C750-C3B0-4DB4-B19A-CC65E7F057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s-CL" dirty="0"/>
                  <a:t>Dadas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L" dirty="0"/>
                  <a:t>con dominios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, ⋯,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Y un set de restricciones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Encontrar una asignación para cada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/>
                  <a:t> que respete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D8C750-C3B0-4DB4-B19A-CC65E7F057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670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470A2-ACD3-4B76-A94C-2FD52489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¿Es posible?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9A113-4562-4A0A-8C99-D653D8932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Dado un problema, ¿es posible resolverlo?</a:t>
            </a:r>
          </a:p>
          <a:p>
            <a:endParaRPr lang="es-CL" dirty="0"/>
          </a:p>
          <a:p>
            <a:r>
              <a:rPr lang="es-CL" dirty="0"/>
              <a:t>La idea es responder esa pregunta recursivamente</a:t>
            </a:r>
          </a:p>
          <a:p>
            <a:endParaRPr lang="es-CL" dirty="0"/>
          </a:p>
          <a:p>
            <a:r>
              <a:rPr lang="es-CL" dirty="0"/>
              <a:t>Si asignamos una variable, ¿qué nos queda?</a:t>
            </a:r>
          </a:p>
        </p:txBody>
      </p:sp>
    </p:spTree>
    <p:extLst>
      <p:ext uri="{BB962C8B-B14F-4D97-AF65-F5344CB8AC3E}">
        <p14:creationId xmlns:p14="http://schemas.microsoft.com/office/powerpoint/2010/main" val="10361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AEC9FB3-6C9D-4401-B306-9CC4ED34E59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0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𝒂𝒔𝒊𝒈𝒏𝒂𝒓</m:t>
                      </m:r>
                      <m:r>
                        <a:rPr lang="es-CL" sz="20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0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𝒔𝒂𝒍𝒂𝒔</m:t>
                      </m:r>
                      <m:r>
                        <a:rPr lang="es-CL" sz="20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0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CL" sz="20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0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𝒉𝒐𝒓𝒂𝒓𝒊𝒐𝒔</m:t>
                      </m:r>
                      <m:d>
                        <m:dPr>
                          <m:ctrlPr>
                            <a:rPr lang="es-CL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s-CL" sz="20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000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000" b="1" dirty="0"/>
                  <a:t>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s-CL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000" b="1" dirty="0"/>
                  <a:t>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s-CL" sz="2000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000" b="1" dirty="0"/>
                  <a:t>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ó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dulos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000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000" b="1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𝒑𝒓𝒐𝒇𝒆𝒔𝒐𝒓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est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ocupado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al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ó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dulo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000" b="1" dirty="0"/>
                  <a:t>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000" b="1" dirty="0"/>
                  <a:t>	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est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ocupada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el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ó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dulo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s-CL" sz="20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</m:oMath>
                </a14:m>
                <a:endParaRPr lang="es-CL" sz="2000" b="1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000" b="1" i="1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Asignar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clase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al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horario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sala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s-CL" sz="2000" b="1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000" b="1" i="1" dirty="0"/>
                  <a:t>	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𝒂𝒔𝒊𝒈𝒏𝒂𝒓</m:t>
                    </m:r>
                    <m:r>
                      <a:rPr lang="es-CL" sz="20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𝒔𝒂𝒍𝒂𝒔</m:t>
                    </m:r>
                    <m:r>
                      <a:rPr lang="es-CL" sz="20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s-CL" sz="20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𝒉𝒐𝒓𝒂𝒓𝒊𝒐𝒔</m:t>
                    </m:r>
                    <m:d>
                      <m:dPr>
                        <m:ctrlPr>
                          <a:rPr lang="es-CL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000" b="1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000" b="1" i="1" dirty="0"/>
                  <a:t>		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000" b="1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000" b="1" i="1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Desa</m:t>
                    </m:r>
                    <m:r>
                      <m:rPr>
                        <m:sty m:val="p"/>
                      </m:rPr>
                      <a:rPr lang="es-CL" sz="2000">
                        <a:latin typeface="Cambria Math" panose="02040503050406030204" pitchFamily="18" charset="0"/>
                      </a:rPr>
                      <m:t>signar</m:t>
                    </m:r>
                    <m:r>
                      <a:rPr lang="es-CL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>
                        <a:latin typeface="Cambria Math" panose="02040503050406030204" pitchFamily="18" charset="0"/>
                      </a:rPr>
                      <m:t>clase</m:t>
                    </m:r>
                    <m:r>
                      <a:rPr lang="es-CL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es-CL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>
                        <a:latin typeface="Cambria Math" panose="02040503050406030204" pitchFamily="18" charset="0"/>
                      </a:rPr>
                      <m:t>al</m:t>
                    </m:r>
                    <m:r>
                      <a:rPr lang="es-CL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>
                        <a:latin typeface="Cambria Math" panose="02040503050406030204" pitchFamily="18" charset="0"/>
                      </a:rPr>
                      <m:t>horario</m:t>
                    </m:r>
                    <m:r>
                      <a:rPr lang="es-CL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s-CL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>
                        <a:latin typeface="Cambria Math" panose="02040503050406030204" pitchFamily="18" charset="0"/>
                      </a:rPr>
                      <m:t>y</m:t>
                    </m:r>
                    <m:r>
                      <a:rPr lang="es-CL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>
                        <a:latin typeface="Cambria Math" panose="02040503050406030204" pitchFamily="18" charset="0"/>
                      </a:rPr>
                      <m:t>sala</m:t>
                    </m:r>
                    <m:r>
                      <a:rPr lang="es-CL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s-CL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000" b="1" i="1" dirty="0"/>
                  <a:t>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sz="2000" b="1" i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AEC9FB3-6C9D-4401-B306-9CC4ED34E5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9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B73C-2D64-4D89-B69B-85E6661D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59FCA-6375-4718-89DA-6430A30F5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L" sz="2400" dirty="0"/>
              <a:t>Esta estrategia se conoce como </a:t>
            </a:r>
            <a:r>
              <a:rPr lang="es-CL" sz="2400" b="1" dirty="0">
                <a:solidFill>
                  <a:schemeClr val="accent2"/>
                </a:solidFill>
              </a:rPr>
              <a:t>backtracking</a:t>
            </a:r>
            <a:endParaRPr lang="es-CL" sz="2400" dirty="0"/>
          </a:p>
          <a:p>
            <a:endParaRPr lang="es-CL" sz="2400" dirty="0"/>
          </a:p>
          <a:p>
            <a:r>
              <a:rPr lang="es-CL" sz="2400" dirty="0"/>
              <a:t>La idea es </a:t>
            </a:r>
            <a:r>
              <a:rPr lang="es-CL" sz="2400" b="1" dirty="0">
                <a:solidFill>
                  <a:schemeClr val="accent2"/>
                </a:solidFill>
              </a:rPr>
              <a:t>descartar</a:t>
            </a:r>
            <a:r>
              <a:rPr lang="es-CL" sz="2400" dirty="0"/>
              <a:t> permutaciones que violan alguna restricción</a:t>
            </a:r>
          </a:p>
          <a:p>
            <a:endParaRPr lang="es-CL" sz="2400" dirty="0"/>
          </a:p>
          <a:p>
            <a:r>
              <a:rPr lang="es-CL" sz="2400" dirty="0"/>
              <a:t>Eso significa que </a:t>
            </a:r>
            <a:r>
              <a:rPr lang="es-CL" sz="2400" b="1" dirty="0">
                <a:solidFill>
                  <a:schemeClr val="accent2"/>
                </a:solidFill>
              </a:rPr>
              <a:t>siempre</a:t>
            </a:r>
            <a:r>
              <a:rPr lang="es-CL" sz="2400" dirty="0"/>
              <a:t> es igual o más rápido que fuerza bruta</a:t>
            </a:r>
          </a:p>
        </p:txBody>
      </p:sp>
    </p:spTree>
    <p:extLst>
      <p:ext uri="{BB962C8B-B14F-4D97-AF65-F5344CB8AC3E}">
        <p14:creationId xmlns:p14="http://schemas.microsoft.com/office/powerpoint/2010/main" val="1989033074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356</TotalTime>
  <Words>458</Words>
  <Application>Microsoft Office PowerPoint</Application>
  <PresentationFormat>On-screen Show (4:3)</PresentationFormat>
  <Paragraphs>100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IIC2133</vt:lpstr>
      <vt:lpstr>Asignación de Salas</vt:lpstr>
      <vt:lpstr>CSP</vt:lpstr>
      <vt:lpstr>SAT</vt:lpstr>
      <vt:lpstr>SAT como CSP</vt:lpstr>
      <vt:lpstr>Resolver CSPs</vt:lpstr>
      <vt:lpstr>CSPs en general</vt:lpstr>
      <vt:lpstr>¿Es posible?</vt:lpstr>
      <vt:lpstr>PowerPoint Presentation</vt:lpstr>
      <vt:lpstr>Backtracking</vt:lpstr>
      <vt:lpstr>PowerPoint Presentation</vt:lpstr>
      <vt:lpstr>Modelación</vt:lpstr>
      <vt:lpstr>N-Queens</vt:lpstr>
      <vt:lpstr>Sudoku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Asignación de Salas</dc:title>
  <dc:creator>Vicente Errázuriz Quiroga</dc:creator>
  <cp:lastModifiedBy>Vicente Errázuriz Quiroga</cp:lastModifiedBy>
  <cp:revision>36</cp:revision>
  <dcterms:created xsi:type="dcterms:W3CDTF">2018-04-17T19:38:35Z</dcterms:created>
  <dcterms:modified xsi:type="dcterms:W3CDTF">2018-04-18T04:16:37Z</dcterms:modified>
</cp:coreProperties>
</file>