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9"/>
  </p:notesMasterIdLst>
  <p:sldIdLst>
    <p:sldId id="294" r:id="rId2"/>
    <p:sldId id="256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3" r:id="rId26"/>
    <p:sldId id="291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5" autoAdjust="0"/>
    <p:restoredTop sz="79018" autoAdjust="0"/>
  </p:normalViewPr>
  <p:slideViewPr>
    <p:cSldViewPr snapToGrid="0" showGuides="1">
      <p:cViewPr varScale="1">
        <p:scale>
          <a:sx n="90" d="100"/>
          <a:sy n="90" d="100"/>
        </p:scale>
        <p:origin x="224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27-05-18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Pensemos en el grafo del problema: cada pueblo/ciudad es un nodo, y cada camino que los conecta una arista. A cada arista hay asociado un </a:t>
            </a:r>
            <a:r>
              <a:rPr lang="es-CL" b="1" dirty="0"/>
              <a:t>costo</a:t>
            </a:r>
            <a:r>
              <a:rPr lang="es-CL" dirty="0"/>
              <a:t>: el costo de reparar ese camino.</a:t>
            </a:r>
          </a:p>
          <a:p>
            <a:endParaRPr lang="es-CL" dirty="0"/>
          </a:p>
          <a:p>
            <a:r>
              <a:rPr lang="es-CL" dirty="0"/>
              <a:t>Queremos un subconjunto de aristas tal que el costo de repararlas todas (la suma de los costos de cada una) sea lo menor posible.</a:t>
            </a:r>
          </a:p>
          <a:p>
            <a:endParaRPr lang="es-CL" dirty="0"/>
          </a:p>
          <a:p>
            <a:r>
              <a:rPr lang="es-CL" dirty="0"/>
              <a:t>El sub-grafo generado por estas aristas necesariamente es </a:t>
            </a:r>
            <a:r>
              <a:rPr lang="es-CL" b="1" dirty="0"/>
              <a:t>acíclico </a:t>
            </a:r>
            <a:r>
              <a:rPr lang="es-CL" b="0" dirty="0"/>
              <a:t>(¿por que?): es un </a:t>
            </a:r>
            <a:r>
              <a:rPr lang="es-CL" b="1" dirty="0"/>
              <a:t>árbol.</a:t>
            </a:r>
          </a:p>
          <a:p>
            <a:endParaRPr lang="es-CL" b="1" dirty="0"/>
          </a:p>
          <a:p>
            <a:r>
              <a:rPr lang="es-CL" b="0" dirty="0"/>
              <a:t>Cada nodo debe estar incluido, sino, no estaríamos garantizando la conectividad de toda la región, por lo que debe ser un árbol de </a:t>
            </a:r>
            <a:r>
              <a:rPr lang="es-CL" b="1" dirty="0"/>
              <a:t>cobertura.</a:t>
            </a:r>
            <a:endParaRPr lang="es-CL" b="0" dirty="0"/>
          </a:p>
          <a:p>
            <a:endParaRPr lang="es-CL" b="1" dirty="0"/>
          </a:p>
          <a:p>
            <a:r>
              <a:rPr lang="es-CL" b="0" dirty="0"/>
              <a:t>Estamos buscando lo que se conoce como </a:t>
            </a:r>
            <a:r>
              <a:rPr lang="es-CL" b="1" dirty="0"/>
              <a:t>árbol</a:t>
            </a:r>
            <a:r>
              <a:rPr lang="es-CL" b="0" dirty="0"/>
              <a:t> de </a:t>
            </a:r>
            <a:r>
              <a:rPr lang="es-CL" b="1" dirty="0"/>
              <a:t>cobertura mínimo</a:t>
            </a:r>
            <a:r>
              <a:rPr lang="es-CL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51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Nótese que los MST no son únicos. Esto dependerá únicamente de si todas las aristas del grafo tienen distinto costo.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461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Estos conjuntos de vértices son una </a:t>
                </a:r>
                <a:r>
                  <a:rPr lang="es-CL" b="1" dirty="0"/>
                  <a:t>partición</a:t>
                </a:r>
                <a:r>
                  <a:rPr lang="es-CL" dirty="0"/>
                  <a:t> del grafo, es decir,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       </m:t>
                    </m:r>
                    <m:sSub>
                      <m:sSub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228600" indent="-228600">
                  <a:buAutoNum type="arabicParenR"/>
                </a:pPr>
                <a:r>
                  <a:rPr lang="es-CL" dirty="0"/>
                  <a:t>Al menos una de estas aristas debe pertenecer a un MST, ya que sino no sería de </a:t>
                </a:r>
                <a:r>
                  <a:rPr lang="es-CL" b="0" dirty="0"/>
                  <a:t>cobertura</a:t>
                </a:r>
              </a:p>
              <a:p>
                <a:pPr marL="228600" indent="-228600">
                  <a:buAutoNum type="arabicParenR"/>
                </a:pPr>
                <a:r>
                  <a:rPr lang="es-CL" dirty="0"/>
                  <a:t>La menor de estas aristas </a:t>
                </a:r>
                <a:r>
                  <a:rPr lang="es-CL" b="1" dirty="0"/>
                  <a:t>siempre</a:t>
                </a:r>
                <a:r>
                  <a:rPr lang="es-CL" b="0" dirty="0"/>
                  <a:t> pertenece a algún MST. </a:t>
                </a:r>
                <a:r>
                  <a:rPr lang="es-CL" b="1" dirty="0"/>
                  <a:t>Demostrar</a:t>
                </a:r>
                <a:endParaRPr lang="es-CL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Estos conjuntos de vértices son una </a:t>
                </a:r>
                <a:r>
                  <a:rPr lang="es-CL" b="1" dirty="0"/>
                  <a:t>partición</a:t>
                </a:r>
                <a:r>
                  <a:rPr lang="es-CL" dirty="0"/>
                  <a:t> del grafo, es decir, </a:t>
                </a:r>
                <a:r>
                  <a:rPr lang="es-CL" b="0" i="0">
                    <a:latin typeface="Cambria Math" panose="02040503050406030204" pitchFamily="18" charset="0"/>
                  </a:rPr>
                  <a:t>𝑉_1∪𝑉_2=𝑉,        𝑉_1∩𝑉_2=∅</a:t>
                </a: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228600" indent="-228600">
                  <a:buAutoNum type="arabicParenR"/>
                </a:pPr>
                <a:r>
                  <a:rPr lang="es-CL" dirty="0"/>
                  <a:t>Al menos una de estas aristas debe pertenecer a un MST, ya que sino no sería de </a:t>
                </a:r>
                <a:r>
                  <a:rPr lang="es-CL" b="0" dirty="0"/>
                  <a:t>cobertura</a:t>
                </a:r>
              </a:p>
              <a:p>
                <a:pPr marL="228600" indent="-228600">
                  <a:buAutoNum type="arabicParenR"/>
                </a:pPr>
                <a:r>
                  <a:rPr lang="es-CL" dirty="0"/>
                  <a:t>La menor de estas aristas </a:t>
                </a:r>
                <a:r>
                  <a:rPr lang="es-CL" b="1" dirty="0"/>
                  <a:t>siempre</a:t>
                </a:r>
                <a:r>
                  <a:rPr lang="es-CL" b="0" dirty="0"/>
                  <a:t> pertenece a algún MST. </a:t>
                </a:r>
                <a:r>
                  <a:rPr lang="es-CL" b="1" dirty="0"/>
                  <a:t>Demostrar</a:t>
                </a:r>
                <a:endParaRPr lang="es-CL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7701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idea es ir revisando nodo por nodo, agregando una arista a la vez.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8418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¿Cómo hacemos esto de manera eficiente? En especial el paso 2. ¿Será posible usar </a:t>
            </a:r>
            <a:r>
              <a:rPr lang="es-CL"/>
              <a:t>alguna </a:t>
            </a:r>
            <a:r>
              <a:rPr lang="es-CL" b="1"/>
              <a:t>estructura de datos</a:t>
            </a:r>
            <a:r>
              <a:rPr lang="es-CL"/>
              <a:t>?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9126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Asumiremos que la clave de cada nodo es inicialmente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Asumiremos que la clave de cada nodo es inicialmente </a:t>
                </a:r>
                <a:r>
                  <a:rPr lang="es-CL" b="0" i="0">
                    <a:latin typeface="Cambria Math" panose="02040503050406030204" pitchFamily="18" charset="0"/>
                  </a:rPr>
                  <a:t>∞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5420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Lo crucial es lo que habíamos mencionado antes, de que la arista más chica que cruza el corte necesariamente pertenece al MST.</a:t>
                </a:r>
              </a:p>
              <a:p>
                <a:endParaRPr lang="es-CL" dirty="0"/>
              </a:p>
              <a:p>
                <a:r>
                  <a:rPr lang="es-CL" dirty="0"/>
                  <a:t>La complejidad usando un heap como vimos es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Lo crucial es lo que habíamos mencionado antes, de que la arista más chica que cruza el corte necesariamente pertenece al MST.</a:t>
                </a:r>
              </a:p>
              <a:p>
                <a:endParaRPr lang="es-CL" dirty="0"/>
              </a:p>
              <a:p>
                <a:r>
                  <a:rPr lang="es-CL" dirty="0"/>
                  <a:t>La complejidad usando un heap como vimos es de </a:t>
                </a:r>
                <a:r>
                  <a:rPr lang="es-CL" b="0" i="0">
                    <a:latin typeface="Cambria Math" panose="02040503050406030204" pitchFamily="18" charset="0"/>
                  </a:rPr>
                  <a:t>𝑂(𝐸 log⁡〖𝑉)〗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75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Queda claro que no todos los algoritmos codiciosos llevan al óptimo.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5641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s-CL" dirty="0"/>
              <a:t>El problema debe tener </a:t>
            </a:r>
            <a:r>
              <a:rPr lang="es-CL" b="1" dirty="0"/>
              <a:t>subestructura optima</a:t>
            </a:r>
            <a:r>
              <a:rPr lang="es-CL" dirty="0"/>
              <a:t>, es decir, la solución óptima de algún sub-problema está contenida en la solución optima del problema en si.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/>
              <a:t>Al agregar la decisión codiciosa a la solución óptima de un sub-problema, obtenemos la solución óptima del problema.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904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=""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600" b="1"/>
              <a:t>Grafos con costos - I</a:t>
            </a:r>
          </a:p>
        </p:txBody>
      </p:sp>
    </p:spTree>
    <p:extLst>
      <p:ext uri="{BB962C8B-B14F-4D97-AF65-F5344CB8AC3E}">
        <p14:creationId xmlns:p14="http://schemas.microsoft.com/office/powerpoint/2010/main" val="128248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="" xmlns:a16="http://schemas.microsoft.com/office/drawing/2014/main" id="{E588AAFE-03B4-4289-BA3C-8F0EBA59CC6A}"/>
                  </a:ext>
                </a:extLst>
              </p:cNvPr>
              <p:cNvSpPr/>
              <p:nvPr/>
            </p:nvSpPr>
            <p:spPr>
              <a:xfrm>
                <a:off x="5948589" y="2033962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588AAFE-03B4-4289-BA3C-8F0EBA59C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589" y="2033962"/>
                <a:ext cx="662474" cy="66247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="" xmlns:a16="http://schemas.microsoft.com/office/drawing/2014/main" id="{017EB91A-E4D4-426A-991C-DCD123ED9927}"/>
                  </a:ext>
                </a:extLst>
              </p:cNvPr>
              <p:cNvSpPr/>
              <p:nvPr/>
            </p:nvSpPr>
            <p:spPr>
              <a:xfrm>
                <a:off x="2530297" y="1319804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17EB91A-E4D4-426A-991C-DCD123ED9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297" y="1319804"/>
                <a:ext cx="662474" cy="662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="" xmlns:a16="http://schemas.microsoft.com/office/drawing/2014/main" id="{89B1BDDD-D401-43FD-B671-BAD0F8D87F35}"/>
                  </a:ext>
                </a:extLst>
              </p:cNvPr>
              <p:cNvSpPr/>
              <p:nvPr/>
            </p:nvSpPr>
            <p:spPr>
              <a:xfrm>
                <a:off x="2519583" y="5501385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9B1BDDD-D401-43FD-B671-BAD0F8D87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583" y="5501385"/>
                <a:ext cx="662474" cy="662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="" xmlns:a16="http://schemas.microsoft.com/office/drawing/2014/main" id="{F923BA75-B791-436E-B22C-908C849E17B5}"/>
                  </a:ext>
                </a:extLst>
              </p:cNvPr>
              <p:cNvSpPr/>
              <p:nvPr/>
            </p:nvSpPr>
            <p:spPr>
              <a:xfrm>
                <a:off x="5948589" y="4787226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923BA75-B791-436E-B22C-908C849E1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589" y="4787226"/>
                <a:ext cx="662474" cy="662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="" xmlns:a16="http://schemas.microsoft.com/office/drawing/2014/main" id="{5F0A9028-7D0C-4D91-9EF9-D24BE892210F}"/>
                  </a:ext>
                </a:extLst>
              </p:cNvPr>
              <p:cNvSpPr/>
              <p:nvPr/>
            </p:nvSpPr>
            <p:spPr>
              <a:xfrm>
                <a:off x="7670069" y="3412838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F0A9028-7D0C-4D91-9EF9-D24BE8922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069" y="3412838"/>
                <a:ext cx="662474" cy="662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="" xmlns:a16="http://schemas.microsoft.com/office/drawing/2014/main" id="{F78D5053-34DD-462C-858F-41E37D50C3C9}"/>
                  </a:ext>
                </a:extLst>
              </p:cNvPr>
              <p:cNvSpPr/>
              <p:nvPr/>
            </p:nvSpPr>
            <p:spPr>
              <a:xfrm>
                <a:off x="798406" y="3410594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78D5053-34DD-462C-858F-41E37D50C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06" y="3410594"/>
                <a:ext cx="662474" cy="662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8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="" xmlns:a16="http://schemas.microsoft.com/office/drawing/2014/main" id="{E588AAFE-03B4-4289-BA3C-8F0EBA59CC6A}"/>
                  </a:ext>
                </a:extLst>
              </p:cNvPr>
              <p:cNvSpPr/>
              <p:nvPr/>
            </p:nvSpPr>
            <p:spPr>
              <a:xfrm>
                <a:off x="5948589" y="2033962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588AAFE-03B4-4289-BA3C-8F0EBA59C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589" y="2033962"/>
                <a:ext cx="662474" cy="66247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="" xmlns:a16="http://schemas.microsoft.com/office/drawing/2014/main" id="{017EB91A-E4D4-426A-991C-DCD123ED9927}"/>
                  </a:ext>
                </a:extLst>
              </p:cNvPr>
              <p:cNvSpPr/>
              <p:nvPr/>
            </p:nvSpPr>
            <p:spPr>
              <a:xfrm>
                <a:off x="2530297" y="1319804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17EB91A-E4D4-426A-991C-DCD123ED9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297" y="1319804"/>
                <a:ext cx="662474" cy="662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="" xmlns:a16="http://schemas.microsoft.com/office/drawing/2014/main" id="{89B1BDDD-D401-43FD-B671-BAD0F8D87F35}"/>
                  </a:ext>
                </a:extLst>
              </p:cNvPr>
              <p:cNvSpPr/>
              <p:nvPr/>
            </p:nvSpPr>
            <p:spPr>
              <a:xfrm>
                <a:off x="2519583" y="5501385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9B1BDDD-D401-43FD-B671-BAD0F8D87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583" y="5501385"/>
                <a:ext cx="662474" cy="662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="" xmlns:a16="http://schemas.microsoft.com/office/drawing/2014/main" id="{F923BA75-B791-436E-B22C-908C849E17B5}"/>
                  </a:ext>
                </a:extLst>
              </p:cNvPr>
              <p:cNvSpPr/>
              <p:nvPr/>
            </p:nvSpPr>
            <p:spPr>
              <a:xfrm>
                <a:off x="5948589" y="4787226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923BA75-B791-436E-B22C-908C849E1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589" y="4787226"/>
                <a:ext cx="662474" cy="662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="" xmlns:a16="http://schemas.microsoft.com/office/drawing/2014/main" id="{5F0A9028-7D0C-4D91-9EF9-D24BE892210F}"/>
                  </a:ext>
                </a:extLst>
              </p:cNvPr>
              <p:cNvSpPr/>
              <p:nvPr/>
            </p:nvSpPr>
            <p:spPr>
              <a:xfrm>
                <a:off x="7670069" y="3412838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F0A9028-7D0C-4D91-9EF9-D24BE8922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069" y="3412838"/>
                <a:ext cx="662474" cy="662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="" xmlns:a16="http://schemas.microsoft.com/office/drawing/2014/main" id="{F78D5053-34DD-462C-858F-41E37D50C3C9}"/>
                  </a:ext>
                </a:extLst>
              </p:cNvPr>
              <p:cNvSpPr/>
              <p:nvPr/>
            </p:nvSpPr>
            <p:spPr>
              <a:xfrm>
                <a:off x="798406" y="3410594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78D5053-34DD-462C-858F-41E37D50C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06" y="3410594"/>
                <a:ext cx="662474" cy="662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7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31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="" xmlns:a16="http://schemas.microsoft.com/office/drawing/2014/main" id="{5F0A9028-7D0C-4D91-9EF9-D24BE892210F}"/>
                  </a:ext>
                </a:extLst>
              </p:cNvPr>
              <p:cNvSpPr/>
              <p:nvPr/>
            </p:nvSpPr>
            <p:spPr>
              <a:xfrm>
                <a:off x="7670069" y="3412838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F0A9028-7D0C-4D91-9EF9-D24BE8922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069" y="3412838"/>
                <a:ext cx="662474" cy="66247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991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31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="" xmlns:a16="http://schemas.microsoft.com/office/drawing/2014/main" id="{5F0A9028-7D0C-4D91-9EF9-D24BE892210F}"/>
                  </a:ext>
                </a:extLst>
              </p:cNvPr>
              <p:cNvSpPr/>
              <p:nvPr/>
            </p:nvSpPr>
            <p:spPr>
              <a:xfrm>
                <a:off x="7670069" y="3412838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F0A9028-7D0C-4D91-9EF9-D24BE8922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069" y="3412838"/>
                <a:ext cx="662474" cy="66247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0506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="" xmlns:a16="http://schemas.microsoft.com/office/drawing/2014/main" id="{5F0A9028-7D0C-4D91-9EF9-D24BE892210F}"/>
                  </a:ext>
                </a:extLst>
              </p:cNvPr>
              <p:cNvSpPr/>
              <p:nvPr/>
            </p:nvSpPr>
            <p:spPr>
              <a:xfrm>
                <a:off x="7670069" y="3412838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F0A9028-7D0C-4D91-9EF9-D24BE8922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069" y="3412838"/>
                <a:ext cx="662474" cy="66247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7628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="" xmlns:a16="http://schemas.microsoft.com/office/drawing/2014/main" id="{5F0A9028-7D0C-4D91-9EF9-D24BE892210F}"/>
                  </a:ext>
                </a:extLst>
              </p:cNvPr>
              <p:cNvSpPr/>
              <p:nvPr/>
            </p:nvSpPr>
            <p:spPr>
              <a:xfrm>
                <a:off x="7670069" y="3412838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F0A9028-7D0C-4D91-9EF9-D24BE8922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069" y="3412838"/>
                <a:ext cx="662474" cy="66247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200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30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7158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30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088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26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0287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26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73752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0B81B0-8216-4B31-A8A8-99AFCCC7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desastre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972CAA-45CF-4E60-A440-84A907D23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Un terremoto ha devastado la Región del Maule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Se han caído puentes y destruido caminos enteros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Hay demasiado que reparar para hacerlo todo de una vez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Lo prioritario es restaurar la conectividad vial</a:t>
            </a:r>
          </a:p>
          <a:p>
            <a:pPr marL="0" indent="0">
              <a:lnSpc>
                <a:spcPct val="120000"/>
              </a:lnSpc>
              <a:buNone/>
            </a:pPr>
            <a:endParaRPr lang="es-CL" dirty="0"/>
          </a:p>
          <a:p>
            <a:pPr marL="0" indent="0">
              <a:lnSpc>
                <a:spcPct val="120000"/>
              </a:lnSpc>
              <a:buNone/>
            </a:pPr>
            <a:r>
              <a:rPr lang="es-CL" dirty="0"/>
              <a:t>¿Cuál es la forma más barata de hacer esto?</a:t>
            </a:r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878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26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750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26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97672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26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5298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26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18358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26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85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DE4FEF-64F2-4AEE-A4DC-F50B8782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Correctitud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53E58A-E8F2-414A-AFC5-55E56F81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¿Cómo demostramos que Prim es correcto?</a:t>
            </a:r>
          </a:p>
          <a:p>
            <a:endParaRPr lang="es-CL" dirty="0"/>
          </a:p>
          <a:p>
            <a:r>
              <a:rPr lang="es-CL" dirty="0"/>
              <a:t>¿Cuál es su complejidad?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90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C4DA6D-4C83-43FD-8764-65F8E826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 </a:t>
            </a:r>
            <a:r>
              <a:rPr lang="es-CL" i="1" dirty="0"/>
              <a:t>Greedy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6541CF-E47D-4813-ADAB-606604695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Esta estrategia algorítmica es la conocida como </a:t>
            </a:r>
            <a:r>
              <a:rPr lang="es-CL" b="1" dirty="0">
                <a:solidFill>
                  <a:schemeClr val="accent2"/>
                </a:solidFill>
              </a:rPr>
              <a:t>codiciosa</a:t>
            </a:r>
            <a:endParaRPr lang="es-CL" dirty="0">
              <a:solidFill>
                <a:schemeClr val="accent2"/>
              </a:solidFill>
            </a:endParaRPr>
          </a:p>
          <a:p>
            <a:endParaRPr lang="es-CL" dirty="0"/>
          </a:p>
          <a:p>
            <a:r>
              <a:rPr lang="es-CL" dirty="0"/>
              <a:t>En cada paso, el algoritmo escoge un </a:t>
            </a:r>
            <a:r>
              <a:rPr lang="es-CL" b="1" dirty="0">
                <a:solidFill>
                  <a:schemeClr val="accent2"/>
                </a:solidFill>
              </a:rPr>
              <a:t>óptimo local</a:t>
            </a:r>
          </a:p>
          <a:p>
            <a:endParaRPr lang="es-CL" b="1" dirty="0"/>
          </a:p>
          <a:p>
            <a:r>
              <a:rPr lang="es-CL" dirty="0"/>
              <a:t>Con la esperanza de llegar al </a:t>
            </a:r>
            <a:r>
              <a:rPr lang="es-CL" b="1" dirty="0">
                <a:solidFill>
                  <a:schemeClr val="accent2"/>
                </a:solidFill>
              </a:rPr>
              <a:t>óptimo global</a:t>
            </a:r>
          </a:p>
        </p:txBody>
      </p:sp>
    </p:spTree>
    <p:extLst>
      <p:ext uri="{BB962C8B-B14F-4D97-AF65-F5344CB8AC3E}">
        <p14:creationId xmlns:p14="http://schemas.microsoft.com/office/powerpoint/2010/main" val="41646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5B8A45-F26D-4247-8880-8D2DAE5D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Optimalidad </a:t>
            </a:r>
            <a:r>
              <a:rPr lang="es-CL" i="1" dirty="0"/>
              <a:t>Greedy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C57874-D5F9-44F0-9CA5-3B823DF81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Los algoritmos </a:t>
            </a:r>
            <a:r>
              <a:rPr lang="es-CL" b="1" i="1" dirty="0">
                <a:solidFill>
                  <a:schemeClr val="accent2"/>
                </a:solidFill>
              </a:rPr>
              <a:t>greedy</a:t>
            </a:r>
            <a:r>
              <a:rPr lang="es-CL" dirty="0"/>
              <a:t> son muy veloces</a:t>
            </a:r>
          </a:p>
          <a:p>
            <a:endParaRPr lang="es-CL" dirty="0"/>
          </a:p>
          <a:p>
            <a:r>
              <a:rPr lang="es-CL" dirty="0"/>
              <a:t>Pero no siempre sirven para encontrar el </a:t>
            </a:r>
            <a:r>
              <a:rPr lang="es-CL" b="1" dirty="0">
                <a:solidFill>
                  <a:schemeClr val="accent2"/>
                </a:solidFill>
              </a:rPr>
              <a:t>óptimo</a:t>
            </a:r>
          </a:p>
          <a:p>
            <a:endParaRPr lang="es-CL" dirty="0"/>
          </a:p>
          <a:p>
            <a:r>
              <a:rPr lang="es-CL" dirty="0"/>
              <a:t>¿Qué debe cumplirse en un problema para esto?</a:t>
            </a:r>
          </a:p>
        </p:txBody>
      </p:sp>
    </p:spTree>
    <p:extLst>
      <p:ext uri="{BB962C8B-B14F-4D97-AF65-F5344CB8AC3E}">
        <p14:creationId xmlns:p14="http://schemas.microsoft.com/office/powerpoint/2010/main" val="242179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B943240-F655-4885-B17C-35726E4680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026" name="Picture 2" descr="http://www.turismovirtual.cl/vii/vii.jpg">
            <a:extLst>
              <a:ext uri="{FF2B5EF4-FFF2-40B4-BE49-F238E27FC236}">
                <a16:creationId xmlns="" xmlns:a16="http://schemas.microsoft.com/office/drawing/2014/main" id="{FFBC5FED-48E9-475D-B1C2-8A0EB2C59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2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C3F834-EBCC-4D69-9553-3448DADA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MST: 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36C1E4-1A7C-442B-9C77-E3355141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01" y="1287532"/>
            <a:ext cx="8892539" cy="49040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sz="2700" dirty="0"/>
              <a:t>Es un </a:t>
            </a:r>
            <a:r>
              <a:rPr lang="es-CL" sz="2700" b="1" dirty="0">
                <a:solidFill>
                  <a:schemeClr val="accent2"/>
                </a:solidFill>
              </a:rPr>
              <a:t>árbol</a:t>
            </a:r>
            <a:r>
              <a:rPr lang="es-CL" sz="2700" dirty="0"/>
              <a:t>: sus aristas no forman ciclos</a:t>
            </a:r>
          </a:p>
          <a:p>
            <a:pPr marL="0" indent="0">
              <a:buNone/>
            </a:pPr>
            <a:endParaRPr lang="es-CL" sz="2700" dirty="0"/>
          </a:p>
          <a:p>
            <a:pPr marL="0" indent="0">
              <a:buNone/>
            </a:pPr>
            <a:r>
              <a:rPr lang="es-CL" sz="2700" dirty="0"/>
              <a:t>Es de </a:t>
            </a:r>
            <a:r>
              <a:rPr lang="es-CL" sz="2700" b="1" dirty="0">
                <a:solidFill>
                  <a:schemeClr val="accent2"/>
                </a:solidFill>
              </a:rPr>
              <a:t>cobertura</a:t>
            </a:r>
            <a:r>
              <a:rPr lang="es-CL" sz="2700" dirty="0"/>
              <a:t>: el grafo es conexo</a:t>
            </a:r>
          </a:p>
          <a:p>
            <a:pPr marL="0" indent="0">
              <a:buNone/>
            </a:pPr>
            <a:endParaRPr lang="es-CL" sz="2700" dirty="0"/>
          </a:p>
          <a:p>
            <a:pPr marL="0" indent="0">
              <a:buNone/>
            </a:pPr>
            <a:r>
              <a:rPr lang="es-CL" sz="2700" dirty="0"/>
              <a:t>Es </a:t>
            </a:r>
            <a:r>
              <a:rPr lang="es-CL" sz="2700" b="1" dirty="0">
                <a:solidFill>
                  <a:schemeClr val="accent2"/>
                </a:solidFill>
              </a:rPr>
              <a:t>mínimo</a:t>
            </a:r>
            <a:r>
              <a:rPr lang="es-CL" sz="2700" dirty="0"/>
              <a:t>: no existe árbol de cobertura con menor costo total</a:t>
            </a:r>
          </a:p>
        </p:txBody>
      </p:sp>
    </p:spTree>
    <p:extLst>
      <p:ext uri="{BB962C8B-B14F-4D97-AF65-F5344CB8AC3E}">
        <p14:creationId xmlns:p14="http://schemas.microsoft.com/office/powerpoint/2010/main" val="242146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8677B0-65E1-4384-AD31-48EED476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corte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="" xmlns:a16="http://schemas.microsoft.com/office/drawing/2014/main" id="{BF4DDDF5-6755-492E-9B29-50E7C72195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es-CL" sz="2500" b="1" dirty="0">
                    <a:solidFill>
                      <a:schemeClr val="accent2"/>
                    </a:solidFill>
                  </a:rPr>
                  <a:t>Cortemos</a:t>
                </a:r>
                <a:r>
                  <a:rPr lang="es-CL" sz="2500" dirty="0"/>
                  <a:t> el grafo en dos conjuntos de vértices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5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25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5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sz="2500" dirty="0"/>
              </a:p>
              <a:p>
                <a:endParaRPr lang="es-CL" sz="2500" dirty="0"/>
              </a:p>
              <a:p>
                <a:r>
                  <a:rPr lang="es-CL" sz="2500" dirty="0"/>
                  <a:t>Una arista </a:t>
                </a:r>
                <a:r>
                  <a:rPr lang="es-CL" sz="2500" b="1" dirty="0">
                    <a:solidFill>
                      <a:schemeClr val="accent2"/>
                    </a:solidFill>
                  </a:rPr>
                  <a:t>cruza</a:t>
                </a:r>
                <a:r>
                  <a:rPr lang="es-CL" sz="2500" b="1" dirty="0"/>
                  <a:t> </a:t>
                </a:r>
                <a:r>
                  <a:rPr lang="es-CL" sz="2500" dirty="0"/>
                  <a:t>el corte si un extremo está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5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2500" b="1" dirty="0"/>
                  <a:t> </a:t>
                </a:r>
                <a:r>
                  <a:rPr lang="es-CL" sz="2500" dirty="0"/>
                  <a:t>y el otro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5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sz="2500" b="1" dirty="0"/>
              </a:p>
              <a:p>
                <a:endParaRPr lang="es-CL" sz="2500" b="1" dirty="0"/>
              </a:p>
              <a:p>
                <a:r>
                  <a:rPr lang="es-CL" sz="2500" dirty="0"/>
                  <a:t>¿Qué podemos afirmar respecto a estas aristas y los </a:t>
                </a:r>
                <a:r>
                  <a:rPr lang="es-CL" sz="2500" b="1" dirty="0">
                    <a:solidFill>
                      <a:schemeClr val="accent2"/>
                    </a:solidFill>
                  </a:rPr>
                  <a:t>MST</a:t>
                </a:r>
                <a:r>
                  <a:rPr lang="es-CL" sz="2500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4DDDF5-6755-492E-9B29-50E7C7219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3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40651F-610D-4CD4-93F8-55F79984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Buscando un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832101-83F1-4189-BB1A-C806ACE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CL" dirty="0"/>
              <a:t>Si para cada corte la arista más pequeña está en un </a:t>
            </a:r>
            <a:r>
              <a:rPr lang="es-CL" b="1" dirty="0">
                <a:solidFill>
                  <a:schemeClr val="accent2"/>
                </a:solidFill>
              </a:rPr>
              <a:t>MST</a:t>
            </a:r>
          </a:p>
          <a:p>
            <a:endParaRPr lang="es-CL" dirty="0"/>
          </a:p>
          <a:p>
            <a:r>
              <a:rPr lang="es-CL" dirty="0"/>
              <a:t>¿Cómo podemos encontrar un </a:t>
            </a:r>
            <a:r>
              <a:rPr lang="es-CL" b="1" dirty="0">
                <a:solidFill>
                  <a:schemeClr val="accent2"/>
                </a:solidFill>
              </a:rPr>
              <a:t>MST</a:t>
            </a:r>
            <a:r>
              <a:rPr lang="es-CL" dirty="0"/>
              <a:t>?</a:t>
            </a:r>
          </a:p>
          <a:p>
            <a:endParaRPr lang="es-CL" dirty="0"/>
          </a:p>
          <a:p>
            <a:r>
              <a:rPr lang="es-CL" dirty="0"/>
              <a:t>¿Podremos construirlo una arista a la vez?</a:t>
            </a:r>
          </a:p>
        </p:txBody>
      </p:sp>
    </p:spTree>
    <p:extLst>
      <p:ext uri="{BB962C8B-B14F-4D97-AF65-F5344CB8AC3E}">
        <p14:creationId xmlns:p14="http://schemas.microsoft.com/office/powerpoint/2010/main" val="41785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981DD6-BF48-44F2-BBBA-CECB9857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plan general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BACA36AD-3EC9-4326-8B70-2374D59B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56795"/>
            <a:ext cx="8641076" cy="709449"/>
          </a:xfrm>
        </p:spPr>
        <p:txBody>
          <a:bodyPr>
            <a:normAutofit lnSpcReduction="10000"/>
          </a:bodyPr>
          <a:lstStyle/>
          <a:p>
            <a:pPr algn="ctr"/>
            <a:r>
              <a:rPr lang="es-CL" dirty="0"/>
              <a:t>¿Cuál debería ser el siguiente nodo a revisar?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AF673A54-2A11-4A6E-81AA-D6DD102F8D17}"/>
              </a:ext>
            </a:extLst>
          </p:cNvPr>
          <p:cNvCxnSpPr>
            <a:endCxn id="9" idx="4"/>
          </p:cNvCxnSpPr>
          <p:nvPr/>
        </p:nvCxnSpPr>
        <p:spPr>
          <a:xfrm flipV="1">
            <a:off x="3208188" y="1907628"/>
            <a:ext cx="1371600" cy="141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D2F0C6B1-66C4-4674-A6C9-5C79934F7F50}"/>
              </a:ext>
            </a:extLst>
          </p:cNvPr>
          <p:cNvCxnSpPr/>
          <p:nvPr/>
        </p:nvCxnSpPr>
        <p:spPr>
          <a:xfrm>
            <a:off x="3586560" y="2758966"/>
            <a:ext cx="1434662" cy="268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E07E3246-3C04-4BA6-938C-5123C1014FE6}"/>
              </a:ext>
            </a:extLst>
          </p:cNvPr>
          <p:cNvCxnSpPr>
            <a:cxnSpLocks/>
          </p:cNvCxnSpPr>
          <p:nvPr/>
        </p:nvCxnSpPr>
        <p:spPr>
          <a:xfrm flipV="1">
            <a:off x="3901870" y="3673366"/>
            <a:ext cx="1403131" cy="567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33C7C03C-15AF-4D30-B6F0-D24905514A37}"/>
              </a:ext>
            </a:extLst>
          </p:cNvPr>
          <p:cNvCxnSpPr/>
          <p:nvPr/>
        </p:nvCxnSpPr>
        <p:spPr>
          <a:xfrm>
            <a:off x="3539264" y="4524705"/>
            <a:ext cx="2270234" cy="362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71D2DA72-D6DE-4F5E-B65A-A22647AB39AD}"/>
              </a:ext>
            </a:extLst>
          </p:cNvPr>
          <p:cNvCxnSpPr/>
          <p:nvPr/>
        </p:nvCxnSpPr>
        <p:spPr>
          <a:xfrm flipV="1">
            <a:off x="3586560" y="5092263"/>
            <a:ext cx="2080998" cy="122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FA9F8153-CDF1-4D7B-8EA6-D80A3F6DB156}"/>
              </a:ext>
            </a:extLst>
          </p:cNvPr>
          <p:cNvSpPr/>
          <p:nvPr/>
        </p:nvSpPr>
        <p:spPr>
          <a:xfrm>
            <a:off x="1332173" y="1729244"/>
            <a:ext cx="2790467" cy="3880254"/>
          </a:xfrm>
          <a:custGeom>
            <a:avLst/>
            <a:gdLst>
              <a:gd name="connsiteX0" fmla="*/ 551711 w 2790467"/>
              <a:gd name="connsiteY0" fmla="*/ 146853 h 3880254"/>
              <a:gd name="connsiteX1" fmla="*/ 1403049 w 2790467"/>
              <a:gd name="connsiteY1" fmla="*/ 36495 h 3880254"/>
              <a:gd name="connsiteX2" fmla="*/ 2207090 w 2790467"/>
              <a:gd name="connsiteY2" fmla="*/ 682881 h 3880254"/>
              <a:gd name="connsiteX3" fmla="*/ 2317449 w 2790467"/>
              <a:gd name="connsiteY3" fmla="*/ 1644578 h 3880254"/>
              <a:gd name="connsiteX4" fmla="*/ 2790414 w 2790467"/>
              <a:gd name="connsiteY4" fmla="*/ 2196371 h 3880254"/>
              <a:gd name="connsiteX5" fmla="*/ 2285918 w 2790467"/>
              <a:gd name="connsiteY5" fmla="*/ 3741391 h 3880254"/>
              <a:gd name="connsiteX6" fmla="*/ 646304 w 2790467"/>
              <a:gd name="connsiteY6" fmla="*/ 3694095 h 3880254"/>
              <a:gd name="connsiteX7" fmla="*/ 141808 w 2790467"/>
              <a:gd name="connsiteY7" fmla="*/ 2748164 h 3880254"/>
              <a:gd name="connsiteX8" fmla="*/ 62980 w 2790467"/>
              <a:gd name="connsiteY8" fmla="*/ 1471157 h 3880254"/>
              <a:gd name="connsiteX9" fmla="*/ 31449 w 2790467"/>
              <a:gd name="connsiteY9" fmla="*/ 698647 h 3880254"/>
              <a:gd name="connsiteX10" fmla="*/ 551711 w 2790467"/>
              <a:gd name="connsiteY10" fmla="*/ 146853 h 388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0467" h="3880254">
                <a:moveTo>
                  <a:pt x="551711" y="146853"/>
                </a:moveTo>
                <a:cubicBezTo>
                  <a:pt x="780311" y="36494"/>
                  <a:pt x="1127153" y="-52843"/>
                  <a:pt x="1403049" y="36495"/>
                </a:cubicBezTo>
                <a:cubicBezTo>
                  <a:pt x="1678946" y="125833"/>
                  <a:pt x="2054690" y="414867"/>
                  <a:pt x="2207090" y="682881"/>
                </a:cubicBezTo>
                <a:cubicBezTo>
                  <a:pt x="2359490" y="950895"/>
                  <a:pt x="2220228" y="1392330"/>
                  <a:pt x="2317449" y="1644578"/>
                </a:cubicBezTo>
                <a:cubicBezTo>
                  <a:pt x="2414670" y="1896826"/>
                  <a:pt x="2795669" y="1846902"/>
                  <a:pt x="2790414" y="2196371"/>
                </a:cubicBezTo>
                <a:cubicBezTo>
                  <a:pt x="2785159" y="2545840"/>
                  <a:pt x="2643270" y="3491770"/>
                  <a:pt x="2285918" y="3741391"/>
                </a:cubicBezTo>
                <a:cubicBezTo>
                  <a:pt x="1928566" y="3991012"/>
                  <a:pt x="1003656" y="3859633"/>
                  <a:pt x="646304" y="3694095"/>
                </a:cubicBezTo>
                <a:cubicBezTo>
                  <a:pt x="288952" y="3528557"/>
                  <a:pt x="239029" y="3118654"/>
                  <a:pt x="141808" y="2748164"/>
                </a:cubicBezTo>
                <a:cubicBezTo>
                  <a:pt x="44587" y="2377674"/>
                  <a:pt x="81373" y="1812743"/>
                  <a:pt x="62980" y="1471157"/>
                </a:cubicBezTo>
                <a:cubicBezTo>
                  <a:pt x="44587" y="1129571"/>
                  <a:pt x="-47379" y="921992"/>
                  <a:pt x="31449" y="698647"/>
                </a:cubicBezTo>
                <a:cubicBezTo>
                  <a:pt x="110276" y="475302"/>
                  <a:pt x="323111" y="257212"/>
                  <a:pt x="551711" y="1468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Nodos Revisados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727FB989-CC21-4DAF-B646-FDE832356F45}"/>
              </a:ext>
            </a:extLst>
          </p:cNvPr>
          <p:cNvSpPr/>
          <p:nvPr/>
        </p:nvSpPr>
        <p:spPr>
          <a:xfrm>
            <a:off x="4572000" y="1359806"/>
            <a:ext cx="3493768" cy="4392180"/>
          </a:xfrm>
          <a:custGeom>
            <a:avLst/>
            <a:gdLst>
              <a:gd name="connsiteX0" fmla="*/ 559581 w 3493768"/>
              <a:gd name="connsiteY0" fmla="*/ 3921643 h 4392180"/>
              <a:gd name="connsiteX1" fmla="*/ 827595 w 3493768"/>
              <a:gd name="connsiteY1" fmla="*/ 2534277 h 4392180"/>
              <a:gd name="connsiteX2" fmla="*/ 338864 w 3493768"/>
              <a:gd name="connsiteY2" fmla="*/ 2045546 h 4392180"/>
              <a:gd name="connsiteX3" fmla="*/ 338864 w 3493768"/>
              <a:gd name="connsiteY3" fmla="*/ 1146912 h 4392180"/>
              <a:gd name="connsiteX4" fmla="*/ 7788 w 3493768"/>
              <a:gd name="connsiteY4" fmla="*/ 547822 h 4392180"/>
              <a:gd name="connsiteX5" fmla="*/ 717236 w 3493768"/>
              <a:gd name="connsiteY5" fmla="*/ 90622 h 4392180"/>
              <a:gd name="connsiteX6" fmla="*/ 2246491 w 3493768"/>
              <a:gd name="connsiteY6" fmla="*/ 169450 h 4392180"/>
              <a:gd name="connsiteX7" fmla="*/ 2530270 w 3493768"/>
              <a:gd name="connsiteY7" fmla="*/ 1777533 h 4392180"/>
              <a:gd name="connsiteX8" fmla="*/ 3491967 w 3493768"/>
              <a:gd name="connsiteY8" fmla="*/ 3527505 h 4392180"/>
              <a:gd name="connsiteX9" fmla="*/ 2262257 w 3493768"/>
              <a:gd name="connsiteY9" fmla="*/ 4378843 h 4392180"/>
              <a:gd name="connsiteX10" fmla="*/ 559581 w 3493768"/>
              <a:gd name="connsiteY10" fmla="*/ 3921643 h 439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3768" h="4392180">
                <a:moveTo>
                  <a:pt x="559581" y="3921643"/>
                </a:moveTo>
                <a:cubicBezTo>
                  <a:pt x="320471" y="3614215"/>
                  <a:pt x="864381" y="2846960"/>
                  <a:pt x="827595" y="2534277"/>
                </a:cubicBezTo>
                <a:cubicBezTo>
                  <a:pt x="790809" y="2221594"/>
                  <a:pt x="420319" y="2276773"/>
                  <a:pt x="338864" y="2045546"/>
                </a:cubicBezTo>
                <a:cubicBezTo>
                  <a:pt x="257409" y="1814319"/>
                  <a:pt x="394043" y="1396533"/>
                  <a:pt x="338864" y="1146912"/>
                </a:cubicBezTo>
                <a:cubicBezTo>
                  <a:pt x="283685" y="897291"/>
                  <a:pt x="-55274" y="723870"/>
                  <a:pt x="7788" y="547822"/>
                </a:cubicBezTo>
                <a:cubicBezTo>
                  <a:pt x="70850" y="371774"/>
                  <a:pt x="344119" y="153684"/>
                  <a:pt x="717236" y="90622"/>
                </a:cubicBezTo>
                <a:cubicBezTo>
                  <a:pt x="1090353" y="27560"/>
                  <a:pt x="1944319" y="-111702"/>
                  <a:pt x="2246491" y="169450"/>
                </a:cubicBezTo>
                <a:cubicBezTo>
                  <a:pt x="2548663" y="450602"/>
                  <a:pt x="2322691" y="1217857"/>
                  <a:pt x="2530270" y="1777533"/>
                </a:cubicBezTo>
                <a:cubicBezTo>
                  <a:pt x="2737849" y="2337209"/>
                  <a:pt x="3536636" y="3093953"/>
                  <a:pt x="3491967" y="3527505"/>
                </a:cubicBezTo>
                <a:cubicBezTo>
                  <a:pt x="3447298" y="3961057"/>
                  <a:pt x="2750988" y="4307898"/>
                  <a:pt x="2262257" y="4378843"/>
                </a:cubicBezTo>
                <a:cubicBezTo>
                  <a:pt x="1773526" y="4449788"/>
                  <a:pt x="798691" y="4229071"/>
                  <a:pt x="559581" y="39216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Nodos </a:t>
            </a:r>
          </a:p>
          <a:p>
            <a:pPr algn="ctr"/>
            <a:r>
              <a:rPr lang="es-CL" sz="3200" dirty="0"/>
              <a:t>por</a:t>
            </a:r>
          </a:p>
          <a:p>
            <a:pPr algn="ctr"/>
            <a:r>
              <a:rPr lang="es-CL" sz="3200" dirty="0"/>
              <a:t> revisar</a:t>
            </a:r>
          </a:p>
        </p:txBody>
      </p:sp>
    </p:spTree>
    <p:extLst>
      <p:ext uri="{BB962C8B-B14F-4D97-AF65-F5344CB8AC3E}">
        <p14:creationId xmlns:p14="http://schemas.microsoft.com/office/powerpoint/2010/main" val="6309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3E35D8-CD6E-449E-8EC5-E4DC4D1A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 de Prim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1FBE7713-5455-40A0-B868-E3D7AEA60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sz="2400" dirty="0"/>
                  <a:t>Para un grafo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CL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s-CL" sz="2400" dirty="0"/>
                  <a:t>, y un nodo inicial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CL" sz="2400" dirty="0"/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Sean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CL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CL" sz="2400" dirty="0"/>
                  <a:t>,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400" dirty="0"/>
                  <a:t>, los nodos revisados y los que no.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400" dirty="0"/>
                  <a:t> la arista de menor costo que cruza 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400" dirty="0"/>
                  <a:t> a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endParaRPr lang="es-CL" sz="2400" dirty="0"/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400" dirty="0"/>
                  <a:t> el nodo 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400" dirty="0"/>
                  <a:t> que pertenece a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endParaRPr lang="es-CL" sz="2400" dirty="0"/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Agregar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400" dirty="0"/>
                  <a:t> al MST. Eliminar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400" dirty="0"/>
                  <a:t> de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r>
                  <a:rPr lang="es-CL" sz="2400" dirty="0"/>
                  <a:t> y agregarlo 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s-CL" sz="2400" dirty="0"/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Si quedan elementos en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r>
                  <a:rPr lang="es-CL" sz="2400" dirty="0"/>
                  <a:t>, volver a </a:t>
                </a:r>
                <a:r>
                  <a:rPr lang="es-CL" sz="2400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E7713-5455-40A0-B868-E3D7AEA60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2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1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="" xmlns:a16="http://schemas.microsoft.com/office/drawing/2014/main" id="{E5CF9909-1D2B-40C3-BB66-7A3A2F91529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𝒑𝒓𝒊𝒎</m:t>
                      </m:r>
                      <m:d>
                        <m:dPr>
                          <m:ctrlPr>
                            <a:rPr lang="es-CL" sz="20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sz="2000" b="1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←∅</m:t>
                    </m:r>
                    <m:r>
                      <m:rPr>
                        <m:nor/>
                      </m:rPr>
                      <a:rPr lang="es-CL" sz="2000" b="1" dirty="0"/>
                      <m:t>	</m:t>
                    </m:r>
                    <m:r>
                      <a:rPr lang="es-CL" sz="2000" b="1" i="1" dirty="0" smtClean="0">
                        <a:latin typeface="Cambria Math" panose="02040503050406030204" pitchFamily="18" charset="0"/>
                      </a:rPr>
                      <m:t>,      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cola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prioridades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 ú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nicamente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     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←∅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extraer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rtice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menor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clave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pintarlo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≠∅, 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agregar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la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arista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sz="2000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𝒑𝒂𝒓𝒆𝒏𝒕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vecino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s-CL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s-CL" sz="2000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s-CL" sz="2000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s-CL" sz="2000" b="1" dirty="0"/>
                  <a:t>	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s-CL" sz="2000" b="1" dirty="0"/>
                  <a:t>	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		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				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CF9909-1D2B-40C3-BB66-7A3A2F915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b="-3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1018</TotalTime>
  <Words>881</Words>
  <Application>Microsoft Macintosh PowerPoint</Application>
  <PresentationFormat>On-screen Show (4:3)</PresentationFormat>
  <Paragraphs>401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Calibri Light</vt:lpstr>
      <vt:lpstr>Cambria Math</vt:lpstr>
      <vt:lpstr>Arial</vt:lpstr>
      <vt:lpstr>IIC2133</vt:lpstr>
      <vt:lpstr>PowerPoint Presentation</vt:lpstr>
      <vt:lpstr>El desastre</vt:lpstr>
      <vt:lpstr>PowerPoint Presentation</vt:lpstr>
      <vt:lpstr>MST: Minimum Spanning Tree</vt:lpstr>
      <vt:lpstr>El corte</vt:lpstr>
      <vt:lpstr>Buscando un MST</vt:lpstr>
      <vt:lpstr>El plan general</vt:lpstr>
      <vt:lpstr>Algoritmo de Prim</vt:lpstr>
      <vt:lpstr>PowerPoint Presentation</vt:lpstr>
      <vt:lpstr>Busquemos el MST</vt:lpstr>
      <vt:lpstr>Busquemos el MST</vt:lpstr>
      <vt:lpstr>Busquemos el MST</vt:lpstr>
      <vt:lpstr>Busquemos el MST</vt:lpstr>
      <vt:lpstr>Busquemos el MST</vt:lpstr>
      <vt:lpstr>Busquemos el MST</vt:lpstr>
      <vt:lpstr>Busquemos el MST</vt:lpstr>
      <vt:lpstr>Busquemos el MST</vt:lpstr>
      <vt:lpstr>Busquemos el MST</vt:lpstr>
      <vt:lpstr>Busquemos el MST</vt:lpstr>
      <vt:lpstr>Busquemos el MST</vt:lpstr>
      <vt:lpstr>Busquemos el MST</vt:lpstr>
      <vt:lpstr>Busquemos el MST</vt:lpstr>
      <vt:lpstr>Busquemos el MST</vt:lpstr>
      <vt:lpstr>Busquemos el MST</vt:lpstr>
      <vt:lpstr>Correctitud</vt:lpstr>
      <vt:lpstr>Algoritmos Greedy</vt:lpstr>
      <vt:lpstr>Optimalidad Greedy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Microsoft Office User</cp:lastModifiedBy>
  <cp:revision>201</cp:revision>
  <dcterms:created xsi:type="dcterms:W3CDTF">2018-04-24T22:29:29Z</dcterms:created>
  <dcterms:modified xsi:type="dcterms:W3CDTF">2018-05-27T20:20:12Z</dcterms:modified>
</cp:coreProperties>
</file>