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21"/>
  </p:notesMasterIdLst>
  <p:sldIdLst>
    <p:sldId id="256" r:id="rId2"/>
    <p:sldId id="258" r:id="rId3"/>
    <p:sldId id="259" r:id="rId4"/>
    <p:sldId id="263" r:id="rId5"/>
    <p:sldId id="264" r:id="rId6"/>
    <p:sldId id="266" r:id="rId7"/>
    <p:sldId id="267" r:id="rId8"/>
    <p:sldId id="282" r:id="rId9"/>
    <p:sldId id="283" r:id="rId10"/>
    <p:sldId id="268" r:id="rId11"/>
    <p:sldId id="269" r:id="rId12"/>
    <p:sldId id="270" r:id="rId13"/>
    <p:sldId id="271" r:id="rId14"/>
    <p:sldId id="273" r:id="rId15"/>
    <p:sldId id="275" r:id="rId16"/>
    <p:sldId id="277" r:id="rId17"/>
    <p:sldId id="279" r:id="rId18"/>
    <p:sldId id="280" r:id="rId19"/>
    <p:sldId id="281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ergeSort" id="{F8A63D1F-AD3E-4F91-82B6-82E017212522}">
          <p14:sldIdLst>
            <p14:sldId id="256"/>
            <p14:sldId id="258"/>
            <p14:sldId id="259"/>
            <p14:sldId id="263"/>
            <p14:sldId id="264"/>
            <p14:sldId id="266"/>
            <p14:sldId id="267"/>
            <p14:sldId id="282"/>
            <p14:sldId id="283"/>
            <p14:sldId id="268"/>
            <p14:sldId id="269"/>
            <p14:sldId id="270"/>
          </p14:sldIdLst>
        </p14:section>
        <p14:section name="Cota Inferior" id="{50A34D9B-3662-4749-862C-41BDB12D1D01}">
          <p14:sldIdLst>
            <p14:sldId id="271"/>
            <p14:sldId id="273"/>
            <p14:sldId id="275"/>
            <p14:sldId id="277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3CCED"/>
    <a:srgbClr val="D5E8F7"/>
    <a:srgbClr val="E2F0F9"/>
    <a:srgbClr val="E7F3FA"/>
    <a:srgbClr val="EBF6FB"/>
    <a:srgbClr val="E4F2FA"/>
    <a:srgbClr val="FFCC00"/>
    <a:srgbClr val="2683C6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58" autoAdjust="0"/>
    <p:restoredTop sz="92365" autoAdjust="0"/>
  </p:normalViewPr>
  <p:slideViewPr>
    <p:cSldViewPr snapToGrid="0" showGuides="1">
      <p:cViewPr varScale="1">
        <p:scale>
          <a:sx n="106" d="100"/>
          <a:sy n="106" d="100"/>
        </p:scale>
        <p:origin x="205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EA4D4-5AB3-4973-9867-C1E2F64F03F4}" type="datetimeFigureOut">
              <a:rPr lang="es-CL" smtClean="0"/>
              <a:t>20-03-2018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4276A-70B4-4DF0-8447-84E0B865AFD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4215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En las clases anteriores hemos estudiado varios algoritmos de ordenación, por lo que ahora nos hacemos esta pregunta.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4276A-70B4-4DF0-8447-84E0B865AFDE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15587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Volvemos a la primera pregunta. Consideremos solo el caso en el que comparamos los datos y según eso tomamos una decisión. En ese caso, debe existir una cantidad mínima de comparaciones necesaria para ordenar.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4276A-70B4-4DF0-8447-84E0B865AFDE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901983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Claramente, si la cantidad mínima de comparaciones para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dirty="0"/>
                  <a:t> datos es</a:t>
                </a:r>
                <a:r>
                  <a:rPr lang="es-CL" baseline="0" dirty="0"/>
                  <a:t> </a:t>
                </a:r>
                <a14:m>
                  <m:oMath xmlns:m="http://schemas.openxmlformats.org/officeDocument/2006/math">
                    <m:r>
                      <a:rPr lang="es-CL" b="0" i="1" baseline="0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s-CL" b="0" i="1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baseline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s-CL" dirty="0"/>
                  <a:t>, entonces todos los algoritmos de ordenación por comparación son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Claramente, si la cantidad mínima de comparaciones para </a:t>
                </a:r>
                <a:r>
                  <a:rPr lang="es-CL" b="0" i="0">
                    <a:latin typeface="Cambria Math" panose="02040503050406030204" pitchFamily="18" charset="0"/>
                  </a:rPr>
                  <a:t>𝑛</a:t>
                </a:r>
                <a:r>
                  <a:rPr lang="es-CL" dirty="0"/>
                  <a:t> datos es</a:t>
                </a:r>
                <a:r>
                  <a:rPr lang="es-CL" baseline="0" dirty="0"/>
                  <a:t> </a:t>
                </a:r>
                <a:r>
                  <a:rPr lang="es-CL" b="0" i="0" baseline="0">
                    <a:latin typeface="Cambria Math" panose="02040503050406030204" pitchFamily="18" charset="0"/>
                  </a:rPr>
                  <a:t>𝑘(𝑛)</a:t>
                </a:r>
                <a:r>
                  <a:rPr lang="es-CL" dirty="0"/>
                  <a:t>, entonces todos los algoritmos de ordenación por comparación son </a:t>
                </a:r>
                <a:r>
                  <a:rPr lang="es-CL" b="0" i="0">
                    <a:latin typeface="Cambria Math" panose="02040503050406030204" pitchFamily="18" charset="0"/>
                  </a:rPr>
                  <a:t>Ω(𝑘(𝑛))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4276A-70B4-4DF0-8447-84E0B865AFDE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38021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b="0" dirty="0"/>
              <a:t>Representa las decisiones que toma el algoritmo según el resultado de las comparaciones. Cada hoja es una respuesta del algoritmo.</a:t>
            </a:r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17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181623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Hay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s-CL" dirty="0"/>
                  <a:t> permutaciones</a:t>
                </a:r>
                <a:r>
                  <a:rPr lang="es-CL" baseline="0" dirty="0"/>
                  <a:t> distintas para una secuencia de </a:t>
                </a:r>
                <a14:m>
                  <m:oMath xmlns:m="http://schemas.openxmlformats.org/officeDocument/2006/math">
                    <m:r>
                      <a:rPr lang="es-CL" b="0" i="1" baseline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dirty="0"/>
                  <a:t> datos. Todas son respuestas</a:t>
                </a:r>
                <a:r>
                  <a:rPr lang="es-CL" baseline="0" dirty="0"/>
                  <a:t> válidas, es decir, para cada permutación, existe un input para el que esa permutación es la única respuesta correcta.</a:t>
                </a:r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Hay </a:t>
                </a:r>
                <a:r>
                  <a:rPr lang="es-CL" b="0" i="0">
                    <a:latin typeface="Cambria Math" panose="02040503050406030204" pitchFamily="18" charset="0"/>
                  </a:rPr>
                  <a:t>𝑛!</a:t>
                </a:r>
                <a:r>
                  <a:rPr lang="es-CL" dirty="0"/>
                  <a:t> permutaciones</a:t>
                </a:r>
                <a:r>
                  <a:rPr lang="es-CL" baseline="0" dirty="0"/>
                  <a:t> distintas para una secuencia de </a:t>
                </a:r>
                <a:r>
                  <a:rPr lang="es-CL" b="0" i="0" baseline="0">
                    <a:latin typeface="Cambria Math" panose="02040503050406030204" pitchFamily="18" charset="0"/>
                  </a:rPr>
                  <a:t>𝑛</a:t>
                </a:r>
                <a:r>
                  <a:rPr lang="es-CL" dirty="0"/>
                  <a:t> datos. Todas son respuestas</a:t>
                </a:r>
                <a:r>
                  <a:rPr lang="es-CL" baseline="0" dirty="0"/>
                  <a:t> válidas, es decir, para cada permutación, existe un input para el que esa permutación es la única respuesta correcta.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4276A-70B4-4DF0-8447-84E0B865AFDE}" type="slidenum">
              <a:rPr lang="es-CL" smtClean="0"/>
              <a:t>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685158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Como es el mejor, siempre las divide en 2. Así, la cantidad de comparaciones 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s-CL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s-CL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CL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</m:oMath>
                </a14:m>
                <a:r>
                  <a:rPr lang="es-CL" dirty="0"/>
                  <a:t>, lo</a:t>
                </a:r>
                <a:r>
                  <a:rPr lang="es-CL" baseline="0" dirty="0"/>
                  <a:t> que es el tiempo mínimo para el algoritmo. Así, todos los algoritmos que ordenan por comparación son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b="0" i="0" baseline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s-CL" b="0" i="1" baseline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b="0" i="1" baseline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b="0" i="1" baseline="0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s-CL" b="0" i="1" baseline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CL" b="0" i="0" baseline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s-CL" b="0" i="1" baseline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CL" b="0" i="1" baseline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Como es el mejor, siempre las divide en 2. Así, la cantidad de comparaciones es </a:t>
                </a:r>
                <a:r>
                  <a:rPr lang="es-CL" b="0" i="0">
                    <a:latin typeface="Cambria Math" panose="02040503050406030204" pitchFamily="18" charset="0"/>
                  </a:rPr>
                  <a:t>log(𝑛!)∈Θ(𝑛⋅log n)</a:t>
                </a:r>
                <a:r>
                  <a:rPr lang="es-CL" dirty="0"/>
                  <a:t>, lo</a:t>
                </a:r>
                <a:r>
                  <a:rPr lang="es-CL" baseline="0" dirty="0"/>
                  <a:t> que es el tiempo mínimo para el algoritmo. Así, todos los algoritmos que ordenan por comparación son </a:t>
                </a:r>
                <a:r>
                  <a:rPr lang="es-CL" b="0" i="0" baseline="0">
                    <a:latin typeface="Cambria Math" panose="02040503050406030204" pitchFamily="18" charset="0"/>
                  </a:rPr>
                  <a:t>Ω(𝑛⋅log⁡〖𝑛)〗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4276A-70B4-4DF0-8447-84E0B865AFDE}" type="slidenum">
              <a:rPr lang="es-CL" smtClean="0"/>
              <a:t>19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18803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Es cosa de no hacer nada: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CL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Es cosa de no hacer nada: </a:t>
                </a:r>
                <a:r>
                  <a:rPr lang="es-CL" i="0" dirty="0">
                    <a:latin typeface="Cambria Math" panose="02040503050406030204" pitchFamily="18" charset="0"/>
                  </a:rPr>
                  <a:t>𝑂(1)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4276A-70B4-4DF0-8447-84E0B865AFDE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50241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Es cosa de invertirlos: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C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Es cosa de invertirlos: </a:t>
                </a:r>
                <a:r>
                  <a:rPr lang="es-CL" i="0" dirty="0">
                    <a:latin typeface="Cambria Math" panose="02040503050406030204" pitchFamily="18" charset="0"/>
                  </a:rPr>
                  <a:t>𝑂(𝑛)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4276A-70B4-4DF0-8447-84E0B865AFDE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2460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Podemos usar </a:t>
                </a:r>
                <a:r>
                  <a:rPr lang="es-CL" dirty="0" err="1"/>
                  <a:t>Insertion</a:t>
                </a:r>
                <a:r>
                  <a:rPr lang="es-CL" dirty="0"/>
                  <a:t> Sort, el cual va a ser prácticamente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C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i="1" dirty="0" smtClean="0">
                        <a:latin typeface="Cambria Math" panose="02040503050406030204" pitchFamily="18" charset="0"/>
                      </a:rPr>
                      <m:t>)!</m:t>
                    </m:r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Podemos usar </a:t>
                </a:r>
                <a:r>
                  <a:rPr lang="es-CL" dirty="0" err="1"/>
                  <a:t>Insertion</a:t>
                </a:r>
                <a:r>
                  <a:rPr lang="es-CL" dirty="0"/>
                  <a:t> Sort, el cual va a ser prácticamente </a:t>
                </a:r>
                <a:r>
                  <a:rPr lang="es-CL" i="0" dirty="0">
                    <a:latin typeface="Cambria Math" panose="02040503050406030204" pitchFamily="18" charset="0"/>
                  </a:rPr>
                  <a:t>𝑂(𝑛)!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4276A-70B4-4DF0-8447-84E0B865AFDE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65859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Y sabemos donde está la separación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4276A-70B4-4DF0-8447-84E0B865AFDE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24312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3. Si el menor es a, se extrae de A. Si el menor es b, se extrae de 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4276A-70B4-4DF0-8447-84E0B865AFDE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75959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Correcto: termina, y la secuencia resultante está ordenada Y contiene los elementos de tanto A como B.</a:t>
                </a:r>
              </a:p>
              <a:p>
                <a:r>
                  <a:rPr lang="es-CL" dirty="0"/>
                  <a:t>La complejidad es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C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Correcto: termina, y la secuencia resultante está ordenada Y contiene los elementos de tanto A como B.</a:t>
                </a:r>
              </a:p>
              <a:p>
                <a:r>
                  <a:rPr lang="es-CL" dirty="0"/>
                  <a:t>La complejidad es </a:t>
                </a:r>
                <a:r>
                  <a:rPr lang="es-CL" i="0" dirty="0">
                    <a:latin typeface="Cambria Math" panose="02040503050406030204" pitchFamily="18" charset="0"/>
                  </a:rPr>
                  <a:t>𝑂(𝑛)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4276A-70B4-4DF0-8447-84E0B865AFDE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63893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/>
              <a:t>Merge sirve para el ejemplo que vimos, pero en la vida real las cosas no son tan convenientes. ¿Que tal usar esto de manera recursiva?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b="1" dirty="0"/>
              <a:t>HASTA QUE DEDUZCAN MERGESORT</a:t>
            </a:r>
          </a:p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4276A-70B4-4DF0-8447-84E0B865AFDE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46500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Tienen 20min. Pueden dar por hecha la </a:t>
            </a:r>
            <a:r>
              <a:rPr lang="es-CL" dirty="0" err="1"/>
              <a:t>correctitud</a:t>
            </a:r>
            <a:r>
              <a:rPr lang="es-CL" dirty="0"/>
              <a:t> de Merge.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4276A-70B4-4DF0-8447-84E0B865AFDE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71392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BBD1F8-70D6-4A37-B133-D7C2D86D4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problema de Ordenar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CA9D01F-354B-4D8B-A2CC-2F82744069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s-CL" dirty="0"/>
                  <a:t>¿Qué tan difícil es ordenar un arreglo con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dirty="0"/>
                  <a:t> datos?</a:t>
                </a:r>
              </a:p>
              <a:p>
                <a:pPr marL="0" indent="0">
                  <a:buNone/>
                </a:pPr>
                <a:endParaRPr lang="es-CL" dirty="0"/>
              </a:p>
              <a:p>
                <a:r>
                  <a:rPr lang="es-CL" dirty="0"/>
                  <a:t>¿Cambia la respuesta si sabemos algo de los datos?</a:t>
                </a:r>
              </a:p>
              <a:p>
                <a:endParaRPr lang="es-CL" dirty="0"/>
              </a:p>
              <a:p>
                <a:r>
                  <a:rPr lang="es-CL" dirty="0"/>
                  <a:t>Según sea el caso, puede convenir usar diferentes algoritmos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CA9D01F-354B-4D8B-A2CC-2F82744069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1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3209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F3B1E-63F5-42D2-BE38-F82888DC9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B4034-3988-4322-84C7-330D501D3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CL" dirty="0"/>
              <a:t>¿Podremos usar </a:t>
            </a:r>
            <a:r>
              <a:rPr lang="es-CL" b="1" dirty="0">
                <a:solidFill>
                  <a:schemeClr val="accent4"/>
                </a:solidFill>
              </a:rPr>
              <a:t>merge</a:t>
            </a:r>
            <a:r>
              <a:rPr lang="es-CL" dirty="0"/>
              <a:t> para ordenar una secuencia arbitraria?</a:t>
            </a:r>
          </a:p>
          <a:p>
            <a:endParaRPr lang="es-CL" dirty="0"/>
          </a:p>
          <a:p>
            <a:pPr marL="0" indent="0">
              <a:buNone/>
            </a:pPr>
            <a:r>
              <a:rPr lang="es-CL" dirty="0"/>
              <a:t>Si de algún modo podemos crear dos secuencias ordenadas…</a:t>
            </a:r>
          </a:p>
          <a:p>
            <a:endParaRPr lang="es-CL" dirty="0"/>
          </a:p>
          <a:p>
            <a:pPr marL="0" indent="0">
              <a:buNone/>
            </a:pPr>
            <a:r>
              <a:rPr lang="es-CL" dirty="0"/>
              <a:t>…podemos combinarlas, ordenando la secuencia completa</a:t>
            </a:r>
          </a:p>
        </p:txBody>
      </p:sp>
    </p:spTree>
    <p:extLst>
      <p:ext uri="{BB962C8B-B14F-4D97-AF65-F5344CB8AC3E}">
        <p14:creationId xmlns:p14="http://schemas.microsoft.com/office/powerpoint/2010/main" val="2642743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8094C-C0D9-4065-9997-DD8F347B1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MergeSort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6BE50D-8B9A-4D7E-A4CE-D1A100865C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L" dirty="0"/>
                  <a:t>Para una secuencia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s-CL" dirty="0"/>
              </a:p>
              <a:p>
                <a:pPr marL="514350" indent="-514350"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/>
                  <a:t>Si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 tiene un solo elemento, terminar en este paso</a:t>
                </a:r>
              </a:p>
              <a:p>
                <a:pPr marL="514350" indent="-514350"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/>
                  <a:t>Dividir la secuencia en dos mitades iguales</a:t>
                </a:r>
              </a:p>
              <a:p>
                <a:pPr marL="514350" indent="-514350"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/>
                  <a:t>Ordenar cada mitad recursivamente usando MergeSort</a:t>
                </a:r>
              </a:p>
              <a:p>
                <a:pPr marL="514350" indent="-514350"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/>
                  <a:t>Combinar las mitades usando Merge </a:t>
                </a:r>
              </a:p>
              <a:p>
                <a:pPr marL="514350" indent="-514350">
                  <a:buClr>
                    <a:schemeClr val="accent2"/>
                  </a:buClr>
                  <a:buFont typeface="+mj-lt"/>
                  <a:buAutoNum type="arabicPeriod"/>
                </a:pPr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6BE50D-8B9A-4D7E-A4CE-D1A100865C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r="-134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731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0725F-0356-42D3-BABC-A12B1CCDA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MergeSort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DDE85-D6AC-436A-BD76-737876416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  <a:p>
            <a:r>
              <a:rPr lang="es-CL" dirty="0"/>
              <a:t>Demuestra que MergeSort es correcto</a:t>
            </a:r>
          </a:p>
          <a:p>
            <a:endParaRPr lang="es-CL" dirty="0"/>
          </a:p>
          <a:p>
            <a:r>
              <a:rPr lang="es-CL" dirty="0"/>
              <a:t>Calcula y justifica su complejidad</a:t>
            </a:r>
          </a:p>
        </p:txBody>
      </p:sp>
    </p:spTree>
    <p:extLst>
      <p:ext uri="{BB962C8B-B14F-4D97-AF65-F5344CB8AC3E}">
        <p14:creationId xmlns:p14="http://schemas.microsoft.com/office/powerpoint/2010/main" val="4270351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A9D82-7F27-467C-9436-9D3C78DA6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problema de Ordenar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86A5ADB-7AF8-447A-8EEF-F7967A1D52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0928" y="1824419"/>
                <a:ext cx="8811058" cy="4273222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s-CL" dirty="0"/>
                  <a:t>¿Qué tan difícil es ordenar un arreglo con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dirty="0"/>
                  <a:t> datos?</a:t>
                </a:r>
              </a:p>
              <a:p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¿Existirá algún límite a qué tan rápido podemos ordenar?</a:t>
                </a:r>
              </a:p>
              <a:p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Centrémonos en los algoritmos que ordenan </a:t>
                </a:r>
                <a:r>
                  <a:rPr lang="es-CL" b="1" dirty="0">
                    <a:solidFill>
                      <a:schemeClr val="accent2"/>
                    </a:solidFill>
                  </a:rPr>
                  <a:t>comparando </a:t>
                </a:r>
                <a:r>
                  <a:rPr lang="es-CL" dirty="0"/>
                  <a:t>datos</a:t>
                </a:r>
              </a:p>
              <a:p>
                <a:endParaRPr lang="es-CL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86A5ADB-7AF8-447A-8EEF-F7967A1D52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0928" y="1824419"/>
                <a:ext cx="8811058" cy="4273222"/>
              </a:xfrm>
              <a:blipFill>
                <a:blip r:embed="rId3"/>
                <a:stretch>
                  <a:fillRect l="-1245" r="-69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1675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0811-1BF6-4D96-97D9-D7611BAE2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Ordenación por comparación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733AC-064D-40B2-B826-52F6A44EF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8641076" cy="490407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CL" dirty="0"/>
              <a:t>Un algoritmo de ordenación por </a:t>
            </a:r>
            <a:r>
              <a:rPr lang="es-CL" b="1" dirty="0">
                <a:solidFill>
                  <a:schemeClr val="accent2"/>
                </a:solidFill>
              </a:rPr>
              <a:t>comparación</a:t>
            </a:r>
            <a:r>
              <a:rPr lang="es-CL" dirty="0"/>
              <a:t> sigue el siguiente esquema:</a:t>
            </a:r>
          </a:p>
          <a:p>
            <a:pPr marL="0" indent="0">
              <a:buNone/>
            </a:pPr>
            <a:endParaRPr lang="es-CL" dirty="0"/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es-CL" dirty="0"/>
              <a:t>Comparar dos de los datos a ordenar</a:t>
            </a: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es-CL" dirty="0"/>
              <a:t>Reorganizar los datos según el resultado de la comparación</a:t>
            </a: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es-CL" dirty="0"/>
              <a:t>Si aun quedan comparaciones por hacer, volver a </a:t>
            </a:r>
            <a:r>
              <a:rPr lang="es-CL" dirty="0">
                <a:solidFill>
                  <a:schemeClr val="accent2"/>
                </a:solidFill>
              </a:rPr>
              <a:t>1.</a:t>
            </a:r>
          </a:p>
          <a:p>
            <a:endParaRPr lang="es-CL" dirty="0"/>
          </a:p>
          <a:p>
            <a:r>
              <a:rPr lang="es-CL" dirty="0"/>
              <a:t>Todos los algoritmos que hemos visto son por </a:t>
            </a:r>
            <a:r>
              <a:rPr lang="es-CL" b="1" dirty="0">
                <a:solidFill>
                  <a:schemeClr val="accent2"/>
                </a:solidFill>
              </a:rPr>
              <a:t>comparación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86348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9FDA4-2FB7-48EA-BC20-1D689343C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Comparaciones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7FEF1-FB65-4238-B267-9660B6708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sz="2400" dirty="0"/>
              <a:t>¿Cuantas comparaciones es necesario realizar como mínimo en el peor caso?</a:t>
            </a:r>
          </a:p>
          <a:p>
            <a:endParaRPr lang="es-CL" sz="2400" dirty="0"/>
          </a:p>
          <a:p>
            <a:r>
              <a:rPr lang="es-CL" sz="2400" dirty="0"/>
              <a:t>¿Qué nos dice ese número sobre los algoritmos por </a:t>
            </a:r>
            <a:r>
              <a:rPr lang="es-CL" sz="2400" b="1" dirty="0">
                <a:solidFill>
                  <a:schemeClr val="accent2"/>
                </a:solidFill>
              </a:rPr>
              <a:t>comparación</a:t>
            </a:r>
            <a:r>
              <a:rPr lang="es-CL" sz="2400" dirty="0"/>
              <a:t>?</a:t>
            </a:r>
          </a:p>
          <a:p>
            <a:endParaRPr lang="es-CL" sz="2400" dirty="0"/>
          </a:p>
          <a:p>
            <a:r>
              <a:rPr lang="es-CL" sz="2400" dirty="0"/>
              <a:t>¿Será posible encontrar la cantidad exacta?</a:t>
            </a:r>
          </a:p>
        </p:txBody>
      </p:sp>
    </p:spTree>
    <p:extLst>
      <p:ext uri="{BB962C8B-B14F-4D97-AF65-F5344CB8AC3E}">
        <p14:creationId xmlns:p14="http://schemas.microsoft.com/office/powerpoint/2010/main" val="2890526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D3080-6AC1-44EB-B64F-3FB39F064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Comparaciones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3B0AF-D573-417F-BC40-4773E593F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s-CL" sz="2400" dirty="0"/>
              <a:t>Pensemos en un hipotético </a:t>
            </a:r>
            <a:r>
              <a:rPr lang="es-CL" sz="2400" b="1" i="1" dirty="0">
                <a:solidFill>
                  <a:schemeClr val="accent2"/>
                </a:solidFill>
              </a:rPr>
              <a:t>mejor algoritmo </a:t>
            </a:r>
            <a:r>
              <a:rPr lang="es-CL" sz="2400" dirty="0"/>
              <a:t>por comparación</a:t>
            </a:r>
          </a:p>
          <a:p>
            <a:endParaRPr lang="es-CL" sz="2400" dirty="0"/>
          </a:p>
          <a:p>
            <a:r>
              <a:rPr lang="es-CL" sz="2400" dirty="0"/>
              <a:t>¿Cuántas comparaciones debe realizar en el peor caso?</a:t>
            </a:r>
          </a:p>
          <a:p>
            <a:endParaRPr lang="es-CL" sz="2400" dirty="0"/>
          </a:p>
          <a:p>
            <a:r>
              <a:rPr lang="es-CL" sz="2400" dirty="0"/>
              <a:t>Analicemos cómo el algoritmo toma las decisiones</a:t>
            </a:r>
          </a:p>
        </p:txBody>
      </p:sp>
    </p:spTree>
    <p:extLst>
      <p:ext uri="{BB962C8B-B14F-4D97-AF65-F5344CB8AC3E}">
        <p14:creationId xmlns:p14="http://schemas.microsoft.com/office/powerpoint/2010/main" val="1119572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Árbol de decisión</a:t>
            </a:r>
          </a:p>
        </p:txBody>
      </p:sp>
      <p:sp>
        <p:nvSpPr>
          <p:cNvPr id="68" name="Content Placeholder 67">
            <a:extLst>
              <a:ext uri="{FF2B5EF4-FFF2-40B4-BE49-F238E27FC236}">
                <a16:creationId xmlns:a16="http://schemas.microsoft.com/office/drawing/2014/main" id="{B468A94D-1921-47FB-A89A-32E43CE2A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936" y="5639690"/>
            <a:ext cx="8641076" cy="1144819"/>
          </a:xfrm>
        </p:spPr>
        <p:txBody>
          <a:bodyPr>
            <a:normAutofit/>
          </a:bodyPr>
          <a:lstStyle/>
          <a:p>
            <a:pPr algn="ctr"/>
            <a:r>
              <a:rPr lang="es-CL" dirty="0"/>
              <a:t>¿Qué hay en las hojas?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3984101" y="1625014"/>
            <a:ext cx="1175792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6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987702" y="2123197"/>
            <a:ext cx="751611" cy="696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166583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cxnSpLocks/>
            <a:stCxn id="33" idx="5"/>
          </p:cNvCxnSpPr>
          <p:nvPr/>
        </p:nvCxnSpPr>
        <p:spPr>
          <a:xfrm>
            <a:off x="6159911" y="3317777"/>
            <a:ext cx="15953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6F1BD2D-D22A-40D0-978E-82D13FB2F97F}"/>
              </a:ext>
            </a:extLst>
          </p:cNvPr>
          <p:cNvSpPr/>
          <p:nvPr/>
        </p:nvSpPr>
        <p:spPr>
          <a:xfrm>
            <a:off x="2226778" y="5159996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E297884-E712-4541-BC61-0D47104E5B7A}"/>
              </a:ext>
            </a:extLst>
          </p:cNvPr>
          <p:cNvSpPr/>
          <p:nvPr/>
        </p:nvSpPr>
        <p:spPr>
          <a:xfrm>
            <a:off x="2810436" y="5159996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4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17287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20E5D3B-5CA5-43E1-9500-7629F15810C2}"/>
              </a:ext>
            </a:extLst>
          </p:cNvPr>
          <p:cNvCxnSpPr>
            <a:cxnSpLocks/>
            <a:stCxn id="48" idx="3"/>
            <a:endCxn id="49" idx="0"/>
          </p:cNvCxnSpPr>
          <p:nvPr/>
        </p:nvCxnSpPr>
        <p:spPr>
          <a:xfrm flipH="1">
            <a:off x="2518607" y="4485093"/>
            <a:ext cx="85475" cy="674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129452F-E4B6-47ED-982D-86BE79FCE928}"/>
              </a:ext>
            </a:extLst>
          </p:cNvPr>
          <p:cNvCxnSpPr>
            <a:cxnSpLocks/>
            <a:stCxn id="48" idx="5"/>
            <a:endCxn id="50" idx="0"/>
          </p:cNvCxnSpPr>
          <p:nvPr/>
        </p:nvCxnSpPr>
        <p:spPr>
          <a:xfrm>
            <a:off x="3016790" y="4485093"/>
            <a:ext cx="85475" cy="674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cxnSpLocks/>
            <a:stCxn id="47" idx="5"/>
            <a:endCxn id="54" idx="0"/>
          </p:cNvCxnSpPr>
          <p:nvPr/>
        </p:nvCxnSpPr>
        <p:spPr>
          <a:xfrm>
            <a:off x="3804878" y="3317777"/>
            <a:ext cx="170152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23197"/>
            <a:ext cx="762198" cy="6963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F82D82-7E39-4AA6-AF8C-A5F9C3818A95}"/>
                  </a:ext>
                </a:extLst>
              </p:cNvPr>
              <p:cNvSpPr txBox="1"/>
              <p:nvPr/>
            </p:nvSpPr>
            <p:spPr>
              <a:xfrm>
                <a:off x="4025176" y="1703774"/>
                <a:ext cx="1105303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L" b="0" dirty="0"/>
                  <a:t>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CL" dirty="0"/>
                  <a:t>?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F82D82-7E39-4AA6-AF8C-A5F9C3818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176" y="1703774"/>
                <a:ext cx="1105303" cy="391646"/>
              </a:xfrm>
              <a:prstGeom prst="rect">
                <a:avLst/>
              </a:prstGeom>
              <a:blipFill>
                <a:blip r:embed="rId3"/>
                <a:stretch>
                  <a:fillRect l="-4396" t="-6154" r="-4396" b="-1846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546FC3A-28E8-44F4-8A9A-F723E782BE3E}"/>
              </a:ext>
            </a:extLst>
          </p:cNvPr>
          <p:cNvSpPr txBox="1"/>
          <p:nvPr/>
        </p:nvSpPr>
        <p:spPr>
          <a:xfrm rot="2548080">
            <a:off x="5214961" y="2236980"/>
            <a:ext cx="530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si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2813158" y="2819594"/>
            <a:ext cx="1161872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400" b="1" dirty="0">
              <a:solidFill>
                <a:srgbClr val="FFC000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144498" y="2819594"/>
            <a:ext cx="1189630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400" b="1" dirty="0">
              <a:solidFill>
                <a:srgbClr val="00B05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0B347F-E61E-4B9C-BF5D-A189CD186DD9}"/>
              </a:ext>
            </a:extLst>
          </p:cNvPr>
          <p:cNvSpPr txBox="1"/>
          <p:nvPr/>
        </p:nvSpPr>
        <p:spPr>
          <a:xfrm rot="19015383">
            <a:off x="3470373" y="2133837"/>
            <a:ext cx="530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EC144A4-F76C-4F82-B581-ADD7B14F964C}"/>
                  </a:ext>
                </a:extLst>
              </p:cNvPr>
              <p:cNvSpPr txBox="1"/>
              <p:nvPr/>
            </p:nvSpPr>
            <p:spPr>
              <a:xfrm>
                <a:off x="2805257" y="2902160"/>
                <a:ext cx="1191801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L" b="0" dirty="0"/>
                  <a:t>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s-CL" dirty="0"/>
                  <a:t>?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EC144A4-F76C-4F82-B581-ADD7B14F9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257" y="2902160"/>
                <a:ext cx="1191801" cy="391261"/>
              </a:xfrm>
              <a:prstGeom prst="rect">
                <a:avLst/>
              </a:prstGeom>
              <a:blipFill>
                <a:blip r:embed="rId4"/>
                <a:stretch>
                  <a:fillRect l="-4082" t="-6250" r="-4082" b="-2031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5238D90-1B67-4BC4-9FAD-AE93C78EA4BE}"/>
                  </a:ext>
                </a:extLst>
              </p:cNvPr>
              <p:cNvSpPr txBox="1"/>
              <p:nvPr/>
            </p:nvSpPr>
            <p:spPr>
              <a:xfrm>
                <a:off x="5146944" y="2902699"/>
                <a:ext cx="118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L" b="0" dirty="0"/>
                  <a:t>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s-CL" dirty="0"/>
                  <a:t>?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5238D90-1B67-4BC4-9FAD-AE93C78EA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944" y="2902699"/>
                <a:ext cx="1187184" cy="369332"/>
              </a:xfrm>
              <a:prstGeom prst="rect">
                <a:avLst/>
              </a:prstGeom>
              <a:blipFill>
                <a:blip r:embed="rId5"/>
                <a:stretch>
                  <a:fillRect l="-4103" t="-8197" r="-4103" b="-2459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8DCDC981-69DB-4B88-9321-93F77CF051FA}"/>
              </a:ext>
            </a:extLst>
          </p:cNvPr>
          <p:cNvSpPr/>
          <p:nvPr/>
        </p:nvSpPr>
        <p:spPr>
          <a:xfrm>
            <a:off x="3401158" y="5154226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ADAA6E0-488C-48BE-AE96-BEFEDDB64BDA}"/>
              </a:ext>
            </a:extLst>
          </p:cNvPr>
          <p:cNvSpPr/>
          <p:nvPr/>
        </p:nvSpPr>
        <p:spPr>
          <a:xfrm>
            <a:off x="3984816" y="5154226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4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AE1D6C7-E2E7-49CC-B1C6-DDC27DB14492}"/>
              </a:ext>
            </a:extLst>
          </p:cNvPr>
          <p:cNvCxnSpPr>
            <a:cxnSpLocks/>
            <a:endCxn id="42" idx="0"/>
          </p:cNvCxnSpPr>
          <p:nvPr/>
        </p:nvCxnSpPr>
        <p:spPr>
          <a:xfrm flipH="1">
            <a:off x="3692987" y="4479323"/>
            <a:ext cx="85475" cy="674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369B02B-A688-4480-8849-D10C5569AC8B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4191170" y="4479323"/>
            <a:ext cx="85475" cy="674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629D803A-DC35-46A1-B4DF-029C4AE3FDF4}"/>
              </a:ext>
            </a:extLst>
          </p:cNvPr>
          <p:cNvSpPr/>
          <p:nvPr/>
        </p:nvSpPr>
        <p:spPr>
          <a:xfrm>
            <a:off x="4568474" y="5154226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6972C0D-015A-4951-9686-B7946C2A13EB}"/>
              </a:ext>
            </a:extLst>
          </p:cNvPr>
          <p:cNvSpPr/>
          <p:nvPr/>
        </p:nvSpPr>
        <p:spPr>
          <a:xfrm>
            <a:off x="5152132" y="5154226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4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FDC0D3A-2B29-48CF-AD3A-AACD252719A2}"/>
              </a:ext>
            </a:extLst>
          </p:cNvPr>
          <p:cNvCxnSpPr>
            <a:cxnSpLocks/>
            <a:endCxn id="55" idx="0"/>
          </p:cNvCxnSpPr>
          <p:nvPr/>
        </p:nvCxnSpPr>
        <p:spPr>
          <a:xfrm flipH="1">
            <a:off x="4860303" y="4479323"/>
            <a:ext cx="85475" cy="674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4851BDE-1703-4493-94BF-E73E11C979B6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5358486" y="4479323"/>
            <a:ext cx="85475" cy="674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C7E9ECAD-6462-47B9-814B-DD8BC525B65F}"/>
              </a:ext>
            </a:extLst>
          </p:cNvPr>
          <p:cNvSpPr/>
          <p:nvPr/>
        </p:nvSpPr>
        <p:spPr>
          <a:xfrm>
            <a:off x="5735790" y="5154226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201E504-28D2-408B-8249-F2521E9933C2}"/>
              </a:ext>
            </a:extLst>
          </p:cNvPr>
          <p:cNvSpPr/>
          <p:nvPr/>
        </p:nvSpPr>
        <p:spPr>
          <a:xfrm>
            <a:off x="6319448" y="5154226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4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99375A3-2561-4D8D-9ECF-786FBDAEC128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6027619" y="4479323"/>
            <a:ext cx="85475" cy="674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435FFAC-5868-41DA-AE08-09AC1DCC410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6525802" y="4479323"/>
            <a:ext cx="85475" cy="674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E854A7DF-7C7E-4A0B-B16B-947E84D95571}"/>
              </a:ext>
            </a:extLst>
          </p:cNvPr>
          <p:cNvSpPr/>
          <p:nvPr/>
        </p:nvSpPr>
        <p:spPr>
          <a:xfrm>
            <a:off x="6903106" y="5154226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8F7CB90-F7B6-42BD-A5A1-CDE6AAFA04B5}"/>
              </a:ext>
            </a:extLst>
          </p:cNvPr>
          <p:cNvSpPr/>
          <p:nvPr/>
        </p:nvSpPr>
        <p:spPr>
          <a:xfrm>
            <a:off x="7486764" y="5154226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4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D050C78-74B4-4EA6-BF70-9776D2311BB7}"/>
              </a:ext>
            </a:extLst>
          </p:cNvPr>
          <p:cNvCxnSpPr>
            <a:cxnSpLocks/>
            <a:endCxn id="86" idx="0"/>
          </p:cNvCxnSpPr>
          <p:nvPr/>
        </p:nvCxnSpPr>
        <p:spPr>
          <a:xfrm flipH="1">
            <a:off x="7194935" y="4479323"/>
            <a:ext cx="85475" cy="674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3187BBC-82B1-4520-87A3-AD8EEBDEAEA3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7693118" y="4479323"/>
            <a:ext cx="85475" cy="674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C72FEFFA-43AB-4A77-94F2-D62FFC2FCD35}"/>
              </a:ext>
            </a:extLst>
          </p:cNvPr>
          <p:cNvSpPr/>
          <p:nvPr/>
        </p:nvSpPr>
        <p:spPr>
          <a:xfrm>
            <a:off x="1352894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6C1ECF82-B62E-4619-BC48-37816F324793}"/>
              </a:ext>
            </a:extLst>
          </p:cNvPr>
          <p:cNvSpPr/>
          <p:nvPr/>
        </p:nvSpPr>
        <p:spPr>
          <a:xfrm>
            <a:off x="1061065" y="5154226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F5343E48-13D1-428F-A1A0-AD26C770AB93}"/>
              </a:ext>
            </a:extLst>
          </p:cNvPr>
          <p:cNvSpPr/>
          <p:nvPr/>
        </p:nvSpPr>
        <p:spPr>
          <a:xfrm>
            <a:off x="1644723" y="5154226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4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828CBB7-7026-4F28-B48D-9D5444B76BEA}"/>
              </a:ext>
            </a:extLst>
          </p:cNvPr>
          <p:cNvCxnSpPr>
            <a:cxnSpLocks/>
            <a:endCxn id="97" idx="0"/>
          </p:cNvCxnSpPr>
          <p:nvPr/>
        </p:nvCxnSpPr>
        <p:spPr>
          <a:xfrm flipH="1">
            <a:off x="1352894" y="4479323"/>
            <a:ext cx="85475" cy="674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B1B22E6-BC31-4ED8-97C6-AEA8AA52D39D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1851077" y="4479323"/>
            <a:ext cx="85475" cy="674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5153076C-97BB-44B9-8679-A58732B198D4}"/>
              </a:ext>
            </a:extLst>
          </p:cNvPr>
          <p:cNvSpPr/>
          <p:nvPr/>
        </p:nvSpPr>
        <p:spPr>
          <a:xfrm>
            <a:off x="6037405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C841925D-ED33-4516-BCB8-F81872F2ADBD}"/>
              </a:ext>
            </a:extLst>
          </p:cNvPr>
          <p:cNvSpPr/>
          <p:nvPr/>
        </p:nvSpPr>
        <p:spPr>
          <a:xfrm>
            <a:off x="7201923" y="3998597"/>
            <a:ext cx="583658" cy="5836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24524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AAEA4-277F-41A0-9626-0B1F1A02D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Permutaciones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568A6-56C0-43CF-B2CB-E4C43C699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El algoritmo busca la </a:t>
            </a:r>
            <a:r>
              <a:rPr lang="es-CL" b="1" dirty="0">
                <a:solidFill>
                  <a:schemeClr val="accent2"/>
                </a:solidFill>
              </a:rPr>
              <a:t>permutación</a:t>
            </a:r>
            <a:r>
              <a:rPr lang="es-CL" dirty="0"/>
              <a:t> ordenada de los datos</a:t>
            </a:r>
          </a:p>
          <a:p>
            <a:endParaRPr lang="es-CL" dirty="0"/>
          </a:p>
          <a:p>
            <a:r>
              <a:rPr lang="es-CL" dirty="0"/>
              <a:t>¿Cuántas permutaciones distintas hay?</a:t>
            </a:r>
          </a:p>
          <a:p>
            <a:endParaRPr lang="es-CL" dirty="0"/>
          </a:p>
          <a:p>
            <a:r>
              <a:rPr lang="es-CL" dirty="0"/>
              <a:t>¿Son todas posibles respuestas del algoritmo?</a:t>
            </a:r>
          </a:p>
        </p:txBody>
      </p:sp>
    </p:spTree>
    <p:extLst>
      <p:ext uri="{BB962C8B-B14F-4D97-AF65-F5344CB8AC3E}">
        <p14:creationId xmlns:p14="http://schemas.microsoft.com/office/powerpoint/2010/main" val="3637493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7999A-B46B-465E-ACB0-FF5DD1DCD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Permutaciones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8173D-8512-4754-808E-37C8C2F03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CL" dirty="0"/>
              <a:t>Inicialmente todas las permutaciones son candidato a respuesta</a:t>
            </a:r>
          </a:p>
          <a:p>
            <a:endParaRPr lang="es-CL" dirty="0"/>
          </a:p>
          <a:p>
            <a:r>
              <a:rPr lang="es-CL" dirty="0"/>
              <a:t>El </a:t>
            </a:r>
            <a:r>
              <a:rPr lang="es-CL"/>
              <a:t>algoritmo las va </a:t>
            </a:r>
            <a:r>
              <a:rPr lang="es-CL" dirty="0"/>
              <a:t>descartando según </a:t>
            </a:r>
            <a:r>
              <a:rPr lang="es-CL"/>
              <a:t>las comparaciones</a:t>
            </a:r>
            <a:endParaRPr lang="es-CL" dirty="0"/>
          </a:p>
          <a:p>
            <a:endParaRPr lang="es-CL" dirty="0"/>
          </a:p>
          <a:p>
            <a:r>
              <a:rPr lang="es-CL" dirty="0"/>
              <a:t>Considerando que es el </a:t>
            </a:r>
            <a:r>
              <a:rPr lang="es-CL" b="1" i="1" dirty="0">
                <a:solidFill>
                  <a:schemeClr val="accent2"/>
                </a:solidFill>
              </a:rPr>
              <a:t>mejor algoritmo</a:t>
            </a:r>
            <a:r>
              <a:rPr lang="es-CL" dirty="0"/>
              <a:t>, ¿Cuántas comparaciones necesita para identificar la permutación correcta?</a:t>
            </a:r>
          </a:p>
        </p:txBody>
      </p:sp>
    </p:spTree>
    <p:extLst>
      <p:ext uri="{BB962C8B-B14F-4D97-AF65-F5344CB8AC3E}">
        <p14:creationId xmlns:p14="http://schemas.microsoft.com/office/powerpoint/2010/main" val="885257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10671-62FE-4B66-97E7-BAC77D44D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Instancias de ordenación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32582-6F76-4606-B60D-514BE6122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¿Qué tan rápido podemos ordenar un arreglo si…</a:t>
            </a:r>
          </a:p>
          <a:p>
            <a:endParaRPr lang="es-CL" dirty="0"/>
          </a:p>
          <a:p>
            <a:r>
              <a:rPr lang="es-CL" dirty="0"/>
              <a:t>los datos ya están ordenados?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BD5799-C8B7-412F-AC40-94F0373AE792}"/>
              </a:ext>
            </a:extLst>
          </p:cNvPr>
          <p:cNvSpPr/>
          <p:nvPr/>
        </p:nvSpPr>
        <p:spPr>
          <a:xfrm>
            <a:off x="251461" y="4279768"/>
            <a:ext cx="8641072" cy="65752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2"/>
              </a:gs>
            </a:gsLst>
            <a:lin ang="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12421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10671-62FE-4B66-97E7-BAC77D44D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Instancias de ordenación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32582-6F76-4606-B60D-514BE6122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¿Qué tan rápido podemos ordenar un arreglo si…</a:t>
            </a:r>
          </a:p>
          <a:p>
            <a:endParaRPr lang="es-CL" dirty="0"/>
          </a:p>
          <a:p>
            <a:r>
              <a:rPr lang="es-CL" dirty="0"/>
              <a:t>los datos ya están ordenados, pero al revés?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BD5799-C8B7-412F-AC40-94F0373AE792}"/>
              </a:ext>
            </a:extLst>
          </p:cNvPr>
          <p:cNvSpPr/>
          <p:nvPr/>
        </p:nvSpPr>
        <p:spPr>
          <a:xfrm>
            <a:off x="251461" y="4279768"/>
            <a:ext cx="8641072" cy="65752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3606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A8A875A-F0D4-450D-B0CC-42880A6B1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49" y="4279768"/>
            <a:ext cx="8641072" cy="6575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F10671-62FE-4B66-97E7-BAC77D44D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Instancias de ordenación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32582-6F76-4606-B60D-514BE6122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¿Qué tan rápido podemos ordenar un arreglo si…</a:t>
            </a:r>
          </a:p>
          <a:p>
            <a:endParaRPr lang="es-CL" dirty="0"/>
          </a:p>
          <a:p>
            <a:r>
              <a:rPr lang="es-CL" dirty="0"/>
              <a:t>los datos están </a:t>
            </a:r>
            <a:r>
              <a:rPr lang="es-CL" i="1" dirty="0"/>
              <a:t>casi</a:t>
            </a:r>
            <a:r>
              <a:rPr lang="es-CL" dirty="0"/>
              <a:t> ordenados?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C5187D-3BEB-452A-9F09-B85E192EF097}"/>
              </a:ext>
            </a:extLst>
          </p:cNvPr>
          <p:cNvSpPr/>
          <p:nvPr/>
        </p:nvSpPr>
        <p:spPr>
          <a:xfrm>
            <a:off x="251457" y="4279768"/>
            <a:ext cx="8641072" cy="6575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58075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10671-62FE-4B66-97E7-BAC77D44D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Instancias de ordenación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32582-6F76-4606-B60D-514BE6122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¿Qué tan rápido podemos ordenar un arreglo si…</a:t>
            </a:r>
          </a:p>
          <a:p>
            <a:endParaRPr lang="es-CL" dirty="0"/>
          </a:p>
          <a:p>
            <a:r>
              <a:rPr lang="es-CL" dirty="0"/>
              <a:t>los datos están separados en dos secuencias ordenadas?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BD5799-C8B7-412F-AC40-94F0373AE792}"/>
              </a:ext>
            </a:extLst>
          </p:cNvPr>
          <p:cNvSpPr/>
          <p:nvPr/>
        </p:nvSpPr>
        <p:spPr>
          <a:xfrm>
            <a:off x="251461" y="4279768"/>
            <a:ext cx="5507313" cy="657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BF5401-4B73-43C2-9295-CB602F4D298C}"/>
              </a:ext>
            </a:extLst>
          </p:cNvPr>
          <p:cNvSpPr/>
          <p:nvPr/>
        </p:nvSpPr>
        <p:spPr>
          <a:xfrm>
            <a:off x="5758774" y="4279768"/>
            <a:ext cx="3132687" cy="65752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25768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153E-D94A-4ACB-BCCA-89F2D3140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Merge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27E771-B533-48A2-BF98-0EA580520A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s-CL" dirty="0"/>
                  <a:t>Para dos secuencias ordenadas,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 y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s-CL" dirty="0"/>
              </a:p>
              <a:p>
                <a:pPr marL="514350" indent="-514350"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/>
                  <a:t>Sea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CL" dirty="0"/>
                  <a:t> una secuencia ordenada, inicialmente vacía</a:t>
                </a:r>
              </a:p>
              <a:p>
                <a:pPr marL="514350" indent="-514350"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/>
                  <a:t>Sean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s-CL" dirty="0"/>
                  <a:t> y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s-CL" dirty="0"/>
                  <a:t> el primer elemento de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 y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dirty="0"/>
                  <a:t> respectivamente</a:t>
                </a:r>
              </a:p>
              <a:p>
                <a:pPr marL="514350" indent="-514350"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/>
                  <a:t>Extraer de su respectiva secuencia el menor entre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s-CL" dirty="0"/>
                  <a:t> y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s-CL" dirty="0"/>
              </a:p>
              <a:p>
                <a:pPr marL="514350" indent="-514350"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/>
                  <a:t>Insertar ese elemento extraído al final de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s-CL" dirty="0"/>
              </a:p>
              <a:p>
                <a:pPr marL="514350" indent="-514350"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/>
                  <a:t>Si quedan elementos en ambos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 y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dirty="0"/>
                  <a:t>, volver a </a:t>
                </a:r>
                <a:r>
                  <a:rPr lang="es-CL" dirty="0">
                    <a:solidFill>
                      <a:schemeClr val="accent2"/>
                    </a:solidFill>
                  </a:rPr>
                  <a:t>2.</a:t>
                </a:r>
              </a:p>
              <a:p>
                <a:pPr marL="514350" indent="-514350"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Concatenar 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CL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con la secuencia que aún tenga elementos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27E771-B533-48A2-BF98-0EA580520A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69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3061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AD6B4-7C42-4D5D-84C7-BC578B19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8EDE3-9DAE-4D0E-95BA-2F71EA3E5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/>
              <a:t> </a:t>
            </a:r>
          </a:p>
          <a:p>
            <a:pPr marL="0" indent="0">
              <a:buNone/>
            </a:pPr>
            <a:r>
              <a:rPr lang="es-CL" dirty="0"/>
              <a:t>¿Como demostramos que Merge es correcto?</a:t>
            </a:r>
          </a:p>
          <a:p>
            <a:pPr marL="0" indent="0">
              <a:buNone/>
            </a:pPr>
            <a:endParaRPr lang="es-CL" dirty="0"/>
          </a:p>
          <a:p>
            <a:r>
              <a:rPr lang="es-CL" dirty="0"/>
              <a:t>¿Cuál es su complejidad?</a:t>
            </a:r>
          </a:p>
        </p:txBody>
      </p:sp>
    </p:spTree>
    <p:extLst>
      <p:ext uri="{BB962C8B-B14F-4D97-AF65-F5344CB8AC3E}">
        <p14:creationId xmlns:p14="http://schemas.microsoft.com/office/powerpoint/2010/main" val="3324784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E436F-42FD-4F09-A60B-18C638F38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Finitud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283753-FD92-434A-B13A-55504418F4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s-CL" dirty="0"/>
                  <a:t>En cada paso el algoritmo extrae un elemento de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 o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dirty="0"/>
                  <a:t> y se pone en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Cuando una de las secuencias se vacía, se toma todo lo de la otra secuencia y se pone en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En total se hacen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s-CL" dirty="0"/>
                  <a:t> pasos, y como tanto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 como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dirty="0"/>
                  <a:t> son finitos, el algoritmo es finito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283753-FD92-434A-B13A-55504418F4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b="-1739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000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80D4C-8907-4572-9004-46F464FD7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Correctitud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03A9AE-148F-4922-9117-438F29810C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s-CL" sz="1200" dirty="0"/>
                  <a:t>PD: Luego de insertar el último elemento en </a:t>
                </a:r>
                <a14:m>
                  <m:oMath xmlns:m="http://schemas.openxmlformats.org/officeDocument/2006/math">
                    <m:r>
                      <a:rPr lang="es-CL" sz="120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CL" sz="1200" dirty="0"/>
                  <a:t>, esta está ordenada</a:t>
                </a:r>
              </a:p>
              <a:p>
                <a:r>
                  <a:rPr lang="es-CL" sz="1200" dirty="0"/>
                  <a:t>Por </a:t>
                </a:r>
                <a:r>
                  <a:rPr lang="es-CL" sz="1200" b="1" dirty="0">
                    <a:solidFill>
                      <a:schemeClr val="accent2"/>
                    </a:solidFill>
                  </a:rPr>
                  <a:t>inducción</a:t>
                </a:r>
                <a:r>
                  <a:rPr lang="es-CL" sz="1200" dirty="0"/>
                  <a:t> sobre las inserciones en </a:t>
                </a:r>
                <a14:m>
                  <m:oMath xmlns:m="http://schemas.openxmlformats.org/officeDocument/2006/math">
                    <m:r>
                      <a:rPr lang="es-CL" sz="1200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s-CL" sz="1200" dirty="0"/>
              </a:p>
              <a:p>
                <a:r>
                  <a:rPr lang="es-CL" sz="1200" b="1" dirty="0"/>
                  <a:t>Caso Base</a:t>
                </a:r>
                <a:r>
                  <a:rPr lang="es-CL" sz="1200" dirty="0"/>
                  <a:t>: Luego de la primera inserción, </a:t>
                </a:r>
                <a14:m>
                  <m:oMath xmlns:m="http://schemas.openxmlformats.org/officeDocument/2006/math">
                    <m:r>
                      <a:rPr lang="es-CL" sz="120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CL" sz="1200" dirty="0"/>
                  <a:t> tiene un solo elemento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L" sz="1200" dirty="0"/>
                  <a:t>, por lo que está ordenada.</a:t>
                </a:r>
              </a:p>
              <a:p>
                <a:r>
                  <a:rPr lang="es-CL" sz="1200" b="1" dirty="0"/>
                  <a:t>Hipótesis Inductiva</a:t>
                </a:r>
                <a:r>
                  <a:rPr lang="es-CL" sz="1200" dirty="0"/>
                  <a:t>: Luego de la </a:t>
                </a:r>
                <a14:m>
                  <m:oMath xmlns:m="http://schemas.openxmlformats.org/officeDocument/2006/math">
                    <m:r>
                      <a:rPr lang="es-CL" sz="120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CL" sz="1200" dirty="0"/>
                  <a:t>-</a:t>
                </a:r>
                <a:r>
                  <a:rPr lang="es-CL" sz="1200" dirty="0" err="1"/>
                  <a:t>ésima</a:t>
                </a:r>
                <a:r>
                  <a:rPr lang="es-CL" sz="1200" dirty="0"/>
                  <a:t> inserción del elemento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sz="1200" dirty="0"/>
                  <a:t>, </a:t>
                </a:r>
                <a14:m>
                  <m:oMath xmlns:m="http://schemas.openxmlformats.org/officeDocument/2006/math">
                    <m:r>
                      <a:rPr lang="es-CL" sz="120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CL" sz="1200" dirty="0"/>
                  <a:t> está ordenada.</a:t>
                </a:r>
              </a:p>
              <a:p>
                <a:r>
                  <a:rPr lang="es-CL" sz="1200" dirty="0"/>
                  <a:t>Ahora toca la siguiente inserción. </a:t>
                </a:r>
              </a:p>
              <a:p>
                <a:r>
                  <a:rPr lang="es-CL" sz="1200" dirty="0"/>
                  <a:t>- Si quedan elementos en </a:t>
                </a:r>
                <a14:m>
                  <m:oMath xmlns:m="http://schemas.openxmlformats.org/officeDocument/2006/math">
                    <m:r>
                      <a:rPr lang="es-CL" sz="12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sz="1200" dirty="0"/>
                  <a:t> y en </a:t>
                </a:r>
                <a14:m>
                  <m:oMath xmlns:m="http://schemas.openxmlformats.org/officeDocument/2006/math">
                    <m:r>
                      <a:rPr lang="es-CL" sz="1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sz="1200" dirty="0"/>
                  <a:t>,  sea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L" sz="12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s-CL" sz="1200" dirty="0"/>
                  <a:t> el más pequeño entre las cabezas de </a:t>
                </a:r>
                <a14:m>
                  <m:oMath xmlns:m="http://schemas.openxmlformats.org/officeDocument/2006/math">
                    <m:r>
                      <a:rPr lang="es-CL" sz="12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sz="1200" dirty="0"/>
                  <a:t> y de </a:t>
                </a:r>
                <a14:m>
                  <m:oMath xmlns:m="http://schemas.openxmlformats.org/officeDocument/2006/math">
                    <m:r>
                      <a:rPr lang="es-CL" sz="1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sz="1200" dirty="0"/>
                  <a:t>. </a:t>
                </a:r>
              </a:p>
              <a:p>
                <a:r>
                  <a:rPr lang="es-CL" sz="1200" dirty="0"/>
                  <a:t>- Si solo quedan elementos en una de las dos secuencias, sea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L" sz="12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s-CL" sz="1200" dirty="0"/>
                  <a:t> la cabeza de esta. </a:t>
                </a:r>
              </a:p>
              <a:p>
                <a:r>
                  <a:rPr lang="es-CL" sz="1200" dirty="0"/>
                  <a:t>Se elimina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L" sz="12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s-CL" sz="1200" dirty="0"/>
                  <a:t> de su respectiva secuencia y se inserta al final de </a:t>
                </a:r>
                <a14:m>
                  <m:oMath xmlns:m="http://schemas.openxmlformats.org/officeDocument/2006/math">
                    <m:r>
                      <a:rPr lang="es-CL" sz="12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CL" sz="1200" dirty="0"/>
                  <a:t>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L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L" sz="12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s-CL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L" sz="1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s-CL" sz="12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s-CL" sz="1200" dirty="0"/>
                  <a:t> De no ser así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L" sz="12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s-CL" sz="1200" dirty="0"/>
                  <a:t> habría salido antes, ó </a:t>
                </a:r>
                <a14:m>
                  <m:oMath xmlns:m="http://schemas.openxmlformats.org/officeDocument/2006/math">
                    <m:r>
                      <a:rPr lang="es-CL" sz="12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sz="1200" dirty="0"/>
                  <a:t> y </a:t>
                </a:r>
                <a14:m>
                  <m:oMath xmlns:m="http://schemas.openxmlformats.org/officeDocument/2006/math">
                    <m:r>
                      <a:rPr lang="es-CL" sz="1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sz="1200" dirty="0"/>
                  <a:t> no habrían estado ordenadas. </a:t>
                </a:r>
              </a:p>
              <a:p>
                <a:r>
                  <a:rPr lang="es-CL" sz="1200" dirty="0"/>
                  <a:t>Como </a:t>
                </a:r>
                <a14:m>
                  <m:oMath xmlns:m="http://schemas.openxmlformats.org/officeDocument/2006/math">
                    <m:r>
                      <a:rPr lang="es-CL" sz="12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CL" sz="1200" dirty="0"/>
                  <a:t> estaba ordenada,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L" sz="12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s-CL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L" sz="1200" b="0" i="1" smtClean="0">
                        <a:latin typeface="Cambria Math" panose="02040503050406030204" pitchFamily="18" charset="0"/>
                      </a:rPr>
                      <m:t>≤⋯≤</m:t>
                    </m:r>
                    <m:sSub>
                      <m:sSubPr>
                        <m:ctrlPr>
                          <a:rPr lang="es-CL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sz="1200" dirty="0"/>
                  <a:t>, y como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L" sz="1200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s-CL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L" sz="12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s-CL" sz="1200" dirty="0"/>
                  <a:t>, entonces </a:t>
                </a:r>
                <a14:m>
                  <m:oMath xmlns:m="http://schemas.openxmlformats.org/officeDocument/2006/math">
                    <m:r>
                      <a:rPr lang="es-CL" sz="12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CL" sz="1200" dirty="0"/>
                  <a:t> está ordenada.</a:t>
                </a:r>
              </a:p>
              <a:p>
                <a:r>
                  <a:rPr lang="es-CL" sz="1200" dirty="0"/>
                  <a:t>Por lo tanto, luego de insertar el último elemento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CL" sz="1200" dirty="0"/>
                  <a:t>, </a:t>
                </a:r>
                <a14:m>
                  <m:oMath xmlns:m="http://schemas.openxmlformats.org/officeDocument/2006/math">
                    <m:r>
                      <a:rPr lang="es-CL" sz="12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CL" sz="1200" dirty="0"/>
                  <a:t> está ordenada.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03A9AE-148F-4922-9117-438F29810C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0120899"/>
      </p:ext>
    </p:extLst>
  </p:cSld>
  <p:clrMapOvr>
    <a:masterClrMapping/>
  </p:clrMapOvr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831FD7F-63E6-4171-A4D2-3FD84BBC643C}" vid="{FFD226BB-B449-48F7-8EA4-3F116E7C97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645</TotalTime>
  <Words>1107</Words>
  <Application>Microsoft Office PowerPoint</Application>
  <PresentationFormat>On-screen Show (4:3)</PresentationFormat>
  <Paragraphs>151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IIC2133</vt:lpstr>
      <vt:lpstr>El problema de Ordenar</vt:lpstr>
      <vt:lpstr>Instancias de ordenación</vt:lpstr>
      <vt:lpstr>Instancias de ordenación</vt:lpstr>
      <vt:lpstr>Instancias de ordenación</vt:lpstr>
      <vt:lpstr>Instancias de ordenación</vt:lpstr>
      <vt:lpstr>Merge</vt:lpstr>
      <vt:lpstr>Merge</vt:lpstr>
      <vt:lpstr>Finitud</vt:lpstr>
      <vt:lpstr>Correctitud</vt:lpstr>
      <vt:lpstr>Merge</vt:lpstr>
      <vt:lpstr>MergeSort</vt:lpstr>
      <vt:lpstr>MergeSort</vt:lpstr>
      <vt:lpstr>El problema de Ordenar</vt:lpstr>
      <vt:lpstr>Ordenación por comparación</vt:lpstr>
      <vt:lpstr>Comparaciones</vt:lpstr>
      <vt:lpstr>Comparaciones</vt:lpstr>
      <vt:lpstr>Árbol de decisión</vt:lpstr>
      <vt:lpstr>Permutaciones</vt:lpstr>
      <vt:lpstr>Permutaciones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Instancias de ordenación</dc:title>
  <dc:creator>Vicente Errázuriz Quiroga</dc:creator>
  <cp:lastModifiedBy>Vicente Errázuriz Quiroga</cp:lastModifiedBy>
  <cp:revision>61</cp:revision>
  <dcterms:created xsi:type="dcterms:W3CDTF">2018-02-18T16:49:03Z</dcterms:created>
  <dcterms:modified xsi:type="dcterms:W3CDTF">2018-03-20T12:37:58Z</dcterms:modified>
</cp:coreProperties>
</file>