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32"/>
  </p:notesMasterIdLst>
  <p:sldIdLst>
    <p:sldId id="268" r:id="rId2"/>
    <p:sldId id="269" r:id="rId3"/>
    <p:sldId id="267" r:id="rId4"/>
    <p:sldId id="271" r:id="rId5"/>
    <p:sldId id="274" r:id="rId6"/>
    <p:sldId id="273" r:id="rId7"/>
    <p:sldId id="286" r:id="rId8"/>
    <p:sldId id="275" r:id="rId9"/>
    <p:sldId id="276" r:id="rId10"/>
    <p:sldId id="277" r:id="rId11"/>
    <p:sldId id="279" r:id="rId12"/>
    <p:sldId id="278" r:id="rId13"/>
    <p:sldId id="280" r:id="rId14"/>
    <p:sldId id="299" r:id="rId15"/>
    <p:sldId id="301" r:id="rId16"/>
    <p:sldId id="300" r:id="rId17"/>
    <p:sldId id="302" r:id="rId18"/>
    <p:sldId id="303" r:id="rId19"/>
    <p:sldId id="304" r:id="rId20"/>
    <p:sldId id="305" r:id="rId21"/>
    <p:sldId id="282" r:id="rId22"/>
    <p:sldId id="289" r:id="rId23"/>
    <p:sldId id="288" r:id="rId24"/>
    <p:sldId id="290" r:id="rId25"/>
    <p:sldId id="291" r:id="rId26"/>
    <p:sldId id="292" r:id="rId27"/>
    <p:sldId id="296" r:id="rId28"/>
    <p:sldId id="297" r:id="rId29"/>
    <p:sldId id="295" r:id="rId30"/>
    <p:sldId id="29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CC00"/>
    <a:srgbClr val="2683C6"/>
    <a:srgbClr val="FFCC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6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39ACB-21AC-4EDC-A44E-0FCA07A62D3F}" type="datetimeFigureOut">
              <a:rPr lang="es-CL" smtClean="0"/>
              <a:t>20-04-2018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5089-72CE-485C-BECC-D7C81D854AD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892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Ojo que backtracking no solo sirve para </a:t>
            </a:r>
            <a:r>
              <a:rPr lang="es-CL" dirty="0" err="1"/>
              <a:t>CSPs</a:t>
            </a:r>
            <a:r>
              <a:rPr lang="es-CL" dirty="0"/>
              <a:t>, pero los </a:t>
            </a:r>
            <a:r>
              <a:rPr lang="es-CL" dirty="0" err="1"/>
              <a:t>CSPs</a:t>
            </a:r>
            <a:r>
              <a:rPr lang="es-CL" dirty="0"/>
              <a:t> en general deben ser resueltos con backtracking o alguna variante.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7116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6867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9596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Ya que no podemos determinar a ciencia cierta cual es la mejor variable a asignar en un momento, podemos aproximarlo! Lo mismo para los valores.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1896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1105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 elegimos el 2, tenemos un 50% de probabilidad de elegir el correcto. Si elegimos el 3, tenemos solo un 33% de elegir el correcto.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210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 elegimos el 2, tenemos un 50% de probabilidad de elegir el correcto. Si elegimos el 3, tenemos solo un 33% de elegir el correcto.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6462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5781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Ojo que backtracking no solo sirve para </a:t>
            </a:r>
            <a:r>
              <a:rPr lang="es-CL" dirty="0" err="1"/>
              <a:t>CSPs</a:t>
            </a:r>
            <a:r>
              <a:rPr lang="es-CL" dirty="0"/>
              <a:t>, pero los </a:t>
            </a:r>
            <a:r>
              <a:rPr lang="es-CL" dirty="0" err="1"/>
              <a:t>CSPs</a:t>
            </a:r>
            <a:r>
              <a:rPr lang="es-CL" dirty="0"/>
              <a:t> en general deben ser resueltos con backtracking o alguna variante.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017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2674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0381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Les decimos podas porque cortan una parte del árbol de búsqueda.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7153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0969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4740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Al propagar, se reducen efectivamente  los dominios de las variables vecinas.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5586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Afecta muchísimo: si probamos todo en el mejor orden posible, estos problemas son lineales.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839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40DA-372E-4195-82E2-765DE4CF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Carcassonne</a:t>
            </a:r>
            <a:endParaRPr lang="es-C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2FB9C1-9657-42EC-9455-FD19BB0ED6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1460" y="1408971"/>
          <a:ext cx="4706432" cy="4706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6608">
                  <a:extLst>
                    <a:ext uri="{9D8B030D-6E8A-4147-A177-3AD203B41FA5}">
                      <a16:colId xmlns:a16="http://schemas.microsoft.com/office/drawing/2014/main" val="3184780811"/>
                    </a:ext>
                  </a:extLst>
                </a:gridCol>
                <a:gridCol w="1176608">
                  <a:extLst>
                    <a:ext uri="{9D8B030D-6E8A-4147-A177-3AD203B41FA5}">
                      <a16:colId xmlns:a16="http://schemas.microsoft.com/office/drawing/2014/main" val="4030854440"/>
                    </a:ext>
                  </a:extLst>
                </a:gridCol>
                <a:gridCol w="1176608">
                  <a:extLst>
                    <a:ext uri="{9D8B030D-6E8A-4147-A177-3AD203B41FA5}">
                      <a16:colId xmlns:a16="http://schemas.microsoft.com/office/drawing/2014/main" val="473809248"/>
                    </a:ext>
                  </a:extLst>
                </a:gridCol>
                <a:gridCol w="1176608">
                  <a:extLst>
                    <a:ext uri="{9D8B030D-6E8A-4147-A177-3AD203B41FA5}">
                      <a16:colId xmlns:a16="http://schemas.microsoft.com/office/drawing/2014/main" val="2987799020"/>
                    </a:ext>
                  </a:extLst>
                </a:gridCol>
              </a:tblGrid>
              <a:tr h="1176608"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985936"/>
                  </a:ext>
                </a:extLst>
              </a:tr>
              <a:tr h="1176608"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045810"/>
                  </a:ext>
                </a:extLst>
              </a:tr>
              <a:tr h="1176608"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216262"/>
                  </a:ext>
                </a:extLst>
              </a:tr>
              <a:tr h="1176608"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62399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626F697-6346-4A7A-9253-D91E67858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" y="1408970"/>
            <a:ext cx="1177200" cy="1177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79A2C11-8CF9-42E9-B3AB-BFD8C918F244}"/>
              </a:ext>
            </a:extLst>
          </p:cNvPr>
          <p:cNvSpPr txBox="1"/>
          <p:nvPr/>
        </p:nvSpPr>
        <p:spPr>
          <a:xfrm>
            <a:off x="5884620" y="272842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34C8A6-C59B-4710-8784-F3785BBFDADE}"/>
              </a:ext>
            </a:extLst>
          </p:cNvPr>
          <p:cNvSpPr txBox="1"/>
          <p:nvPr/>
        </p:nvSpPr>
        <p:spPr>
          <a:xfrm>
            <a:off x="5884620" y="507969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2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DE68BAD-FDB4-46BC-BF48-E1E1237B8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75" y="1408970"/>
            <a:ext cx="1177200" cy="1177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75C0AA8-2FB8-4AC0-B744-790B3AE79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74" y="1408970"/>
            <a:ext cx="1177200" cy="1177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1EDE0D9-E644-41B4-8991-4EDFAF8FF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3" y="1408970"/>
            <a:ext cx="1177200" cy="1177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EBE363-BBBB-41F5-9F6D-8DAF50F1F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" y="2584986"/>
            <a:ext cx="1177200" cy="11772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473C2F0-46A2-4078-A950-7944E980C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3" y="2584986"/>
            <a:ext cx="1177200" cy="1177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F73C12E-7C0F-466B-9AA0-37DCA1D07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8" y="3762185"/>
            <a:ext cx="1177200" cy="1177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2D48DBB-069A-4221-AF4E-10524A3B7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2" y="3762185"/>
            <a:ext cx="1177200" cy="11772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E9E2A87-AF77-4E6E-9C75-777EA23FE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8" y="4937612"/>
            <a:ext cx="1177200" cy="11772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F9D2129-EE0A-4CF7-B12A-3CAA1DDCA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74" y="4937612"/>
            <a:ext cx="1177200" cy="1177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9BD15D0-55D8-45B4-BA1C-0F9D8CE1E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73" y="4937612"/>
            <a:ext cx="1177200" cy="11772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CDD6F42-6C2C-405B-969B-6629D910A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2" y="4937612"/>
            <a:ext cx="1177200" cy="117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9F628CB-DB5D-4A87-9B5A-5AABE4030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331" y="1408971"/>
            <a:ext cx="1178548" cy="11785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E48761F-83D4-4A1D-AD62-DB31FD33F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22331" y="3760247"/>
            <a:ext cx="1178548" cy="117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09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94AE-9773-463B-ACE6-E2781B88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3EBFC8-1616-463E-BC9A-EC77873C0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04159"/>
              </p:ext>
            </p:extLst>
          </p:nvPr>
        </p:nvGraphicFramePr>
        <p:xfrm>
          <a:off x="2546997" y="1698523"/>
          <a:ext cx="4050000" cy="40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62056141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3607172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377942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4580427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5361046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4654943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5849909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75313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9962961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3297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172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8613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8992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0735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878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69207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843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5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65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94AE-9773-463B-ACE6-E2781B88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3EBFC8-1616-463E-BC9A-EC77873C0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652948"/>
              </p:ext>
            </p:extLst>
          </p:nvPr>
        </p:nvGraphicFramePr>
        <p:xfrm>
          <a:off x="2546997" y="1698523"/>
          <a:ext cx="4050000" cy="40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62056141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3607172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377942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4580427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5361046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4654943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5849909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75313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9962961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3297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172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8613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8992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0735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878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69207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843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5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22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94AE-9773-463B-ACE6-E2781B88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3EBFC8-1616-463E-BC9A-EC77873C0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454562"/>
              </p:ext>
            </p:extLst>
          </p:nvPr>
        </p:nvGraphicFramePr>
        <p:xfrm>
          <a:off x="2546997" y="1698523"/>
          <a:ext cx="4050000" cy="40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62056141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3607172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377942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4580427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5361046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4654943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5849909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75313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9962961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3297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172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8613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8992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0735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878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69207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843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5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746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B432A6-8E6E-447E-B5F4-08DE0C94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Dominios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2273F-CAC7-4167-A892-C3E440F19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2600" dirty="0"/>
              <a:t>No todos los valores de un dominio son siempre válidos</a:t>
            </a:r>
          </a:p>
          <a:p>
            <a:endParaRPr lang="es-CL" sz="2600" dirty="0"/>
          </a:p>
          <a:p>
            <a:r>
              <a:rPr lang="es-CL" sz="2600" dirty="0"/>
              <a:t>Depende de las restricciones que afectan a la variable</a:t>
            </a:r>
          </a:p>
          <a:p>
            <a:endParaRPr lang="es-CL" sz="2600" dirty="0"/>
          </a:p>
          <a:p>
            <a:r>
              <a:rPr lang="es-CL" sz="2600" dirty="0"/>
              <a:t>¿Cómo va cambiando un dominio a medida que resolvemos?</a:t>
            </a:r>
          </a:p>
          <a:p>
            <a:endParaRPr lang="es-CL" sz="2600" dirty="0"/>
          </a:p>
        </p:txBody>
      </p:sp>
    </p:spTree>
    <p:extLst>
      <p:ext uri="{BB962C8B-B14F-4D97-AF65-F5344CB8AC3E}">
        <p14:creationId xmlns:p14="http://schemas.microsoft.com/office/powerpoint/2010/main" val="27400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F177-575A-485B-A21B-92C07F5E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Múltiples asignaciones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EF9DF-33A0-4A0B-AD8C-331526DAC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dirty="0"/>
              <a:t>¿Será posible hacer más de una asignación por paso?</a:t>
            </a:r>
          </a:p>
          <a:p>
            <a:endParaRPr lang="es-CL" dirty="0"/>
          </a:p>
          <a:p>
            <a:r>
              <a:rPr lang="es-CL" dirty="0"/>
              <a:t>¿En que circunstancias tiene sentido?</a:t>
            </a:r>
          </a:p>
        </p:txBody>
      </p:sp>
    </p:spTree>
    <p:extLst>
      <p:ext uri="{BB962C8B-B14F-4D97-AF65-F5344CB8AC3E}">
        <p14:creationId xmlns:p14="http://schemas.microsoft.com/office/powerpoint/2010/main" val="176063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𝒔𝒐𝒍𝒗𝒂𝒃𝒍𝒆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viola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𝒔𝒐𝒍𝒗𝒂𝒃𝒍𝒆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56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𝒔𝒐𝒍𝒗𝒂𝒃𝒍𝒆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viola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propagar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𝒔𝒐𝒍𝒗𝒂𝒃𝒍𝒆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r>
                  <a:rPr lang="es-CL" b="1" dirty="0"/>
                  <a:t> 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s-CL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ropagar</m:t>
                    </m:r>
                  </m:oMath>
                </a14:m>
                <a:endParaRPr lang="es-CL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569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9708-E5A2-4230-ABE6-D9E7E631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Propagación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86E155-5B2D-417A-8361-66D4748F7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lnSpcReduction="10000"/>
              </a:bodyPr>
              <a:lstStyle/>
              <a:p>
                <a:r>
                  <a:rPr lang="es-CL" sz="2400" dirty="0"/>
                  <a:t>Al asignar, es posible invalidar valores del dominio de otra variable</a:t>
                </a:r>
              </a:p>
              <a:p>
                <a:endParaRPr lang="es-CL" sz="2400" dirty="0"/>
              </a:p>
              <a:p>
                <a:r>
                  <a:rPr lang="es-CL" sz="2400" dirty="0"/>
                  <a:t>Es útil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propagar</a:t>
                </a:r>
                <a:r>
                  <a:rPr lang="es-CL" sz="2400" dirty="0"/>
                  <a:t> esta información luego de una asignación</a:t>
                </a:r>
              </a:p>
              <a:p>
                <a:endParaRPr lang="es-CL" sz="2400" dirty="0"/>
              </a:p>
              <a:p>
                <a:r>
                  <a:rPr lang="es-CL" sz="2400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r>
                  <a:rPr lang="es-CL" sz="2400" dirty="0"/>
                  <a:t>, entonces podemos asignar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2400" dirty="0"/>
                  <a:t> y volver a 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propagar</a:t>
                </a:r>
              </a:p>
              <a:p>
                <a:endParaRPr lang="es-CL" sz="2400" b="1" dirty="0">
                  <a:solidFill>
                    <a:schemeClr val="accent2"/>
                  </a:solidFill>
                </a:endParaRPr>
              </a:p>
              <a:p>
                <a:r>
                  <a:rPr lang="es-CL" sz="2400" dirty="0"/>
                  <a:t>Hay que tener más cuidado al deshacer las asignaciones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86E155-5B2D-417A-8361-66D4748F7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b="-62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51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94AE-9773-463B-ACE6-E2781B88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3EBFC8-1616-463E-BC9A-EC77873C02C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546997" y="1698523"/>
          <a:ext cx="4050000" cy="40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62056141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3607172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377942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4580427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5361046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4654943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5849909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75313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9962961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3297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172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8613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8992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0735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878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69207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843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5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243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94AE-9773-463B-ACE6-E2781B88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3EBFC8-1616-463E-BC9A-EC77873C0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406104"/>
              </p:ext>
            </p:extLst>
          </p:nvPr>
        </p:nvGraphicFramePr>
        <p:xfrm>
          <a:off x="2546997" y="1698523"/>
          <a:ext cx="4050000" cy="40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62056141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3607172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377942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4580427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5361046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4654943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5849909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75313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9962961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3297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172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8613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8992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0735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878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69207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843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5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34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40DA-372E-4195-82E2-765DE4CF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Carcassonne</a:t>
            </a:r>
            <a:endParaRPr lang="es-C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2FB9C1-9657-42EC-9455-FD19BB0ED6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1460" y="1408971"/>
          <a:ext cx="4706432" cy="4706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6608">
                  <a:extLst>
                    <a:ext uri="{9D8B030D-6E8A-4147-A177-3AD203B41FA5}">
                      <a16:colId xmlns:a16="http://schemas.microsoft.com/office/drawing/2014/main" val="3184780811"/>
                    </a:ext>
                  </a:extLst>
                </a:gridCol>
                <a:gridCol w="1176608">
                  <a:extLst>
                    <a:ext uri="{9D8B030D-6E8A-4147-A177-3AD203B41FA5}">
                      <a16:colId xmlns:a16="http://schemas.microsoft.com/office/drawing/2014/main" val="4030854440"/>
                    </a:ext>
                  </a:extLst>
                </a:gridCol>
                <a:gridCol w="1176608">
                  <a:extLst>
                    <a:ext uri="{9D8B030D-6E8A-4147-A177-3AD203B41FA5}">
                      <a16:colId xmlns:a16="http://schemas.microsoft.com/office/drawing/2014/main" val="473809248"/>
                    </a:ext>
                  </a:extLst>
                </a:gridCol>
                <a:gridCol w="1176608">
                  <a:extLst>
                    <a:ext uri="{9D8B030D-6E8A-4147-A177-3AD203B41FA5}">
                      <a16:colId xmlns:a16="http://schemas.microsoft.com/office/drawing/2014/main" val="2987799020"/>
                    </a:ext>
                  </a:extLst>
                </a:gridCol>
              </a:tblGrid>
              <a:tr h="1176608"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985936"/>
                  </a:ext>
                </a:extLst>
              </a:tr>
              <a:tr h="1176608"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045810"/>
                  </a:ext>
                </a:extLst>
              </a:tr>
              <a:tr h="1176608"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216262"/>
                  </a:ext>
                </a:extLst>
              </a:tr>
              <a:tr h="1176608"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62399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79A2C11-8CF9-42E9-B3AB-BFD8C918F244}"/>
              </a:ext>
            </a:extLst>
          </p:cNvPr>
          <p:cNvSpPr txBox="1"/>
          <p:nvPr/>
        </p:nvSpPr>
        <p:spPr>
          <a:xfrm>
            <a:off x="5884620" y="272842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EA6D1-57AA-4D48-9DD7-3E2ECE2732FC}"/>
              </a:ext>
            </a:extLst>
          </p:cNvPr>
          <p:cNvSpPr txBox="1"/>
          <p:nvPr/>
        </p:nvSpPr>
        <p:spPr>
          <a:xfrm>
            <a:off x="7627607" y="272842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34C8A6-C59B-4710-8784-F3785BBFDADE}"/>
              </a:ext>
            </a:extLst>
          </p:cNvPr>
          <p:cNvSpPr txBox="1"/>
          <p:nvPr/>
        </p:nvSpPr>
        <p:spPr>
          <a:xfrm>
            <a:off x="5884620" y="507969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4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7797FAF-D820-4953-A3F4-BB4458AED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75" y="2584986"/>
            <a:ext cx="1177200" cy="1177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9D2FC6F-A152-4AAD-8A46-072131094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74" y="2584986"/>
            <a:ext cx="1177200" cy="1177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9FE56EB-C801-4081-A4EA-1AFABB0F3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74" y="3762185"/>
            <a:ext cx="1177200" cy="1177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6680F15-E43E-4B45-84B9-F2D4596FB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73" y="3762185"/>
            <a:ext cx="1177200" cy="11772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17594AB-34D3-474F-B71C-7B8B5CA8D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318" y="1408971"/>
            <a:ext cx="1178548" cy="117854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184C638-901F-4A9D-A85F-9388F582CB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331" y="1408971"/>
            <a:ext cx="1178548" cy="117854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FBEBB6F-B556-4ECF-A4B2-C38A6F2FA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22331" y="3760247"/>
            <a:ext cx="1178548" cy="117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86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94AE-9773-463B-ACE6-E2781B88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3EBFC8-1616-463E-BC9A-EC77873C0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674872"/>
              </p:ext>
            </p:extLst>
          </p:nvPr>
        </p:nvGraphicFramePr>
        <p:xfrm>
          <a:off x="2546997" y="1698523"/>
          <a:ext cx="4050000" cy="40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62056141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3607172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377942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4580427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5361046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4654943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5849909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75313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9962961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3297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172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8613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8992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0735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878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69207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843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5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264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9A05-07AA-4DF6-A4A6-21970410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Orden de asignación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8758-1138-4C64-9656-A072A1DC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 la hora de resolver un problema de asignación,</a:t>
            </a:r>
          </a:p>
          <a:p>
            <a:endParaRPr lang="es-CL" dirty="0"/>
          </a:p>
          <a:p>
            <a:r>
              <a:rPr lang="es-CL" dirty="0"/>
              <a:t>¿Afecta el orden en que asignamos las variables?</a:t>
            </a:r>
          </a:p>
          <a:p>
            <a:endParaRPr lang="es-CL" dirty="0"/>
          </a:p>
          <a:p>
            <a:r>
              <a:rPr lang="es-CL" dirty="0"/>
              <a:t>¿Afecta el orden en que probamos sus posibles valores?</a:t>
            </a:r>
          </a:p>
        </p:txBody>
      </p:sp>
    </p:spTree>
    <p:extLst>
      <p:ext uri="{BB962C8B-B14F-4D97-AF65-F5344CB8AC3E}">
        <p14:creationId xmlns:p14="http://schemas.microsoft.com/office/powerpoint/2010/main" val="2184068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𝒔𝒐𝒍𝒗𝒂𝒃𝒍𝒆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viola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𝒔𝒐𝒍𝒗𝒂𝒃𝒍𝒆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556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𝒔𝒐𝒍𝒗𝒂𝒃𝒍𝒆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=∅,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la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mejor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variable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s-CL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CL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mejor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peor</m:t>
                    </m:r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viola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𝒔𝒐𝒍𝒗𝒂𝒃𝒍𝒆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772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C99790-FF2B-4C32-B162-2F226612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Heurísticas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765DC8-9E49-4AD4-9478-756F090B9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dirty="0"/>
              <a:t>Cuando un problema es muy difícil, usamos </a:t>
            </a:r>
            <a:r>
              <a:rPr lang="es-CL" b="1" dirty="0">
                <a:solidFill>
                  <a:schemeClr val="accent2"/>
                </a:solidFill>
              </a:rPr>
              <a:t>heurísticas</a:t>
            </a:r>
          </a:p>
          <a:p>
            <a:endParaRPr lang="es-CL" dirty="0"/>
          </a:p>
          <a:p>
            <a:r>
              <a:rPr lang="es-CL" dirty="0"/>
              <a:t>Las </a:t>
            </a:r>
            <a:r>
              <a:rPr lang="es-CL" b="1" dirty="0">
                <a:solidFill>
                  <a:schemeClr val="accent2"/>
                </a:solidFill>
              </a:rPr>
              <a:t>heurísticas</a:t>
            </a:r>
            <a:r>
              <a:rPr lang="es-CL" dirty="0"/>
              <a:t> tratan de aproximar la realidad</a:t>
            </a:r>
          </a:p>
          <a:p>
            <a:endParaRPr lang="es-CL" dirty="0"/>
          </a:p>
          <a:p>
            <a:r>
              <a:rPr lang="es-CL" dirty="0"/>
              <a:t>Son una idea de que tan buena es una opción</a:t>
            </a:r>
          </a:p>
        </p:txBody>
      </p:sp>
    </p:spTree>
    <p:extLst>
      <p:ext uri="{BB962C8B-B14F-4D97-AF65-F5344CB8AC3E}">
        <p14:creationId xmlns:p14="http://schemas.microsoft.com/office/powerpoint/2010/main" val="2826961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94AE-9773-463B-ACE6-E2781B88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3EBFC8-1616-463E-BC9A-EC77873C02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46997" y="1698523"/>
          <a:ext cx="4050000" cy="40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62056141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3607172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377942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4580427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5361046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4654943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5849909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75313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9962961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3297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172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8613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8992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0735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878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69207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843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5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695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94AE-9773-463B-ACE6-E2781B88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3EBFC8-1616-463E-BC9A-EC77873C0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432556"/>
              </p:ext>
            </p:extLst>
          </p:nvPr>
        </p:nvGraphicFramePr>
        <p:xfrm>
          <a:off x="2546997" y="1698523"/>
          <a:ext cx="4050000" cy="40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62056141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3607172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377942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4580427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5361046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4654943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5849909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75313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9962961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 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3297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172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8613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8992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0735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878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69207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1 6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843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5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030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94AE-9773-463B-ACE6-E2781B88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3EBFC8-1616-463E-BC9A-EC77873C0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037318"/>
              </p:ext>
            </p:extLst>
          </p:nvPr>
        </p:nvGraphicFramePr>
        <p:xfrm>
          <a:off x="2546997" y="1698523"/>
          <a:ext cx="4050000" cy="40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62056141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3607172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377942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4580427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5361046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4654943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5849909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75313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9962961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3297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172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8613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r"/>
                      <a:endParaRPr lang="es-CL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8992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r"/>
                      <a:endParaRPr lang="es-CL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0735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r"/>
                      <a:endParaRPr lang="es-CL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878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69207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843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5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850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94AE-9773-463B-ACE6-E2781B88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3EBFC8-1616-463E-BC9A-EC77873C02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46997" y="1698523"/>
          <a:ext cx="4050000" cy="40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62056141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3607172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377942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4580427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5361046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4654943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5849909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75313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9962961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3297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172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8613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r"/>
                      <a:r>
                        <a:rPr lang="es-CL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3 2 5</a:t>
                      </a:r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8992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r"/>
                      <a:r>
                        <a:rPr lang="es-CL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3 2</a:t>
                      </a:r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0735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r"/>
                      <a:r>
                        <a:rPr lang="es-CL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3 5</a:t>
                      </a:r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878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69207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843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5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120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𝒔𝒐𝒍𝒗𝒂𝒃𝒍𝒆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=∅,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la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mejor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variable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s-CL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CL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mejor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peor</m:t>
                    </m:r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no</m:t>
                    </m:r>
                    <m:r>
                      <a:rPr lang="es-CL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es</m:t>
                    </m:r>
                    <m:r>
                      <a:rPr lang="es-CL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s-CL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sty m:val="p"/>
                      </m:rPr>
                      <a:rPr lang="es-CL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lida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s-CL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propagar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𝒔𝒐𝒍𝒗𝒂𝒃𝒍𝒆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←∅,  </m:t>
                    </m:r>
                    <m:r>
                      <m:rPr>
                        <m:sty m:val="p"/>
                      </m:rPr>
                      <a:rPr lang="es-CL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propagar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8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40DA-372E-4195-82E2-765DE4CF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Carcassonne</a:t>
            </a:r>
            <a:endParaRPr lang="es-C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2FB9C1-9657-42EC-9455-FD19BB0ED6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1460" y="1408971"/>
          <a:ext cx="4706432" cy="4706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6608">
                  <a:extLst>
                    <a:ext uri="{9D8B030D-6E8A-4147-A177-3AD203B41FA5}">
                      <a16:colId xmlns:a16="http://schemas.microsoft.com/office/drawing/2014/main" val="3184780811"/>
                    </a:ext>
                  </a:extLst>
                </a:gridCol>
                <a:gridCol w="1176608">
                  <a:extLst>
                    <a:ext uri="{9D8B030D-6E8A-4147-A177-3AD203B41FA5}">
                      <a16:colId xmlns:a16="http://schemas.microsoft.com/office/drawing/2014/main" val="4030854440"/>
                    </a:ext>
                  </a:extLst>
                </a:gridCol>
                <a:gridCol w="1176608">
                  <a:extLst>
                    <a:ext uri="{9D8B030D-6E8A-4147-A177-3AD203B41FA5}">
                      <a16:colId xmlns:a16="http://schemas.microsoft.com/office/drawing/2014/main" val="473809248"/>
                    </a:ext>
                  </a:extLst>
                </a:gridCol>
                <a:gridCol w="1176608">
                  <a:extLst>
                    <a:ext uri="{9D8B030D-6E8A-4147-A177-3AD203B41FA5}">
                      <a16:colId xmlns:a16="http://schemas.microsoft.com/office/drawing/2014/main" val="2987799020"/>
                    </a:ext>
                  </a:extLst>
                </a:gridCol>
              </a:tblGrid>
              <a:tr h="1176608"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985936"/>
                  </a:ext>
                </a:extLst>
              </a:tr>
              <a:tr h="1176608"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045810"/>
                  </a:ext>
                </a:extLst>
              </a:tr>
              <a:tr h="1176608"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216262"/>
                  </a:ext>
                </a:extLst>
              </a:tr>
              <a:tr h="1176608">
                <a:tc>
                  <a:txBody>
                    <a:bodyPr/>
                    <a:lstStyle/>
                    <a:p>
                      <a:endParaRPr lang="es-CL" sz="290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CL" sz="2900" dirty="0">
                        <a:solidFill>
                          <a:schemeClr val="accent2"/>
                        </a:solidFill>
                      </a:endParaRPr>
                    </a:p>
                  </a:txBody>
                  <a:tcPr marL="149429" marR="149429" marT="74715" marB="7471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62399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79A2C11-8CF9-42E9-B3AB-BFD8C918F244}"/>
              </a:ext>
            </a:extLst>
          </p:cNvPr>
          <p:cNvSpPr txBox="1"/>
          <p:nvPr/>
        </p:nvSpPr>
        <p:spPr>
          <a:xfrm>
            <a:off x="5884620" y="272842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EA6D1-57AA-4D48-9DD7-3E2ECE2732FC}"/>
              </a:ext>
            </a:extLst>
          </p:cNvPr>
          <p:cNvSpPr txBox="1"/>
          <p:nvPr/>
        </p:nvSpPr>
        <p:spPr>
          <a:xfrm>
            <a:off x="7627607" y="272842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34C8A6-C59B-4710-8784-F3785BBFDADE}"/>
              </a:ext>
            </a:extLst>
          </p:cNvPr>
          <p:cNvSpPr txBox="1"/>
          <p:nvPr/>
        </p:nvSpPr>
        <p:spPr>
          <a:xfrm>
            <a:off x="5884620" y="507969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72DF67-CBF1-40AA-B453-C013DF8C934D}"/>
              </a:ext>
            </a:extLst>
          </p:cNvPr>
          <p:cNvSpPr txBox="1"/>
          <p:nvPr/>
        </p:nvSpPr>
        <p:spPr>
          <a:xfrm>
            <a:off x="7627607" y="507969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1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9D2FC6F-A152-4AAD-8A46-072131094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74" y="2584986"/>
            <a:ext cx="1177200" cy="1177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F73C12E-7C0F-466B-9AA0-37DCA1D07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8" y="3762185"/>
            <a:ext cx="1177200" cy="1177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9FE56EB-C801-4081-A4EA-1AFABB0F3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74" y="3762185"/>
            <a:ext cx="1177200" cy="1177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6680F15-E43E-4B45-84B9-F2D4596FB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73" y="3762185"/>
            <a:ext cx="1177200" cy="11772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29C4D7F-370B-4534-9906-1FACC3077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331" y="1408971"/>
            <a:ext cx="1178548" cy="117854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7418D61-7CE8-4E54-85B7-326700B86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22331" y="3760247"/>
            <a:ext cx="1178548" cy="117854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B429EBF-F9E7-4613-90FF-87F551E1C4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318" y="1408971"/>
            <a:ext cx="1178548" cy="117854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B9C268E-D956-4CC7-BCF7-78CF6AFFD5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65318" y="3760247"/>
            <a:ext cx="1178548" cy="117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01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D1F5-C548-4FB8-A950-AD56B42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Usos de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5011-DC65-459E-9A2A-0F0EFDC07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s-CL" dirty="0"/>
              <a:t>Esta estrategia no solo sirve para problemas de </a:t>
            </a:r>
            <a:r>
              <a:rPr lang="es-CL" b="1" dirty="0">
                <a:solidFill>
                  <a:schemeClr val="accent2"/>
                </a:solidFill>
              </a:rPr>
              <a:t>asignación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dirty="0"/>
              <a:t>Sirve siempre cuando es necesario probar todo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dirty="0"/>
              <a:t>Por ejemplo, problemas de </a:t>
            </a:r>
            <a:r>
              <a:rPr lang="es-CL" b="1" dirty="0">
                <a:solidFill>
                  <a:schemeClr val="accent2"/>
                </a:solidFill>
              </a:rPr>
              <a:t>planificación</a:t>
            </a:r>
            <a:r>
              <a:rPr lang="es-CL" dirty="0"/>
              <a:t>, u </a:t>
            </a:r>
            <a:r>
              <a:rPr lang="es-CL" b="1" dirty="0">
                <a:solidFill>
                  <a:schemeClr val="accent2"/>
                </a:solidFill>
              </a:rPr>
              <a:t>optimización</a:t>
            </a:r>
          </a:p>
        </p:txBody>
      </p:sp>
    </p:spTree>
    <p:extLst>
      <p:ext uri="{BB962C8B-B14F-4D97-AF65-F5344CB8AC3E}">
        <p14:creationId xmlns:p14="http://schemas.microsoft.com/office/powerpoint/2010/main" val="182911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B73C-2D64-4D89-B69B-85E6661D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9FCA-6375-4718-89DA-6430A30F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2400" dirty="0"/>
              <a:t>La estrategia para resolver esto se conoce como </a:t>
            </a:r>
            <a:r>
              <a:rPr lang="es-CL" sz="2400" b="1" dirty="0">
                <a:solidFill>
                  <a:schemeClr val="accent2"/>
                </a:solidFill>
              </a:rPr>
              <a:t>backtracking</a:t>
            </a:r>
            <a:endParaRPr lang="es-CL" sz="2400" dirty="0"/>
          </a:p>
          <a:p>
            <a:endParaRPr lang="es-CL" sz="2400" dirty="0"/>
          </a:p>
          <a:p>
            <a:r>
              <a:rPr lang="es-CL" sz="2400" dirty="0"/>
              <a:t>La idea es </a:t>
            </a:r>
            <a:r>
              <a:rPr lang="es-CL" sz="2400" b="1" dirty="0">
                <a:solidFill>
                  <a:schemeClr val="accent2"/>
                </a:solidFill>
              </a:rPr>
              <a:t>descartar</a:t>
            </a:r>
            <a:r>
              <a:rPr lang="es-CL" sz="2400" dirty="0"/>
              <a:t> permutaciones que violan alguna restricción</a:t>
            </a:r>
          </a:p>
          <a:p>
            <a:endParaRPr lang="es-CL" sz="2400" dirty="0"/>
          </a:p>
          <a:p>
            <a:r>
              <a:rPr lang="es-CL" sz="2400" dirty="0"/>
              <a:t>Eso significa que </a:t>
            </a:r>
            <a:r>
              <a:rPr lang="es-CL" sz="2400" b="1" dirty="0">
                <a:solidFill>
                  <a:schemeClr val="accent2"/>
                </a:solidFill>
              </a:rPr>
              <a:t>siempre</a:t>
            </a:r>
            <a:r>
              <a:rPr lang="es-CL" sz="2400" dirty="0"/>
              <a:t> es igual o más rápido que fuerza bruta</a:t>
            </a:r>
          </a:p>
        </p:txBody>
      </p:sp>
    </p:spTree>
    <p:extLst>
      <p:ext uri="{BB962C8B-B14F-4D97-AF65-F5344CB8AC3E}">
        <p14:creationId xmlns:p14="http://schemas.microsoft.com/office/powerpoint/2010/main" val="198903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B73C-2D64-4D89-B69B-85E6661D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Descarte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9FCA-6375-4718-89DA-6430A30F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2400" dirty="0"/>
              <a:t>La idea es </a:t>
            </a:r>
            <a:r>
              <a:rPr lang="es-CL" sz="2400" b="1" dirty="0">
                <a:solidFill>
                  <a:schemeClr val="accent2"/>
                </a:solidFill>
              </a:rPr>
              <a:t>descartar</a:t>
            </a:r>
            <a:r>
              <a:rPr lang="es-CL" sz="2400" dirty="0"/>
              <a:t> permutaciones que no llevan a una solución</a:t>
            </a:r>
          </a:p>
          <a:p>
            <a:endParaRPr lang="es-CL" sz="2400" dirty="0"/>
          </a:p>
          <a:p>
            <a:r>
              <a:rPr lang="es-CL" sz="2400" dirty="0"/>
              <a:t>Una forma de hacer esto es revisar las restricciones</a:t>
            </a:r>
          </a:p>
          <a:p>
            <a:endParaRPr lang="es-CL" sz="2400" dirty="0"/>
          </a:p>
          <a:p>
            <a:r>
              <a:rPr lang="es-CL" sz="2400" dirty="0"/>
              <a:t>¿Hay alguna otra manera?</a:t>
            </a:r>
          </a:p>
          <a:p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41838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𝒔𝒐𝒍𝒗𝒂𝒃𝒍𝒆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viola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𝒔𝒐𝒍𝒗𝒂𝒃𝒍𝒆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39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𝒔𝒐𝒍𝒗𝒂𝒃𝒍𝒆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no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es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lida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𝒔𝒐𝒍𝒗𝒂𝒃𝒍𝒆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09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9C07-968C-48C6-BB5B-A28FC1C8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E2BF-A777-4A66-BA16-87D38720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2700" dirty="0"/>
              <a:t>Son restricciones </a:t>
            </a:r>
            <a:r>
              <a:rPr lang="es-CL" sz="2700" b="1" dirty="0">
                <a:solidFill>
                  <a:schemeClr val="accent2"/>
                </a:solidFill>
              </a:rPr>
              <a:t>adicionales</a:t>
            </a:r>
            <a:r>
              <a:rPr lang="es-CL" sz="2700" dirty="0"/>
              <a:t> que le ponemos al problema</a:t>
            </a:r>
          </a:p>
          <a:p>
            <a:endParaRPr lang="es-CL" sz="2700" dirty="0"/>
          </a:p>
          <a:p>
            <a:r>
              <a:rPr lang="es-CL" sz="2700" dirty="0"/>
              <a:t>Se </a:t>
            </a:r>
            <a:r>
              <a:rPr lang="es-CL" sz="2700" b="1" dirty="0">
                <a:solidFill>
                  <a:schemeClr val="accent2"/>
                </a:solidFill>
              </a:rPr>
              <a:t>deducen</a:t>
            </a:r>
            <a:r>
              <a:rPr lang="es-CL" sz="2700" dirty="0"/>
              <a:t> de las restricciones originales</a:t>
            </a:r>
          </a:p>
          <a:p>
            <a:endParaRPr lang="es-CL" sz="2700" dirty="0"/>
          </a:p>
          <a:p>
            <a:r>
              <a:rPr lang="es-CL" sz="2700" dirty="0"/>
              <a:t>Pueden ser más costosas de revisar, pero suelen valerlo</a:t>
            </a:r>
          </a:p>
        </p:txBody>
      </p:sp>
    </p:spTree>
    <p:extLst>
      <p:ext uri="{BB962C8B-B14F-4D97-AF65-F5344CB8AC3E}">
        <p14:creationId xmlns:p14="http://schemas.microsoft.com/office/powerpoint/2010/main" val="53379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94AE-9773-463B-ACE6-E2781B88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Sudoku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3EBFC8-1616-463E-BC9A-EC77873C0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259785"/>
              </p:ext>
            </p:extLst>
          </p:nvPr>
        </p:nvGraphicFramePr>
        <p:xfrm>
          <a:off x="2546997" y="1698523"/>
          <a:ext cx="4050000" cy="405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62056141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3607172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377942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4580427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5361046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4654943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85849909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75313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9962961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3297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6172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8613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8992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0735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878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69207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8434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75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53319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208</TotalTime>
  <Words>704</Words>
  <Application>Microsoft Office PowerPoint</Application>
  <PresentationFormat>On-screen Show (4:3)</PresentationFormat>
  <Paragraphs>349</Paragraphs>
  <Slides>30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IIC2133</vt:lpstr>
      <vt:lpstr>Carcassonne</vt:lpstr>
      <vt:lpstr>Carcassonne</vt:lpstr>
      <vt:lpstr>Carcassonne</vt:lpstr>
      <vt:lpstr>Backtracking</vt:lpstr>
      <vt:lpstr>Descarte</vt:lpstr>
      <vt:lpstr>PowerPoint Presentation</vt:lpstr>
      <vt:lpstr>PowerPoint Presentation</vt:lpstr>
      <vt:lpstr>Podas</vt:lpstr>
      <vt:lpstr>Sudoku</vt:lpstr>
      <vt:lpstr>Sudoku</vt:lpstr>
      <vt:lpstr>Sudoku</vt:lpstr>
      <vt:lpstr>Sudoku</vt:lpstr>
      <vt:lpstr>Dominios</vt:lpstr>
      <vt:lpstr>Múltiples asignaciones</vt:lpstr>
      <vt:lpstr>PowerPoint Presentation</vt:lpstr>
      <vt:lpstr>PowerPoint Presentation</vt:lpstr>
      <vt:lpstr>Propagación</vt:lpstr>
      <vt:lpstr>Sudoku</vt:lpstr>
      <vt:lpstr>Sudoku</vt:lpstr>
      <vt:lpstr>Sudoku</vt:lpstr>
      <vt:lpstr>Orden de asignación</vt:lpstr>
      <vt:lpstr>PowerPoint Presentation</vt:lpstr>
      <vt:lpstr>PowerPoint Presentation</vt:lpstr>
      <vt:lpstr>Heurísticas</vt:lpstr>
      <vt:lpstr>Sudoku</vt:lpstr>
      <vt:lpstr>Sudoku</vt:lpstr>
      <vt:lpstr>Sudoku</vt:lpstr>
      <vt:lpstr>Sudoku</vt:lpstr>
      <vt:lpstr>PowerPoint Presentation</vt:lpstr>
      <vt:lpstr>Usos de backtracking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Resolviendo SAT</dc:title>
  <dc:creator>Vicente Errázuriz Quiroga</dc:creator>
  <cp:lastModifiedBy>Vicente Errázuriz Quiroga</cp:lastModifiedBy>
  <cp:revision>45</cp:revision>
  <dcterms:created xsi:type="dcterms:W3CDTF">2018-04-18T01:34:49Z</dcterms:created>
  <dcterms:modified xsi:type="dcterms:W3CDTF">2018-04-20T13:35:18Z</dcterms:modified>
</cp:coreProperties>
</file>