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2" r:id="rId9"/>
    <p:sldId id="264" r:id="rId10"/>
    <p:sldId id="263" r:id="rId11"/>
    <p:sldId id="268" r:id="rId12"/>
    <p:sldId id="271" r:id="rId13"/>
    <p:sldId id="270" r:id="rId14"/>
    <p:sldId id="269" r:id="rId15"/>
    <p:sldId id="267" r:id="rId16"/>
    <p:sldId id="272" r:id="rId17"/>
    <p:sldId id="286" r:id="rId18"/>
    <p:sldId id="296" r:id="rId19"/>
    <p:sldId id="295" r:id="rId20"/>
    <p:sldId id="299" r:id="rId21"/>
    <p:sldId id="298" r:id="rId22"/>
    <p:sldId id="297" r:id="rId23"/>
    <p:sldId id="291" r:id="rId24"/>
    <p:sldId id="290" r:id="rId25"/>
    <p:sldId id="289" r:id="rId26"/>
    <p:sldId id="288" r:id="rId27"/>
    <p:sldId id="287" r:id="rId28"/>
    <p:sldId id="300" r:id="rId29"/>
    <p:sldId id="302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9ED6-3F8E-467B-BACC-FB1E7251846D}" type="datetimeFigureOut">
              <a:rPr lang="es-CL" smtClean="0"/>
              <a:t>10-04-2018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6782-6BDD-4A7A-8EFF-08C730231AA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:r>
                  <a:rPr lang="es-CL" b="0" i="0">
                    <a:latin typeface="Cambria Math" panose="02040503050406030204" pitchFamily="18" charset="0"/>
                  </a:rPr>
                  <a:t>2^𝑘</a:t>
                </a:r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3^𝑘</a:t>
                </a:r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1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olvidar que esto es un árbol de búsqueda.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47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Funciona como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956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hijo de al medio contiene los elementos que están entre medio de ambos elementos.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46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no significa que la altura del árbol vaya a hacer constante. La clave está en hacerlo crecer hacia arriba, y no hacia abajo.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94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peor de los casos todos los nodos son nodos 2, por lo que la altura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peor de los casos todos los nodos son nodos 2, por lo que la altura es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 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64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Aunque en bases de datos se usan árboles B de orden 1000~2000, los cuales son increíblemente bajos: así la cantidad de veces que es necesario ir al disco a buscar un nodo </a:t>
            </a:r>
            <a:r>
              <a:rPr lang="es-CL"/>
              <a:t>es mínima.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159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B1D23-646D-46FE-BA08-7BA3F488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 Balanceados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Queremos un árbol de búsqueda donde el balance esté dado porque todas las hojas están a la misma profundidad</a:t>
            </a:r>
          </a:p>
          <a:p>
            <a:endParaRPr lang="es-CL" dirty="0"/>
          </a:p>
          <a:p>
            <a:r>
              <a:rPr lang="es-CL" dirty="0"/>
              <a:t>¿Es esto posible con árboles binarios? ¿Y ternarios?</a:t>
            </a:r>
          </a:p>
          <a:p>
            <a:endParaRPr lang="es-CL" dirty="0"/>
          </a:p>
          <a:p>
            <a:r>
              <a:rPr lang="es-CL" dirty="0"/>
              <a:t>¿Cómo se puede hacer sino? ¿Será posible combinarlos?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96198" y="53609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C795A-2CC1-485E-BB84-FF5C5E04160A}"/>
              </a:ext>
            </a:extLst>
          </p:cNvPr>
          <p:cNvSpPr txBox="1"/>
          <p:nvPr/>
        </p:nvSpPr>
        <p:spPr>
          <a:xfrm>
            <a:off x="6421771" y="536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= X</a:t>
            </a:r>
          </a:p>
        </p:txBody>
      </p:sp>
    </p:spTree>
    <p:extLst>
      <p:ext uri="{BB962C8B-B14F-4D97-AF65-F5344CB8AC3E}">
        <p14:creationId xmlns:p14="http://schemas.microsoft.com/office/powerpoint/2010/main" val="283071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7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</p:spTree>
    <p:extLst>
      <p:ext uri="{BB962C8B-B14F-4D97-AF65-F5344CB8AC3E}">
        <p14:creationId xmlns:p14="http://schemas.microsoft.com/office/powerpoint/2010/main" val="303777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</p:spTree>
    <p:extLst>
      <p:ext uri="{BB962C8B-B14F-4D97-AF65-F5344CB8AC3E}">
        <p14:creationId xmlns:p14="http://schemas.microsoft.com/office/powerpoint/2010/main" val="343031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2869219" y="26081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J</a:t>
            </a:r>
          </a:p>
        </p:txBody>
      </p:sp>
    </p:spTree>
    <p:extLst>
      <p:ext uri="{BB962C8B-B14F-4D97-AF65-F5344CB8AC3E}">
        <p14:creationId xmlns:p14="http://schemas.microsoft.com/office/powerpoint/2010/main" val="402602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2869219" y="26081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FC4C-722C-43A2-ADB3-64DAD22477E5}"/>
              </a:ext>
            </a:extLst>
          </p:cNvPr>
          <p:cNvSpPr txBox="1"/>
          <p:nvPr/>
        </p:nvSpPr>
        <p:spPr>
          <a:xfrm>
            <a:off x="2853187" y="53609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= H</a:t>
            </a:r>
          </a:p>
        </p:txBody>
      </p:sp>
    </p:spTree>
    <p:extLst>
      <p:ext uri="{BB962C8B-B14F-4D97-AF65-F5344CB8AC3E}">
        <p14:creationId xmlns:p14="http://schemas.microsoft.com/office/powerpoint/2010/main" val="158607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CCB-9791-4342-98DA-DDC902D8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BEAA-AB6B-48F3-A915-1B1F4C92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Al insertar nuevos datos al árbol, podría cambiar su altura</a:t>
            </a:r>
          </a:p>
          <a:p>
            <a:endParaRPr lang="es-CL" dirty="0"/>
          </a:p>
          <a:p>
            <a:r>
              <a:rPr lang="es-CL" dirty="0"/>
              <a:t>Queremos mantener todas las hojas a igual altura</a:t>
            </a:r>
          </a:p>
          <a:p>
            <a:endParaRPr lang="es-CL" dirty="0"/>
          </a:p>
          <a:p>
            <a:r>
              <a:rPr lang="es-CL" dirty="0"/>
              <a:t>¿Cómo podemos insertar los datos para que se cumpla esto?</a:t>
            </a:r>
          </a:p>
        </p:txBody>
      </p:sp>
    </p:spTree>
    <p:extLst>
      <p:ext uri="{BB962C8B-B14F-4D97-AF65-F5344CB8AC3E}">
        <p14:creationId xmlns:p14="http://schemas.microsoft.com/office/powerpoint/2010/main" val="222211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49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A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8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2170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223536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3062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9AC-6F6B-4749-8407-C021102E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158-2A08-4515-92EF-BBCF0B73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En un árbol 2-3, existen dos tipos de nodos:</a:t>
            </a:r>
          </a:p>
          <a:p>
            <a:endParaRPr lang="es-C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Nodo 2, con 2 hijos y una clave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Nodo 3, con 3 hijos y dos claves distintas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Esto permite hacer que todas las hojas estén a la misma altura</a:t>
            </a:r>
          </a:p>
          <a:p>
            <a:pPr marL="0" indent="0">
              <a:buNone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85876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7ED37-7EB7-4E09-A746-32E7092D4607}"/>
              </a:ext>
            </a:extLst>
          </p:cNvPr>
          <p:cNvSpPr/>
          <p:nvPr/>
        </p:nvSpPr>
        <p:spPr>
          <a:xfrm>
            <a:off x="45514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7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28448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F09D6-A7DA-4DAE-B0DC-6FEEE47EA0E6}"/>
              </a:ext>
            </a:extLst>
          </p:cNvPr>
          <p:cNvSpPr/>
          <p:nvPr/>
        </p:nvSpPr>
        <p:spPr>
          <a:xfrm>
            <a:off x="4818442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E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56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235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10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1FC4A-55C3-4135-8A05-F0775159EE0B}"/>
              </a:ext>
            </a:extLst>
          </p:cNvPr>
          <p:cNvSpPr/>
          <p:nvPr/>
        </p:nvSpPr>
        <p:spPr>
          <a:xfrm>
            <a:off x="510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F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64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4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4837739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37739" y="3969000"/>
            <a:ext cx="274258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381997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19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/>
          <a:lstStyle/>
          <a:p>
            <a:r>
              <a:rPr lang="es-CL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22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222896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8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198" y="3969000"/>
            <a:ext cx="245799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endCxn id="27" idx="0"/>
          </p:cNvCxnSpPr>
          <p:nvPr/>
        </p:nvCxnSpPr>
        <p:spPr>
          <a:xfrm>
            <a:off x="376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FD18D7-53BA-47EC-92CF-DDAE5F92F334}"/>
              </a:ext>
            </a:extLst>
          </p:cNvPr>
          <p:cNvCxnSpPr>
            <a:endCxn id="21" idx="0"/>
          </p:cNvCxnSpPr>
          <p:nvPr/>
        </p:nvCxnSpPr>
        <p:spPr>
          <a:xfrm flipH="1">
            <a:off x="349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0689FB-4388-4FB0-8116-A2A9257417EB}"/>
              </a:ext>
            </a:extLst>
          </p:cNvPr>
          <p:cNvCxnSpPr>
            <a:endCxn id="18" idx="0"/>
          </p:cNvCxnSpPr>
          <p:nvPr/>
        </p:nvCxnSpPr>
        <p:spPr>
          <a:xfrm>
            <a:off x="484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endCxn id="30" idx="0"/>
          </p:cNvCxnSpPr>
          <p:nvPr/>
        </p:nvCxnSpPr>
        <p:spPr>
          <a:xfrm flipH="1">
            <a:off x="511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endCxn id="31" idx="0"/>
          </p:cNvCxnSpPr>
          <p:nvPr/>
        </p:nvCxnSpPr>
        <p:spPr>
          <a:xfrm>
            <a:off x="592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786B-DB40-4032-98BE-F00F8F1D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A1E5-A586-44E9-87B3-0D9EB6E2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La inserción siempre se hace en una hoja</a:t>
            </a:r>
          </a:p>
          <a:p>
            <a:endParaRPr lang="es-CL" dirty="0"/>
          </a:p>
          <a:p>
            <a:r>
              <a:rPr lang="es-CL" dirty="0"/>
              <a:t>Si un nodo se llena, sube el dato del medio hacia arriba</a:t>
            </a:r>
          </a:p>
          <a:p>
            <a:endParaRPr lang="es-CL" dirty="0"/>
          </a:p>
          <a:p>
            <a:r>
              <a:rPr lang="es-CL" dirty="0"/>
              <a:t>¡El árbol sólo crece cuando se llena la cabeza!</a:t>
            </a:r>
          </a:p>
        </p:txBody>
      </p:sp>
    </p:spTree>
    <p:extLst>
      <p:ext uri="{BB962C8B-B14F-4D97-AF65-F5344CB8AC3E}">
        <p14:creationId xmlns:p14="http://schemas.microsoft.com/office/powerpoint/2010/main" val="2638871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E077-B4E2-48B7-9631-1BB63CA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en 2-3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05D5B-9F36-497D-93A8-1D5FCBF7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¿Cuál es la altura de un árbol 2-3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nodos?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05D5B-9F36-497D-93A8-1D5FCBF7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9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587525" y="2037067"/>
            <a:ext cx="172544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4841997" y="2037067"/>
            <a:ext cx="1714480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42839"/>
              </p:ext>
            </p:extLst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12F780-E6C0-4AED-9621-FE506666DB01}"/>
              </a:ext>
            </a:extLst>
          </p:cNvPr>
          <p:cNvSpPr/>
          <p:nvPr/>
        </p:nvSpPr>
        <p:spPr>
          <a:xfrm>
            <a:off x="1863679" y="2514599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C949657-0F02-4ADE-8C73-11B981DC41FE}"/>
              </a:ext>
            </a:extLst>
          </p:cNvPr>
          <p:cNvSpPr/>
          <p:nvPr/>
        </p:nvSpPr>
        <p:spPr>
          <a:xfrm>
            <a:off x="5832633" y="2511581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</a:p>
        </p:txBody>
      </p:sp>
    </p:spTree>
    <p:extLst>
      <p:ext uri="{BB962C8B-B14F-4D97-AF65-F5344CB8AC3E}">
        <p14:creationId xmlns:p14="http://schemas.microsoft.com/office/powerpoint/2010/main" val="214997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9AFB-BF11-4056-A601-86E0AC0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Árboles B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63A6-80B8-45E2-BEA2-00E17E56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Los árboles 2-3 son </a:t>
            </a:r>
            <a:r>
              <a:rPr lang="es-CL" b="1" dirty="0">
                <a:solidFill>
                  <a:schemeClr val="accent2"/>
                </a:solidFill>
              </a:rPr>
              <a:t>árboles B</a:t>
            </a:r>
            <a:r>
              <a:rPr lang="es-CL" dirty="0"/>
              <a:t> de orden 3</a:t>
            </a:r>
          </a:p>
          <a:p>
            <a:endParaRPr lang="es-CL" dirty="0"/>
          </a:p>
          <a:p>
            <a:r>
              <a:rPr lang="es-CL" dirty="0"/>
              <a:t>Los árboles B tienen un gran </a:t>
            </a:r>
            <a:r>
              <a:rPr lang="es-CL" i="1" dirty="0"/>
              <a:t>overhead</a:t>
            </a:r>
            <a:r>
              <a:rPr lang="es-CL" dirty="0"/>
              <a:t> en sus operaciones</a:t>
            </a:r>
          </a:p>
          <a:p>
            <a:endParaRPr lang="es-CL" dirty="0"/>
          </a:p>
          <a:p>
            <a:r>
              <a:rPr lang="es-CL" dirty="0"/>
              <a:t>En disco son muy útiles, en bases de datos se usan mucho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723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587526" y="2037067"/>
            <a:ext cx="1444474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5112000" y="2037067"/>
            <a:ext cx="144447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F156FB5-FE68-4D9A-8C79-8C46EB349B68}"/>
              </a:ext>
            </a:extLst>
          </p:cNvPr>
          <p:cNvSpPr/>
          <p:nvPr/>
        </p:nvSpPr>
        <p:spPr>
          <a:xfrm>
            <a:off x="1863679" y="2514599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89DB49E-C2C0-4155-AC38-8F7D706CBD16}"/>
              </a:ext>
            </a:extLst>
          </p:cNvPr>
          <p:cNvSpPr/>
          <p:nvPr/>
        </p:nvSpPr>
        <p:spPr>
          <a:xfrm>
            <a:off x="5832633" y="2511581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&gt; 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57202"/>
              </p:ext>
            </p:extLst>
          </p:nvPr>
        </p:nvGraphicFramePr>
        <p:xfrm>
          <a:off x="4032000" y="1497067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FFC000"/>
                          </a:solidFill>
                        </a:rPr>
                        <a:t>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8A8921C-A48D-4607-9106-A926F9B7F78C}"/>
              </a:ext>
            </a:extLst>
          </p:cNvPr>
          <p:cNvSpPr/>
          <p:nvPr/>
        </p:nvSpPr>
        <p:spPr>
          <a:xfrm>
            <a:off x="3848156" y="2511580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L" sz="2400" b="1" dirty="0">
                <a:solidFill>
                  <a:srgbClr val="FFC000"/>
                </a:solidFill>
              </a:rPr>
              <a:t>&lt; 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08E82-C96B-4068-972E-7CF1228C33C4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4572000" y="2037067"/>
            <a:ext cx="0" cy="474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8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 en 2-3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A95F664-D601-43A3-B980-729B5B5E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57641"/>
            <a:ext cx="8641076" cy="540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¿Cómo buscamos una clave en un árbol 2-3?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2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5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</p:spTree>
    <p:extLst>
      <p:ext uri="{BB962C8B-B14F-4D97-AF65-F5344CB8AC3E}">
        <p14:creationId xmlns:p14="http://schemas.microsoft.com/office/powerpoint/2010/main" val="353221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</p:spTree>
    <p:extLst>
      <p:ext uri="{BB962C8B-B14F-4D97-AF65-F5344CB8AC3E}">
        <p14:creationId xmlns:p14="http://schemas.microsoft.com/office/powerpoint/2010/main" val="79145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96198" y="53609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S</a:t>
            </a:r>
          </a:p>
        </p:txBody>
      </p:sp>
    </p:spTree>
    <p:extLst>
      <p:ext uri="{BB962C8B-B14F-4D97-AF65-F5344CB8AC3E}">
        <p14:creationId xmlns:p14="http://schemas.microsoft.com/office/powerpoint/2010/main" val="82700923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396</TotalTime>
  <Words>840</Words>
  <Application>Microsoft Office PowerPoint</Application>
  <PresentationFormat>On-screen Show (4:3)</PresentationFormat>
  <Paragraphs>271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IIC2133</vt:lpstr>
      <vt:lpstr>Árboles Balanceados</vt:lpstr>
      <vt:lpstr>Árboles 2-3</vt:lpstr>
      <vt:lpstr>Nodo 2</vt:lpstr>
      <vt:lpstr>Nodo 3</vt:lpstr>
      <vt:lpstr>Búsqueda en 2-3</vt:lpstr>
      <vt:lpstr>Busquemos la X</vt:lpstr>
      <vt:lpstr>Busquemos la X</vt:lpstr>
      <vt:lpstr>Busquemos la X</vt:lpstr>
      <vt:lpstr>Busquemos la X</vt:lpstr>
      <vt:lpstr>Busquemos la X</vt:lpstr>
      <vt:lpstr>Busquemos la H</vt:lpstr>
      <vt:lpstr>Busquemos la H</vt:lpstr>
      <vt:lpstr>Busquemos la H</vt:lpstr>
      <vt:lpstr>Busquemos la H</vt:lpstr>
      <vt:lpstr>Busquemos la H</vt:lpstr>
      <vt:lpstr>Inserción en 2-3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Inserción en 2-3</vt:lpstr>
      <vt:lpstr>Altura en 2-3</vt:lpstr>
      <vt:lpstr>Árboles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Balanceados</dc:title>
  <dc:creator>Vicente Errázuriz Quiroga</dc:creator>
  <cp:lastModifiedBy>Vicente Errázuriz Quiroga</cp:lastModifiedBy>
  <cp:revision>41</cp:revision>
  <dcterms:created xsi:type="dcterms:W3CDTF">2018-04-03T22:39:05Z</dcterms:created>
  <dcterms:modified xsi:type="dcterms:W3CDTF">2018-04-10T20:07:57Z</dcterms:modified>
</cp:coreProperties>
</file>