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6"/>
  </p:notesMasterIdLst>
  <p:sldIdLst>
    <p:sldId id="298" r:id="rId2"/>
    <p:sldId id="321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13" r:id="rId11"/>
    <p:sldId id="305" r:id="rId12"/>
    <p:sldId id="306" r:id="rId13"/>
    <p:sldId id="314" r:id="rId14"/>
    <p:sldId id="307" r:id="rId15"/>
    <p:sldId id="308" r:id="rId16"/>
    <p:sldId id="315" r:id="rId17"/>
    <p:sldId id="309" r:id="rId18"/>
    <p:sldId id="316" r:id="rId19"/>
    <p:sldId id="310" r:id="rId20"/>
    <p:sldId id="317" r:id="rId21"/>
    <p:sldId id="311" r:id="rId22"/>
    <p:sldId id="312" r:id="rId23"/>
    <p:sldId id="318" r:id="rId24"/>
    <p:sldId id="296" r:id="rId25"/>
    <p:sldId id="319" r:id="rId26"/>
    <p:sldId id="322" r:id="rId27"/>
    <p:sldId id="324" r:id="rId28"/>
    <p:sldId id="340" r:id="rId29"/>
    <p:sldId id="341" r:id="rId30"/>
    <p:sldId id="343" r:id="rId31"/>
    <p:sldId id="345" r:id="rId32"/>
    <p:sldId id="332" r:id="rId33"/>
    <p:sldId id="347" r:id="rId34"/>
    <p:sldId id="348" r:id="rId35"/>
    <p:sldId id="349" r:id="rId36"/>
    <p:sldId id="353" r:id="rId37"/>
    <p:sldId id="352" r:id="rId38"/>
    <p:sldId id="354" r:id="rId39"/>
    <p:sldId id="351" r:id="rId40"/>
    <p:sldId id="355" r:id="rId41"/>
    <p:sldId id="356" r:id="rId42"/>
    <p:sldId id="342" r:id="rId43"/>
    <p:sldId id="358" r:id="rId44"/>
    <p:sldId id="35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FFC3"/>
    <a:srgbClr val="FFE591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4826" autoAdjust="0"/>
  </p:normalViewPr>
  <p:slideViewPr>
    <p:cSldViewPr snapToGrid="0" showGuides="1">
      <p:cViewPr>
        <p:scale>
          <a:sx n="66" d="100"/>
          <a:sy n="66" d="100"/>
        </p:scale>
        <p:origin x="8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13-05-2018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arista más pequeña del grafo siempre forma parte del MST.</a:t>
            </a:r>
          </a:p>
          <a:p>
            <a:r>
              <a:rPr lang="es-CL" dirty="0"/>
              <a:t>Si esta arista era una “hoja” del árbol, se cumple que del grafo que queda, la arista más pequeña también pertenece al MST.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63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99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88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5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28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730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64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2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381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06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8206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482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36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9450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174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Inicialmente cada nodo está en un conjunto distinto.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14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266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varias alternativas: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pintar los nodos de un color correspondiente a su conjunto: así identificar a cual pertenecen es fácil. Pero unirlos es inevitablemente pesado</a:t>
            </a:r>
          </a:p>
          <a:p>
            <a:pPr marL="171450" indent="-171450">
              <a:buFontTx/>
              <a:buChar char="-"/>
            </a:pPr>
            <a:r>
              <a:rPr lang="es-CL" dirty="0"/>
              <a:t>Podemos tratar los conjuntos como árboles, </a:t>
            </a:r>
            <a:r>
              <a:rPr lang="es-CL" dirty="0" err="1"/>
              <a:t>asi</a:t>
            </a:r>
            <a:r>
              <a:rPr lang="es-CL" dirty="0"/>
              <a:t> unirlos es O(1), pero identificar a cual pertenecen es log(n). </a:t>
            </a:r>
          </a:p>
          <a:p>
            <a:pPr marL="171450" indent="-171450">
              <a:buFontTx/>
              <a:buChar char="-"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Hay que combinar ambas alternativas </a:t>
            </a:r>
            <a:r>
              <a:rPr lang="es-CL" dirty="0">
                <a:sym typeface="Wingdings" panose="05000000000000000000" pitchFamily="2" charset="2"/>
              </a:rPr>
              <a:t>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71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312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043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unir dos conjuntos, simplemente se cuelga uno de los representantes del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15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91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uno de los árboles es más alto que otro, hace diferencia cual se cuelga de cual: hay que colgar el corto del largo.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552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s-CL" dirty="0"/>
                  <a:t>, donde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14:m>
                  <m:oMath xmlns:m="http://schemas.openxmlformats.org/officeDocument/2006/math">
                    <m:r>
                      <a:rPr lang="es-CL" b="0" i="0" baseline="0" smtClean="0">
                        <a:latin typeface="Cambria Math" panose="02040503050406030204" pitchFamily="18" charset="0"/>
                      </a:rPr>
                      <m:t>2048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s-CL" dirty="0"/>
                  <a:t> 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Make-set y unión son siempre </a:t>
                </a:r>
                <a:r>
                  <a:rPr lang="es-CL" b="0" i="0">
                    <a:latin typeface="Cambria Math" panose="02040503050406030204" pitchFamily="18" charset="0"/>
                  </a:rPr>
                  <a:t>𝑂(1).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Lo interesante es que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depende de como hacemos la unión:</a:t>
                </a:r>
              </a:p>
              <a:p>
                <a:endParaRPr lang="es-CL" dirty="0"/>
              </a:p>
              <a:p>
                <a:r>
                  <a:rPr lang="es-CL" dirty="0"/>
                  <a:t>Si en la unión colgamos siempre el primero al segundo, o viceversa, eventualmente puede armarse una lista ligada, por lo que </a:t>
                </a:r>
                <a:r>
                  <a:rPr lang="es-CL" dirty="0" err="1"/>
                  <a:t>findset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𝑂(𝑛).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colgamos siempre el más corto al más largo, la altura del árbol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𝑂(log⁡〖𝑛)〗.</a:t>
                </a:r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Si además comprimimos caminos, la complejidad de </a:t>
                </a:r>
                <a:r>
                  <a:rPr lang="es-CL" dirty="0" err="1"/>
                  <a:t>find</a:t>
                </a:r>
                <a:r>
                  <a:rPr lang="es-CL" dirty="0"/>
                  <a:t>-set pasa a ser </a:t>
                </a:r>
                <a:r>
                  <a:rPr lang="es-CL" b="0" i="0">
                    <a:latin typeface="Cambria Math" panose="02040503050406030204" pitchFamily="18" charset="0"/>
                  </a:rPr>
                  <a:t>𝑂(𝛼(𝑛))</a:t>
                </a:r>
                <a:r>
                  <a:rPr lang="es-CL" dirty="0"/>
                  <a:t>, donde </a:t>
                </a:r>
                <a:r>
                  <a:rPr lang="es-CL" b="0" i="0">
                    <a:latin typeface="Cambria Math" panose="02040503050406030204" pitchFamily="18" charset="0"/>
                  </a:rPr>
                  <a:t>\ 𝛼</a:t>
                </a:r>
                <a:r>
                  <a:rPr lang="es-CL" dirty="0"/>
                  <a:t> es una función</a:t>
                </a:r>
                <a:r>
                  <a:rPr lang="es-CL" baseline="0" dirty="0"/>
                  <a:t> que crece extremadamente lento: para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2048≤𝑛≤〖16〗^512</a:t>
                </a:r>
                <a:r>
                  <a:rPr lang="es-CL" dirty="0"/>
                  <a:t> , </a:t>
                </a:r>
                <a:r>
                  <a:rPr lang="es-CL" b="0" i="0">
                    <a:latin typeface="Cambria Math" panose="02040503050406030204" pitchFamily="18" charset="0"/>
                  </a:rPr>
                  <a:t>𝛼(𝑛)=4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636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868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47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618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89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484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7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60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47D-0061-43B9-A2F2-E23100DE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del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806C-D6FE-4946-A964-C4C5900D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¿Hay alguna arista que </a:t>
            </a:r>
            <a:r>
              <a:rPr lang="es-CL" b="1" dirty="0">
                <a:solidFill>
                  <a:schemeClr val="accent2"/>
                </a:solidFill>
              </a:rPr>
              <a:t>siempre</a:t>
            </a:r>
            <a:r>
              <a:rPr lang="es-CL" dirty="0"/>
              <a:t> pertenezca a un </a:t>
            </a:r>
            <a:r>
              <a:rPr lang="es-CL" b="1" dirty="0">
                <a:solidFill>
                  <a:schemeClr val="accent2"/>
                </a:solidFill>
              </a:rPr>
              <a:t>MST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cumple esto recursivamente? ¿En que casos?</a:t>
            </a:r>
          </a:p>
          <a:p>
            <a:endParaRPr lang="es-CL" dirty="0"/>
          </a:p>
          <a:p>
            <a:r>
              <a:rPr lang="es-CL" dirty="0"/>
              <a:t>¿Podremos aprovecharlo en un algoritmo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6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781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690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1132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033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672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408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59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22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2105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24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MST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662292" y="2308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8953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824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3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A212-7BEB-4C22-9B7E-D2F88A39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Correctitud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65DC-CCE1-4B79-B441-87B0413E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CL" dirty="0"/>
              <a:t>Demuestra que el algoritmo de Kruskal es correcto</a:t>
            </a:r>
          </a:p>
          <a:p>
            <a:endParaRPr lang="es-CL" dirty="0"/>
          </a:p>
          <a:p>
            <a:r>
              <a:rPr lang="es-CL" dirty="0"/>
              <a:t>Tip: demuestra por separado que el resultado es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Un árbol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De cobertura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 Mínimo</a:t>
            </a:r>
          </a:p>
        </p:txBody>
      </p:sp>
    </p:spTree>
    <p:extLst>
      <p:ext uri="{BB962C8B-B14F-4D97-AF65-F5344CB8AC3E}">
        <p14:creationId xmlns:p14="http://schemas.microsoft.com/office/powerpoint/2010/main" val="23078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detalle no menor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34854B-A67E-4549-B55E-32032F7DE494}"/>
              </a:ext>
            </a:extLst>
          </p:cNvPr>
          <p:cNvSpPr/>
          <p:nvPr/>
        </p:nvSpPr>
        <p:spPr>
          <a:xfrm>
            <a:off x="251461" y="1287532"/>
            <a:ext cx="7158332" cy="2141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18602-3356-4F2B-8816-BDA211D8C3A7}"/>
              </a:ext>
            </a:extLst>
          </p:cNvPr>
          <p:cNvSpPr/>
          <p:nvPr/>
        </p:nvSpPr>
        <p:spPr>
          <a:xfrm>
            <a:off x="583324" y="4903898"/>
            <a:ext cx="4729656" cy="10488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2E723-24C8-4B13-9E8D-DE18C119AD56}"/>
              </a:ext>
            </a:extLst>
          </p:cNvPr>
          <p:cNvSpPr txBox="1"/>
          <p:nvPr/>
        </p:nvSpPr>
        <p:spPr>
          <a:xfrm>
            <a:off x="251461" y="5598121"/>
            <a:ext cx="864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¿Cómo revisamos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474077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Observación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04BF5-3FB1-46C0-8B98-396F2462D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s-CL" sz="2500" b="0" dirty="0"/>
                  <a:t>Agregar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500" dirty="0"/>
                  <a:t> forma un ciclo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ssi</a:t>
                </a:r>
                <a:r>
                  <a:rPr lang="es-CL" sz="2500" dirty="0"/>
                  <a:t>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500" dirty="0"/>
                  <a:t> están en el mismo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sub-árbol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604BF5-3FB1-46C0-8B98-396F2462D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617214"/>
                <a:ext cx="9144000" cy="574390"/>
              </a:xfrm>
              <a:blipFill>
                <a:blip r:embed="rId3"/>
                <a:stretch>
                  <a:fillRect b="-29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4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4AB4-4D37-465C-B1A3-CFAB0AC4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BC28-1360-4EFF-837D-88E1A97B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 nodo puede pertenecer a un solo </a:t>
            </a:r>
            <a:r>
              <a:rPr lang="es-CL" b="1" dirty="0">
                <a:solidFill>
                  <a:schemeClr val="accent2"/>
                </a:solidFill>
              </a:rPr>
              <a:t>sub-árbol </a:t>
            </a:r>
            <a:r>
              <a:rPr lang="es-CL" dirty="0"/>
              <a:t>del grafo</a:t>
            </a:r>
            <a:endParaRPr lang="es-CL" b="1" dirty="0"/>
          </a:p>
          <a:p>
            <a:endParaRPr lang="es-CL" dirty="0"/>
          </a:p>
          <a:p>
            <a:r>
              <a:rPr lang="es-CL" dirty="0"/>
              <a:t>Los </a:t>
            </a:r>
            <a:r>
              <a:rPr lang="es-CL" b="1" dirty="0">
                <a:solidFill>
                  <a:schemeClr val="accent2"/>
                </a:solidFill>
              </a:rPr>
              <a:t>conjuntos</a:t>
            </a:r>
            <a:r>
              <a:rPr lang="es-CL" dirty="0"/>
              <a:t> de nodos de cada sub-árbol son </a:t>
            </a:r>
            <a:r>
              <a:rPr lang="es-CL" b="1" dirty="0">
                <a:solidFill>
                  <a:schemeClr val="accent2"/>
                </a:solidFill>
              </a:rPr>
              <a:t>disjuntos</a:t>
            </a: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¿Cómo podemos modelar esto para aprovecharlo?</a:t>
            </a:r>
          </a:p>
        </p:txBody>
      </p:sp>
    </p:spTree>
    <p:extLst>
      <p:ext uri="{BB962C8B-B14F-4D97-AF65-F5344CB8AC3E}">
        <p14:creationId xmlns:p14="http://schemas.microsoft.com/office/powerpoint/2010/main" val="3003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 con conjuntos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mismo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conjunto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Combinar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conjutos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37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Conjuntos de sub-árboles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4BF5-3FB1-46C0-8B98-396F2462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7214"/>
            <a:ext cx="9144000" cy="5743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500" b="0" dirty="0"/>
              <a:t>Agregar una arista significa unir dos conjuntos</a:t>
            </a:r>
            <a:endParaRPr lang="es-CL" sz="2500" b="1" dirty="0">
              <a:solidFill>
                <a:schemeClr val="accent2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731685" y="1821451"/>
            <a:ext cx="1120872" cy="143927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268136" y="1821451"/>
            <a:ext cx="1101863" cy="1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cxnSpLocks/>
            <a:stCxn id="59" idx="7"/>
            <a:endCxn id="56" idx="3"/>
          </p:cNvCxnSpPr>
          <p:nvPr/>
        </p:nvCxnSpPr>
        <p:spPr>
          <a:xfrm flipV="1">
            <a:off x="4785575" y="2455017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300678" y="2455017"/>
            <a:ext cx="1111636" cy="80769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731685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258630" y="3676299"/>
            <a:ext cx="1111367" cy="1439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785575" y="3676299"/>
            <a:ext cx="1099526" cy="805703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300678" y="3678289"/>
            <a:ext cx="1111636" cy="803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817755" y="3468510"/>
            <a:ext cx="246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354204" y="1613662"/>
            <a:ext cx="2444828" cy="633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092889" y="2541085"/>
            <a:ext cx="0" cy="1854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344699" y="4689791"/>
            <a:ext cx="2454333" cy="633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799032" y="195337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766489" y="1319805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756985" y="5029500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83929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799032" y="4395934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326245" y="3176643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1230040" y="3174652"/>
            <a:ext cx="587715" cy="58771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AAE-F394-45F4-8A7D-C1365E6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BA5D-143A-4087-8602-9DFEF68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Nos interesan dos cosas: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>
                <a:solidFill>
                  <a:schemeClr val="accent4"/>
                </a:solidFill>
              </a:rPr>
              <a:t>Identificar</a:t>
            </a:r>
            <a:r>
              <a:rPr lang="es-CL" dirty="0"/>
              <a:t> en que conjunto está un elemento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>
                <a:solidFill>
                  <a:schemeClr val="accent4"/>
                </a:solidFill>
              </a:rPr>
              <a:t>Unir</a:t>
            </a:r>
            <a:r>
              <a:rPr lang="es-CL" dirty="0"/>
              <a:t> dos conjuntos 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podemos hacer esto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23489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Kruskal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forma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ciclo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59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E43F-1603-4B15-8C08-FBD028C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F443-B360-472E-8011-A76FACC7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Para cada conjunto, escogemos un </a:t>
            </a:r>
            <a:r>
              <a:rPr lang="es-CL" sz="2400" b="1" dirty="0">
                <a:solidFill>
                  <a:schemeClr val="accent2"/>
                </a:solidFill>
              </a:rPr>
              <a:t>representante</a:t>
            </a:r>
          </a:p>
          <a:p>
            <a:endParaRPr lang="es-CL" sz="2400" dirty="0"/>
          </a:p>
          <a:p>
            <a:r>
              <a:rPr lang="es-CL" sz="2400" dirty="0"/>
              <a:t>Cada nodo tiene una </a:t>
            </a:r>
            <a:r>
              <a:rPr lang="es-CL" sz="2400" b="1" dirty="0">
                <a:solidFill>
                  <a:schemeClr val="accent2"/>
                </a:solidFill>
              </a:rPr>
              <a:t>referencia</a:t>
            </a:r>
            <a:r>
              <a:rPr lang="es-CL" sz="2400" dirty="0"/>
              <a:t> a su representante</a:t>
            </a:r>
          </a:p>
          <a:p>
            <a:endParaRPr lang="es-CL" sz="2400" dirty="0"/>
          </a:p>
          <a:p>
            <a:r>
              <a:rPr lang="es-CL" sz="2400" dirty="0"/>
              <a:t>Dos nodos están en el </a:t>
            </a:r>
            <a:r>
              <a:rPr lang="es-CL" sz="2400" b="1" dirty="0">
                <a:solidFill>
                  <a:schemeClr val="accent2"/>
                </a:solidFill>
              </a:rPr>
              <a:t>mismo</a:t>
            </a:r>
            <a:r>
              <a:rPr lang="es-CL" sz="2400" dirty="0"/>
              <a:t> conjunto si comparten representante </a:t>
            </a:r>
          </a:p>
        </p:txBody>
      </p:sp>
    </p:spTree>
    <p:extLst>
      <p:ext uri="{BB962C8B-B14F-4D97-AF65-F5344CB8AC3E}">
        <p14:creationId xmlns:p14="http://schemas.microsoft.com/office/powerpoint/2010/main" val="397110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/>
          </a:bodyPr>
          <a:lstStyle/>
          <a:p>
            <a:r>
              <a:rPr lang="es-CL" dirty="0"/>
              <a:t>Conjuntos disjuntos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787839-9819-49FC-8E46-B39E27373ECC}"/>
              </a:ext>
            </a:extLst>
          </p:cNvPr>
          <p:cNvCxnSpPr>
            <a:cxnSpLocks/>
          </p:cNvCxnSpPr>
          <p:nvPr/>
        </p:nvCxnSpPr>
        <p:spPr>
          <a:xfrm>
            <a:off x="5376041" y="1144820"/>
            <a:ext cx="0" cy="5177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FBD27D-DEAF-4564-9CB8-A83EB781858D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715800" y="2520044"/>
            <a:ext cx="1038749" cy="1333818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34D6F4-776D-4E05-90DC-7E94F95F44F7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2139679" y="2520044"/>
            <a:ext cx="1021132" cy="1333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3BDF9E-96FB-4EE7-A61E-22C59A3832A9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3545940" y="3107190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04530-ED06-4F7C-A64A-BD7C25F75FCA}"/>
              </a:ext>
            </a:extLst>
          </p:cNvPr>
          <p:cNvCxnSpPr>
            <a:stCxn id="47" idx="5"/>
            <a:endCxn id="44" idx="1"/>
          </p:cNvCxnSpPr>
          <p:nvPr/>
        </p:nvCxnSpPr>
        <p:spPr>
          <a:xfrm>
            <a:off x="71580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73553B-6A5D-4FA5-AFD6-76AB24397318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flipV="1">
            <a:off x="2130870" y="4238992"/>
            <a:ext cx="1029940" cy="1333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5D042B-DE89-489D-B912-C19B206545D0}"/>
              </a:ext>
            </a:extLst>
          </p:cNvPr>
          <p:cNvCxnSpPr>
            <a:stCxn id="46" idx="1"/>
            <a:endCxn id="45" idx="5"/>
          </p:cNvCxnSpPr>
          <p:nvPr/>
        </p:nvCxnSpPr>
        <p:spPr>
          <a:xfrm flipH="1" flipV="1">
            <a:off x="3545940" y="4238992"/>
            <a:ext cx="1018967" cy="74667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85D0B9-CB6F-48A5-9D85-BB17C4FBAD32}"/>
              </a:ext>
            </a:extLst>
          </p:cNvPr>
          <p:cNvCxnSpPr>
            <a:cxnSpLocks/>
            <a:stCxn id="47" idx="6"/>
            <a:endCxn id="45" idx="2"/>
          </p:cNvCxnSpPr>
          <p:nvPr/>
        </p:nvCxnSpPr>
        <p:spPr>
          <a:xfrm>
            <a:off x="795564" y="4046427"/>
            <a:ext cx="22854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0FDC5F-F616-4B97-B9DD-406D1DC89A88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2219441" y="2327479"/>
            <a:ext cx="2265702" cy="587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1F8C4-084C-445D-A7EC-E836B279D00A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4757470" y="3186952"/>
            <a:ext cx="0" cy="1718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C32C47-3EE4-4ED2-86F0-BF22E6BF68BE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 flipV="1">
            <a:off x="2210633" y="5178228"/>
            <a:ext cx="2274511" cy="58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B6EDFDF-8045-42B3-9BB9-7D97762FFF7B}"/>
              </a:ext>
            </a:extLst>
          </p:cNvPr>
          <p:cNvSpPr/>
          <p:nvPr/>
        </p:nvSpPr>
        <p:spPr>
          <a:xfrm>
            <a:off x="4485143" y="26422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779CE-04F9-4B01-8BA3-0EDB95BB8E0E}"/>
              </a:ext>
            </a:extLst>
          </p:cNvPr>
          <p:cNvSpPr/>
          <p:nvPr/>
        </p:nvSpPr>
        <p:spPr>
          <a:xfrm>
            <a:off x="1674787" y="205515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2AA343-2943-4A2B-A361-A1674CC14F2D}"/>
              </a:ext>
            </a:extLst>
          </p:cNvPr>
          <p:cNvSpPr/>
          <p:nvPr/>
        </p:nvSpPr>
        <p:spPr>
          <a:xfrm>
            <a:off x="1665979" y="5493047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4C3EA7-BA32-4886-962E-5F6B33D9139A}"/>
              </a:ext>
            </a:extLst>
          </p:cNvPr>
          <p:cNvSpPr/>
          <p:nvPr/>
        </p:nvSpPr>
        <p:spPr>
          <a:xfrm>
            <a:off x="3081048" y="377409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593CB4-E798-4DE4-86C9-F9C2F1B99F7C}"/>
              </a:ext>
            </a:extLst>
          </p:cNvPr>
          <p:cNvCxnSpPr>
            <a:stCxn id="50" idx="0"/>
            <a:endCxn id="49" idx="3"/>
          </p:cNvCxnSpPr>
          <p:nvPr/>
        </p:nvCxnSpPr>
        <p:spPr>
          <a:xfrm flipV="1">
            <a:off x="7349317" y="3906104"/>
            <a:ext cx="391971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091199-77B4-4BFB-9774-31A64ECF30D2}"/>
              </a:ext>
            </a:extLst>
          </p:cNvPr>
          <p:cNvCxnSpPr>
            <a:stCxn id="51" idx="0"/>
            <a:endCxn id="49" idx="5"/>
          </p:cNvCxnSpPr>
          <p:nvPr/>
        </p:nvCxnSpPr>
        <p:spPr>
          <a:xfrm flipH="1" flipV="1">
            <a:off x="8126417" y="3906104"/>
            <a:ext cx="405672" cy="6849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F816D36-7505-462A-B36B-5673B7A83511}"/>
              </a:ext>
            </a:extLst>
          </p:cNvPr>
          <p:cNvSpPr/>
          <p:nvPr/>
        </p:nvSpPr>
        <p:spPr>
          <a:xfrm>
            <a:off x="4485143" y="49059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C9C5E-E6D1-4B08-946D-0648E1183778}"/>
              </a:ext>
            </a:extLst>
          </p:cNvPr>
          <p:cNvSpPr/>
          <p:nvPr/>
        </p:nvSpPr>
        <p:spPr>
          <a:xfrm>
            <a:off x="250909" y="3774101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74608-8348-488E-AF22-7EF8E2D8284E}"/>
              </a:ext>
            </a:extLst>
          </p:cNvPr>
          <p:cNvSpPr txBox="1"/>
          <p:nvPr/>
        </p:nvSpPr>
        <p:spPr>
          <a:xfrm>
            <a:off x="6543994" y="1338376"/>
            <a:ext cx="166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Conjuntos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C63961-227C-4CAD-8EF3-F575CE24BEBB}"/>
              </a:ext>
            </a:extLst>
          </p:cNvPr>
          <p:cNvSpPr/>
          <p:nvPr/>
        </p:nvSpPr>
        <p:spPr>
          <a:xfrm>
            <a:off x="7661525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E28F6D-ACB1-46DF-BBE9-B897DE3A21BC}"/>
              </a:ext>
            </a:extLst>
          </p:cNvPr>
          <p:cNvSpPr/>
          <p:nvPr/>
        </p:nvSpPr>
        <p:spPr>
          <a:xfrm>
            <a:off x="7076989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B28B24-2A76-4FD1-8302-20D322E80508}"/>
              </a:ext>
            </a:extLst>
          </p:cNvPr>
          <p:cNvSpPr/>
          <p:nvPr/>
        </p:nvSpPr>
        <p:spPr>
          <a:xfrm>
            <a:off x="8259761" y="45910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EBA5B6-92BB-43D0-A4F3-42FC743F67E1}"/>
              </a:ext>
            </a:extLst>
          </p:cNvPr>
          <p:cNvSpPr/>
          <p:nvPr/>
        </p:nvSpPr>
        <p:spPr>
          <a:xfrm>
            <a:off x="6000919" y="3441212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08A3FF-6B43-4DE5-B7A2-BF25ED8BE4DA}"/>
              </a:ext>
            </a:extLst>
          </p:cNvPr>
          <p:cNvSpPr/>
          <p:nvPr/>
        </p:nvSpPr>
        <p:spPr>
          <a:xfrm>
            <a:off x="6000919" y="2327479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350030-C052-4DB6-A4DA-922212FEEBF7}"/>
              </a:ext>
            </a:extLst>
          </p:cNvPr>
          <p:cNvSpPr/>
          <p:nvPr/>
        </p:nvSpPr>
        <p:spPr>
          <a:xfrm>
            <a:off x="6000919" y="5135734"/>
            <a:ext cx="544655" cy="54465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026277-CFC1-4768-9284-EA782DF9208C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V="1">
            <a:off x="6273247" y="2872134"/>
            <a:ext cx="0" cy="56907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E944EC0-77B4-45A8-A991-027D58F6FF0D}"/>
              </a:ext>
            </a:extLst>
          </p:cNvPr>
          <p:cNvSpPr txBox="1"/>
          <p:nvPr/>
        </p:nvSpPr>
        <p:spPr>
          <a:xfrm>
            <a:off x="1737851" y="1296691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Sub-árboles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CBE981F6-EFF4-4DF6-9526-E2ACB79DCC04}"/>
              </a:ext>
            </a:extLst>
          </p:cNvPr>
          <p:cNvSpPr/>
          <p:nvPr/>
        </p:nvSpPr>
        <p:spPr>
          <a:xfrm rot="20570183">
            <a:off x="6077441" y="1976038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A0864D38-2491-40E5-BFD0-403A54CECD97}"/>
              </a:ext>
            </a:extLst>
          </p:cNvPr>
          <p:cNvSpPr/>
          <p:nvPr/>
        </p:nvSpPr>
        <p:spPr>
          <a:xfrm rot="20570183">
            <a:off x="7744354" y="3103800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990ADC6F-0752-4D95-A395-32779609590D}"/>
              </a:ext>
            </a:extLst>
          </p:cNvPr>
          <p:cNvSpPr/>
          <p:nvPr/>
        </p:nvSpPr>
        <p:spPr>
          <a:xfrm rot="20570183">
            <a:off x="6089991" y="4788571"/>
            <a:ext cx="378996" cy="394183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113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18A-9131-4054-BB57-A2D5AF0F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Conjuntos disjuntos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8E7DF-02CC-445E-8AFE-8BC1ABD63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20000"/>
              </a:bodyPr>
              <a:lstStyle/>
              <a:p>
                <a:r>
                  <a:rPr lang="es-CL" dirty="0"/>
                  <a:t>Definimos 3 funciones para esta estructura: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dirty="0"/>
                  <a:t> inicializa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dirty="0"/>
                  <a:t> como su propio representante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dirty="0"/>
                  <a:t> </a:t>
                </a:r>
                <a:r>
                  <a:rPr lang="es-CL" dirty="0"/>
                  <a:t>retorna el representante del nodo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b="1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dirty="0"/>
                  <a:t> combina los conjuntos de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Todas son bastante directas, pero pueden mejorarse. ¿Cómo?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8E7DF-02CC-445E-8AFE-8BC1ABD63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 b="-15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2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560756" y="4986793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204208" y="4986793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143166" y="4162991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757724" y="4162991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Unión</a:t>
            </a:r>
            <a:endParaRPr lang="es-CL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4EBFB405-5BA4-4B91-94AE-4A1C861A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/>
          </a:bodyPr>
          <a:lstStyle/>
          <a:p>
            <a:pPr algn="ctr"/>
            <a:r>
              <a:rPr lang="es-CL" dirty="0"/>
              <a:t>¿Cuál elegimos?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351962" y="3757229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424255" y="344995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798446" y="458103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323066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272017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6905476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row: Bent 86">
            <a:extLst>
              <a:ext uri="{FF2B5EF4-FFF2-40B4-BE49-F238E27FC236}">
                <a16:creationId xmlns:a16="http://schemas.microsoft.com/office/drawing/2014/main" id="{FA501AEC-DC54-4731-A23E-D4A6F4C73A29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36E4172E-6D14-476A-901E-AA18D8F8835D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64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A4C452-D748-4EC3-8E18-721D4B900F55}"/>
              </a:ext>
            </a:extLst>
          </p:cNvPr>
          <p:cNvCxnSpPr>
            <a:stCxn id="38" idx="0"/>
            <a:endCxn id="37" idx="3"/>
          </p:cNvCxnSpPr>
          <p:nvPr/>
        </p:nvCxnSpPr>
        <p:spPr>
          <a:xfrm flipV="1">
            <a:off x="7664577" y="4241402"/>
            <a:ext cx="307308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834C3F-81D2-4EB2-81DE-EFACE983DDFE}"/>
              </a:ext>
            </a:extLst>
          </p:cNvPr>
          <p:cNvCxnSpPr>
            <a:stCxn id="39" idx="0"/>
            <a:endCxn id="37" idx="5"/>
          </p:cNvCxnSpPr>
          <p:nvPr/>
        </p:nvCxnSpPr>
        <p:spPr>
          <a:xfrm flipH="1" flipV="1">
            <a:off x="8308029" y="4241402"/>
            <a:ext cx="305499" cy="5062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13BE77-3ABA-4586-8F93-586657EA2AF9}"/>
              </a:ext>
            </a:extLst>
          </p:cNvPr>
          <p:cNvCxnSpPr>
            <a:cxnSpLocks/>
            <a:stCxn id="40" idx="0"/>
            <a:endCxn id="33" idx="3"/>
          </p:cNvCxnSpPr>
          <p:nvPr/>
        </p:nvCxnSpPr>
        <p:spPr>
          <a:xfrm flipV="1">
            <a:off x="7246987" y="3417600"/>
            <a:ext cx="278414" cy="4324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5031DA-945F-4978-8A88-2B24E8983EC6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861545" y="3417600"/>
            <a:ext cx="278412" cy="4180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243AE0-0375-4C0E-89B3-934936BCC78D}"/>
              </a:ext>
            </a:extLst>
          </p:cNvPr>
          <p:cNvCxnSpPr>
            <a:cxnSpLocks/>
            <a:stCxn id="57" idx="0"/>
            <a:endCxn id="70" idx="4"/>
          </p:cNvCxnSpPr>
          <p:nvPr/>
        </p:nvCxnSpPr>
        <p:spPr>
          <a:xfrm flipV="1">
            <a:off x="1520145" y="4242891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766B6C-A155-470F-B169-CCB4733FB10B}"/>
              </a:ext>
            </a:extLst>
          </p:cNvPr>
          <p:cNvCxnSpPr>
            <a:cxnSpLocks/>
            <a:stCxn id="58" idx="0"/>
            <a:endCxn id="70" idx="5"/>
          </p:cNvCxnSpPr>
          <p:nvPr/>
        </p:nvCxnSpPr>
        <p:spPr>
          <a:xfrm flipH="1" flipV="1">
            <a:off x="1688217" y="4173273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92266B-DB0A-4783-8FE4-4FCAB43720A0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V="1">
            <a:off x="634293" y="5070843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EA6D49-2001-4613-908D-4FE441F2DB50}"/>
              </a:ext>
            </a:extLst>
          </p:cNvPr>
          <p:cNvCxnSpPr>
            <a:cxnSpLocks/>
            <a:stCxn id="61" idx="0"/>
            <a:endCxn id="70" idx="3"/>
          </p:cNvCxnSpPr>
          <p:nvPr/>
        </p:nvCxnSpPr>
        <p:spPr>
          <a:xfrm flipV="1">
            <a:off x="634293" y="4173273"/>
            <a:ext cx="717780" cy="42219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AB87CA-B981-4762-828F-CC8F0BC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Unión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FC0789-E306-4650-AA3E-4D6AFB6749A3}"/>
              </a:ext>
            </a:extLst>
          </p:cNvPr>
          <p:cNvSpPr/>
          <p:nvPr/>
        </p:nvSpPr>
        <p:spPr>
          <a:xfrm>
            <a:off x="128245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F665B4-435C-469D-BC4B-5B21139B261D}"/>
              </a:ext>
            </a:extLst>
          </p:cNvPr>
          <p:cNvSpPr/>
          <p:nvPr/>
        </p:nvSpPr>
        <p:spPr>
          <a:xfrm>
            <a:off x="2175425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E0876E-2644-465F-8A71-DAFB35AD890C}"/>
              </a:ext>
            </a:extLst>
          </p:cNvPr>
          <p:cNvSpPr/>
          <p:nvPr/>
        </p:nvSpPr>
        <p:spPr>
          <a:xfrm>
            <a:off x="396603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B24AF8-DAE0-450D-B833-210D1D6ACBC3}"/>
              </a:ext>
            </a:extLst>
          </p:cNvPr>
          <p:cNvSpPr/>
          <p:nvPr/>
        </p:nvSpPr>
        <p:spPr>
          <a:xfrm>
            <a:off x="396603" y="459546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1219435-B1BE-4422-9352-3E036ABC38EC}"/>
              </a:ext>
            </a:extLst>
          </p:cNvPr>
          <p:cNvSpPr/>
          <p:nvPr/>
        </p:nvSpPr>
        <p:spPr>
          <a:xfrm rot="20570183">
            <a:off x="1360057" y="3456087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003785-30C2-4928-AA71-935797899250}"/>
              </a:ext>
            </a:extLst>
          </p:cNvPr>
          <p:cNvSpPr/>
          <p:nvPr/>
        </p:nvSpPr>
        <p:spPr>
          <a:xfrm>
            <a:off x="1282455" y="3767511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140F85-CA27-4B57-820D-E6425EE0F329}"/>
              </a:ext>
            </a:extLst>
          </p:cNvPr>
          <p:cNvSpPr/>
          <p:nvPr/>
        </p:nvSpPr>
        <p:spPr>
          <a:xfrm>
            <a:off x="7455783" y="3011838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C06F209-451F-44D2-A365-187DBC5A2830}"/>
              </a:ext>
            </a:extLst>
          </p:cNvPr>
          <p:cNvSpPr/>
          <p:nvPr/>
        </p:nvSpPr>
        <p:spPr>
          <a:xfrm rot="20570183">
            <a:off x="7528076" y="2704564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A95541-410F-46A8-9DCC-21C226E6F142}"/>
              </a:ext>
            </a:extLst>
          </p:cNvPr>
          <p:cNvSpPr/>
          <p:nvPr/>
        </p:nvSpPr>
        <p:spPr>
          <a:xfrm>
            <a:off x="7902267" y="3835640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6914E8-F712-4771-845F-DD5A2E3392EA}"/>
              </a:ext>
            </a:extLst>
          </p:cNvPr>
          <p:cNvSpPr/>
          <p:nvPr/>
        </p:nvSpPr>
        <p:spPr>
          <a:xfrm>
            <a:off x="7426887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4663B-0228-4A39-923F-A5D183DFC4EA}"/>
              </a:ext>
            </a:extLst>
          </p:cNvPr>
          <p:cNvSpPr/>
          <p:nvPr/>
        </p:nvSpPr>
        <p:spPr>
          <a:xfrm>
            <a:off x="8375838" y="474764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942AB2-ADC2-430E-B738-BEE89CABD07B}"/>
              </a:ext>
            </a:extLst>
          </p:cNvPr>
          <p:cNvSpPr/>
          <p:nvPr/>
        </p:nvSpPr>
        <p:spPr>
          <a:xfrm>
            <a:off x="7009297" y="3850072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9E3B42-AE7A-4147-AF51-414C842CD792}"/>
              </a:ext>
            </a:extLst>
          </p:cNvPr>
          <p:cNvCxnSpPr>
            <a:cxnSpLocks/>
            <a:stCxn id="75" idx="0"/>
            <a:endCxn id="76" idx="4"/>
          </p:cNvCxnSpPr>
          <p:nvPr/>
        </p:nvCxnSpPr>
        <p:spPr>
          <a:xfrm flipV="1">
            <a:off x="5736095" y="2306016"/>
            <a:ext cx="0" cy="34788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B8AE5C8-D72F-4A88-BF36-4B5DD21CC94B}"/>
              </a:ext>
            </a:extLst>
          </p:cNvPr>
          <p:cNvSpPr/>
          <p:nvPr/>
        </p:nvSpPr>
        <p:spPr>
          <a:xfrm>
            <a:off x="317021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7FCCBE-6456-42EF-B3AF-E71CA55FD2F1}"/>
              </a:ext>
            </a:extLst>
          </p:cNvPr>
          <p:cNvSpPr/>
          <p:nvPr/>
        </p:nvSpPr>
        <p:spPr>
          <a:xfrm>
            <a:off x="4063185" y="264415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1F291C33-B696-4CA9-BB48-AC6B10A6BE6C}"/>
              </a:ext>
            </a:extLst>
          </p:cNvPr>
          <p:cNvSpPr/>
          <p:nvPr/>
        </p:nvSpPr>
        <p:spPr>
          <a:xfrm rot="20570183">
            <a:off x="3697870" y="1519212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D04EE-5228-4C5C-B159-10C7052CC0CD}"/>
              </a:ext>
            </a:extLst>
          </p:cNvPr>
          <p:cNvSpPr/>
          <p:nvPr/>
        </p:nvSpPr>
        <p:spPr>
          <a:xfrm>
            <a:off x="3620268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2C342-55CE-4E63-AB8B-B80015C681E4}"/>
              </a:ext>
            </a:extLst>
          </p:cNvPr>
          <p:cNvCxnSpPr>
            <a:cxnSpLocks/>
            <a:stCxn id="63" idx="0"/>
            <a:endCxn id="71" idx="3"/>
          </p:cNvCxnSpPr>
          <p:nvPr/>
        </p:nvCxnSpPr>
        <p:spPr>
          <a:xfrm flipV="1">
            <a:off x="3407905" y="2236398"/>
            <a:ext cx="281981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39CF5D-FF97-4496-B093-8993D6F6ECE1}"/>
              </a:ext>
            </a:extLst>
          </p:cNvPr>
          <p:cNvCxnSpPr>
            <a:cxnSpLocks/>
            <a:stCxn id="64" idx="0"/>
            <a:endCxn id="71" idx="5"/>
          </p:cNvCxnSpPr>
          <p:nvPr/>
        </p:nvCxnSpPr>
        <p:spPr>
          <a:xfrm flipH="1" flipV="1">
            <a:off x="4026030" y="2236398"/>
            <a:ext cx="274845" cy="4077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749487C6-6105-4D81-B58F-E72467C57E6D}"/>
              </a:ext>
            </a:extLst>
          </p:cNvPr>
          <p:cNvSpPr/>
          <p:nvPr/>
        </p:nvSpPr>
        <p:spPr>
          <a:xfrm>
            <a:off x="5498405" y="26539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2DCB9F-78BE-4CE4-9CBB-296FE850AE37}"/>
              </a:ext>
            </a:extLst>
          </p:cNvPr>
          <p:cNvSpPr/>
          <p:nvPr/>
        </p:nvSpPr>
        <p:spPr>
          <a:xfrm>
            <a:off x="5498405" y="183063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A30DFBD-0BAD-479D-A530-2FFF2F930576}"/>
              </a:ext>
            </a:extLst>
          </p:cNvPr>
          <p:cNvSpPr/>
          <p:nvPr/>
        </p:nvSpPr>
        <p:spPr>
          <a:xfrm rot="20570183">
            <a:off x="5565195" y="1523895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/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dirty="0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4AEFF6-4190-4A79-8C75-A2A0CF77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0" y="2068326"/>
                <a:ext cx="603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Bent 79">
            <a:extLst>
              <a:ext uri="{FF2B5EF4-FFF2-40B4-BE49-F238E27FC236}">
                <a16:creationId xmlns:a16="http://schemas.microsoft.com/office/drawing/2014/main" id="{F51FDC01-ADEB-4840-B9CA-AC077C105C8E}"/>
              </a:ext>
            </a:extLst>
          </p:cNvPr>
          <p:cNvSpPr/>
          <p:nvPr/>
        </p:nvSpPr>
        <p:spPr>
          <a:xfrm rot="10800000" flipH="1">
            <a:off x="4474249" y="3845965"/>
            <a:ext cx="1777948" cy="868680"/>
          </a:xfrm>
          <a:prstGeom prst="bentArrow">
            <a:avLst>
              <a:gd name="adj1" fmla="val 21546"/>
              <a:gd name="adj2" fmla="val 26783"/>
              <a:gd name="adj3" fmla="val 28567"/>
              <a:gd name="adj4" fmla="val 714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C87A5-AD7C-4AA4-AB89-934BD026C95C}"/>
              </a:ext>
            </a:extLst>
          </p:cNvPr>
          <p:cNvSpPr/>
          <p:nvPr/>
        </p:nvSpPr>
        <p:spPr>
          <a:xfrm>
            <a:off x="3166352" y="3457676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721C17-42C9-45C6-8182-367B60A510D1}"/>
              </a:ext>
            </a:extLst>
          </p:cNvPr>
          <p:cNvCxnSpPr>
            <a:cxnSpLocks/>
            <a:stCxn id="41" idx="0"/>
            <a:endCxn id="63" idx="4"/>
          </p:cNvCxnSpPr>
          <p:nvPr/>
        </p:nvCxnSpPr>
        <p:spPr>
          <a:xfrm flipV="1">
            <a:off x="3404042" y="3119536"/>
            <a:ext cx="3863" cy="33814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5B2B25-0634-40B9-84AA-6B413DA93266}"/>
              </a:ext>
            </a:extLst>
          </p:cNvPr>
          <p:cNvSpPr/>
          <p:nvPr/>
        </p:nvSpPr>
        <p:spPr>
          <a:xfrm>
            <a:off x="1287015" y="549303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148F55-B07B-408C-8219-86F6B81C3A42}"/>
              </a:ext>
            </a:extLst>
          </p:cNvPr>
          <p:cNvCxnSpPr>
            <a:cxnSpLocks/>
            <a:stCxn id="43" idx="0"/>
            <a:endCxn id="57" idx="4"/>
          </p:cNvCxnSpPr>
          <p:nvPr/>
        </p:nvCxnSpPr>
        <p:spPr>
          <a:xfrm flipH="1" flipV="1">
            <a:off x="1520145" y="5070843"/>
            <a:ext cx="456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A3EEB1-AE71-468E-B3C0-803F16EF5428}"/>
              </a:ext>
            </a:extLst>
          </p:cNvPr>
          <p:cNvSpPr/>
          <p:nvPr/>
        </p:nvSpPr>
        <p:spPr>
          <a:xfrm>
            <a:off x="7426887" y="5624247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A84B5D-3C54-4CFB-9B9E-8C3C06BB0632}"/>
              </a:ext>
            </a:extLst>
          </p:cNvPr>
          <p:cNvCxnSpPr>
            <a:cxnSpLocks/>
            <a:stCxn id="45" idx="0"/>
            <a:endCxn id="38" idx="4"/>
          </p:cNvCxnSpPr>
          <p:nvPr/>
        </p:nvCxnSpPr>
        <p:spPr>
          <a:xfrm flipV="1">
            <a:off x="7664577" y="5223022"/>
            <a:ext cx="0" cy="40122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Bent 52">
            <a:extLst>
              <a:ext uri="{FF2B5EF4-FFF2-40B4-BE49-F238E27FC236}">
                <a16:creationId xmlns:a16="http://schemas.microsoft.com/office/drawing/2014/main" id="{2B9947CB-2568-43C5-94E2-E0C1073D6AE8}"/>
              </a:ext>
            </a:extLst>
          </p:cNvPr>
          <p:cNvSpPr/>
          <p:nvPr/>
        </p:nvSpPr>
        <p:spPr>
          <a:xfrm rot="10800000">
            <a:off x="2986949" y="3845965"/>
            <a:ext cx="1677394" cy="868680"/>
          </a:xfrm>
          <a:prstGeom prst="bentArrow">
            <a:avLst>
              <a:gd name="adj1" fmla="val 23217"/>
              <a:gd name="adj2" fmla="val 26783"/>
              <a:gd name="adj3" fmla="val 28567"/>
              <a:gd name="adj4" fmla="val 714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0" name="Content Placeholder 83">
            <a:extLst>
              <a:ext uri="{FF2B5EF4-FFF2-40B4-BE49-F238E27FC236}">
                <a16:creationId xmlns:a16="http://schemas.microsoft.com/office/drawing/2014/main" id="{E544C7CF-DCDF-4231-A64C-C68758E4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62650"/>
            <a:ext cx="8641076" cy="628953"/>
          </a:xfrm>
        </p:spPr>
        <p:txBody>
          <a:bodyPr>
            <a:normAutofit fontScale="92500"/>
          </a:bodyPr>
          <a:lstStyle/>
          <a:p>
            <a:pPr algn="ctr"/>
            <a:r>
              <a:rPr lang="es-CL" dirty="0"/>
              <a:t>¡No son equivalentes!</a:t>
            </a:r>
          </a:p>
        </p:txBody>
      </p:sp>
    </p:spTree>
    <p:extLst>
      <p:ext uri="{BB962C8B-B14F-4D97-AF65-F5344CB8AC3E}">
        <p14:creationId xmlns:p14="http://schemas.microsoft.com/office/powerpoint/2010/main" val="153959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91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5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/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𝒇𝒊𝒏𝒅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33E457-629A-4B0F-97DB-87F3E99E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86" y="4850331"/>
                <a:ext cx="2229585" cy="461665"/>
              </a:xfrm>
              <a:prstGeom prst="rect">
                <a:avLst/>
              </a:prstGeom>
              <a:blipFill>
                <a:blip r:embed="rId2"/>
                <a:stretch>
                  <a:fillRect l="-546" b="-18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5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613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Find-set</a:t>
            </a:r>
            <a:endParaRPr lang="es-CL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6711400-8360-4A6D-A926-CBF8F051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9935"/>
            <a:ext cx="8641076" cy="76351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L" dirty="0"/>
              <a:t>¿Cómo podemos aprovechar que ya tenemos esta información?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37FC5-2DAE-4BB2-A9A2-560F8BF49ED0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4568441" y="3183985"/>
            <a:ext cx="456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5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3798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0"/>
            <a:endCxn id="13" idx="5"/>
          </p:cNvCxnSpPr>
          <p:nvPr/>
        </p:nvCxnSpPr>
        <p:spPr>
          <a:xfrm flipH="1" flipV="1">
            <a:off x="4736513" y="2286415"/>
            <a:ext cx="724898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4335311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A1B4B732-C4F0-4BA2-A2CA-C85534EAF771}"/>
              </a:ext>
            </a:extLst>
          </p:cNvPr>
          <p:cNvSpPr/>
          <p:nvPr/>
        </p:nvSpPr>
        <p:spPr>
          <a:xfrm>
            <a:off x="4256424" y="2376615"/>
            <a:ext cx="717779" cy="1303332"/>
          </a:xfrm>
          <a:prstGeom prst="arc">
            <a:avLst>
              <a:gd name="adj1" fmla="val 16361943"/>
              <a:gd name="adj2" fmla="val 4869566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9C970E69-F24D-4F6D-B0D6-5CB8B5E9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5421"/>
            <a:ext cx="8641076" cy="763514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¡Acortando el camino al representante!</a:t>
            </a:r>
          </a:p>
        </p:txBody>
      </p:sp>
    </p:spTree>
    <p:extLst>
      <p:ext uri="{BB962C8B-B14F-4D97-AF65-F5344CB8AC3E}">
        <p14:creationId xmlns:p14="http://schemas.microsoft.com/office/powerpoint/2010/main" val="812173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314A-A71E-4465-96A9-C075964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Compresión de caminos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865DE-90F8-4A67-9300-26DD4A0ADC67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4568441" y="2356033"/>
            <a:ext cx="0" cy="35257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AABFE-33BC-4933-81F1-8DC749626EA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44571" y="2351314"/>
            <a:ext cx="648768" cy="42690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6F3D7-C497-44AD-90D3-DA59EB5B516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682589" y="3183985"/>
            <a:ext cx="0" cy="4221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5E0C8-D1EE-4759-8A5B-55032F8D8005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3682589" y="2286415"/>
            <a:ext cx="717780" cy="42219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62344F-7280-46AF-A28C-8D628ECAF132}"/>
              </a:ext>
            </a:extLst>
          </p:cNvPr>
          <p:cNvSpPr/>
          <p:nvPr/>
        </p:nvSpPr>
        <p:spPr>
          <a:xfrm>
            <a:off x="433075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35D42-138B-4B99-94FF-B1AB08EEA7DF}"/>
              </a:ext>
            </a:extLst>
          </p:cNvPr>
          <p:cNvSpPr/>
          <p:nvPr/>
        </p:nvSpPr>
        <p:spPr>
          <a:xfrm>
            <a:off x="5223721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67A123-1BF2-457F-809C-2CA44F29AE4F}"/>
              </a:ext>
            </a:extLst>
          </p:cNvPr>
          <p:cNvSpPr/>
          <p:nvPr/>
        </p:nvSpPr>
        <p:spPr>
          <a:xfrm>
            <a:off x="3444899" y="360617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68EF92-CA63-4228-BAC6-BE3D6B6F43FE}"/>
              </a:ext>
            </a:extLst>
          </p:cNvPr>
          <p:cNvSpPr/>
          <p:nvPr/>
        </p:nvSpPr>
        <p:spPr>
          <a:xfrm>
            <a:off x="3444899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C76634-E3FF-4A5D-AABC-1D33050601D0}"/>
              </a:ext>
            </a:extLst>
          </p:cNvPr>
          <p:cNvSpPr/>
          <p:nvPr/>
        </p:nvSpPr>
        <p:spPr>
          <a:xfrm rot="20570183">
            <a:off x="4408353" y="1569229"/>
            <a:ext cx="330792" cy="344047"/>
          </a:xfrm>
          <a:prstGeom prst="arc">
            <a:avLst>
              <a:gd name="adj1" fmla="val 9265980"/>
              <a:gd name="adj2" fmla="val 4008898"/>
            </a:avLst>
          </a:prstGeom>
          <a:ln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6132D3-7150-461E-B1B3-0F72795B2D0C}"/>
              </a:ext>
            </a:extLst>
          </p:cNvPr>
          <p:cNvSpPr/>
          <p:nvPr/>
        </p:nvSpPr>
        <p:spPr>
          <a:xfrm>
            <a:off x="4330751" y="1880653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821EA-69F5-4E47-BAEE-C1D06AB32A06}"/>
              </a:ext>
            </a:extLst>
          </p:cNvPr>
          <p:cNvSpPr/>
          <p:nvPr/>
        </p:nvSpPr>
        <p:spPr>
          <a:xfrm>
            <a:off x="6106053" y="2708605"/>
            <a:ext cx="475380" cy="4753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63EE81-CB19-4D44-828A-61ACF7D0E6C8}"/>
              </a:ext>
            </a:extLst>
          </p:cNvPr>
          <p:cNvGrpSpPr/>
          <p:nvPr/>
        </p:nvGrpSpPr>
        <p:grpSpPr>
          <a:xfrm>
            <a:off x="3047886" y="4850331"/>
            <a:ext cx="2704965" cy="479588"/>
            <a:chOff x="3400456" y="4503745"/>
            <a:chExt cx="2704965" cy="4795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/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𝒇𝒊𝒏𝒅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𝒔𝒆𝒕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L" sz="2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33E457-629A-4B0F-97DB-87F3E99E0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456" y="4503745"/>
                  <a:ext cx="222958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6" b="-18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56222B-4E35-475F-A1A5-9812478085E9}"/>
                </a:ext>
              </a:extLst>
            </p:cNvPr>
            <p:cNvSpPr/>
            <p:nvPr/>
          </p:nvSpPr>
          <p:spPr>
            <a:xfrm>
              <a:off x="5630041" y="4507953"/>
              <a:ext cx="475380" cy="4753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D643B7-F30F-4CC5-8F27-A7492B162EFE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4736513" y="2286415"/>
            <a:ext cx="1607230" cy="42219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1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98D-9E74-4E50-B59B-BF05734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Complejidad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A56B02-2254-4A11-A261-65A355890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pretendemos operar sobre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conjuntos disjuntos</a:t>
                </a:r>
              </a:p>
              <a:p>
                <a:endParaRPr lang="es-CL" dirty="0"/>
              </a:p>
              <a:p>
                <a:r>
                  <a:rPr lang="es-CL" dirty="0"/>
                  <a:t>¿Cuál es la complejidad de estas operaciones?</a:t>
                </a:r>
              </a:p>
              <a:p>
                <a:endParaRPr lang="es-CL" dirty="0"/>
              </a:p>
              <a:p>
                <a:r>
                  <a:rPr lang="es-CL" dirty="0"/>
                  <a:t>¿Y usando las mejoras?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A56B02-2254-4A11-A261-65A355890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711-F422-4593-9D6B-32B7BB9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 con conjuntos disjuntos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𝒌𝒓𝒖𝒔𝒌𝒂𝒍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Ordenar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costo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mayor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𝒎𝒂𝒌𝒆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𝒇𝒊𝒏𝒅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𝒔𝒆𝒕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B9F428-991E-4EA1-9DB1-822562D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12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0E6-917B-4E25-82F9-F7C434E7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29A6-CFB2-439A-A7CA-11A0CCF5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¿Considerando esto, cual es la complejidad de Kruskal?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9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54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4963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10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917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5E2-1AA6-4349-90F3-8EB2B95B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Kruskal en acción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7D6CC-0405-4121-B35F-3FF1B782175C}"/>
              </a:ext>
            </a:extLst>
          </p:cNvPr>
          <p:cNvCxnSpPr>
            <a:cxnSpLocks/>
            <a:stCxn id="57" idx="3"/>
            <a:endCxn id="62" idx="7"/>
          </p:cNvCxnSpPr>
          <p:nvPr/>
        </p:nvCxnSpPr>
        <p:spPr>
          <a:xfrm flipH="1">
            <a:off x="1363863" y="1885261"/>
            <a:ext cx="1263451" cy="1622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4C029C-4359-4756-9AE2-A7D25C701594}"/>
              </a:ext>
            </a:extLst>
          </p:cNvPr>
          <p:cNvCxnSpPr>
            <a:cxnSpLocks/>
            <a:stCxn id="57" idx="5"/>
            <a:endCxn id="59" idx="1"/>
          </p:cNvCxnSpPr>
          <p:nvPr/>
        </p:nvCxnSpPr>
        <p:spPr>
          <a:xfrm>
            <a:off x="3095754" y="1885261"/>
            <a:ext cx="1242023" cy="1622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D3CC62-54C0-43C1-80D2-CD57E4C07ADB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4806217" y="2599419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74914F-9DB6-48A8-8ED3-7432B80F2CBD}"/>
              </a:ext>
            </a:extLst>
          </p:cNvPr>
          <p:cNvCxnSpPr>
            <a:cxnSpLocks/>
            <a:stCxn id="56" idx="5"/>
            <a:endCxn id="61" idx="1"/>
          </p:cNvCxnSpPr>
          <p:nvPr/>
        </p:nvCxnSpPr>
        <p:spPr>
          <a:xfrm>
            <a:off x="6514046" y="2599419"/>
            <a:ext cx="1253040" cy="9104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08E65-E5FF-42DF-BD32-858FF07C5953}"/>
              </a:ext>
            </a:extLst>
          </p:cNvPr>
          <p:cNvCxnSpPr>
            <a:stCxn id="62" idx="5"/>
            <a:endCxn id="58" idx="1"/>
          </p:cNvCxnSpPr>
          <p:nvPr/>
        </p:nvCxnSpPr>
        <p:spPr>
          <a:xfrm>
            <a:off x="1363863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8C0DE6-17AD-403B-BB21-C20941A3A582}"/>
              </a:ext>
            </a:extLst>
          </p:cNvPr>
          <p:cNvCxnSpPr>
            <a:stCxn id="58" idx="7"/>
            <a:endCxn id="59" idx="3"/>
          </p:cNvCxnSpPr>
          <p:nvPr/>
        </p:nvCxnSpPr>
        <p:spPr>
          <a:xfrm flipV="1">
            <a:off x="3085040" y="3976051"/>
            <a:ext cx="1252737" cy="1622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68C57-B727-4371-BC1B-3018F770DBD2}"/>
              </a:ext>
            </a:extLst>
          </p:cNvPr>
          <p:cNvCxnSpPr>
            <a:stCxn id="60" idx="1"/>
            <a:endCxn id="59" idx="5"/>
          </p:cNvCxnSpPr>
          <p:nvPr/>
        </p:nvCxnSpPr>
        <p:spPr>
          <a:xfrm flipH="1" flipV="1">
            <a:off x="4806217" y="3976051"/>
            <a:ext cx="1239389" cy="9081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8276C2-D962-4D77-AFB5-2E044C283AC7}"/>
              </a:ext>
            </a:extLst>
          </p:cNvPr>
          <p:cNvCxnSpPr>
            <a:stCxn id="60" idx="7"/>
            <a:endCxn id="61" idx="3"/>
          </p:cNvCxnSpPr>
          <p:nvPr/>
        </p:nvCxnSpPr>
        <p:spPr>
          <a:xfrm flipV="1">
            <a:off x="6514046" y="3978295"/>
            <a:ext cx="1253040" cy="905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280CEC-AF87-43A1-9581-0BF9AF610963}"/>
              </a:ext>
            </a:extLst>
          </p:cNvPr>
          <p:cNvCxnSpPr>
            <a:cxnSpLocks/>
            <a:stCxn id="62" idx="6"/>
            <a:endCxn id="59" idx="2"/>
          </p:cNvCxnSpPr>
          <p:nvPr/>
        </p:nvCxnSpPr>
        <p:spPr>
          <a:xfrm>
            <a:off x="1460880" y="3741831"/>
            <a:ext cx="277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0374C1-27C6-4A9C-BA12-40C50D917394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3192771" y="1651041"/>
            <a:ext cx="2755818" cy="71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245534-9356-4F43-BD8C-9BCDC2F43343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6279826" y="2696436"/>
            <a:ext cx="0" cy="2090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635EAD-3D21-4073-803A-CCFED4E78256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3182057" y="5118463"/>
            <a:ext cx="2766532" cy="714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6AD7C8-07E5-4436-A6D2-54A0718EF1DD}"/>
              </a:ext>
            </a:extLst>
          </p:cNvPr>
          <p:cNvSpPr txBox="1"/>
          <p:nvPr/>
        </p:nvSpPr>
        <p:spPr>
          <a:xfrm>
            <a:off x="1730379" y="232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5FB273-A1F5-4DB9-BBEB-805C75AA402D}"/>
              </a:ext>
            </a:extLst>
          </p:cNvPr>
          <p:cNvSpPr txBox="1"/>
          <p:nvPr/>
        </p:nvSpPr>
        <p:spPr>
          <a:xfrm>
            <a:off x="3698708" y="2428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E39540-4B36-4FE6-89D5-FB51A09E0AF7}"/>
              </a:ext>
            </a:extLst>
          </p:cNvPr>
          <p:cNvSpPr txBox="1"/>
          <p:nvPr/>
        </p:nvSpPr>
        <p:spPr>
          <a:xfrm>
            <a:off x="2655622" y="336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E16F1E-D360-4C44-8FF7-DA06F46DB4D9}"/>
              </a:ext>
            </a:extLst>
          </p:cNvPr>
          <p:cNvSpPr txBox="1"/>
          <p:nvPr/>
        </p:nvSpPr>
        <p:spPr>
          <a:xfrm>
            <a:off x="1630012" y="46995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03A78D-2799-44BB-84E6-42265958C057}"/>
              </a:ext>
            </a:extLst>
          </p:cNvPr>
          <p:cNvSpPr txBox="1"/>
          <p:nvPr/>
        </p:nvSpPr>
        <p:spPr>
          <a:xfrm>
            <a:off x="3698708" y="47491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DAD29-9632-4F14-882E-52461B8192DC}"/>
              </a:ext>
            </a:extLst>
          </p:cNvPr>
          <p:cNvSpPr txBox="1"/>
          <p:nvPr/>
        </p:nvSpPr>
        <p:spPr>
          <a:xfrm>
            <a:off x="4596865" y="5413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9A072-FC65-4370-BF8B-44DA2C0AE079}"/>
              </a:ext>
            </a:extLst>
          </p:cNvPr>
          <p:cNvSpPr txBox="1"/>
          <p:nvPr/>
        </p:nvSpPr>
        <p:spPr>
          <a:xfrm>
            <a:off x="4434794" y="1687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626867-4D00-4E05-8586-CB248C6D324B}"/>
              </a:ext>
            </a:extLst>
          </p:cNvPr>
          <p:cNvSpPr txBox="1"/>
          <p:nvPr/>
        </p:nvSpPr>
        <p:spPr>
          <a:xfrm>
            <a:off x="5089034" y="2741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65E299-1C5D-4A52-83FE-0AB5F1C3FFF1}"/>
              </a:ext>
            </a:extLst>
          </p:cNvPr>
          <p:cNvSpPr txBox="1"/>
          <p:nvPr/>
        </p:nvSpPr>
        <p:spPr>
          <a:xfrm>
            <a:off x="5089034" y="4330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55838C-3E21-47C1-B946-9FBC9E5BFF0A}"/>
              </a:ext>
            </a:extLst>
          </p:cNvPr>
          <p:cNvSpPr txBox="1"/>
          <p:nvPr/>
        </p:nvSpPr>
        <p:spPr>
          <a:xfrm>
            <a:off x="6279826" y="35934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0EC5A1-BF4E-4723-BC52-94695F4C4689}"/>
              </a:ext>
            </a:extLst>
          </p:cNvPr>
          <p:cNvSpPr txBox="1"/>
          <p:nvPr/>
        </p:nvSpPr>
        <p:spPr>
          <a:xfrm>
            <a:off x="7003494" y="269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F92CE4-EEB7-45C8-AAF8-D23780639734}"/>
              </a:ext>
            </a:extLst>
          </p:cNvPr>
          <p:cNvSpPr txBox="1"/>
          <p:nvPr/>
        </p:nvSpPr>
        <p:spPr>
          <a:xfrm>
            <a:off x="7003494" y="4417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88AAFE-03B4-4289-BA3C-8F0EBA59CC6A}"/>
              </a:ext>
            </a:extLst>
          </p:cNvPr>
          <p:cNvSpPr/>
          <p:nvPr/>
        </p:nvSpPr>
        <p:spPr>
          <a:xfrm>
            <a:off x="5948589" y="2033962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7EB91A-E4D4-426A-991C-DCD123ED9927}"/>
              </a:ext>
            </a:extLst>
          </p:cNvPr>
          <p:cNvSpPr/>
          <p:nvPr/>
        </p:nvSpPr>
        <p:spPr>
          <a:xfrm>
            <a:off x="2530297" y="131980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B1BDDD-D401-43FD-B671-BAD0F8D87F35}"/>
              </a:ext>
            </a:extLst>
          </p:cNvPr>
          <p:cNvSpPr/>
          <p:nvPr/>
        </p:nvSpPr>
        <p:spPr>
          <a:xfrm>
            <a:off x="2519583" y="5501385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EF4A92-F001-4262-907A-614F926F635A}"/>
              </a:ext>
            </a:extLst>
          </p:cNvPr>
          <p:cNvSpPr/>
          <p:nvPr/>
        </p:nvSpPr>
        <p:spPr>
          <a:xfrm>
            <a:off x="4240760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23BA75-B791-436E-B22C-908C849E17B5}"/>
              </a:ext>
            </a:extLst>
          </p:cNvPr>
          <p:cNvSpPr/>
          <p:nvPr/>
        </p:nvSpPr>
        <p:spPr>
          <a:xfrm>
            <a:off x="5948589" y="4787226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0A9028-7D0C-4D91-9EF9-D24BE892210F}"/>
              </a:ext>
            </a:extLst>
          </p:cNvPr>
          <p:cNvSpPr/>
          <p:nvPr/>
        </p:nvSpPr>
        <p:spPr>
          <a:xfrm>
            <a:off x="7670069" y="3412838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8D5053-34DD-462C-858F-41E37D50C3C9}"/>
              </a:ext>
            </a:extLst>
          </p:cNvPr>
          <p:cNvSpPr/>
          <p:nvPr/>
        </p:nvSpPr>
        <p:spPr>
          <a:xfrm>
            <a:off x="798406" y="3410594"/>
            <a:ext cx="662474" cy="662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1452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1691</TotalTime>
  <Words>1172</Words>
  <Application>Microsoft Office PowerPoint</Application>
  <PresentationFormat>On-screen Show (4:3)</PresentationFormat>
  <Paragraphs>640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Wingdings</vt:lpstr>
      <vt:lpstr>IIC2133</vt:lpstr>
      <vt:lpstr>Propiedades del MST</vt:lpstr>
      <vt:lpstr>MST</vt:lpstr>
      <vt:lpstr>El algoritmo de Kruskal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Kruskal en acción</vt:lpstr>
      <vt:lpstr>Correctitud</vt:lpstr>
      <vt:lpstr>Un detalle no menor</vt:lpstr>
      <vt:lpstr>Observación</vt:lpstr>
      <vt:lpstr>Conjuntos Disjuntos</vt:lpstr>
      <vt:lpstr>Kruskal con conjuntos</vt:lpstr>
      <vt:lpstr>Conjuntos de sub-árboles</vt:lpstr>
      <vt:lpstr>Conjuntos Disjuntos</vt:lpstr>
      <vt:lpstr>Representación</vt:lpstr>
      <vt:lpstr>Conjuntos disjuntos</vt:lpstr>
      <vt:lpstr>Conjuntos disjuntos</vt:lpstr>
      <vt:lpstr>Unión</vt:lpstr>
      <vt:lpstr>Unión</vt:lpstr>
      <vt:lpstr>Find-set</vt:lpstr>
      <vt:lpstr>Find-set</vt:lpstr>
      <vt:lpstr>Find-set</vt:lpstr>
      <vt:lpstr>Find-set</vt:lpstr>
      <vt:lpstr>Find-set</vt:lpstr>
      <vt:lpstr>Compresión de caminos</vt:lpstr>
      <vt:lpstr>Compresión de caminos</vt:lpstr>
      <vt:lpstr>Complejidad</vt:lpstr>
      <vt:lpstr>Kruskal con conjuntos disjuntos</vt:lpstr>
      <vt:lpstr>Kruskal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Vicente Errázuriz Quiroga</cp:lastModifiedBy>
  <cp:revision>264</cp:revision>
  <dcterms:created xsi:type="dcterms:W3CDTF">2018-04-24T22:29:29Z</dcterms:created>
  <dcterms:modified xsi:type="dcterms:W3CDTF">2018-05-14T05:19:36Z</dcterms:modified>
</cp:coreProperties>
</file>