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  <p:sldId id="265" r:id="rId11"/>
    <p:sldId id="266" r:id="rId12"/>
    <p:sldId id="267" r:id="rId13"/>
    <p:sldId id="273" r:id="rId14"/>
    <p:sldId id="274" r:id="rId15"/>
    <p:sldId id="269" r:id="rId16"/>
    <p:sldId id="271" r:id="rId17"/>
    <p:sldId id="272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cente Errázuriz Quiroga" initials="VEQ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2683C6"/>
    <a:srgbClr val="FFCC99"/>
    <a:srgbClr val="FF99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3667"/>
  </p:normalViewPr>
  <p:slideViewPr>
    <p:cSldViewPr snapToGrid="0" showGuides="1">
      <p:cViewPr varScale="1">
        <p:scale>
          <a:sx n="105" d="100"/>
          <a:sy n="105" d="100"/>
        </p:scale>
        <p:origin x="148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commentAuthors" Target="commentAuthor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4917B-0B4E-4D61-A1D1-DE300B97B4AC}" type="datetimeFigureOut">
              <a:rPr lang="es-CL" smtClean="0"/>
              <a:t>11-04-18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2C0EC-7DE5-4F38-AE69-445186F7766A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9847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Claramente comparando </a:t>
                </a:r>
                <a:r>
                  <a:rPr lang="es-CL" i="1" dirty="0" err="1"/>
                  <a:t>string</a:t>
                </a:r>
                <a:r>
                  <a:rPr lang="es-CL" dirty="0"/>
                  <a:t> con </a:t>
                </a:r>
                <a:r>
                  <a:rPr lang="es-CL" i="1" dirty="0" err="1"/>
                  <a:t>string</a:t>
                </a:r>
                <a:r>
                  <a:rPr lang="es-CL" dirty="0"/>
                  <a:t> esto sería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s-CL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 ⋅|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Claramente comparando </a:t>
                </a:r>
                <a:r>
                  <a:rPr lang="es-CL" i="1" dirty="0" err="1"/>
                  <a:t>string</a:t>
                </a:r>
                <a:r>
                  <a:rPr lang="es-CL" dirty="0"/>
                  <a:t> con </a:t>
                </a:r>
                <a:r>
                  <a:rPr lang="es-CL" i="1" dirty="0" err="1"/>
                  <a:t>string</a:t>
                </a:r>
                <a:r>
                  <a:rPr lang="es-CL" dirty="0"/>
                  <a:t> esto sería </a:t>
                </a:r>
                <a:r>
                  <a:rPr lang="es-CL" b="0" i="0">
                    <a:latin typeface="Cambria Math" panose="02040503050406030204" pitchFamily="18" charset="0"/>
                  </a:rPr>
                  <a:t>𝑂(|𝑋| ⋅|𝑌|)</a:t>
                </a:r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2C0EC-7DE5-4F38-AE69-445186F7766A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17364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La gracia es </a:t>
            </a:r>
            <a:r>
              <a:rPr lang="es-CL" dirty="0" err="1"/>
              <a:t>hashear</a:t>
            </a:r>
            <a:r>
              <a:rPr lang="es-CL" dirty="0"/>
              <a:t> el </a:t>
            </a:r>
            <a:r>
              <a:rPr lang="es-CL" dirty="0" err="1"/>
              <a:t>substring</a:t>
            </a:r>
            <a:r>
              <a:rPr lang="es-CL" dirty="0"/>
              <a:t> a comparar, y si los hashes son distintos, necesariamente los </a:t>
            </a:r>
            <a:r>
              <a:rPr lang="es-CL" dirty="0" err="1"/>
              <a:t>substrings</a:t>
            </a:r>
            <a:r>
              <a:rPr lang="es-CL" dirty="0"/>
              <a:t> son distintos. Con una función de hash lo suficientemente buena,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2C0EC-7DE5-4F38-AE69-445186F7766A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01409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Multiplicar tiene el mismo efecto.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2C0EC-7DE5-4F38-AE69-445186F7766A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68588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Existe un valor de hash por cada elemento del dominio. Si el dominio es suficientemente grande, es muy fácil sobrepasar los 64 bits… y de ahí en adelante, el computador no nos va a poder ayudar mucho.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2C0EC-7DE5-4F38-AE69-445186F7766A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81563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La mejor probabilidad 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L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La mejor probabilidad es </a:t>
                </a:r>
                <a:r>
                  <a:rPr lang="es-CL" b="0" i="0">
                    <a:latin typeface="Cambria Math" panose="02040503050406030204" pitchFamily="18" charset="0"/>
                  </a:rPr>
                  <a:t>1/𝑚</a:t>
                </a:r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2C0EC-7DE5-4F38-AE69-445186F7766A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5713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CL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s-CL" dirty="0"/>
                  <a:t> es la parte fraccional de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 ⋅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CL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:r>
                  <a:rPr lang="es-CL" b="0" i="0">
                    <a:latin typeface="Cambria Math" panose="02040503050406030204" pitchFamily="18" charset="0"/>
                  </a:rPr>
                  <a:t>𝐴⋅ℎ(𝑋)  mod 1</a:t>
                </a:r>
                <a:r>
                  <a:rPr lang="es-CL" dirty="0"/>
                  <a:t> es la parte fraccional de </a:t>
                </a:r>
                <a:r>
                  <a:rPr lang="es-CL" b="0" i="0">
                    <a:latin typeface="Cambria Math" panose="02040503050406030204" pitchFamily="18" charset="0"/>
                  </a:rPr>
                  <a:t>𝐴 ⋅ℎ(𝑋)  </a:t>
                </a:r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2C0EC-7DE5-4F38-AE69-445186F7766A}" type="slidenum">
              <a:rPr lang="es-CL" smtClean="0"/>
              <a:t>17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20731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/>
              <a:t>1) O </a:t>
            </a:r>
            <a:r>
              <a:rPr lang="es-CL" dirty="0"/>
              <a:t>al menos, toda la información que permita diferenciar un objeto de otro.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2C0EC-7DE5-4F38-AE69-445186F7766A}" type="slidenum">
              <a:rPr lang="es-CL" smtClean="0"/>
              <a:t>18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81832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gorit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398260"/>
            <a:ext cx="9141619" cy="49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="" xmlns:a16="http://schemas.microsoft.com/office/drawing/2014/main" id="{15859C55-8A7F-477F-B328-0E6F33D97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228600"/>
            <a:ext cx="8686800" cy="5867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8194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B1D105-6BB3-414E-90DE-663C9855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9710829-B3F3-4C68-A577-0DCAC9A7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4658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6E32752A-EEF2-4CED-AB26-C4639DF781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8" y="760360"/>
            <a:ext cx="751624" cy="7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966C552-3FAD-4C69-A32F-07126E203376}"/>
              </a:ext>
            </a:extLst>
          </p:cNvPr>
          <p:cNvSpPr txBox="1"/>
          <p:nvPr userDrawn="1"/>
        </p:nvSpPr>
        <p:spPr>
          <a:xfrm>
            <a:off x="7492023" y="700004"/>
            <a:ext cx="142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none" spc="0" dirty="0">
                <a:ln w="19050" cap="rnd">
                  <a:solidFill>
                    <a:sysClr val="windowText" lastClr="000000"/>
                  </a:solidFill>
                  <a:round/>
                </a:ln>
                <a:solidFill>
                  <a:schemeClr val="bg1"/>
                </a:solidFill>
                <a:effectLst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13681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6D6CC33-9637-404B-876D-D86DD802D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04" y="807480"/>
            <a:ext cx="515452" cy="6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7C335C69-C99D-4E33-A579-C2705F04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44" y="761205"/>
            <a:ext cx="772764" cy="7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8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4F066A6A-281A-4B04-BCE5-26C91999B6B7}"/>
              </a:ext>
            </a:extLst>
          </p:cNvPr>
          <p:cNvSpPr/>
          <p:nvPr userDrawn="1"/>
        </p:nvSpPr>
        <p:spPr>
          <a:xfrm>
            <a:off x="-2" y="0"/>
            <a:ext cx="9144000" cy="1144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Placeholder 7">
            <a:extLst>
              <a:ext uri="{FF2B5EF4-FFF2-40B4-BE49-F238E27FC236}">
                <a16:creationId xmlns="" xmlns:a16="http://schemas.microsoft.com/office/drawing/2014/main" id="{88E56F8D-5AED-46CA-A527-37E71631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ECA0316E-4FB1-450C-ACF1-63D1910A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1" y="1287532"/>
            <a:ext cx="8641076" cy="490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6614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8" r:id="rId2"/>
    <p:sldLayoutId id="2147484149" r:id="rId3"/>
    <p:sldLayoutId id="2147484160" r:id="rId4"/>
    <p:sldLayoutId id="2147484161" r:id="rId5"/>
    <p:sldLayoutId id="2147484162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strike="noStrike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DC505A21-9E76-4DC9-BA70-B1AC7B641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Genes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927A5273-333D-4216-9A9C-D058182447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es-CL" sz="2400" dirty="0"/>
                  <a:t>Queremos buscar una subsecuencia de ADN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CL" sz="2400" dirty="0"/>
                  <a:t> en una secuencia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s-CL" sz="2400" dirty="0"/>
              </a:p>
              <a:p>
                <a:endParaRPr lang="es-CL" sz="2400" dirty="0"/>
              </a:p>
              <a:p>
                <a:r>
                  <a:rPr lang="es-CL" sz="2400" dirty="0"/>
                  <a:t>¿Qué tan costoso es esto según el tamaño de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CL" sz="2400" dirty="0"/>
                  <a:t> e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CL" sz="2400" dirty="0"/>
                  <a:t>?</a:t>
                </a:r>
              </a:p>
              <a:p>
                <a:endParaRPr lang="es-CL" sz="2400" dirty="0"/>
              </a:p>
              <a:p>
                <a:r>
                  <a:rPr lang="es-CL" sz="2400" dirty="0"/>
                  <a:t>¿Cómo podemos hacer para descartar subsecuencias de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CL" sz="2400" dirty="0"/>
                  <a:t>?</a:t>
                </a:r>
              </a:p>
              <a:p>
                <a:endParaRPr lang="es-CL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7A5273-333D-4216-9A9C-D058182447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3209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47A677-A6D8-4006-BE3A-7ECC512E4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Muchas colisiones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="" xmlns:a16="http://schemas.microsoft.com/office/drawing/2014/main" id="{83DAD91E-F475-4671-BFFE-CB4FA1A260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s-CL" dirty="0"/>
                  <a:t>Mientras más colisiona la función, más lento es el algoritmo</a:t>
                </a:r>
              </a:p>
              <a:p>
                <a:endParaRPr lang="es-CL" dirty="0"/>
              </a:p>
              <a:p>
                <a:r>
                  <a:rPr lang="es-CL" dirty="0"/>
                  <a:t>En el peor caso hay que comparar todo: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s-CL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¿Cómo podríamos garantizar 0 colisiones?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3DAD91E-F475-4671-BFFE-CB4FA1A260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7186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A59866-F07B-4D77-91FD-A8E3D83F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Hash Perfecto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CA40E93E-CD2E-4CC0-8B2D-99673CF8AD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es-CL" dirty="0"/>
                  <a:t>Una función de hash es </a:t>
                </a:r>
                <a:r>
                  <a:rPr lang="es-CL" b="1" dirty="0">
                    <a:solidFill>
                      <a:schemeClr val="accent2"/>
                    </a:solidFill>
                  </a:rPr>
                  <a:t>perfecta</a:t>
                </a:r>
                <a:r>
                  <a:rPr lang="es-CL" dirty="0"/>
                  <a:t> si no tiene colisiones</a:t>
                </a:r>
              </a:p>
              <a:p>
                <a:endParaRPr lang="es-CL" dirty="0"/>
              </a:p>
              <a:p>
                <a:r>
                  <a:rPr lang="es-CL" dirty="0"/>
                  <a:t>Es decir: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CL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↔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CL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s-CL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CL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 Una función puede ser </a:t>
                </a:r>
                <a:r>
                  <a:rPr lang="es-CL" b="1" dirty="0">
                    <a:solidFill>
                      <a:schemeClr val="accent2"/>
                    </a:solidFill>
                  </a:rPr>
                  <a:t>perfecta</a:t>
                </a:r>
                <a:r>
                  <a:rPr lang="es-CL" dirty="0"/>
                  <a:t> e </a:t>
                </a:r>
                <a:r>
                  <a:rPr lang="es-CL" b="1" dirty="0">
                    <a:solidFill>
                      <a:schemeClr val="accent2"/>
                    </a:solidFill>
                  </a:rPr>
                  <a:t>incremental</a:t>
                </a:r>
                <a:r>
                  <a:rPr lang="es-CL" dirty="0"/>
                  <a:t> a la vez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A40E93E-CD2E-4CC0-8B2D-99673CF8AD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780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645FEA-487C-45FB-A2E3-23B2A5026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Interpretaci</a:t>
            </a:r>
            <a:r>
              <a:rPr lang="en-US" dirty="0"/>
              <a:t>ón numérica</a:t>
            </a:r>
            <a:endParaRPr lang="es-C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E7D59306-BD84-4791-A8EF-816C2657FE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es-CL" sz="2400" dirty="0"/>
                  <a:t>¿Qué valores deben tener las letras y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s-CL" sz="2400" dirty="0"/>
                  <a:t> para que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s-CL" sz="2400" dirty="0"/>
                  <a:t> sea perfecta?</a:t>
                </a:r>
              </a:p>
              <a:p>
                <a:endParaRPr lang="es-CL" sz="2400" dirty="0"/>
              </a:p>
              <a:p>
                <a:r>
                  <a:rPr lang="es-CL" sz="2400" dirty="0"/>
                  <a:t>El hash perfecto no es muy práctico en la vida real, ¿por qué?</a:t>
                </a:r>
              </a:p>
              <a:p>
                <a:endParaRPr lang="es-CL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7D59306-BD84-4791-A8EF-816C2657FE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384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Diccionarios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CL" sz="2300" dirty="0"/>
                  <a:t>Queremos un diccionario en que no nos interesa el orden de los datos</a:t>
                </a:r>
              </a:p>
              <a:p>
                <a:endParaRPr lang="es-CL" sz="2300" dirty="0"/>
              </a:p>
              <a:p>
                <a:r>
                  <a:rPr lang="es-CL" sz="2300" dirty="0"/>
                  <a:t>Esto nos deber</a:t>
                </a:r>
                <a:r>
                  <a:rPr lang="en-US" sz="2300" dirty="0"/>
                  <a:t>ía permitir complejidades menores a </a:t>
                </a:r>
                <a14:m>
                  <m:oMath xmlns:m="http://schemas.openxmlformats.org/officeDocument/2006/math">
                    <m:r>
                      <a:rPr lang="en-US" sz="2300" b="0" i="1" dirty="0">
                        <a:latin typeface="Cambria Math" charset="0"/>
                      </a:rPr>
                      <m:t>𝑂</m:t>
                    </m:r>
                    <m:r>
                      <a:rPr lang="en-US" sz="2300" b="0" i="1" dirty="0">
                        <a:latin typeface="Cambria Math" charset="0"/>
                      </a:rPr>
                      <m:t>(</m:t>
                    </m:r>
                    <m:func>
                      <m:funcPr>
                        <m:ctrlPr>
                          <a:rPr lang="en-US" sz="2300" b="0" i="1" dirty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300" b="0" i="0" dirty="0">
                            <a:latin typeface="Cambria Math" charset="0"/>
                          </a:rPr>
                          <m:t>log</m:t>
                        </m:r>
                      </m:fName>
                      <m:e>
                        <m:r>
                          <a:rPr lang="en-US" sz="2300" b="0" i="1" dirty="0">
                            <a:latin typeface="Cambria Math" charset="0"/>
                          </a:rPr>
                          <m:t>𝑛</m:t>
                        </m:r>
                        <m:r>
                          <a:rPr lang="en-US" sz="2300" b="0" i="1" dirty="0">
                            <a:latin typeface="Cambria Math" charset="0"/>
                          </a:rPr>
                          <m:t>) </m:t>
                        </m:r>
                      </m:e>
                    </m:func>
                  </m:oMath>
                </a14:m>
                <a:endParaRPr lang="es-CL" sz="2300" dirty="0"/>
              </a:p>
              <a:p>
                <a:endParaRPr lang="es-CL" sz="2300" dirty="0"/>
              </a:p>
              <a:p>
                <a:r>
                  <a:rPr lang="es-CL" sz="2400" dirty="0"/>
                  <a:t>¿</a:t>
                </a:r>
                <a:r>
                  <a:rPr lang="en-US" sz="2300" dirty="0"/>
                  <a:t>Podremos guardar los datos en un arreglo</a:t>
                </a:r>
                <a:r>
                  <a:rPr lang="en-US" sz="2300" dirty="0"/>
                  <a:t>? </a:t>
                </a:r>
                <a:r>
                  <a:rPr lang="es-CL" sz="2000" dirty="0"/>
                  <a:t>¿</a:t>
                </a:r>
                <a:r>
                  <a:rPr lang="en-US" sz="2300" dirty="0"/>
                  <a:t>En qué posicion?</a:t>
                </a:r>
              </a:p>
              <a:p>
                <a:endParaRPr lang="en-US" sz="23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87" r="-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668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Tablas de Hash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Una </a:t>
                </a:r>
                <a:r>
                  <a:rPr lang="en-US" b="1">
                    <a:solidFill>
                      <a:schemeClr val="accent2"/>
                    </a:solidFill>
                  </a:rPr>
                  <a:t>tabla de hash</a:t>
                </a:r>
                <a:r>
                  <a:rPr lang="en-US">
                    <a:solidFill>
                      <a:schemeClr val="accent2"/>
                    </a:solidFill>
                  </a:rPr>
                  <a:t> </a:t>
                </a:r>
                <a:r>
                  <a:rPr lang="en-US"/>
                  <a:t>es un diccionario que:</a:t>
                </a:r>
              </a:p>
              <a:p>
                <a:endParaRPr lang="en-US"/>
              </a:p>
              <a:p>
                <a:pPr>
                  <a:buFont typeface="Arial" charset="0"/>
                  <a:buChar char="•"/>
                </a:pPr>
                <a:r>
                  <a:rPr lang="en-US"/>
                  <a:t> No tiene noci</a:t>
                </a:r>
                <a:r>
                  <a:rPr lang="en-US"/>
                  <a:t>ón de orden</a:t>
                </a:r>
              </a:p>
              <a:p>
                <a:pPr>
                  <a:buFont typeface="Arial" charset="0"/>
                  <a:buChar char="•"/>
                </a:pPr>
                <a:r>
                  <a:rPr lang="en-US"/>
                  <a:t> Sus operaciones son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charset="0"/>
                      </a:rPr>
                      <m:t>𝑂</m:t>
                    </m:r>
                    <m:d>
                      <m:dPr>
                        <m:ctrlPr>
                          <a:rPr lang="en-US" b="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/>
                  <a:t> en promedio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460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4C72CC-429A-47E0-8917-06BD1A799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Recorrido de la funci</a:t>
            </a:r>
            <a:r>
              <a:rPr lang="en-US"/>
              <a:t>ó</a:t>
            </a:r>
            <a:r>
              <a:rPr lang="en-US"/>
              <a:t>n</a:t>
            </a:r>
            <a:endParaRPr lang="es-C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D72A1531-3A11-4106-A93F-129FCC2260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es-CL" dirty="0"/>
                  <a:t>Si la tabla de hash es de tama</a:t>
                </a:r>
                <a:r>
                  <a:rPr lang="en-US" dirty="0"/>
                  <a:t>ño </a:t>
                </a:r>
                <a14:m>
                  <m:oMath xmlns:m="http://schemas.openxmlformats.org/officeDocument/2006/math">
                    <m:r>
                      <a:rPr lang="es-CL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CL" dirty="0"/>
                  <a:t>,</a:t>
                </a:r>
              </a:p>
              <a:p>
                <a:endParaRPr lang="es-CL" dirty="0"/>
              </a:p>
              <a:p>
                <a:r>
                  <a:rPr lang="es-CL" dirty="0"/>
                  <a:t>¿Qu</a:t>
                </a:r>
                <a:r>
                  <a:rPr lang="en-US" dirty="0"/>
                  <a:t>é pasa con los valores de </a:t>
                </a:r>
                <a14:m>
                  <m:oMath xmlns:m="http://schemas.openxmlformats.org/officeDocument/2006/math">
                    <m:r>
                      <a:rPr lang="en-US" b="0" i="1" dirty="0">
                        <a:latin typeface="Cambria Math" charset="0"/>
                      </a:rPr>
                      <m:t>h</m:t>
                    </m:r>
                  </m:oMath>
                </a14:m>
                <a:r>
                  <a:rPr lang="es-CL" dirty="0"/>
                  <a:t> que se salen de la tabla?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72A1531-3A11-4106-A93F-129FCC2260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960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84A369-81B4-4E8F-BDE9-D69FE581F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Método de la División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E38007A0-FC21-467A-9F5A-3C7A0F0915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s-CL" dirty="0"/>
                  <a:t>Simplemente, usar el módulo:</a:t>
                </a:r>
              </a:p>
              <a:p>
                <a:endParaRPr lang="es-C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L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CL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CL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L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r>
                  <a:rPr lang="es-CL" dirty="0"/>
                  <a:t>Si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L" dirty="0"/>
                  <a:t> distribuye bien, entonces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s-CL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s-CL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s-CL" dirty="0"/>
                  <a:t> distribuye bien</a:t>
                </a:r>
              </a:p>
              <a:p>
                <a:endParaRPr lang="es-CL" dirty="0"/>
              </a:p>
              <a:p>
                <a:r>
                  <a:rPr lang="es-CL" dirty="0"/>
                  <a:t>Pero si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CL" dirty="0"/>
                  <a:t> es potencia de 2, se pierde información sobre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CL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s-C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38007A0-FC21-467A-9F5A-3C7A0F0915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3208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84A369-81B4-4E8F-BDE9-D69FE581F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Método de la Multiplicación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E38007A0-FC21-467A-9F5A-3C7A0F0915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s-CL" dirty="0"/>
                  <a:t>Sea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 un número entre 0 y 1:</a:t>
                </a:r>
              </a:p>
              <a:p>
                <a:endParaRPr lang="es-C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L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CL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s-CL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s-CL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s-CL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s-CL" b="0" i="0" smtClean="0"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  <m:r>
                                <a:rPr lang="es-CL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r>
                  <a:rPr lang="es-CL" dirty="0"/>
                  <a:t>Si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CL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s-CL" dirty="0"/>
                  <a:t> distribuye bien, entonces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s-CL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s-CL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s-CL" dirty="0"/>
                  <a:t> distribuye bien</a:t>
                </a:r>
              </a:p>
              <a:p>
                <a:endParaRPr lang="es-CL" dirty="0"/>
              </a:p>
              <a:p>
                <a:r>
                  <a:rPr lang="es-CL" dirty="0"/>
                  <a:t>Es más costosa, pero no depende del valor de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CL" dirty="0"/>
                  <a:t>. Se recomienda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s-CL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8007A0-FC21-467A-9F5A-3C7A0F0915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883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0855F7-F8B9-4A67-9FD7-B6EF642CF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En resumen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040AA74-C81D-4755-BEA4-4F2F3DB6B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s-CL" sz="2700" dirty="0"/>
              <a:t>Una </a:t>
            </a:r>
            <a:r>
              <a:rPr lang="es-CL" sz="2700" b="1" dirty="0">
                <a:solidFill>
                  <a:schemeClr val="accent2"/>
                </a:solidFill>
              </a:rPr>
              <a:t>buena</a:t>
            </a:r>
            <a:r>
              <a:rPr lang="es-CL" sz="2700" dirty="0"/>
              <a:t> función de hash cumple con lo siguiente: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sz="2700" dirty="0"/>
              <a:t> Incluye toda información de un objeto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sz="2700" dirty="0"/>
              <a:t> Es rápida de calcular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sz="2700" dirty="0"/>
              <a:t> Distribuye de manera uniforme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sz="2700" dirty="0"/>
              <a:t> Los hash de dos objetos parecidos deben ser muy distintos</a:t>
            </a:r>
          </a:p>
        </p:txBody>
      </p:sp>
    </p:spTree>
    <p:extLst>
      <p:ext uri="{BB962C8B-B14F-4D97-AF65-F5344CB8AC3E}">
        <p14:creationId xmlns:p14="http://schemas.microsoft.com/office/powerpoint/2010/main" val="2100475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56C6C8-543C-4DD8-8016-A6796C9AE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Genes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898256EF-2818-4C24-8082-B5CFDD76CF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s-CL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CL" dirty="0"/>
                  <a:t> = </a:t>
                </a:r>
                <a:r>
                  <a:rPr lang="es-CL" dirty="0">
                    <a:solidFill>
                      <a:srgbClr val="00B050"/>
                    </a:solidFill>
                  </a:rPr>
                  <a:t>AGCGATGCTATCTTGGGGCTATT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s-CL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CL" dirty="0"/>
                  <a:t> =</a:t>
                </a:r>
              </a:p>
              <a:p>
                <a:pPr algn="just"/>
                <a:r>
                  <a:rPr lang="es-CL" dirty="0"/>
                  <a:t>ACGTGACTGCTCCGCGCGTGAATTTCGATCGCGCGGATCTAGCTAGCTAGCTGCTAGCTAGCTTCGCTATCGTAGTCGTCAGTATGATGTATAGAATAATTAATAAAAGCGCCTGCCTAGTCGTGTGTCACGTAGTCATCGAGCGGGCTCATACGCAGATC</a:t>
                </a:r>
                <a:r>
                  <a:rPr lang="es-CL" dirty="0">
                    <a:solidFill>
                      <a:srgbClr val="00B050"/>
                    </a:solidFill>
                  </a:rPr>
                  <a:t>AGCGATGCTATCTTGGGGCTATT</a:t>
                </a:r>
                <a:r>
                  <a:rPr lang="es-CL" dirty="0"/>
                  <a:t>ATGCTAGCTATCGCCTAGCGCGATATACGCGCGCGGATTCGCTATATGCT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8256EF-2818-4C24-8082-B5CFDD76CF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12" r="-98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5110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FC9A61-842A-44E3-B044-BFDC9D436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Funci</a:t>
            </a:r>
            <a:r>
              <a:rPr lang="en-US"/>
              <a:t>ón de h</a:t>
            </a:r>
            <a:r>
              <a:rPr lang="es-CL"/>
              <a:t>ash</a:t>
            </a:r>
            <a:endParaRPr lang="es-C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B249922F-3E9D-42FF-8B00-040DEA3014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es-CL" dirty="0"/>
                  <a:t>Una función de </a:t>
                </a:r>
                <a:r>
                  <a:rPr lang="es-CL" b="1" dirty="0">
                    <a:solidFill>
                      <a:schemeClr val="accent2"/>
                    </a:solidFill>
                  </a:rPr>
                  <a:t>hash</a:t>
                </a:r>
                <a:r>
                  <a:rPr lang="es-CL" dirty="0"/>
                  <a:t> para objetos de un dominio </a:t>
                </a:r>
                <a14:m>
                  <m:oMath xmlns:m="http://schemas.openxmlformats.org/officeDocument/2006/math">
                    <m:r>
                      <a:rPr lang="es-CL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s-CL" dirty="0"/>
                  <a:t> 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CL" b="0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s-CL" b="0" smtClean="0">
                          <a:latin typeface="Cambria Math" panose="02040503050406030204" pitchFamily="18" charset="0"/>
                        </a:rPr>
                        <m:t>→ </m:t>
                      </m:r>
                      <m:sSup>
                        <m:sSupPr>
                          <m:ctrlPr>
                            <a:rPr lang="es-CL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s-CL" b="0">
                              <a:latin typeface="Cambria Math" panose="02040503050406030204" pitchFamily="18" charset="0"/>
                            </a:rPr>
                            <m:t>ℕ</m:t>
                          </m:r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Decimos que la función de hash tiene una </a:t>
                </a:r>
                <a:r>
                  <a:rPr lang="es-CL" b="1" dirty="0">
                    <a:solidFill>
                      <a:schemeClr val="accent2"/>
                    </a:solidFill>
                  </a:rPr>
                  <a:t>colisión</a:t>
                </a:r>
                <a:r>
                  <a:rPr lang="es-CL" dirty="0"/>
                  <a:t> cuando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CL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CL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 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249922F-3E9D-42FF-8B00-040DEA3014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10" r="-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6387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865AFC-DE19-4F76-ACDA-4DA746DB2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Hash Genes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8C04E7AF-4D8D-4E91-98C1-546F9A4ACE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es-CL" sz="2500" dirty="0"/>
                  <a:t>¿Cómo podemos usar una función de hash para saber si </a:t>
                </a:r>
                <a14:m>
                  <m:oMath xmlns:m="http://schemas.openxmlformats.org/officeDocument/2006/math">
                    <m:r>
                      <a:rPr lang="es-CL" sz="25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CL" sz="25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CL" sz="25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CL" sz="2500" dirty="0"/>
                  <a:t>?</a:t>
                </a:r>
              </a:p>
              <a:p>
                <a:endParaRPr lang="es-CL" sz="2500" dirty="0"/>
              </a:p>
              <a:p>
                <a:r>
                  <a:rPr lang="es-CL" sz="2500" dirty="0"/>
                  <a:t>¿Qué podríamos usar como función de hash para un </a:t>
                </a:r>
                <a:r>
                  <a:rPr lang="es-CL" sz="2500" i="1" dirty="0" err="1"/>
                  <a:t>string</a:t>
                </a:r>
                <a:r>
                  <a:rPr lang="es-CL" sz="2500" dirty="0"/>
                  <a:t>?</a:t>
                </a:r>
              </a:p>
              <a:p>
                <a:endParaRPr lang="es-CL" sz="2500" dirty="0"/>
              </a:p>
              <a:p>
                <a:r>
                  <a:rPr lang="es-CL" sz="2500" dirty="0"/>
                  <a:t>¿Qué tan rápido podemos resolver el problema ahora?</a:t>
                </a:r>
              </a:p>
              <a:p>
                <a:endParaRPr lang="es-CL" sz="25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04E7AF-4D8D-4E91-98C1-546F9A4ACE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2898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16C4E3-1BC4-4B0B-A7EB-BF33FB812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Hash Incremental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68C648A0-710A-46C8-94C3-90FD4C5E08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461" y="1287532"/>
                <a:ext cx="8641076" cy="4904072"/>
              </a:xfrm>
            </p:spPr>
            <p:txBody>
              <a:bodyPr>
                <a:normAutofit/>
              </a:bodyPr>
              <a:lstStyle/>
              <a:p>
                <a:r>
                  <a:rPr lang="es-CL" dirty="0"/>
                  <a:t>Si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CL" dirty="0"/>
                  <a:t> es una modificación de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CL" dirty="0"/>
                  <a:t>, y conocemos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CL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s-CL" dirty="0"/>
              </a:p>
              <a:p>
                <a:endParaRPr lang="es-CL" b="0" i="1" dirty="0">
                  <a:latin typeface="Cambria Math" panose="02040503050406030204" pitchFamily="18" charset="0"/>
                </a:endParaRPr>
              </a:p>
              <a:p>
                <a:r>
                  <a:rPr lang="es-CL" b="0" dirty="0"/>
                  <a:t>La función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s-CL" dirty="0"/>
                  <a:t> se dice </a:t>
                </a:r>
                <a:r>
                  <a:rPr lang="es-CL" b="1" dirty="0">
                    <a:solidFill>
                      <a:schemeClr val="accent2"/>
                    </a:solidFill>
                  </a:rPr>
                  <a:t>incremental</a:t>
                </a:r>
                <a:r>
                  <a:rPr lang="es-CL" dirty="0"/>
                  <a:t> si permite calcular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CL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s-CL" dirty="0"/>
                  <a:t> a partir de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CL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s-CL" dirty="0"/>
                  <a:t> y la modificación que generó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s-CL" b="0" dirty="0"/>
              </a:p>
              <a:p>
                <a:endParaRPr lang="es-CL" dirty="0"/>
              </a:p>
              <a:p>
                <a:r>
                  <a:rPr lang="es-CL" dirty="0"/>
                  <a:t>El costo de calcularlo es lineal en el n</a:t>
                </a:r>
                <a:r>
                  <a:rPr lang="en-US" dirty="0"/>
                  <a:t>úmero de cambios</a:t>
                </a:r>
                <a:endParaRPr lang="es-C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8C648A0-710A-46C8-94C3-90FD4C5E08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461" y="1287532"/>
                <a:ext cx="8641076" cy="4904072"/>
              </a:xfrm>
              <a:blipFill rotWithShape="0">
                <a:blip r:embed="rId2"/>
                <a:stretch>
                  <a:fillRect l="-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3455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DB084A-F053-482E-AA6D-FC9DD9E47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Genes Incrementales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34A6306-9B9C-4C44-9DAC-C14E2AD6E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s-CL" dirty="0"/>
              <a:t>¿Y si usamos una función de hash </a:t>
            </a:r>
            <a:r>
              <a:rPr lang="es-CL" b="1" dirty="0">
                <a:solidFill>
                  <a:schemeClr val="accent2"/>
                </a:solidFill>
              </a:rPr>
              <a:t>incremental</a:t>
            </a:r>
            <a:r>
              <a:rPr lang="es-CL" dirty="0"/>
              <a:t>?</a:t>
            </a:r>
          </a:p>
          <a:p>
            <a:endParaRPr lang="es-CL" dirty="0"/>
          </a:p>
          <a:p>
            <a:r>
              <a:rPr lang="es-CL" dirty="0"/>
              <a:t>¿Cuál sería la complejidad entonces?</a:t>
            </a:r>
          </a:p>
          <a:p>
            <a:endParaRPr lang="es-CL" dirty="0"/>
          </a:p>
          <a:p>
            <a:r>
              <a:rPr lang="es-CL" dirty="0"/>
              <a:t>¿Es posible resolver el problema en menos tiempo?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77873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B1DD65-D78D-4AEE-9EBE-624FAD98B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Sumemos las letras</a:t>
            </a:r>
            <a:endParaRPr lang="es-C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D3D0BDB3-4872-462B-A5E4-035E434CF5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Autofit/>
              </a:bodyPr>
              <a:lstStyle/>
              <a:p>
                <a:pPr marL="0" indent="0">
                  <a:buNone/>
                </a:pPr>
                <a:r>
                  <a:rPr lang="es-CL" sz="2200" dirty="0"/>
                  <a:t>Si vemos cada letra como un número, </a:t>
                </a:r>
                <a14:m>
                  <m:oMath xmlns:m="http://schemas.openxmlformats.org/officeDocument/2006/math"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s-CL" sz="2200" dirty="0"/>
                  <a:t> puede ser la suma de cada letra: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L" sz="22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CL" sz="22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s-CL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CL" sz="22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CL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L" sz="22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s-CL" sz="2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CL" sz="22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s-CL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sz="2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CL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L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L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L" sz="2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CL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L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L" sz="2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s-CL" sz="2200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s-CL" sz="2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CL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L" sz="2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CL" sz="2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s-CL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L" sz="2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CL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L" sz="2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CL" sz="2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CL" sz="2200" dirty="0"/>
              </a:p>
              <a:p>
                <a:pPr marL="0" indent="0">
                  <a:buNone/>
                </a:pPr>
                <a:endParaRPr lang="es-CL" sz="2200" dirty="0"/>
              </a:p>
              <a:p>
                <a:pPr marL="0" indent="0">
                  <a:buNone/>
                </a:pPr>
                <a:r>
                  <a:rPr lang="es-CL" sz="2200" dirty="0"/>
                  <a:t>Teniendo </a:t>
                </a:r>
                <a14:m>
                  <m:oMath xmlns:m="http://schemas.openxmlformats.org/officeDocument/2006/math">
                    <m:r>
                      <a:rPr lang="es-CL" sz="22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CL" sz="22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s-CL" sz="2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CL" sz="22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s-CL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L" sz="22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s-CL" sz="22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CL" sz="22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</m:oMath>
                </a14:m>
                <a:r>
                  <a:rPr lang="es-CL" sz="2200" dirty="0"/>
                  <a:t>, ¿cómo podemos calcular </a:t>
                </a:r>
                <a14:m>
                  <m:oMath xmlns:m="http://schemas.openxmlformats.org/officeDocument/2006/math">
                    <m:r>
                      <a:rPr lang="es-CL" sz="22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CL" sz="22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s-CL" sz="2200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CL" sz="22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CL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CL" sz="2200" i="1">
                                <a:latin typeface="Cambria Math" panose="02040503050406030204" pitchFamily="18" charset="0"/>
                              </a:rPr>
                              <m:t>+1:</m:t>
                            </m:r>
                            <m:r>
                              <a:rPr lang="es-CL" sz="2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s-CL" sz="22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d>
                  </m:oMath>
                </a14:m>
                <a:r>
                  <a:rPr lang="es-CL" sz="2200" dirty="0"/>
                  <a:t> en </a:t>
                </a:r>
                <a14:m>
                  <m:oMath xmlns:m="http://schemas.openxmlformats.org/officeDocument/2006/math"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sz="22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s-CL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s-CL" sz="2200" dirty="0"/>
                  <a:t>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3D0BDB3-4872-462B-A5E4-035E434CF5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17" r="-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5725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D6D6AFE5-2FAA-427B-AB06-A6A941FAF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Interpretación numérica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6766E456-AFF8-4300-9883-E61DC6A18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s-CL" dirty="0"/>
              <a:t>¿Qué pasa si vemos la secuencia como un número?</a:t>
            </a:r>
          </a:p>
          <a:p>
            <a:endParaRPr lang="es-CL" dirty="0"/>
          </a:p>
          <a:p>
            <a:r>
              <a:rPr lang="es-CL" dirty="0"/>
              <a:t>Eso significa considerar cada letra como un dígito</a:t>
            </a:r>
          </a:p>
          <a:p>
            <a:endParaRPr lang="es-CL" dirty="0"/>
          </a:p>
          <a:p>
            <a:r>
              <a:rPr lang="es-CL" dirty="0"/>
              <a:t>¿Podemos calcular el hash de manera incremental?</a:t>
            </a:r>
          </a:p>
        </p:txBody>
      </p:sp>
    </p:spTree>
    <p:extLst>
      <p:ext uri="{BB962C8B-B14F-4D97-AF65-F5344CB8AC3E}">
        <p14:creationId xmlns:p14="http://schemas.microsoft.com/office/powerpoint/2010/main" val="1505384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F5A556-1C60-4549-BDD2-FC0E846F3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Interpretación numérica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14544E0F-A2C9-49B2-91E8-EF7E914474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es-CL" sz="2200" dirty="0"/>
                  <a:t>Para interpretar la secuencia de largo </a:t>
                </a:r>
                <a14:m>
                  <m:oMath xmlns:m="http://schemas.openxmlformats.org/officeDocument/2006/math"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CL" sz="2200" dirty="0"/>
                  <a:t> como un número en base </a:t>
                </a:r>
                <a14:m>
                  <m:oMath xmlns:m="http://schemas.openxmlformats.org/officeDocument/2006/math"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s-CL" sz="22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2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CL" sz="22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s-CL" sz="22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CL" sz="22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CL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L" sz="2200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s-CL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CL" sz="22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s-CL" sz="2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sz="22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CL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L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s-CL" sz="22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s-CL" sz="2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s-CL" sz="2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s-CL" sz="2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L" sz="22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CL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L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L" sz="22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sSup>
                        <m:sSupPr>
                          <m:ctrlPr>
                            <a:rPr lang="es-CL" sz="22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s-CL" sz="2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s-CL" sz="2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s-CL" sz="2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s-CL" sz="2200" i="1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s-CL" sz="22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CL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L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CL" sz="2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s-CL" sz="22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s-CL" sz="2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s-CL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L" sz="2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L" sz="22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CL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L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CL" sz="2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s-CL" sz="2200" dirty="0"/>
              </a:p>
              <a:p>
                <a:pPr marL="0" indent="0">
                  <a:buNone/>
                </a:pPr>
                <a:endParaRPr lang="es-CL" sz="2200" dirty="0"/>
              </a:p>
              <a:p>
                <a:pPr marL="0" indent="0">
                  <a:buNone/>
                </a:pPr>
                <a:r>
                  <a:rPr lang="es-CL" sz="2200" dirty="0"/>
                  <a:t>Teniendo </a:t>
                </a:r>
                <a14:m>
                  <m:oMath xmlns:m="http://schemas.openxmlformats.org/officeDocument/2006/math">
                    <m:r>
                      <a:rPr lang="es-CL" sz="22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CL" sz="22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s-CL" sz="2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CL" sz="22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s-CL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L" sz="22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s-CL" sz="22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CL" sz="22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</m:oMath>
                </a14:m>
                <a:r>
                  <a:rPr lang="es-CL" sz="2200" dirty="0"/>
                  <a:t>, ¿cómo podemos calcular </a:t>
                </a:r>
                <a14:m>
                  <m:oMath xmlns:m="http://schemas.openxmlformats.org/officeDocument/2006/math">
                    <m:r>
                      <a:rPr lang="es-CL" sz="22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CL" sz="22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s-CL" sz="2200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CL" sz="22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CL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CL" sz="2200" i="1">
                                <a:latin typeface="Cambria Math" panose="02040503050406030204" pitchFamily="18" charset="0"/>
                              </a:rPr>
                              <m:t>+1:</m:t>
                            </m:r>
                            <m:r>
                              <a:rPr lang="es-CL" sz="2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s-CL" sz="22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d>
                  </m:oMath>
                </a14:m>
                <a:r>
                  <a:rPr lang="es-CL" sz="2200" dirty="0"/>
                  <a:t> en </a:t>
                </a:r>
                <a14:m>
                  <m:oMath xmlns:m="http://schemas.openxmlformats.org/officeDocument/2006/math">
                    <m:r>
                      <a:rPr lang="es-CL" sz="2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sz="22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s-CL" sz="22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s-CL" sz="2200" dirty="0"/>
                  <a:t>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4544E0F-A2C9-49B2-91E8-EF7E914474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17" r="-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04688"/>
      </p:ext>
    </p:extLst>
  </p:cSld>
  <p:clrMapOvr>
    <a:masterClrMapping/>
  </p:clrMapOvr>
</p:sld>
</file>

<file path=ppt/theme/theme1.xml><?xml version="1.0" encoding="utf-8"?>
<a:theme xmlns:a="http://schemas.openxmlformats.org/drawingml/2006/main" name="IIC2133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C2133.potx" id="{CA84A69E-14EF-40C3-82C7-2DDD895CB118}" vid="{6EF59827-1C00-4F63-A51E-87141DCF8E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IIC2133</Template>
  <TotalTime>1365</TotalTime>
  <Words>551</Words>
  <Application>Microsoft Macintosh PowerPoint</Application>
  <PresentationFormat>On-screen Show (4:3)</PresentationFormat>
  <Paragraphs>117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Cambria Math</vt:lpstr>
      <vt:lpstr>Arial</vt:lpstr>
      <vt:lpstr>IIC2133</vt:lpstr>
      <vt:lpstr>Genes</vt:lpstr>
      <vt:lpstr>Genes</vt:lpstr>
      <vt:lpstr>Función de hash</vt:lpstr>
      <vt:lpstr>Hash Genes</vt:lpstr>
      <vt:lpstr>Hash Incremental</vt:lpstr>
      <vt:lpstr>Genes Incrementales</vt:lpstr>
      <vt:lpstr>Sumemos las letras</vt:lpstr>
      <vt:lpstr>Interpretación numérica</vt:lpstr>
      <vt:lpstr>Interpretación numérica</vt:lpstr>
      <vt:lpstr>Muchas colisiones</vt:lpstr>
      <vt:lpstr>Hash Perfecto</vt:lpstr>
      <vt:lpstr>Interpretación numérica</vt:lpstr>
      <vt:lpstr>Diccionarios</vt:lpstr>
      <vt:lpstr>Tablas de Hash</vt:lpstr>
      <vt:lpstr>Recorrido de la función</vt:lpstr>
      <vt:lpstr>Método de la División</vt:lpstr>
      <vt:lpstr>Método de la Multiplicación</vt:lpstr>
      <vt:lpstr>En resumen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Genes</dc:title>
  <dc:creator>Vicente Errázuriz Quiroga</dc:creator>
  <cp:lastModifiedBy>Microsoft Office User</cp:lastModifiedBy>
  <cp:revision>73</cp:revision>
  <dcterms:created xsi:type="dcterms:W3CDTF">2018-04-10T05:57:42Z</dcterms:created>
  <dcterms:modified xsi:type="dcterms:W3CDTF">2018-04-11T15:53:43Z</dcterms:modified>
</cp:coreProperties>
</file>