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4" r:id="rId1"/>
  </p:sldMasterIdLst>
  <p:notesMasterIdLst>
    <p:notesMasterId r:id="rId32"/>
  </p:notesMasterIdLst>
  <p:sldIdLst>
    <p:sldId id="256" r:id="rId2"/>
    <p:sldId id="257" r:id="rId3"/>
    <p:sldId id="264" r:id="rId4"/>
    <p:sldId id="283" r:id="rId5"/>
    <p:sldId id="267" r:id="rId6"/>
    <p:sldId id="268" r:id="rId7"/>
    <p:sldId id="284" r:id="rId8"/>
    <p:sldId id="269" r:id="rId9"/>
    <p:sldId id="285" r:id="rId10"/>
    <p:sldId id="270" r:id="rId11"/>
    <p:sldId id="286" r:id="rId12"/>
    <p:sldId id="266" r:id="rId13"/>
    <p:sldId id="287" r:id="rId14"/>
    <p:sldId id="288" r:id="rId15"/>
    <p:sldId id="265" r:id="rId16"/>
    <p:sldId id="271" r:id="rId17"/>
    <p:sldId id="259" r:id="rId18"/>
    <p:sldId id="260" r:id="rId19"/>
    <p:sldId id="272" r:id="rId20"/>
    <p:sldId id="273" r:id="rId21"/>
    <p:sldId id="274" r:id="rId22"/>
    <p:sldId id="275" r:id="rId23"/>
    <p:sldId id="276" r:id="rId24"/>
    <p:sldId id="277" r:id="rId25"/>
    <p:sldId id="279" r:id="rId26"/>
    <p:sldId id="280" r:id="rId27"/>
    <p:sldId id="281" r:id="rId28"/>
    <p:sldId id="282" r:id="rId29"/>
    <p:sldId id="263" r:id="rId30"/>
    <p:sldId id="26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53"/>
    <a:srgbClr val="FFCC00"/>
    <a:srgbClr val="2683C6"/>
    <a:srgbClr val="FFCC99"/>
    <a:srgbClr val="FF99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0" autoAdjust="0"/>
    <p:restoredTop sz="89548"/>
  </p:normalViewPr>
  <p:slideViewPr>
    <p:cSldViewPr snapToGrid="0" showGuides="1">
      <p:cViewPr varScale="1">
        <p:scale>
          <a:sx n="102" d="100"/>
          <a:sy n="102" d="100"/>
        </p:scale>
        <p:origin x="192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A21F4-B175-4E77-9825-9A261C1A4990}" type="datetimeFigureOut">
              <a:rPr lang="es-CL" smtClean="0"/>
              <a:t>17-04-2018</a:t>
            </a:fld>
            <a:endParaRPr lang="es-C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6094B-451B-4F18-A06D-9AA843D8D8C9}" type="slidenum">
              <a:rPr lang="es-CL" smtClean="0"/>
              <a:t>‹#›</a:t>
            </a:fld>
            <a:endParaRPr lang="es-CL"/>
          </a:p>
        </p:txBody>
      </p:sp>
    </p:spTree>
    <p:extLst>
      <p:ext uri="{BB962C8B-B14F-4D97-AF65-F5344CB8AC3E}">
        <p14:creationId xmlns:p14="http://schemas.microsoft.com/office/powerpoint/2010/main" val="38241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En el caso de que estemos usando el método de la división.</a:t>
            </a:r>
          </a:p>
        </p:txBody>
      </p:sp>
      <p:sp>
        <p:nvSpPr>
          <p:cNvPr id="4" name="Slide Number Placeholder 3"/>
          <p:cNvSpPr>
            <a:spLocks noGrp="1"/>
          </p:cNvSpPr>
          <p:nvPr>
            <p:ph type="sldNum" sz="quarter" idx="10"/>
          </p:nvPr>
        </p:nvSpPr>
        <p:spPr/>
        <p:txBody>
          <a:bodyPr/>
          <a:lstStyle/>
          <a:p>
            <a:fld id="{6AF6094B-451B-4F18-A06D-9AA843D8D8C9}" type="slidenum">
              <a:rPr lang="es-CL" smtClean="0"/>
              <a:t>1</a:t>
            </a:fld>
            <a:endParaRPr lang="es-CL"/>
          </a:p>
        </p:txBody>
      </p:sp>
    </p:spTree>
    <p:extLst>
      <p:ext uri="{BB962C8B-B14F-4D97-AF65-F5344CB8AC3E}">
        <p14:creationId xmlns:p14="http://schemas.microsoft.com/office/powerpoint/2010/main" val="1786074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20</a:t>
            </a:fld>
            <a:endParaRPr lang="es-CL"/>
          </a:p>
        </p:txBody>
      </p:sp>
    </p:spTree>
    <p:extLst>
      <p:ext uri="{BB962C8B-B14F-4D97-AF65-F5344CB8AC3E}">
        <p14:creationId xmlns:p14="http://schemas.microsoft.com/office/powerpoint/2010/main" val="4186204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21</a:t>
            </a:fld>
            <a:endParaRPr lang="es-CL"/>
          </a:p>
        </p:txBody>
      </p:sp>
    </p:spTree>
    <p:extLst>
      <p:ext uri="{BB962C8B-B14F-4D97-AF65-F5344CB8AC3E}">
        <p14:creationId xmlns:p14="http://schemas.microsoft.com/office/powerpoint/2010/main" val="200106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22</a:t>
            </a:fld>
            <a:endParaRPr lang="es-CL"/>
          </a:p>
        </p:txBody>
      </p:sp>
    </p:spTree>
    <p:extLst>
      <p:ext uri="{BB962C8B-B14F-4D97-AF65-F5344CB8AC3E}">
        <p14:creationId xmlns:p14="http://schemas.microsoft.com/office/powerpoint/2010/main" val="179373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23</a:t>
            </a:fld>
            <a:endParaRPr lang="es-CL"/>
          </a:p>
        </p:txBody>
      </p:sp>
    </p:spTree>
    <p:extLst>
      <p:ext uri="{BB962C8B-B14F-4D97-AF65-F5344CB8AC3E}">
        <p14:creationId xmlns:p14="http://schemas.microsoft.com/office/powerpoint/2010/main" val="183851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24</a:t>
            </a:fld>
            <a:endParaRPr lang="es-CL"/>
          </a:p>
        </p:txBody>
      </p:sp>
    </p:spTree>
    <p:extLst>
      <p:ext uri="{BB962C8B-B14F-4D97-AF65-F5344CB8AC3E}">
        <p14:creationId xmlns:p14="http://schemas.microsoft.com/office/powerpoint/2010/main" val="2119613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25</a:t>
            </a:fld>
            <a:endParaRPr lang="es-CL"/>
          </a:p>
        </p:txBody>
      </p:sp>
    </p:spTree>
    <p:extLst>
      <p:ext uri="{BB962C8B-B14F-4D97-AF65-F5344CB8AC3E}">
        <p14:creationId xmlns:p14="http://schemas.microsoft.com/office/powerpoint/2010/main" val="1169484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26</a:t>
            </a:fld>
            <a:endParaRPr lang="es-CL"/>
          </a:p>
        </p:txBody>
      </p:sp>
    </p:spTree>
    <p:extLst>
      <p:ext uri="{BB962C8B-B14F-4D97-AF65-F5344CB8AC3E}">
        <p14:creationId xmlns:p14="http://schemas.microsoft.com/office/powerpoint/2010/main" val="197224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27</a:t>
            </a:fld>
            <a:endParaRPr lang="es-CL"/>
          </a:p>
        </p:txBody>
      </p:sp>
    </p:spTree>
    <p:extLst>
      <p:ext uri="{BB962C8B-B14F-4D97-AF65-F5344CB8AC3E}">
        <p14:creationId xmlns:p14="http://schemas.microsoft.com/office/powerpoint/2010/main" val="3953178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En realidad, cada celda tiene un puntero a una lista, mas que tener el elemento en si mismo.</a:t>
            </a:r>
          </a:p>
          <a:p>
            <a:endParaRPr lang="es-CL" dirty="0"/>
          </a:p>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28</a:t>
            </a:fld>
            <a:endParaRPr lang="es-CL"/>
          </a:p>
        </p:txBody>
      </p:sp>
    </p:spTree>
    <p:extLst>
      <p:ext uri="{BB962C8B-B14F-4D97-AF65-F5344CB8AC3E}">
        <p14:creationId xmlns:p14="http://schemas.microsoft.com/office/powerpoint/2010/main" val="3739887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29</a:t>
            </a:fld>
            <a:endParaRPr lang="es-CL"/>
          </a:p>
        </p:txBody>
      </p:sp>
    </p:spTree>
    <p:extLst>
      <p:ext uri="{BB962C8B-B14F-4D97-AF65-F5344CB8AC3E}">
        <p14:creationId xmlns:p14="http://schemas.microsoft.com/office/powerpoint/2010/main" val="181695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12</a:t>
            </a:fld>
            <a:endParaRPr lang="es-CL"/>
          </a:p>
        </p:txBody>
      </p:sp>
    </p:spTree>
    <p:extLst>
      <p:ext uri="{BB962C8B-B14F-4D97-AF65-F5344CB8AC3E}">
        <p14:creationId xmlns:p14="http://schemas.microsoft.com/office/powerpoint/2010/main" val="3230714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13</a:t>
            </a:fld>
            <a:endParaRPr lang="es-CL"/>
          </a:p>
        </p:txBody>
      </p:sp>
    </p:spTree>
    <p:extLst>
      <p:ext uri="{BB962C8B-B14F-4D97-AF65-F5344CB8AC3E}">
        <p14:creationId xmlns:p14="http://schemas.microsoft.com/office/powerpoint/2010/main" val="383289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14</a:t>
            </a:fld>
            <a:endParaRPr lang="es-CL"/>
          </a:p>
        </p:txBody>
      </p:sp>
    </p:spTree>
    <p:extLst>
      <p:ext uri="{BB962C8B-B14F-4D97-AF65-F5344CB8AC3E}">
        <p14:creationId xmlns:p14="http://schemas.microsoft.com/office/powerpoint/2010/main" val="127643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s-CL" dirty="0"/>
              <a:t>Se le conoce como </a:t>
            </a:r>
            <a:r>
              <a:rPr lang="es-CL" i="1" dirty="0" err="1"/>
              <a:t>clustering</a:t>
            </a:r>
            <a:r>
              <a:rPr lang="es-CL" b="0" i="0" dirty="0"/>
              <a:t>, donde los datos comienzan a acumularse en el mismo sector de la tabla.</a:t>
            </a:r>
          </a:p>
          <a:p>
            <a:pPr marL="228600" indent="-228600">
              <a:buAutoNum type="arabicParenR"/>
            </a:pPr>
            <a:r>
              <a:rPr lang="es-CL" b="0" i="0" dirty="0"/>
              <a:t>No necesariamente pasan por todas las celdas, y en el peor de los casos podrían no terminar.</a:t>
            </a:r>
          </a:p>
          <a:p>
            <a:pPr marL="228600" indent="-228600">
              <a:buAutoNum type="arabicParenR"/>
            </a:pPr>
            <a:r>
              <a:rPr lang="es-CL" b="0" i="0" dirty="0"/>
              <a:t>En el caso de querer eliminar datos, ¿cómo hacemos ahora para buscar los datos que fueron insertados después del dato eliminado? Puede que hayan caído en la celda en la que están precisamente porque la celda que acabamos de liberar estaba ocupada…</a:t>
            </a:r>
            <a:endParaRPr lang="es-CL" dirty="0"/>
          </a:p>
        </p:txBody>
      </p:sp>
      <p:sp>
        <p:nvSpPr>
          <p:cNvPr id="4" name="Slide Number Placeholder 3"/>
          <p:cNvSpPr>
            <a:spLocks noGrp="1"/>
          </p:cNvSpPr>
          <p:nvPr>
            <p:ph type="sldNum" sz="quarter" idx="10"/>
          </p:nvPr>
        </p:nvSpPr>
        <p:spPr/>
        <p:txBody>
          <a:bodyPr/>
          <a:lstStyle/>
          <a:p>
            <a:fld id="{6AF6094B-451B-4F18-A06D-9AA843D8D8C9}" type="slidenum">
              <a:rPr lang="es-CL" smtClean="0"/>
              <a:t>15</a:t>
            </a:fld>
            <a:endParaRPr lang="es-CL"/>
          </a:p>
        </p:txBody>
      </p:sp>
    </p:spTree>
    <p:extLst>
      <p:ext uri="{BB962C8B-B14F-4D97-AF65-F5344CB8AC3E}">
        <p14:creationId xmlns:p14="http://schemas.microsoft.com/office/powerpoint/2010/main" val="26376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Si tienes que eliminar, no uses direccionamiento abierto</a:t>
            </a:r>
          </a:p>
        </p:txBody>
      </p:sp>
      <p:sp>
        <p:nvSpPr>
          <p:cNvPr id="4" name="Slide Number Placeholder 3"/>
          <p:cNvSpPr>
            <a:spLocks noGrp="1"/>
          </p:cNvSpPr>
          <p:nvPr>
            <p:ph type="sldNum" sz="quarter" idx="10"/>
          </p:nvPr>
        </p:nvSpPr>
        <p:spPr/>
        <p:txBody>
          <a:bodyPr/>
          <a:lstStyle/>
          <a:p>
            <a:fld id="{6AF6094B-451B-4F18-A06D-9AA843D8D8C9}" type="slidenum">
              <a:rPr lang="es-CL" smtClean="0"/>
              <a:t>16</a:t>
            </a:fld>
            <a:endParaRPr lang="es-CL"/>
          </a:p>
        </p:txBody>
      </p:sp>
    </p:spTree>
    <p:extLst>
      <p:ext uri="{BB962C8B-B14F-4D97-AF65-F5344CB8AC3E}">
        <p14:creationId xmlns:p14="http://schemas.microsoft.com/office/powerpoint/2010/main" val="1768769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Hay mucho espacio para elegir estructuras de datos!</a:t>
            </a:r>
          </a:p>
        </p:txBody>
      </p:sp>
      <p:sp>
        <p:nvSpPr>
          <p:cNvPr id="4" name="Slide Number Placeholder 3"/>
          <p:cNvSpPr>
            <a:spLocks noGrp="1"/>
          </p:cNvSpPr>
          <p:nvPr>
            <p:ph type="sldNum" sz="quarter" idx="10"/>
          </p:nvPr>
        </p:nvSpPr>
        <p:spPr/>
        <p:txBody>
          <a:bodyPr/>
          <a:lstStyle/>
          <a:p>
            <a:fld id="{6AF6094B-451B-4F18-A06D-9AA843D8D8C9}" type="slidenum">
              <a:rPr lang="es-CL" smtClean="0"/>
              <a:t>17</a:t>
            </a:fld>
            <a:endParaRPr lang="es-CL"/>
          </a:p>
        </p:txBody>
      </p:sp>
    </p:spTree>
    <p:extLst>
      <p:ext uri="{BB962C8B-B14F-4D97-AF65-F5344CB8AC3E}">
        <p14:creationId xmlns:p14="http://schemas.microsoft.com/office/powerpoint/2010/main" val="125441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CL" dirty="0"/>
                  <a:t>La</a:t>
                </a:r>
                <a:r>
                  <a:rPr lang="es-CL" baseline="0" dirty="0"/>
                  <a:t> insercion seria O(1), y la b</a:t>
                </a:r>
                <a14:m>
                  <m:oMath xmlns:m="http://schemas.openxmlformats.org/officeDocument/2006/math">
                    <m:r>
                      <m:rPr>
                        <m:sty m:val="p"/>
                      </m:rPr>
                      <a:rPr lang="en-US" b="0" i="0" smtClean="0">
                        <a:latin typeface="Cambria Math" charset="0"/>
                      </a:rPr>
                      <m:t>usqueda</m:t>
                    </m:r>
                    <m:r>
                      <a:rPr lang="en-US" b="0" i="1" smtClean="0">
                        <a:latin typeface="Cambria Math" charset="0"/>
                      </a:rPr>
                      <m:t> </m:t>
                    </m:r>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 </m:t>
                        </m:r>
                        <m:f>
                          <m:fPr>
                            <m:ctrlPr>
                              <a:rPr lang="es-CL" b="0" i="1" smtClean="0">
                                <a:latin typeface="Cambria Math" panose="02040503050406030204" pitchFamily="18" charset="0"/>
                              </a:rPr>
                            </m:ctrlPr>
                          </m:fPr>
                          <m:num>
                            <m:r>
                              <a:rPr lang="es-CL" b="0" i="1" smtClean="0">
                                <a:latin typeface="Cambria Math" panose="02040503050406030204" pitchFamily="18" charset="0"/>
                              </a:rPr>
                              <m:t>𝑛</m:t>
                            </m:r>
                          </m:num>
                          <m:den>
                            <m:r>
                              <a:rPr lang="es-CL" b="0" i="1" smtClean="0">
                                <a:latin typeface="Cambria Math" panose="02040503050406030204" pitchFamily="18" charset="0"/>
                              </a:rPr>
                              <m:t>𝑚</m:t>
                            </m:r>
                          </m:den>
                        </m:f>
                      </m:e>
                    </m:d>
                    <m:r>
                      <a:rPr lang="es-CL" b="0" i="0" smtClean="0">
                        <a:latin typeface="Cambria Math" panose="02040503050406030204" pitchFamily="18" charset="0"/>
                      </a:rPr>
                      <m:t>,</m:t>
                    </m:r>
                  </m:oMath>
                </a14:m>
                <a:r>
                  <a:rPr lang="es-CL" dirty="0"/>
                  <a:t> es decir </a:t>
                </a:r>
                <a14:m>
                  <m:oMath xmlns:m="http://schemas.openxmlformats.org/officeDocument/2006/math">
                    <m:r>
                      <a:rPr lang="es-CL" b="0" i="1" smtClean="0">
                        <a:latin typeface="Cambria Math" panose="02040503050406030204" pitchFamily="18" charset="0"/>
                      </a:rPr>
                      <m:t>𝑂</m:t>
                    </m:r>
                    <m:d>
                      <m:dPr>
                        <m:ctrlPr>
                          <a:rPr lang="es-CL" b="0" i="1" smtClean="0">
                            <a:latin typeface="Cambria Math" panose="02040503050406030204" pitchFamily="18" charset="0"/>
                          </a:rPr>
                        </m:ctrlPr>
                      </m:dPr>
                      <m:e>
                        <m:r>
                          <a:rPr lang="es-CL" b="0" i="1" smtClean="0">
                            <a:latin typeface="Cambria Math" panose="02040503050406030204" pitchFamily="18" charset="0"/>
                          </a:rPr>
                          <m:t>1+</m:t>
                        </m:r>
                        <m:r>
                          <a:rPr lang="es-CL" b="0" i="1" smtClean="0">
                            <a:latin typeface="Cambria Math" panose="02040503050406030204" pitchFamily="18" charset="0"/>
                          </a:rPr>
                          <m:t>𝜆</m:t>
                        </m:r>
                      </m:e>
                    </m:d>
                  </m:oMath>
                </a14:m>
                <a:endParaRPr lang="es-CL" dirty="0"/>
              </a:p>
            </p:txBody>
          </p:sp>
        </mc:Choice>
        <mc:Fallback xmlns="">
          <p:sp>
            <p:nvSpPr>
              <p:cNvPr id="3" name="Notes Placeholder 2"/>
              <p:cNvSpPr>
                <a:spLocks noGrp="1"/>
              </p:cNvSpPr>
              <p:nvPr>
                <p:ph type="body" idx="1"/>
              </p:nvPr>
            </p:nvSpPr>
            <p:spPr/>
            <p:txBody>
              <a:bodyPr/>
              <a:lstStyle/>
              <a:p>
                <a:r>
                  <a:rPr lang="es-CL" dirty="0"/>
                  <a:t>Sería </a:t>
                </a:r>
                <a:r>
                  <a:rPr lang="es-CL" b="0" i="0">
                    <a:latin typeface="Cambria Math" panose="02040503050406030204" pitchFamily="18" charset="0"/>
                  </a:rPr>
                  <a:t>𝑂(1+ 𝑛/𝑚),</a:t>
                </a:r>
                <a:r>
                  <a:rPr lang="es-CL" dirty="0"/>
                  <a:t> es decir </a:t>
                </a:r>
                <a:r>
                  <a:rPr lang="es-CL" b="0" i="0">
                    <a:latin typeface="Cambria Math" panose="02040503050406030204" pitchFamily="18" charset="0"/>
                  </a:rPr>
                  <a:t>𝑂(1+𝜆)</a:t>
                </a:r>
                <a:endParaRPr lang="es-CL" dirty="0"/>
              </a:p>
            </p:txBody>
          </p:sp>
        </mc:Fallback>
      </mc:AlternateContent>
      <p:sp>
        <p:nvSpPr>
          <p:cNvPr id="4" name="Slide Number Placeholder 3"/>
          <p:cNvSpPr>
            <a:spLocks noGrp="1"/>
          </p:cNvSpPr>
          <p:nvPr>
            <p:ph type="sldNum" sz="quarter" idx="10"/>
          </p:nvPr>
        </p:nvSpPr>
        <p:spPr/>
        <p:txBody>
          <a:bodyPr/>
          <a:lstStyle/>
          <a:p>
            <a:fld id="{6AF6094B-451B-4F18-A06D-9AA843D8D8C9}" type="slidenum">
              <a:rPr lang="es-CL" smtClean="0"/>
              <a:t>18</a:t>
            </a:fld>
            <a:endParaRPr lang="es-CL"/>
          </a:p>
        </p:txBody>
      </p:sp>
    </p:spTree>
    <p:extLst>
      <p:ext uri="{BB962C8B-B14F-4D97-AF65-F5344CB8AC3E}">
        <p14:creationId xmlns:p14="http://schemas.microsoft.com/office/powerpoint/2010/main" val="1129139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En realidad, cada celda tiene un puntero a una lista, mas que tener el elemento en si mismo.</a:t>
            </a:r>
          </a:p>
        </p:txBody>
      </p:sp>
      <p:sp>
        <p:nvSpPr>
          <p:cNvPr id="4" name="Slide Number Placeholder 3"/>
          <p:cNvSpPr>
            <a:spLocks noGrp="1"/>
          </p:cNvSpPr>
          <p:nvPr>
            <p:ph type="sldNum" sz="quarter" idx="10"/>
          </p:nvPr>
        </p:nvSpPr>
        <p:spPr/>
        <p:txBody>
          <a:bodyPr/>
          <a:lstStyle/>
          <a:p>
            <a:fld id="{6AF6094B-451B-4F18-A06D-9AA843D8D8C9}" type="slidenum">
              <a:rPr lang="es-CL" smtClean="0"/>
              <a:t>19</a:t>
            </a:fld>
            <a:endParaRPr lang="es-CL"/>
          </a:p>
        </p:txBody>
      </p:sp>
    </p:spTree>
    <p:extLst>
      <p:ext uri="{BB962C8B-B14F-4D97-AF65-F5344CB8AC3E}">
        <p14:creationId xmlns:p14="http://schemas.microsoft.com/office/powerpoint/2010/main" val="255852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goritmo">
    <p:spTree>
      <p:nvGrpSpPr>
        <p:cNvPr id="1" name=""/>
        <p:cNvGrpSpPr/>
        <p:nvPr/>
      </p:nvGrpSpPr>
      <p:grpSpPr>
        <a:xfrm>
          <a:off x="0" y="0"/>
          <a:ext cx="0" cy="0"/>
          <a:chOff x="0" y="0"/>
          <a:chExt cx="0" cy="0"/>
        </a:xfrm>
      </p:grpSpPr>
      <p:sp>
        <p:nvSpPr>
          <p:cNvPr id="5" name="Rectangle 4"/>
          <p:cNvSpPr/>
          <p:nvPr/>
        </p:nvSpPr>
        <p:spPr>
          <a:xfrm>
            <a:off x="2382" y="6398260"/>
            <a:ext cx="9141619" cy="4973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ontent Placeholder 10">
            <a:extLst>
              <a:ext uri="{FF2B5EF4-FFF2-40B4-BE49-F238E27FC236}">
                <a16:creationId xmlns:a16="http://schemas.microsoft.com/office/drawing/2014/main" id="{15859C55-8A7F-477F-B328-0E6F33D9729B}"/>
              </a:ext>
            </a:extLst>
          </p:cNvPr>
          <p:cNvSpPr>
            <a:spLocks noGrp="1"/>
          </p:cNvSpPr>
          <p:nvPr>
            <p:ph sz="quarter" idx="10"/>
          </p:nvPr>
        </p:nvSpPr>
        <p:spPr>
          <a:xfrm>
            <a:off x="228600" y="228600"/>
            <a:ext cx="8686800" cy="58674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81944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D105-6BB3-414E-90DE-663C9855B63D}"/>
              </a:ext>
            </a:extLst>
          </p:cNvPr>
          <p:cNvSpPr>
            <a:spLocks noGrp="1"/>
          </p:cNvSpPr>
          <p:nvPr>
            <p:ph type="title"/>
          </p:nvPr>
        </p:nvSpPr>
        <p:spPr/>
        <p:txBody>
          <a:bodyPr/>
          <a:lstStyle/>
          <a:p>
            <a:r>
              <a:rPr lang="en-US" noProof="0"/>
              <a:t>Click to edit Master title style</a:t>
            </a:r>
            <a:endParaRPr lang="es-CL" noProof="0" dirty="0"/>
          </a:p>
        </p:txBody>
      </p:sp>
      <p:sp>
        <p:nvSpPr>
          <p:cNvPr id="3" name="Content Placeholder 2">
            <a:extLst>
              <a:ext uri="{FF2B5EF4-FFF2-40B4-BE49-F238E27FC236}">
                <a16:creationId xmlns:a16="http://schemas.microsoft.com/office/drawing/2014/main" id="{19710829-B3F3-4C68-A577-0DCAC9A76FD2}"/>
              </a:ext>
            </a:extLst>
          </p:cNvPr>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Tree>
    <p:extLst>
      <p:ext uri="{BB962C8B-B14F-4D97-AF65-F5344CB8AC3E}">
        <p14:creationId xmlns:p14="http://schemas.microsoft.com/office/powerpoint/2010/main" val="146583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E32752A-EEF2-4CED-AB26-C4639DF781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8388" y="760360"/>
            <a:ext cx="751624" cy="763036"/>
          </a:xfrm>
          <a:prstGeom prst="rect">
            <a:avLst/>
          </a:prstGeom>
        </p:spPr>
      </p:pic>
    </p:spTree>
    <p:extLst>
      <p:ext uri="{BB962C8B-B14F-4D97-AF65-F5344CB8AC3E}">
        <p14:creationId xmlns:p14="http://schemas.microsoft.com/office/powerpoint/2010/main" val="17145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lement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solidFill>
            <a:srgbClr val="FFCC00"/>
          </a:solidFill>
          <a:ln>
            <a:solidFill>
              <a:srgbClr val="FFCC00"/>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66C552-3FAD-4C69-A32F-07126E203376}"/>
              </a:ext>
            </a:extLst>
          </p:cNvPr>
          <p:cNvSpPr txBox="1"/>
          <p:nvPr userDrawn="1"/>
        </p:nvSpPr>
        <p:spPr>
          <a:xfrm>
            <a:off x="7492023" y="700004"/>
            <a:ext cx="1424354" cy="830997"/>
          </a:xfrm>
          <a:prstGeom prst="rect">
            <a:avLst/>
          </a:prstGeom>
          <a:noFill/>
        </p:spPr>
        <p:txBody>
          <a:bodyPr wrap="square" rtlCol="0">
            <a:spAutoFit/>
          </a:bodyPr>
          <a:lstStyle/>
          <a:p>
            <a:pPr algn="ctr"/>
            <a:r>
              <a:rPr lang="en-US" sz="4800" b="1" cap="none" spc="0" dirty="0">
                <a:ln w="19050" cap="rnd">
                  <a:solidFill>
                    <a:sysClr val="windowText" lastClr="000000"/>
                  </a:solidFill>
                  <a:round/>
                </a:ln>
                <a:solidFill>
                  <a:schemeClr val="bg1"/>
                </a:solidFill>
                <a:effectLst/>
              </a:rPr>
              <a:t>{ }</a:t>
            </a:r>
          </a:p>
        </p:txBody>
      </p:sp>
    </p:spTree>
    <p:extLst>
      <p:ext uri="{BB962C8B-B14F-4D97-AF65-F5344CB8AC3E}">
        <p14:creationId xmlns:p14="http://schemas.microsoft.com/office/powerpoint/2010/main" val="113681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r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6D6CC33-9637-404B-876D-D86DD802D1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42304" y="807480"/>
            <a:ext cx="515452" cy="687269"/>
          </a:xfrm>
          <a:prstGeom prst="rect">
            <a:avLst/>
          </a:prstGeom>
        </p:spPr>
      </p:pic>
    </p:spTree>
    <p:extLst>
      <p:ext uri="{BB962C8B-B14F-4D97-AF65-F5344CB8AC3E}">
        <p14:creationId xmlns:p14="http://schemas.microsoft.com/office/powerpoint/2010/main" val="280887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us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s-CL" noProof="0" dirty="0"/>
          </a:p>
        </p:txBody>
      </p:sp>
      <p:sp>
        <p:nvSpPr>
          <p:cNvPr id="3" name="Content Placeholder 2"/>
          <p:cNvSpPr>
            <a:spLocks noGrp="1"/>
          </p:cNvSpPr>
          <p:nvPr>
            <p:ph idx="1"/>
          </p:nvPr>
        </p:nvSpPr>
        <p:spPr>
          <a:xfrm>
            <a:off x="251461" y="1824419"/>
            <a:ext cx="8641076" cy="427322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CL" noProof="0" dirty="0"/>
          </a:p>
        </p:txBody>
      </p:sp>
      <p:sp>
        <p:nvSpPr>
          <p:cNvPr id="5" name="Oval 4">
            <a:extLst>
              <a:ext uri="{FF2B5EF4-FFF2-40B4-BE49-F238E27FC236}">
                <a16:creationId xmlns:a16="http://schemas.microsoft.com/office/drawing/2014/main" id="{9CA8C94B-BFCD-457D-A95A-3B86757326DF}"/>
              </a:ext>
            </a:extLst>
          </p:cNvPr>
          <p:cNvSpPr/>
          <p:nvPr userDrawn="1"/>
        </p:nvSpPr>
        <p:spPr>
          <a:xfrm>
            <a:off x="7741920" y="679599"/>
            <a:ext cx="924560" cy="924560"/>
          </a:xfrm>
          <a:prstGeom prst="ellipse">
            <a:avLst/>
          </a:prstGeom>
          <a:ln>
            <a:solidFill>
              <a:schemeClr val="accent3"/>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C335C69-C99D-4E33-A579-C2705F0423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20444" y="761205"/>
            <a:ext cx="772764" cy="772764"/>
          </a:xfrm>
          <a:prstGeom prst="rect">
            <a:avLst/>
          </a:prstGeom>
        </p:spPr>
      </p:pic>
    </p:spTree>
    <p:extLst>
      <p:ext uri="{BB962C8B-B14F-4D97-AF65-F5344CB8AC3E}">
        <p14:creationId xmlns:p14="http://schemas.microsoft.com/office/powerpoint/2010/main" val="3945488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066A6A-281A-4B04-BCE5-26C91999B6B7}"/>
              </a:ext>
            </a:extLst>
          </p:cNvPr>
          <p:cNvSpPr/>
          <p:nvPr userDrawn="1"/>
        </p:nvSpPr>
        <p:spPr>
          <a:xfrm>
            <a:off x="-2" y="0"/>
            <a:ext cx="9144000" cy="11448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itle Placeholder 7">
            <a:extLst>
              <a:ext uri="{FF2B5EF4-FFF2-40B4-BE49-F238E27FC236}">
                <a16:creationId xmlns:a16="http://schemas.microsoft.com/office/drawing/2014/main" id="{88E56F8D-5AED-46CA-A527-37E716313B0F}"/>
              </a:ext>
            </a:extLst>
          </p:cNvPr>
          <p:cNvSpPr>
            <a:spLocks noGrp="1"/>
          </p:cNvSpPr>
          <p:nvPr>
            <p:ph type="title"/>
          </p:nvPr>
        </p:nvSpPr>
        <p:spPr>
          <a:xfrm>
            <a:off x="251461" y="1"/>
            <a:ext cx="8641072" cy="1144819"/>
          </a:xfrm>
          <a:prstGeom prst="rect">
            <a:avLst/>
          </a:prstGeom>
        </p:spPr>
        <p:txBody>
          <a:bodyPr vert="horz" lIns="91440" tIns="45720" rIns="91440" bIns="45720" rtlCol="0" anchor="ctr">
            <a:normAutofit/>
          </a:bodyPr>
          <a:lstStyle/>
          <a:p>
            <a:r>
              <a:rPr lang="en-US" noProof="0"/>
              <a:t>Click to edit Master title style</a:t>
            </a:r>
            <a:endParaRPr lang="es-CL" noProof="0" dirty="0"/>
          </a:p>
        </p:txBody>
      </p:sp>
      <p:sp>
        <p:nvSpPr>
          <p:cNvPr id="12" name="Text Placeholder 11">
            <a:extLst>
              <a:ext uri="{FF2B5EF4-FFF2-40B4-BE49-F238E27FC236}">
                <a16:creationId xmlns:a16="http://schemas.microsoft.com/office/drawing/2014/main" id="{ECA0316E-4FB1-450C-ACF1-63D1910A4DCF}"/>
              </a:ext>
            </a:extLst>
          </p:cNvPr>
          <p:cNvSpPr>
            <a:spLocks noGrp="1"/>
          </p:cNvSpPr>
          <p:nvPr>
            <p:ph type="body" idx="1"/>
          </p:nvPr>
        </p:nvSpPr>
        <p:spPr>
          <a:xfrm>
            <a:off x="251461" y="1287532"/>
            <a:ext cx="8641076" cy="4904072"/>
          </a:xfrm>
          <a:prstGeom prst="rect">
            <a:avLst/>
          </a:prstGeom>
        </p:spPr>
        <p:txBody>
          <a:bodyPr vert="horz" lIns="91440" tIns="45720" rIns="91440" bIns="45720" rtlCol="0">
            <a:normAutofit/>
          </a:bodyPr>
          <a:lstStyle/>
          <a:p>
            <a:pPr lvl="0"/>
            <a:r>
              <a:rPr lang="es-CL" noProof="0" dirty="0" err="1"/>
              <a:t>Edit</a:t>
            </a:r>
            <a:r>
              <a:rPr lang="es-CL" noProof="0" dirty="0"/>
              <a:t> Master </a:t>
            </a:r>
            <a:r>
              <a:rPr lang="es-CL" noProof="0" dirty="0" err="1"/>
              <a:t>text</a:t>
            </a:r>
            <a:r>
              <a:rPr lang="es-CL" noProof="0" dirty="0"/>
              <a:t> </a:t>
            </a:r>
            <a:r>
              <a:rPr lang="es-CL" noProof="0" dirty="0" err="1"/>
              <a:t>styles</a:t>
            </a:r>
            <a:endParaRPr lang="es-CL" noProof="0" dirty="0"/>
          </a:p>
          <a:p>
            <a:pPr lvl="1"/>
            <a:r>
              <a:rPr lang="es-CL" noProof="0" dirty="0" err="1"/>
              <a:t>Second</a:t>
            </a:r>
            <a:r>
              <a:rPr lang="es-CL" noProof="0" dirty="0"/>
              <a:t> </a:t>
            </a:r>
            <a:r>
              <a:rPr lang="es-CL" noProof="0" dirty="0" err="1"/>
              <a:t>level</a:t>
            </a:r>
            <a:endParaRPr lang="es-CL" noProof="0" dirty="0"/>
          </a:p>
          <a:p>
            <a:pPr lvl="2"/>
            <a:r>
              <a:rPr lang="es-CL" noProof="0" dirty="0" err="1"/>
              <a:t>Third</a:t>
            </a:r>
            <a:r>
              <a:rPr lang="es-CL" noProof="0" dirty="0"/>
              <a:t> </a:t>
            </a:r>
            <a:r>
              <a:rPr lang="es-CL" noProof="0" dirty="0" err="1"/>
              <a:t>level</a:t>
            </a:r>
            <a:endParaRPr lang="es-CL" noProof="0" dirty="0"/>
          </a:p>
          <a:p>
            <a:pPr lvl="3"/>
            <a:r>
              <a:rPr lang="es-CL" noProof="0" dirty="0" err="1"/>
              <a:t>Fourth</a:t>
            </a:r>
            <a:r>
              <a:rPr lang="es-CL" noProof="0" dirty="0"/>
              <a:t> </a:t>
            </a:r>
            <a:r>
              <a:rPr lang="es-CL" noProof="0" dirty="0" err="1"/>
              <a:t>level</a:t>
            </a:r>
            <a:endParaRPr lang="es-CL" noProof="0" dirty="0"/>
          </a:p>
          <a:p>
            <a:pPr lvl="4"/>
            <a:r>
              <a:rPr lang="es-CL" noProof="0" dirty="0" err="1"/>
              <a:t>Fifth</a:t>
            </a:r>
            <a:r>
              <a:rPr lang="es-CL" noProof="0" dirty="0"/>
              <a:t> </a:t>
            </a:r>
            <a:r>
              <a:rPr lang="es-CL" noProof="0" dirty="0" err="1"/>
              <a:t>level</a:t>
            </a:r>
            <a:endParaRPr lang="es-CL" noProof="0" dirty="0"/>
          </a:p>
        </p:txBody>
      </p:sp>
    </p:spTree>
    <p:extLst>
      <p:ext uri="{BB962C8B-B14F-4D97-AF65-F5344CB8AC3E}">
        <p14:creationId xmlns:p14="http://schemas.microsoft.com/office/powerpoint/2010/main" val="661412564"/>
      </p:ext>
    </p:extLst>
  </p:cSld>
  <p:clrMap bg1="lt1" tx1="dk1" bg2="lt2" tx2="dk2" accent1="accent1" accent2="accent2" accent3="accent3" accent4="accent4" accent5="accent5" accent6="accent6" hlink="hlink" folHlink="folHlink"/>
  <p:sldLayoutIdLst>
    <p:sldLayoutId id="2147484148" r:id="rId1"/>
    <p:sldLayoutId id="2147484138" r:id="rId2"/>
    <p:sldLayoutId id="2147484149" r:id="rId3"/>
    <p:sldLayoutId id="2147484160" r:id="rId4"/>
    <p:sldLayoutId id="2147484161" r:id="rId5"/>
    <p:sldLayoutId id="2147484162" r:id="rId6"/>
  </p:sldLayoutIdLst>
  <p:txStyles>
    <p:titleStyle>
      <a:lvl1pPr algn="l" defTabSz="914400" rtl="0" eaLnBrk="1" latinLnBrk="0" hangingPunct="1">
        <a:lnSpc>
          <a:spcPct val="100000"/>
        </a:lnSpc>
        <a:spcBef>
          <a:spcPct val="0"/>
        </a:spcBef>
        <a:buNone/>
        <a:defRPr sz="4800" strike="noStrike" kern="1200" spc="-50" baseline="0">
          <a:solidFill>
            <a:schemeClr val="bg1"/>
          </a:solidFill>
          <a:latin typeface="+mj-lt"/>
          <a:ea typeface="+mj-ea"/>
          <a:cs typeface="+mj-cs"/>
        </a:defRPr>
      </a:lvl1pPr>
    </p:titleStyle>
    <p:bodyStyle>
      <a:lvl1pPr marL="91440" indent="-91440" algn="l" defTabSz="914400" rtl="0" eaLnBrk="1" latinLnBrk="0" hangingPunct="1">
        <a:lnSpc>
          <a:spcPct val="15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50000"/>
        </a:lnSpc>
        <a:spcBef>
          <a:spcPts val="200"/>
        </a:spcBef>
        <a:spcAft>
          <a:spcPts val="4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D63-A966-4E0E-B156-657A9AAECEED}"/>
              </a:ext>
            </a:extLst>
          </p:cNvPr>
          <p:cNvSpPr>
            <a:spLocks noGrp="1"/>
          </p:cNvSpPr>
          <p:nvPr>
            <p:ph type="title"/>
          </p:nvPr>
        </p:nvSpPr>
        <p:spPr/>
        <p:txBody>
          <a:bodyPr/>
          <a:lstStyle/>
          <a:p>
            <a:r>
              <a:rPr lang="es-CL" dirty="0"/>
              <a:t>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A5273-333D-4216-9A9C-D058182447CF}"/>
                  </a:ext>
                </a:extLst>
              </p:cNvPr>
              <p:cNvSpPr>
                <a:spLocks noGrp="1"/>
              </p:cNvSpPr>
              <p:nvPr>
                <p:ph idx="1"/>
              </p:nvPr>
            </p:nvSpPr>
            <p:spPr>
              <a:xfrm>
                <a:off x="200090" y="1287532"/>
                <a:ext cx="8758975" cy="4904072"/>
              </a:xfrm>
            </p:spPr>
            <p:txBody>
              <a:bodyPr anchor="ctr">
                <a:normAutofit/>
              </a:bodyPr>
              <a:lstStyle/>
              <a:p>
                <a:pPr marL="0" indent="0">
                  <a:buNone/>
                </a:pPr>
                <a:r>
                  <a:rPr lang="es-CL" dirty="0"/>
                  <a:t>Dado que </a:t>
                </a:r>
                <a14:m>
                  <m:oMath xmlns:m="http://schemas.openxmlformats.org/officeDocument/2006/math">
                    <m:r>
                      <a:rPr lang="es-CL" i="1">
                        <a:latin typeface="Cambria Math" panose="02040503050406030204" pitchFamily="18" charset="0"/>
                        <a:ea typeface="Cambria Math" panose="02040503050406030204" pitchFamily="18" charset="0"/>
                      </a:rPr>
                      <m:t>𝐴</m:t>
                    </m:r>
                    <m:r>
                      <a:rPr lang="es-CL" i="1">
                        <a:latin typeface="Cambria Math" panose="02040503050406030204" pitchFamily="18" charset="0"/>
                        <a:ea typeface="Cambria Math" panose="02040503050406030204" pitchFamily="18" charset="0"/>
                      </a:rPr>
                      <m:t>≠</m:t>
                    </m:r>
                    <m:r>
                      <a:rPr lang="es-CL" i="1">
                        <a:latin typeface="Cambria Math" panose="02040503050406030204" pitchFamily="18" charset="0"/>
                        <a:ea typeface="Cambria Math" panose="02040503050406030204" pitchFamily="18" charset="0"/>
                      </a:rPr>
                      <m:t>𝐵</m:t>
                    </m:r>
                  </m:oMath>
                </a14:m>
                <a:r>
                  <a:rPr lang="es-CL" dirty="0"/>
                  <a:t>,</a:t>
                </a:r>
              </a:p>
              <a:p>
                <a:pPr marL="0" indent="0">
                  <a:buNone/>
                </a:pPr>
                <a:endParaRPr lang="es-CL" dirty="0"/>
              </a:p>
              <a:p>
                <a:pPr marL="0" indent="0">
                  <a:buNone/>
                </a:pPr>
                <a:r>
                  <a:rPr lang="es-CL" dirty="0"/>
                  <a:t>Dijimos que una función de hash tenía una </a:t>
                </a:r>
                <a:r>
                  <a:rPr lang="es-CL" b="1" dirty="0">
                    <a:solidFill>
                      <a:schemeClr val="accent2"/>
                    </a:solidFill>
                  </a:rPr>
                  <a:t>colisión</a:t>
                </a:r>
                <a:r>
                  <a:rPr lang="es-CL" dirty="0"/>
                  <a:t> cuando</a:t>
                </a:r>
              </a:p>
              <a:p>
                <a:pPr marL="0" indent="0">
                  <a:buNone/>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𝐴</m:t>
                          </m:r>
                        </m:e>
                      </m:d>
                      <m:r>
                        <a:rPr lang="es-CL" i="1">
                          <a:latin typeface="Cambria Math" panose="02040503050406030204" pitchFamily="18" charset="0"/>
                        </a:rPr>
                        <m:t>=</m:t>
                      </m:r>
                      <m:r>
                        <a:rPr lang="es-CL" i="1">
                          <a:latin typeface="Cambria Math" panose="02040503050406030204" pitchFamily="18" charset="0"/>
                        </a:rPr>
                        <m:t>h</m:t>
                      </m:r>
                      <m:d>
                        <m:dPr>
                          <m:ctrlPr>
                            <a:rPr lang="es-CL" i="1">
                              <a:latin typeface="Cambria Math" panose="02040503050406030204" pitchFamily="18" charset="0"/>
                            </a:rPr>
                          </m:ctrlPr>
                        </m:dPr>
                        <m:e>
                          <m:r>
                            <a:rPr lang="es-CL" i="1">
                              <a:latin typeface="Cambria Math" panose="02040503050406030204" pitchFamily="18" charset="0"/>
                            </a:rPr>
                            <m:t>𝐵</m:t>
                          </m:r>
                        </m:e>
                      </m:d>
                    </m:oMath>
                  </m:oMathPara>
                </a14:m>
                <a:endParaRPr lang="es-CL" dirty="0"/>
              </a:p>
            </p:txBody>
          </p:sp>
        </mc:Choice>
        <mc:Fallback xmlns="">
          <p:sp>
            <p:nvSpPr>
              <p:cNvPr id="3" name="Content Placeholder 2">
                <a:extLst>
                  <a:ext uri="{FF2B5EF4-FFF2-40B4-BE49-F238E27FC236}">
                    <a16:creationId xmlns:a16="http://schemas.microsoft.com/office/drawing/2014/main" xmlns:a14="http://schemas.microsoft.com/office/drawing/2010/main" xmlns="" id="{927A5273-333D-4216-9A9C-D058182447CF}"/>
                  </a:ext>
                </a:extLst>
              </p:cNvPr>
              <p:cNvSpPr>
                <a:spLocks noGrp="1" noRot="1" noChangeAspect="1" noMove="1" noResize="1" noEditPoints="1" noAdjustHandles="1" noChangeArrowheads="1" noChangeShapeType="1" noTextEdit="1"/>
              </p:cNvSpPr>
              <p:nvPr>
                <p:ph idx="1"/>
              </p:nvPr>
            </p:nvSpPr>
            <p:spPr>
              <a:xfrm>
                <a:off x="200090" y="1287532"/>
                <a:ext cx="8758975" cy="4904072"/>
              </a:xfrm>
              <a:blipFill rotWithShape="0">
                <a:blip r:embed="rId3"/>
                <a:stretch>
                  <a:fillRect l="-1461" r="-487"/>
                </a:stretch>
              </a:blipFill>
            </p:spPr>
            <p:txBody>
              <a:bodyPr/>
              <a:lstStyle/>
              <a:p>
                <a:r>
                  <a:rPr lang="en-US">
                    <a:noFill/>
                  </a:rPr>
                  <a:t> </a:t>
                </a:r>
              </a:p>
            </p:txBody>
          </p:sp>
        </mc:Fallback>
      </mc:AlternateContent>
    </p:spTree>
    <p:extLst>
      <p:ext uri="{BB962C8B-B14F-4D97-AF65-F5344CB8AC3E}">
        <p14:creationId xmlns:p14="http://schemas.microsoft.com/office/powerpoint/2010/main" val="244320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X.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767943803"/>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424732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X.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51052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5110-1B40-4D19-894D-E2BAA72B89C2}"/>
              </a:ext>
            </a:extLst>
          </p:cNvPr>
          <p:cNvSpPr>
            <a:spLocks noGrp="1"/>
          </p:cNvSpPr>
          <p:nvPr>
            <p:ph type="title"/>
          </p:nvPr>
        </p:nvSpPr>
        <p:spPr/>
        <p:txBody>
          <a:bodyPr/>
          <a:lstStyle/>
          <a:p>
            <a:r>
              <a:rPr lang="es-CL" dirty="0"/>
              <a:t>Direccionamiento Abierto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D62D02-EA3C-4FE1-A942-009EA7492EE3}"/>
                  </a:ext>
                </a:extLst>
              </p:cNvPr>
              <p:cNvSpPr>
                <a:spLocks noGrp="1"/>
              </p:cNvSpPr>
              <p:nvPr>
                <p:ph idx="1"/>
              </p:nvPr>
            </p:nvSpPr>
            <p:spPr/>
            <p:txBody>
              <a:bodyPr>
                <a:normAutofit lnSpcReduction="10000"/>
              </a:bodyPr>
              <a:lstStyle/>
              <a:p>
                <a:r>
                  <a:rPr lang="es-CL" dirty="0"/>
                  <a:t>Métodos populares de direccionamiento abierto son:</a:t>
                </a:r>
              </a:p>
              <a:p>
                <a:pPr>
                  <a:buFont typeface="Arial" panose="020B0604020202020204" pitchFamily="34" charset="0"/>
                  <a:buChar char="•"/>
                </a:pPr>
                <a:r>
                  <a:rPr lang="es-CL" dirty="0"/>
                  <a:t> Sondeo Lineal</a:t>
                </a:r>
              </a:p>
              <a:p>
                <a:pPr lvl="1"/>
                <a:r>
                  <a:rPr lang="es-CL" dirty="0"/>
                  <a:t>Buscar en </a:t>
                </a:r>
                <a14:m>
                  <m:oMath xmlns:m="http://schemas.openxmlformats.org/officeDocument/2006/math">
                    <m:r>
                      <a:rPr lang="es-CL" i="1">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+1,  </m:t>
                    </m:r>
                    <m:r>
                      <a:rPr lang="es-CL" b="0" i="1" smtClean="0">
                        <a:latin typeface="Cambria Math" panose="02040503050406030204" pitchFamily="18" charset="0"/>
                      </a:rPr>
                      <m:t>𝐻</m:t>
                    </m:r>
                    <m:r>
                      <a:rPr lang="es-CL" b="0" i="1" smtClean="0">
                        <a:latin typeface="Cambria Math" panose="02040503050406030204" pitchFamily="18" charset="0"/>
                      </a:rPr>
                      <m:t>+2,  </m:t>
                    </m:r>
                    <m:r>
                      <a:rPr lang="es-CL" b="0" i="1" smtClean="0">
                        <a:latin typeface="Cambria Math" panose="02040503050406030204" pitchFamily="18" charset="0"/>
                      </a:rPr>
                      <m:t>𝐻</m:t>
                    </m:r>
                    <m:r>
                      <a:rPr lang="es-CL" b="0" i="1" smtClean="0">
                        <a:latin typeface="Cambria Math" panose="02040503050406030204" pitchFamily="18" charset="0"/>
                      </a:rPr>
                      <m:t>+3 …</m:t>
                    </m:r>
                  </m:oMath>
                </a14:m>
                <a:endParaRPr lang="es-CL" dirty="0"/>
              </a:p>
              <a:p>
                <a:pPr>
                  <a:buFont typeface="Arial" panose="020B0604020202020204" pitchFamily="34" charset="0"/>
                  <a:buChar char="•"/>
                </a:pPr>
                <a:r>
                  <a:rPr lang="es-CL" dirty="0"/>
                  <a:t> Sondeo Cuadrático: </a:t>
                </a:r>
              </a:p>
              <a:p>
                <a:pPr lvl="1"/>
                <a:r>
                  <a:rPr lang="es-CL" dirty="0"/>
                  <a:t>Buscar en </a:t>
                </a:r>
                <a14:m>
                  <m:oMath xmlns:m="http://schemas.openxmlformats.org/officeDocument/2006/math">
                    <m:r>
                      <a:rPr lang="es-CL" b="0" i="1" smtClean="0">
                        <a:latin typeface="Cambria Math" panose="02040503050406030204" pitchFamily="18" charset="0"/>
                      </a:rPr>
                      <m:t>𝐻</m:t>
                    </m:r>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p>
                      <m:sSupPr>
                        <m:ctrlPr>
                          <a:rPr lang="es-CL" b="0" i="1" smtClean="0">
                            <a:latin typeface="Cambria Math" panose="02040503050406030204" pitchFamily="18" charset="0"/>
                          </a:rPr>
                        </m:ctrlPr>
                      </m:sSupPr>
                      <m:e>
                        <m:r>
                          <a:rPr lang="en-US" b="0" i="1" smtClean="0">
                            <a:latin typeface="Cambria Math" charset="0"/>
                          </a:rPr>
                          <m:t>1</m:t>
                        </m:r>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1</m:t>
                            </m:r>
                          </m:sub>
                        </m:sSub>
                        <m:r>
                          <a:rPr lang="en-US" b="0" i="1" smtClean="0">
                            <a:latin typeface="Cambria Math" charset="0"/>
                          </a:rPr>
                          <m:t>+</m:t>
                        </m:r>
                        <m:r>
                          <a:rPr lang="es-CL" b="0" i="1" smtClean="0">
                            <a:latin typeface="Cambria Math" panose="02040503050406030204" pitchFamily="18" charset="0"/>
                          </a:rPr>
                          <m:t>1</m:t>
                        </m:r>
                      </m:e>
                      <m:sup>
                        <m:r>
                          <a:rPr lang="es-CL"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  </m:t>
                    </m:r>
                    <m:r>
                      <a:rPr lang="es-CL" b="0" i="1" smtClean="0">
                        <a:latin typeface="Cambria Math" panose="02040503050406030204" pitchFamily="18" charset="0"/>
                      </a:rPr>
                      <m:t>𝐻</m:t>
                    </m:r>
                    <m:r>
                      <a:rPr lang="es-CL"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charset="0"/>
                              </a:rPr>
                              <m:t>2</m:t>
                            </m:r>
                            <m:r>
                              <a:rPr lang="en-US" b="0" i="1" smtClean="0">
                                <a:latin typeface="Cambria Math" charset="0"/>
                              </a:rPr>
                              <m:t>𝑐</m:t>
                            </m:r>
                          </m:e>
                          <m:sub>
                            <m:r>
                              <a:rPr lang="en-US" b="0" i="1" smtClean="0">
                                <a:latin typeface="Cambria Math" charset="0"/>
                              </a:rPr>
                              <m:t>1</m:t>
                            </m:r>
                          </m:sub>
                        </m:sSub>
                        <m:r>
                          <a:rPr lang="en-US" b="0" i="1" smtClean="0">
                            <a:latin typeface="Cambria Math" charset="0"/>
                          </a:rPr>
                          <m:t>+</m:t>
                        </m:r>
                        <m:sSup>
                          <m:sSupPr>
                            <m:ctrlPr>
                              <a:rPr lang="es-CL" i="1">
                                <a:latin typeface="Cambria Math" panose="02040503050406030204" pitchFamily="18" charset="0"/>
                              </a:rPr>
                            </m:ctrlPr>
                          </m:sSupPr>
                          <m:e>
                            <m:r>
                              <a:rPr lang="es-CL" i="1">
                                <a:latin typeface="Cambria Math" panose="02040503050406030204" pitchFamily="18" charset="0"/>
                              </a:rPr>
                              <m:t>2</m:t>
                            </m:r>
                          </m:e>
                          <m:sup>
                            <m:r>
                              <a:rPr lang="es-CL" i="1">
                                <a:latin typeface="Cambria Math" panose="02040503050406030204" pitchFamily="18" charset="0"/>
                              </a:rPr>
                              <m:t>2</m:t>
                            </m:r>
                          </m:sup>
                        </m:sSup>
                        <m:r>
                          <a:rPr lang="en-US" b="0" i="1" smtClean="0">
                            <a:latin typeface="Cambria Math" charset="0"/>
                          </a:rPr>
                          <m:t>𝑐</m:t>
                        </m:r>
                      </m:e>
                      <m:sub>
                        <m:r>
                          <a:rPr lang="en-US" b="0" i="1" smtClean="0">
                            <a:latin typeface="Cambria Math" charset="0"/>
                          </a:rPr>
                          <m:t>2</m:t>
                        </m:r>
                      </m:sub>
                    </m:sSub>
                    <m:r>
                      <a:rPr lang="es-CL" b="0" i="1" smtClean="0">
                        <a:latin typeface="Cambria Math" panose="02040503050406030204" pitchFamily="18" charset="0"/>
                      </a:rPr>
                      <m:t>…</m:t>
                    </m:r>
                  </m:oMath>
                </a14:m>
                <a:endParaRPr lang="es-CL" i="1" dirty="0"/>
              </a:p>
              <a:p>
                <a:pPr>
                  <a:buFont typeface="Arial" panose="020B0604020202020204" pitchFamily="34" charset="0"/>
                  <a:buChar char="•"/>
                </a:pPr>
                <a:r>
                  <a:rPr lang="es-CL" dirty="0"/>
                  <a:t> </a:t>
                </a:r>
                <a:r>
                  <a:rPr lang="es-CL" i="1" dirty="0"/>
                  <a:t>Double hashing</a:t>
                </a:r>
                <a:r>
                  <a:rPr lang="es-CL" dirty="0"/>
                  <a:t>:</a:t>
                </a:r>
              </a:p>
              <a:p>
                <a:pPr lvl="1"/>
                <a:r>
                  <a:rPr lang="es-CL" dirty="0"/>
                  <a:t>Buscar en </a:t>
                </a:r>
                <a14:m>
                  <m:oMath xmlns:m="http://schemas.openxmlformats.org/officeDocument/2006/math">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 </m:t>
                    </m:r>
                    <m:sSub>
                      <m:sSubPr>
                        <m:ctrlPr>
                          <a:rPr lang="es-CL" b="0" i="1" smtClean="0">
                            <a:latin typeface="Cambria Math" panose="02040503050406030204" pitchFamily="18" charset="0"/>
                          </a:rPr>
                        </m:ctrlPr>
                      </m:sSubPr>
                      <m:e>
                        <m:r>
                          <a:rPr lang="es-CL" b="0" i="1" smtClean="0">
                            <a:latin typeface="Cambria Math" panose="02040503050406030204" pitchFamily="18" charset="0"/>
                          </a:rPr>
                          <m:t> </m:t>
                        </m:r>
                        <m:r>
                          <a:rPr lang="es-CL" b="0" i="1" smtClean="0">
                            <a:latin typeface="Cambria Math" panose="02040503050406030204" pitchFamily="18" charset="0"/>
                          </a:rPr>
                          <m:t>h</m:t>
                        </m:r>
                      </m:e>
                      <m:sub>
                        <m:r>
                          <a:rPr lang="es-CL" b="0" i="1" smtClean="0">
                            <a:latin typeface="Cambria Math" panose="02040503050406030204" pitchFamily="18" charset="0"/>
                          </a:rPr>
                          <m:t>1</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r>
                      <a:rPr lang="es-CL" b="0" i="1" smtClean="0">
                        <a:latin typeface="Cambria Math" panose="02040503050406030204" pitchFamily="18" charset="0"/>
                      </a:rPr>
                      <m:t>+</m:t>
                    </m:r>
                    <m:sSub>
                      <m:sSubPr>
                        <m:ctrlPr>
                          <a:rPr lang="es-CL" b="0" i="1" smtClean="0">
                            <a:latin typeface="Cambria Math" panose="02040503050406030204" pitchFamily="18" charset="0"/>
                          </a:rPr>
                        </m:ctrlPr>
                      </m:sSubPr>
                      <m:e>
                        <m:r>
                          <a:rPr lang="es-CL" b="0" i="1" smtClean="0">
                            <a:latin typeface="Cambria Math" panose="02040503050406030204" pitchFamily="18" charset="0"/>
                          </a:rPr>
                          <m:t>h</m:t>
                        </m:r>
                      </m:e>
                      <m:sub>
                        <m:r>
                          <a:rPr lang="es-CL" b="0" i="1" smtClean="0">
                            <a:latin typeface="Cambria Math" panose="02040503050406030204" pitchFamily="18" charset="0"/>
                          </a:rPr>
                          <m:t>2</m:t>
                        </m:r>
                      </m:sub>
                    </m:sSub>
                    <m:d>
                      <m:dPr>
                        <m:ctrlPr>
                          <a:rPr lang="es-CL" b="0" i="1" smtClean="0">
                            <a:latin typeface="Cambria Math" panose="02040503050406030204" pitchFamily="18" charset="0"/>
                          </a:rPr>
                        </m:ctrlPr>
                      </m:dPr>
                      <m:e>
                        <m:r>
                          <a:rPr lang="es-CL" b="0" i="1" smtClean="0">
                            <a:latin typeface="Cambria Math" panose="02040503050406030204" pitchFamily="18" charset="0"/>
                          </a:rPr>
                          <m:t>𝑘</m:t>
                        </m:r>
                      </m:e>
                    </m:d>
                  </m:oMath>
                </a14:m>
                <a:r>
                  <a:rPr lang="es-CL" dirty="0"/>
                  <a:t>, </a:t>
                </a:r>
                <a14:m>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h</m:t>
                        </m:r>
                      </m:e>
                      <m:sub>
                        <m:r>
                          <a:rPr lang="es-CL" i="1">
                            <a:latin typeface="Cambria Math" panose="02040503050406030204" pitchFamily="18" charset="0"/>
                          </a:rPr>
                          <m:t>1</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b="0" i="1" smtClean="0">
                            <a:latin typeface="Cambria Math" panose="02040503050406030204" pitchFamily="18" charset="0"/>
                          </a:rPr>
                          <m:t>2</m:t>
                        </m:r>
                        <m:r>
                          <a:rPr lang="es-CL" i="1">
                            <a:latin typeface="Cambria Math" panose="02040503050406030204" pitchFamily="18" charset="0"/>
                          </a:rPr>
                          <m:t>h</m:t>
                        </m:r>
                      </m:e>
                      <m:sub>
                        <m:r>
                          <a:rPr lang="es-CL" i="1">
                            <a:latin typeface="Cambria Math" panose="02040503050406030204" pitchFamily="18" charset="0"/>
                          </a:rPr>
                          <m:t>2</m:t>
                        </m:r>
                      </m:sub>
                    </m:sSub>
                    <m:d>
                      <m:dPr>
                        <m:ctrlPr>
                          <a:rPr lang="es-CL" i="1">
                            <a:latin typeface="Cambria Math" panose="02040503050406030204" pitchFamily="18" charset="0"/>
                          </a:rPr>
                        </m:ctrlPr>
                      </m:dPr>
                      <m:e>
                        <m:r>
                          <a:rPr lang="es-CL" i="1">
                            <a:latin typeface="Cambria Math" panose="02040503050406030204" pitchFamily="18" charset="0"/>
                          </a:rPr>
                          <m:t>𝑘</m:t>
                        </m:r>
                      </m:e>
                    </m:d>
                    <m:r>
                      <a:rPr lang="es-CL" b="0" i="1" smtClean="0">
                        <a:latin typeface="Cambria Math" panose="02040503050406030204" pitchFamily="18" charset="0"/>
                      </a:rPr>
                      <m:t>,  …</m:t>
                    </m:r>
                  </m:oMath>
                </a14:m>
                <a:endParaRPr lang="es-CL" dirty="0"/>
              </a:p>
            </p:txBody>
          </p:sp>
        </mc:Choice>
        <mc:Fallback xmlns="">
          <p:sp>
            <p:nvSpPr>
              <p:cNvPr id="3" name="Content Placeholder 2">
                <a:extLst>
                  <a:ext uri="{FF2B5EF4-FFF2-40B4-BE49-F238E27FC236}">
                    <a16:creationId xmlns:a16="http://schemas.microsoft.com/office/drawing/2014/main" xmlns:a14="http://schemas.microsoft.com/office/drawing/2010/main" xmlns="" id="{B4D62D02-EA3C-4FE1-A942-009EA7492EE3}"/>
                  </a:ext>
                </a:extLst>
              </p:cNvPr>
              <p:cNvSpPr>
                <a:spLocks noGrp="1" noRot="1" noChangeAspect="1" noMove="1" noResize="1" noEditPoints="1" noAdjustHandles="1" noChangeArrowheads="1" noChangeShapeType="1" noTextEdit="1"/>
              </p:cNvSpPr>
              <p:nvPr>
                <p:ph idx="1"/>
              </p:nvPr>
            </p:nvSpPr>
            <p:spPr>
              <a:blipFill rotWithShape="0">
                <a:blip r:embed="rId3"/>
                <a:stretch>
                  <a:fillRect l="-1269" b="-8323"/>
                </a:stretch>
              </a:blipFill>
            </p:spPr>
            <p:txBody>
              <a:bodyPr/>
              <a:lstStyle/>
              <a:p>
                <a:r>
                  <a:rPr lang="en-US">
                    <a:noFill/>
                  </a:rPr>
                  <a:t> </a:t>
                </a:r>
              </a:p>
            </p:txBody>
          </p:sp>
        </mc:Fallback>
      </mc:AlternateContent>
    </p:spTree>
    <p:extLst>
      <p:ext uri="{BB962C8B-B14F-4D97-AF65-F5344CB8AC3E}">
        <p14:creationId xmlns:p14="http://schemas.microsoft.com/office/powerpoint/2010/main" val="57752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Búsqueda</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X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353"/>
                </a:stretch>
              </a:blipFill>
            </p:spPr>
            <p:txBody>
              <a:bodyPr/>
              <a:lstStyle/>
              <a:p>
                <a:r>
                  <a:rPr lang="es-CL">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466179683"/>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92095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Búsqueda</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¿Cómo buscamos la R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R</m:t>
                        </m:r>
                      </m:e>
                    </m:d>
                    <m:r>
                      <a:rPr lang="es-CL" i="1" dirty="0" smtClean="0">
                        <a:latin typeface="Cambria Math" panose="02040503050406030204" pitchFamily="18" charset="0"/>
                      </a:rPr>
                      <m:t>=</m:t>
                    </m:r>
                    <m:r>
                      <a:rPr lang="es-CL" b="0" i="1" dirty="0" smtClean="0">
                        <a:latin typeface="Cambria Math" panose="02040503050406030204" pitchFamily="18" charset="0"/>
                      </a:rPr>
                      <m:t>10; 10</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3</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353"/>
                </a:stretch>
              </a:blipFill>
            </p:spPr>
            <p:txBody>
              <a:bodyPr/>
              <a:lstStyle/>
              <a:p>
                <a:r>
                  <a:rPr lang="es-CL">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889881210"/>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78671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46E0-53A0-42B8-94AA-6CF6E3A7B7AF}"/>
              </a:ext>
            </a:extLst>
          </p:cNvPr>
          <p:cNvSpPr>
            <a:spLocks noGrp="1"/>
          </p:cNvSpPr>
          <p:nvPr>
            <p:ph type="title"/>
          </p:nvPr>
        </p:nvSpPr>
        <p:spPr/>
        <p:txBody>
          <a:bodyPr/>
          <a:lstStyle/>
          <a:p>
            <a:r>
              <a:rPr lang="es-CL" dirty="0"/>
              <a:t>Direccionamiento Abierto</a:t>
            </a:r>
          </a:p>
        </p:txBody>
      </p:sp>
      <p:sp>
        <p:nvSpPr>
          <p:cNvPr id="3" name="Content Placeholder 2">
            <a:extLst>
              <a:ext uri="{FF2B5EF4-FFF2-40B4-BE49-F238E27FC236}">
                <a16:creationId xmlns:a16="http://schemas.microsoft.com/office/drawing/2014/main" id="{E2691AFD-01E9-4793-A704-BFE29B9EAF2D}"/>
              </a:ext>
            </a:extLst>
          </p:cNvPr>
          <p:cNvSpPr>
            <a:spLocks noGrp="1"/>
          </p:cNvSpPr>
          <p:nvPr>
            <p:ph idx="1"/>
          </p:nvPr>
        </p:nvSpPr>
        <p:spPr/>
        <p:txBody>
          <a:bodyPr>
            <a:normAutofit/>
          </a:bodyPr>
          <a:lstStyle/>
          <a:p>
            <a:r>
              <a:rPr lang="es-CL" dirty="0"/>
              <a:t>¿Qué problema tiene el sondeo lineal?</a:t>
            </a:r>
          </a:p>
          <a:p>
            <a:endParaRPr lang="es-CL" dirty="0"/>
          </a:p>
          <a:p>
            <a:r>
              <a:rPr lang="es-CL" dirty="0"/>
              <a:t>¿Qué problema tienen los otros esquemas?</a:t>
            </a:r>
          </a:p>
          <a:p>
            <a:endParaRPr lang="es-CL" dirty="0"/>
          </a:p>
          <a:p>
            <a:r>
              <a:rPr lang="es-CL" dirty="0"/>
              <a:t>¿Qué problema tiene el guardar los datos en otra celda?</a:t>
            </a:r>
          </a:p>
          <a:p>
            <a:endParaRPr lang="es-CL" dirty="0"/>
          </a:p>
        </p:txBody>
      </p:sp>
    </p:spTree>
    <p:extLst>
      <p:ext uri="{BB962C8B-B14F-4D97-AF65-F5344CB8AC3E}">
        <p14:creationId xmlns:p14="http://schemas.microsoft.com/office/powerpoint/2010/main" val="534556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Eliminación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endParaRPr lang="es-CL" dirty="0"/>
              </a:p>
              <a:p>
                <a:r>
                  <a:rPr lang="es-CL" dirty="0"/>
                  <a:t>Eliminemos la L. ¿Cómo buscamos la X con sondeo lineal? </a:t>
                </a:r>
              </a:p>
              <a:p>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X</m:t>
                        </m:r>
                      </m:e>
                    </m:d>
                    <m:r>
                      <a:rPr lang="es-CL" i="1" dirty="0" smtClean="0">
                        <a:latin typeface="Cambria Math" panose="02040503050406030204" pitchFamily="18" charset="0"/>
                      </a:rPr>
                      <m:t>=</m:t>
                    </m:r>
                    <m:r>
                      <a:rPr lang="es-CL" b="0" i="1" dirty="0" smtClean="0">
                        <a:latin typeface="Cambria Math" panose="02040503050406030204" pitchFamily="18" charset="0"/>
                      </a:rPr>
                      <m:t>29; 29</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l="-353" r="-1763"/>
                </a:stretch>
              </a:blipFill>
            </p:spPr>
            <p:txBody>
              <a:bodyPr/>
              <a:lstStyle/>
              <a:p>
                <a:r>
                  <a:rPr lang="es-CL">
                    <a:noFill/>
                  </a:rPr>
                  <a:t> </a:t>
                </a:r>
              </a:p>
            </p:txBody>
          </p:sp>
        </mc:Fallback>
      </mc:AlternateContent>
      <p:graphicFrame>
        <p:nvGraphicFramePr>
          <p:cNvPr id="6" name="Content Placeholder 5">
            <a:extLst>
              <a:ext uri="{FF2B5EF4-FFF2-40B4-BE49-F238E27FC236}">
                <a16:creationId xmlns:a16="http://schemas.microsoft.com/office/drawing/2014/main" id="{472D878A-997B-4E63-A577-90C2E25A1402}"/>
              </a:ext>
            </a:extLst>
          </p:cNvPr>
          <p:cNvGraphicFramePr>
            <a:graphicFrameLocks/>
          </p:cNvGraphicFramePr>
          <p:nvPr>
            <p:extLst>
              <p:ext uri="{D42A27DB-BD31-4B8C-83A1-F6EECF244321}">
                <p14:modId xmlns:p14="http://schemas.microsoft.com/office/powerpoint/2010/main" val="2494450780"/>
              </p:ext>
            </p:extLst>
          </p:nvPr>
        </p:nvGraphicFramePr>
        <p:xfrm>
          <a:off x="2051997" y="1860609"/>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592351707"/>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rgbClr val="FF00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5353"/>
                    </a:solid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746556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7CBE-CEB6-4BB7-91E6-51232969111A}"/>
              </a:ext>
            </a:extLst>
          </p:cNvPr>
          <p:cNvSpPr>
            <a:spLocks noGrp="1"/>
          </p:cNvSpPr>
          <p:nvPr>
            <p:ph type="title"/>
          </p:nvPr>
        </p:nvSpPr>
        <p:spPr/>
        <p:txBody>
          <a:bodyPr/>
          <a:lstStyle/>
          <a:p>
            <a:r>
              <a:rPr lang="es-CL" dirty="0"/>
              <a:t>Direccionamiento cerrado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7C43F0-BC8A-47D3-8663-B25A360D862F}"/>
                  </a:ext>
                </a:extLst>
              </p:cNvPr>
              <p:cNvSpPr>
                <a:spLocks noGrp="1"/>
              </p:cNvSpPr>
              <p:nvPr>
                <p:ph idx="1"/>
              </p:nvPr>
            </p:nvSpPr>
            <p:spPr/>
            <p:txBody>
              <a:bodyPr>
                <a:normAutofit/>
              </a:bodyPr>
              <a:lstStyle/>
              <a:p>
                <a:r>
                  <a:rPr lang="es-CL" dirty="0"/>
                  <a:t>Si </a:t>
                </a:r>
                <a14:m>
                  <m:oMath xmlns:m="http://schemas.openxmlformats.org/officeDocument/2006/math">
                    <m:r>
                      <a:rPr lang="es-CL" i="1">
                        <a:latin typeface="Cambria Math" panose="02040503050406030204" pitchFamily="18" charset="0"/>
                      </a:rPr>
                      <m:t>𝐴</m:t>
                    </m:r>
                  </m:oMath>
                </a14:m>
                <a:r>
                  <a:rPr lang="es-CL" dirty="0"/>
                  <a:t> ya estaba en la tabla:</a:t>
                </a:r>
              </a:p>
              <a:p>
                <a:endParaRPr lang="es-CL" dirty="0"/>
              </a:p>
              <a:p>
                <a:r>
                  <a:rPr lang="es-CL" dirty="0"/>
                  <a:t>Podemos guardar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en la misma celda…</a:t>
                </a:r>
              </a:p>
              <a:p>
                <a:endParaRPr lang="es-CL" dirty="0"/>
              </a:p>
              <a:p>
                <a:r>
                  <a:rPr lang="es-CL" dirty="0"/>
                  <a:t>¡Dentro de otra estructura de datos!</a:t>
                </a:r>
              </a:p>
            </p:txBody>
          </p:sp>
        </mc:Choice>
        <mc:Fallback xmlns="">
          <p:sp>
            <p:nvSpPr>
              <p:cNvPr id="3" name="Content Placeholder 2">
                <a:extLst>
                  <a:ext uri="{FF2B5EF4-FFF2-40B4-BE49-F238E27FC236}">
                    <a16:creationId xmlns:a16="http://schemas.microsoft.com/office/drawing/2014/main" id="{FF7C43F0-BC8A-47D3-8663-B25A360D862F}"/>
                  </a:ext>
                </a:extLst>
              </p:cNvPr>
              <p:cNvSpPr>
                <a:spLocks noGrp="1" noRot="1" noChangeAspect="1" noMove="1" noResize="1" noEditPoints="1" noAdjustHandles="1" noChangeArrowheads="1" noChangeShapeType="1" noTextEdit="1"/>
              </p:cNvSpPr>
              <p:nvPr>
                <p:ph idx="1"/>
              </p:nvPr>
            </p:nvSpPr>
            <p:spPr>
              <a:blipFill>
                <a:blip r:embed="rId3"/>
                <a:stretch>
                  <a:fillRect l="-353"/>
                </a:stretch>
              </a:blipFill>
            </p:spPr>
            <p:txBody>
              <a:bodyPr/>
              <a:lstStyle/>
              <a:p>
                <a:r>
                  <a:rPr lang="es-CL">
                    <a:noFill/>
                  </a:rPr>
                  <a:t> </a:t>
                </a:r>
              </a:p>
            </p:txBody>
          </p:sp>
        </mc:Fallback>
      </mc:AlternateContent>
    </p:spTree>
    <p:extLst>
      <p:ext uri="{BB962C8B-B14F-4D97-AF65-F5344CB8AC3E}">
        <p14:creationId xmlns:p14="http://schemas.microsoft.com/office/powerpoint/2010/main" val="261157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2C57-5605-4D66-9028-05D3A8CECA75}"/>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5D7AD0-3079-404E-AF31-574B283419B7}"/>
                  </a:ext>
                </a:extLst>
              </p:cNvPr>
              <p:cNvSpPr>
                <a:spLocks noGrp="1"/>
              </p:cNvSpPr>
              <p:nvPr>
                <p:ph idx="1"/>
              </p:nvPr>
            </p:nvSpPr>
            <p:spPr>
              <a:xfrm>
                <a:off x="251457" y="1824419"/>
                <a:ext cx="8641076" cy="4273222"/>
              </a:xfrm>
            </p:spPr>
            <p:txBody>
              <a:bodyPr>
                <a:normAutofit/>
              </a:bodyPr>
              <a:lstStyle/>
              <a:p>
                <a:r>
                  <a:rPr lang="es-CL" dirty="0"/>
                  <a:t>Si tenemos una </a:t>
                </a:r>
                <a:r>
                  <a:rPr lang="es-CL" b="1" dirty="0">
                    <a:solidFill>
                      <a:schemeClr val="accent2"/>
                    </a:solidFill>
                  </a:rPr>
                  <a:t>lista</a:t>
                </a:r>
                <a:r>
                  <a:rPr lang="es-CL" dirty="0"/>
                  <a:t> en cada celda de la tabla</a:t>
                </a:r>
              </a:p>
              <a:p>
                <a:endParaRPr lang="es-CL" dirty="0"/>
              </a:p>
              <a:p>
                <a:r>
                  <a:rPr lang="es-CL" dirty="0"/>
                  <a:t>Hemos guardado </a:t>
                </a:r>
                <a14:m>
                  <m:oMath xmlns:m="http://schemas.openxmlformats.org/officeDocument/2006/math">
                    <m:r>
                      <a:rPr lang="es-CL" b="0" i="1" smtClean="0">
                        <a:latin typeface="Cambria Math" panose="02040503050406030204" pitchFamily="18" charset="0"/>
                      </a:rPr>
                      <m:t>𝑛</m:t>
                    </m:r>
                  </m:oMath>
                </a14:m>
                <a:r>
                  <a:rPr lang="es-CL" dirty="0"/>
                  <a:t> datos, y la tabla es de tamaño </a:t>
                </a:r>
                <a14:m>
                  <m:oMath xmlns:m="http://schemas.openxmlformats.org/officeDocument/2006/math">
                    <m:r>
                      <a:rPr lang="es-CL" b="0" i="1" smtClean="0">
                        <a:latin typeface="Cambria Math" panose="02040503050406030204" pitchFamily="18" charset="0"/>
                      </a:rPr>
                      <m:t>𝑚</m:t>
                    </m:r>
                  </m:oMath>
                </a14:m>
                <a:endParaRPr lang="es-CL" dirty="0"/>
              </a:p>
              <a:p>
                <a:endParaRPr lang="es-CL" dirty="0"/>
              </a:p>
              <a:p>
                <a:r>
                  <a:rPr lang="es-CL" dirty="0"/>
                  <a:t>¿Cuál sería la complejidad de las operaciones de la tabla?</a:t>
                </a:r>
              </a:p>
            </p:txBody>
          </p:sp>
        </mc:Choice>
        <mc:Fallback xmlns="">
          <p:sp>
            <p:nvSpPr>
              <p:cNvPr id="3" name="Content Placeholder 2">
                <a:extLst>
                  <a:ext uri="{FF2B5EF4-FFF2-40B4-BE49-F238E27FC236}">
                    <a16:creationId xmlns:a16="http://schemas.microsoft.com/office/drawing/2014/main" id="{665D7AD0-3079-404E-AF31-574B283419B7}"/>
                  </a:ext>
                </a:extLst>
              </p:cNvPr>
              <p:cNvSpPr>
                <a:spLocks noGrp="1" noRot="1" noChangeAspect="1" noMove="1" noResize="1" noEditPoints="1" noAdjustHandles="1" noChangeArrowheads="1" noChangeShapeType="1" noTextEdit="1"/>
              </p:cNvSpPr>
              <p:nvPr>
                <p:ph idx="1"/>
              </p:nvPr>
            </p:nvSpPr>
            <p:spPr>
              <a:xfrm>
                <a:off x="251457" y="1824419"/>
                <a:ext cx="8641076" cy="4273222"/>
              </a:xfrm>
              <a:blipFill>
                <a:blip r:embed="rId3"/>
                <a:stretch>
                  <a:fillRect l="-353"/>
                </a:stretch>
              </a:blipFill>
            </p:spPr>
            <p:txBody>
              <a:bodyPr/>
              <a:lstStyle/>
              <a:p>
                <a:r>
                  <a:rPr lang="es-CL">
                    <a:noFill/>
                  </a:rPr>
                  <a:t> </a:t>
                </a:r>
              </a:p>
            </p:txBody>
          </p:sp>
        </mc:Fallback>
      </mc:AlternateContent>
    </p:spTree>
    <p:extLst>
      <p:ext uri="{BB962C8B-B14F-4D97-AF65-F5344CB8AC3E}">
        <p14:creationId xmlns:p14="http://schemas.microsoft.com/office/powerpoint/2010/main" val="334567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990338522"/>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84531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19DB-F93F-4467-8AE4-A8CE4B651D39}"/>
              </a:ext>
            </a:extLst>
          </p:cNvPr>
          <p:cNvSpPr>
            <a:spLocks noGrp="1"/>
          </p:cNvSpPr>
          <p:nvPr>
            <p:ph type="title"/>
          </p:nvPr>
        </p:nvSpPr>
        <p:spPr/>
        <p:txBody>
          <a:bodyPr/>
          <a:lstStyle/>
          <a:p>
            <a:r>
              <a:rPr lang="es-CL" dirty="0"/>
              <a:t>Colisiones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AE0AED-AF69-4020-9F6F-91C692CD033E}"/>
                  </a:ext>
                </a:extLst>
              </p:cNvPr>
              <p:cNvSpPr>
                <a:spLocks noGrp="1"/>
              </p:cNvSpPr>
              <p:nvPr>
                <p:ph idx="1"/>
              </p:nvPr>
            </p:nvSpPr>
            <p:spPr/>
            <p:txBody>
              <a:bodyPr/>
              <a:lstStyle/>
              <a:p>
                <a:r>
                  <a:rPr lang="es-CL" dirty="0"/>
                  <a:t>Eso significa que </a:t>
                </a:r>
                <a14:m>
                  <m:oMath xmlns:m="http://schemas.openxmlformats.org/officeDocument/2006/math">
                    <m:r>
                      <a:rPr lang="es-CL" b="0" i="1" smtClean="0">
                        <a:latin typeface="Cambria Math" panose="02040503050406030204" pitchFamily="18" charset="0"/>
                      </a:rPr>
                      <m:t>𝐴</m:t>
                    </m:r>
                  </m:oMath>
                </a14:m>
                <a:r>
                  <a:rPr lang="es-CL" dirty="0"/>
                  <a:t> y </a:t>
                </a:r>
                <a14:m>
                  <m:oMath xmlns:m="http://schemas.openxmlformats.org/officeDocument/2006/math">
                    <m:r>
                      <a:rPr lang="es-CL" b="0" i="1" smtClean="0">
                        <a:latin typeface="Cambria Math" panose="02040503050406030204" pitchFamily="18" charset="0"/>
                      </a:rPr>
                      <m:t>𝐵</m:t>
                    </m:r>
                  </m:oMath>
                </a14:m>
                <a:r>
                  <a:rPr lang="es-CL" dirty="0"/>
                  <a:t> caen en la misma celda de la tabla</a:t>
                </a:r>
              </a:p>
              <a:p>
                <a:endParaRPr lang="es-CL" dirty="0"/>
              </a:p>
              <a:p>
                <a:r>
                  <a:rPr lang="es-CL" dirty="0"/>
                  <a:t>¿Cómo podemos guardar ambos datos en la tabla?</a:t>
                </a:r>
              </a:p>
              <a:p>
                <a:endParaRPr lang="es-CL" dirty="0"/>
              </a:p>
              <a:p>
                <a:r>
                  <a:rPr lang="es-CL" dirty="0"/>
                  <a:t>Nos interesa poder buscarlos en el futuro</a:t>
                </a:r>
              </a:p>
            </p:txBody>
          </p:sp>
        </mc:Choice>
        <mc:Fallback xmlns="">
          <p:sp>
            <p:nvSpPr>
              <p:cNvPr id="3" name="Content Placeholder 2">
                <a:extLst>
                  <a:ext uri="{FF2B5EF4-FFF2-40B4-BE49-F238E27FC236}">
                    <a16:creationId xmlns:a16="http://schemas.microsoft.com/office/drawing/2014/main" xmlns:a14="http://schemas.microsoft.com/office/drawing/2010/main" xmlns="" id="{7FAE0AED-AF69-4020-9F6F-91C692CD033E}"/>
                  </a:ext>
                </a:extLst>
              </p:cNvPr>
              <p:cNvSpPr>
                <a:spLocks noGrp="1" noRot="1" noChangeAspect="1" noMove="1" noResize="1" noEditPoints="1" noAdjustHandles="1" noChangeArrowheads="1" noChangeShapeType="1" noTextEdit="1"/>
              </p:cNvSpPr>
              <p:nvPr>
                <p:ph idx="1"/>
              </p:nvPr>
            </p:nvSpPr>
            <p:spPr>
              <a:blipFill rotWithShape="0">
                <a:blip r:embed="rId2"/>
                <a:stretch>
                  <a:fillRect l="-353" r="-71"/>
                </a:stretch>
              </a:blipFill>
            </p:spPr>
            <p:txBody>
              <a:bodyPr/>
              <a:lstStyle/>
              <a:p>
                <a:r>
                  <a:rPr lang="en-US">
                    <a:noFill/>
                  </a:rPr>
                  <a:t> </a:t>
                </a:r>
              </a:p>
            </p:txBody>
          </p:sp>
        </mc:Fallback>
      </mc:AlternateContent>
    </p:spTree>
    <p:extLst>
      <p:ext uri="{BB962C8B-B14F-4D97-AF65-F5344CB8AC3E}">
        <p14:creationId xmlns:p14="http://schemas.microsoft.com/office/powerpoint/2010/main" val="414110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209358922"/>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321908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Q.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Q</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117216491"/>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971777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Q.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Q</m:t>
                        </m:r>
                      </m:e>
                    </m:d>
                    <m:r>
                      <a:rPr lang="es-CL" i="1" dirty="0">
                        <a:latin typeface="Cambria Math" panose="02040503050406030204" pitchFamily="18" charset="0"/>
                      </a:rPr>
                      <m:t>=37; 37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970797058"/>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62466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L.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L</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608165200"/>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86944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L.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L</m:t>
                        </m:r>
                      </m:e>
                    </m:d>
                    <m:r>
                      <a:rPr lang="es-CL" i="1" dirty="0">
                        <a:latin typeface="Cambria Math" panose="02040503050406030204" pitchFamily="18" charset="0"/>
                      </a:rPr>
                      <m:t>=51; 51 </m:t>
                    </m:r>
                    <m:r>
                      <m:rPr>
                        <m:sty m:val="p"/>
                      </m:rPr>
                      <a:rPr lang="es-CL" dirty="0">
                        <a:latin typeface="Cambria Math" panose="02040503050406030204" pitchFamily="18" charset="0"/>
                      </a:rPr>
                      <m:t>mod</m:t>
                    </m:r>
                    <m:r>
                      <a:rPr lang="es-CL" i="1" dirty="0">
                        <a:latin typeface="Cambria Math" panose="02040503050406030204" pitchFamily="18" charset="0"/>
                      </a:rPr>
                      <m:t> 7 =2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806505826"/>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61905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X.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X</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746746816"/>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96792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X.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dirty="0">
                            <a:latin typeface="Cambria Math" panose="02040503050406030204" pitchFamily="18" charset="0"/>
                          </a:rPr>
                          <m:t>X</m:t>
                        </m:r>
                      </m:e>
                    </m:d>
                    <m:r>
                      <a:rPr lang="es-CL" i="1" dirty="0">
                        <a:latin typeface="Cambria Math" panose="02040503050406030204" pitchFamily="18" charset="0"/>
                      </a:rPr>
                      <m:t>=29; 29 </m:t>
                    </m:r>
                    <m:r>
                      <m:rPr>
                        <m:sty m:val="p"/>
                      </m:rPr>
                      <a:rPr lang="es-CL" dirty="0">
                        <a:latin typeface="Cambria Math" panose="02040503050406030204" pitchFamily="18" charset="0"/>
                      </a:rPr>
                      <m:t>mod</m:t>
                    </m:r>
                    <m:r>
                      <a:rPr lang="es-CL" i="1" dirty="0">
                        <a:latin typeface="Cambria Math" panose="02040503050406030204" pitchFamily="18" charset="0"/>
                      </a:rPr>
                      <m:t> 7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526532369"/>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987453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F.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b="0" i="0" dirty="0" smtClean="0">
                            <a:latin typeface="Cambria Math" panose="02040503050406030204" pitchFamily="18" charset="0"/>
                          </a:rPr>
                          <m:t>F</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504978374"/>
              </p:ext>
            </p:extLst>
          </p:nvPr>
        </p:nvGraphicFramePr>
        <p:xfrm>
          <a:off x="2051997" y="4010479"/>
          <a:ext cx="5040000" cy="183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592137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dirty="0"/>
              <a:t>Encadenamiento</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r>
                  <a:rPr lang="es-CL" dirty="0"/>
                  <a:t>. Insertemos la F. </a:t>
                </a:r>
                <a14:m>
                  <m:oMath xmlns:m="http://schemas.openxmlformats.org/officeDocument/2006/math">
                    <m:r>
                      <a:rPr lang="es-CL" i="1" dirty="0">
                        <a:latin typeface="Cambria Math" panose="02040503050406030204" pitchFamily="18" charset="0"/>
                      </a:rPr>
                      <m:t>h</m:t>
                    </m:r>
                    <m:d>
                      <m:dPr>
                        <m:ctrlPr>
                          <a:rPr lang="es-CL" i="1" dirty="0">
                            <a:latin typeface="Cambria Math" panose="02040503050406030204" pitchFamily="18" charset="0"/>
                          </a:rPr>
                        </m:ctrlPr>
                      </m:dPr>
                      <m:e>
                        <m:r>
                          <m:rPr>
                            <m:sty m:val="p"/>
                          </m:rPr>
                          <a:rPr lang="es-CL" b="0" i="0" dirty="0" smtClean="0">
                            <a:latin typeface="Cambria Math" panose="02040503050406030204" pitchFamily="18" charset="0"/>
                          </a:rPr>
                          <m:t>F</m:t>
                        </m:r>
                      </m:e>
                    </m:d>
                    <m:r>
                      <a:rPr lang="es-CL" i="1" dirty="0">
                        <a:latin typeface="Cambria Math" panose="02040503050406030204" pitchFamily="18" charset="0"/>
                      </a:rPr>
                      <m:t>=</m:t>
                    </m:r>
                    <m:r>
                      <a:rPr lang="es-CL" b="0" i="1" dirty="0" smtClean="0">
                        <a:latin typeface="Cambria Math" panose="02040503050406030204" pitchFamily="18" charset="0"/>
                      </a:rPr>
                      <m:t>58</m:t>
                    </m:r>
                    <m:r>
                      <a:rPr lang="es-CL" i="1" dirty="0">
                        <a:latin typeface="Cambria Math" panose="02040503050406030204" pitchFamily="18" charset="0"/>
                      </a:rPr>
                      <m:t>;</m:t>
                    </m:r>
                    <m:r>
                      <a:rPr lang="es-CL" b="0" i="1" dirty="0" smtClean="0">
                        <a:latin typeface="Cambria Math" panose="02040503050406030204" pitchFamily="18" charset="0"/>
                      </a:rPr>
                      <m:t> 58</m:t>
                    </m:r>
                    <m:r>
                      <a:rPr lang="es-CL" i="1" dirty="0">
                        <a:latin typeface="Cambria Math" panose="02040503050406030204" pitchFamily="18" charset="0"/>
                      </a:rPr>
                      <m:t> </m:t>
                    </m:r>
                    <m:r>
                      <m:rPr>
                        <m:sty m:val="p"/>
                      </m:rPr>
                      <a:rPr lang="es-CL" dirty="0">
                        <a:latin typeface="Cambria Math" panose="02040503050406030204" pitchFamily="18" charset="0"/>
                      </a:rPr>
                      <m:t>mod</m:t>
                    </m:r>
                    <m:r>
                      <a:rPr lang="es-CL" i="1" dirty="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4059656410"/>
              </p:ext>
            </p:extLst>
          </p:nvPr>
        </p:nvGraphicFramePr>
        <p:xfrm>
          <a:off x="2051997" y="3291391"/>
          <a:ext cx="5040000" cy="255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F</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258543"/>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3200" dirty="0">
                          <a:solidFill>
                            <a:schemeClr val="tx1"/>
                          </a:solidFill>
                        </a:rPr>
                        <a:t>X</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548552"/>
                  </a:ext>
                </a:extLst>
              </a:tr>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105845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BB5E-C5D6-447A-A263-551AF4180F21}"/>
              </a:ext>
            </a:extLst>
          </p:cNvPr>
          <p:cNvSpPr>
            <a:spLocks noGrp="1"/>
          </p:cNvSpPr>
          <p:nvPr>
            <p:ph type="title"/>
          </p:nvPr>
        </p:nvSpPr>
        <p:spPr/>
        <p:txBody>
          <a:bodyPr/>
          <a:lstStyle/>
          <a:p>
            <a:r>
              <a:rPr lang="es-CL"/>
              <a:t>Factor de Carga</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F63C03-0F96-48E4-A101-912ACF286E8F}"/>
                  </a:ext>
                </a:extLst>
              </p:cNvPr>
              <p:cNvSpPr>
                <a:spLocks noGrp="1"/>
              </p:cNvSpPr>
              <p:nvPr>
                <p:ph idx="1"/>
              </p:nvPr>
            </p:nvSpPr>
            <p:spPr/>
            <p:txBody>
              <a:bodyPr anchor="t">
                <a:normAutofit/>
              </a:bodyPr>
              <a:lstStyle/>
              <a:p>
                <a:r>
                  <a:rPr lang="es-CL" sz="2700" dirty="0"/>
                  <a:t>Se define el factor de carga </a:t>
                </a:r>
                <a14:m>
                  <m:oMath xmlns:m="http://schemas.openxmlformats.org/officeDocument/2006/math">
                    <m:r>
                      <a:rPr lang="es-CL" sz="2700" smtClean="0">
                        <a:latin typeface="Cambria Math" panose="02040503050406030204" pitchFamily="18" charset="0"/>
                      </a:rPr>
                      <m:t>𝜆</m:t>
                    </m:r>
                  </m:oMath>
                </a14:m>
                <a:r>
                  <a:rPr lang="es-CL" sz="2700" dirty="0"/>
                  <a:t> como:</a:t>
                </a:r>
              </a:p>
              <a:p>
                <a:pPr marL="0" indent="0">
                  <a:buNone/>
                </a:pPr>
                <a14:m>
                  <m:oMathPara xmlns:m="http://schemas.openxmlformats.org/officeDocument/2006/math">
                    <m:oMathParaPr>
                      <m:jc m:val="centerGroup"/>
                    </m:oMathParaPr>
                    <m:oMath xmlns:m="http://schemas.openxmlformats.org/officeDocument/2006/math">
                      <m:r>
                        <a:rPr lang="es-CL" sz="2700" smtClean="0">
                          <a:latin typeface="Cambria Math" panose="02040503050406030204" pitchFamily="18" charset="0"/>
                        </a:rPr>
                        <m:t>𝜆</m:t>
                      </m:r>
                      <m:r>
                        <a:rPr lang="es-CL" sz="2700" smtClean="0">
                          <a:latin typeface="Cambria Math" panose="02040503050406030204" pitchFamily="18" charset="0"/>
                        </a:rPr>
                        <m:t>= </m:t>
                      </m:r>
                      <m:f>
                        <m:fPr>
                          <m:ctrlPr>
                            <a:rPr lang="es-CL" sz="2700" i="1" smtClean="0">
                              <a:latin typeface="Cambria Math" panose="02040503050406030204" pitchFamily="18" charset="0"/>
                            </a:rPr>
                          </m:ctrlPr>
                        </m:fPr>
                        <m:num>
                          <m:r>
                            <a:rPr lang="es-CL" sz="2700" smtClean="0">
                              <a:latin typeface="Cambria Math" panose="02040503050406030204" pitchFamily="18" charset="0"/>
                            </a:rPr>
                            <m:t>𝑛</m:t>
                          </m:r>
                        </m:num>
                        <m:den>
                          <m:r>
                            <a:rPr lang="es-CL" sz="2700" smtClean="0">
                              <a:latin typeface="Cambria Math" panose="02040503050406030204" pitchFamily="18" charset="0"/>
                            </a:rPr>
                            <m:t>𝑚</m:t>
                          </m:r>
                        </m:den>
                      </m:f>
                    </m:oMath>
                  </m:oMathPara>
                </a14:m>
                <a:endParaRPr lang="es-CL" sz="2700" dirty="0"/>
              </a:p>
              <a:p>
                <a:pPr marL="0" indent="0">
                  <a:buNone/>
                </a:pPr>
                <a:endParaRPr lang="es-CL" sz="2700" dirty="0"/>
              </a:p>
              <a:p>
                <a:r>
                  <a:rPr lang="es-CL" sz="2700" dirty="0"/>
                  <a:t>Podemos fijar un valor </a:t>
                </a:r>
                <a14:m>
                  <m:oMath xmlns:m="http://schemas.openxmlformats.org/officeDocument/2006/math">
                    <m:sSub>
                      <m:sSubPr>
                        <m:ctrlPr>
                          <a:rPr lang="es-CL" sz="2700" i="1" smtClean="0">
                            <a:latin typeface="Cambria Math" panose="02040503050406030204" pitchFamily="18" charset="0"/>
                          </a:rPr>
                        </m:ctrlPr>
                      </m:sSubPr>
                      <m:e>
                        <m:r>
                          <a:rPr lang="es-CL" sz="2700" smtClean="0">
                            <a:latin typeface="Cambria Math" panose="02040503050406030204" pitchFamily="18" charset="0"/>
                          </a:rPr>
                          <m:t>𝜆</m:t>
                        </m:r>
                      </m:e>
                      <m:sub>
                        <m:r>
                          <a:rPr lang="es-CL" sz="2700" smtClean="0">
                            <a:latin typeface="Cambria Math" panose="02040503050406030204" pitchFamily="18" charset="0"/>
                          </a:rPr>
                          <m:t>𝑚𝑎𝑥</m:t>
                        </m:r>
                      </m:sub>
                    </m:sSub>
                  </m:oMath>
                </a14:m>
                <a:r>
                  <a:rPr lang="es-CL" sz="2700" dirty="0"/>
                  <a:t>, y garantizar siempre que</a:t>
                </a:r>
              </a:p>
              <a:p>
                <a:pPr marL="0" indent="0">
                  <a:buNone/>
                </a:pPr>
                <a14:m>
                  <m:oMathPara xmlns:m="http://schemas.openxmlformats.org/officeDocument/2006/math">
                    <m:oMathParaPr>
                      <m:jc m:val="centerGroup"/>
                    </m:oMathParaPr>
                    <m:oMath xmlns:m="http://schemas.openxmlformats.org/officeDocument/2006/math">
                      <m:r>
                        <a:rPr lang="es-CL" sz="2700" b="0" i="1" smtClean="0">
                          <a:latin typeface="Cambria Math" panose="02040503050406030204" pitchFamily="18" charset="0"/>
                        </a:rPr>
                        <m:t>𝜆</m:t>
                      </m:r>
                      <m:r>
                        <a:rPr lang="es-CL" sz="2700" b="0" i="1" smtClean="0">
                          <a:latin typeface="Cambria Math" panose="02040503050406030204" pitchFamily="18" charset="0"/>
                          <a:ea typeface="Cambria Math" panose="02040503050406030204" pitchFamily="18" charset="0"/>
                        </a:rPr>
                        <m:t>&lt;</m:t>
                      </m:r>
                      <m:sSub>
                        <m:sSubPr>
                          <m:ctrlPr>
                            <a:rPr lang="es-CL" sz="2700" b="0" i="1" smtClean="0">
                              <a:latin typeface="Cambria Math" panose="02040503050406030204" pitchFamily="18" charset="0"/>
                              <a:ea typeface="Cambria Math" panose="02040503050406030204" pitchFamily="18" charset="0"/>
                            </a:rPr>
                          </m:ctrlPr>
                        </m:sSubPr>
                        <m:e>
                          <m:r>
                            <a:rPr lang="es-CL" sz="2700" b="0" i="1" smtClean="0">
                              <a:latin typeface="Cambria Math" panose="02040503050406030204" pitchFamily="18" charset="0"/>
                              <a:ea typeface="Cambria Math" panose="02040503050406030204" pitchFamily="18" charset="0"/>
                            </a:rPr>
                            <m:t>𝜆</m:t>
                          </m:r>
                        </m:e>
                        <m:sub>
                          <m:r>
                            <a:rPr lang="es-CL" sz="2700" b="0" i="1" smtClean="0">
                              <a:latin typeface="Cambria Math" panose="02040503050406030204" pitchFamily="18" charset="0"/>
                              <a:ea typeface="Cambria Math" panose="02040503050406030204" pitchFamily="18" charset="0"/>
                            </a:rPr>
                            <m:t>𝑚𝑎𝑥</m:t>
                          </m:r>
                        </m:sub>
                      </m:sSub>
                    </m:oMath>
                  </m:oMathPara>
                </a14:m>
                <a:endParaRPr lang="es-CL" sz="2700" b="0" dirty="0">
                  <a:ea typeface="Cambria Math" panose="02040503050406030204" pitchFamily="18" charset="0"/>
                </a:endParaRPr>
              </a:p>
              <a:p>
                <a:pPr marL="0" indent="0">
                  <a:buNone/>
                </a:pPr>
                <a:endParaRPr lang="es-CL" sz="2700" dirty="0"/>
              </a:p>
            </p:txBody>
          </p:sp>
        </mc:Choice>
        <mc:Fallback xmlns="">
          <p:sp>
            <p:nvSpPr>
              <p:cNvPr id="3" name="Content Placeholder 2">
                <a:extLst>
                  <a:ext uri="{FF2B5EF4-FFF2-40B4-BE49-F238E27FC236}">
                    <a16:creationId xmlns:a16="http://schemas.microsoft.com/office/drawing/2014/main" id="{87F63C03-0F96-48E4-A101-912ACF286E8F}"/>
                  </a:ext>
                </a:extLst>
              </p:cNvPr>
              <p:cNvSpPr>
                <a:spLocks noGrp="1" noRot="1" noChangeAspect="1" noMove="1" noResize="1" noEditPoints="1" noAdjustHandles="1" noChangeArrowheads="1" noChangeShapeType="1" noTextEdit="1"/>
              </p:cNvSpPr>
              <p:nvPr>
                <p:ph idx="1"/>
              </p:nvPr>
            </p:nvSpPr>
            <p:spPr>
              <a:blipFill>
                <a:blip r:embed="rId3"/>
                <a:stretch>
                  <a:fillRect l="-282"/>
                </a:stretch>
              </a:blipFill>
            </p:spPr>
            <p:txBody>
              <a:bodyPr/>
              <a:lstStyle/>
              <a:p>
                <a:r>
                  <a:rPr lang="es-CL">
                    <a:noFill/>
                  </a:rPr>
                  <a:t> </a:t>
                </a:r>
              </a:p>
            </p:txBody>
          </p:sp>
        </mc:Fallback>
      </mc:AlternateContent>
    </p:spTree>
    <p:extLst>
      <p:ext uri="{BB962C8B-B14F-4D97-AF65-F5344CB8AC3E}">
        <p14:creationId xmlns:p14="http://schemas.microsoft.com/office/powerpoint/2010/main" val="238673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3D7F-F66B-4D4C-BA07-255119348CA2}"/>
              </a:ext>
            </a:extLst>
          </p:cNvPr>
          <p:cNvSpPr>
            <a:spLocks noGrp="1"/>
          </p:cNvSpPr>
          <p:nvPr>
            <p:ph type="title"/>
          </p:nvPr>
        </p:nvSpPr>
        <p:spPr/>
        <p:txBody>
          <a:bodyPr/>
          <a:lstStyle/>
          <a:p>
            <a:r>
              <a:rPr lang="es-CL" dirty="0"/>
              <a:t>Direccionamiento Abierto</a:t>
            </a:r>
          </a:p>
        </p:txBody>
      </p:sp>
      <p:sp>
        <p:nvSpPr>
          <p:cNvPr id="3" name="Content Placeholder 2">
            <a:extLst>
              <a:ext uri="{FF2B5EF4-FFF2-40B4-BE49-F238E27FC236}">
                <a16:creationId xmlns:a16="http://schemas.microsoft.com/office/drawing/2014/main" id="{3EB4032E-79E9-47C2-A760-0F3B36A53C1E}"/>
              </a:ext>
            </a:extLst>
          </p:cNvPr>
          <p:cNvSpPr>
            <a:spLocks noGrp="1"/>
          </p:cNvSpPr>
          <p:nvPr>
            <p:ph idx="1"/>
          </p:nvPr>
        </p:nvSpPr>
        <p:spPr/>
        <p:txBody>
          <a:bodyPr anchor="ctr">
            <a:normAutofit fontScale="92500" lnSpcReduction="20000"/>
          </a:bodyPr>
          <a:lstStyle/>
          <a:p>
            <a:endParaRPr lang="es-CL" dirty="0"/>
          </a:p>
          <a:p>
            <a:r>
              <a:rPr lang="es-CL" dirty="0"/>
              <a:t>Podemos buscar otra celda que esté disponible</a:t>
            </a:r>
          </a:p>
          <a:p>
            <a:endParaRPr lang="es-CL" dirty="0"/>
          </a:p>
          <a:p>
            <a:r>
              <a:rPr lang="es-CL" dirty="0"/>
              <a:t>¿Dónde la buscamos? Debemos seguir alguna regla</a:t>
            </a:r>
          </a:p>
          <a:p>
            <a:endParaRPr lang="es-CL" dirty="0"/>
          </a:p>
          <a:p>
            <a:r>
              <a:rPr lang="es-CL" dirty="0"/>
              <a:t>¿Qué complejidad tiene esto?</a:t>
            </a:r>
          </a:p>
          <a:p>
            <a:endParaRPr lang="es-CL" dirty="0"/>
          </a:p>
          <a:p>
            <a:endParaRPr lang="es-CL" dirty="0"/>
          </a:p>
        </p:txBody>
      </p:sp>
    </p:spTree>
    <p:extLst>
      <p:ext uri="{BB962C8B-B14F-4D97-AF65-F5344CB8AC3E}">
        <p14:creationId xmlns:p14="http://schemas.microsoft.com/office/powerpoint/2010/main" val="1690230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FFF5-E7F0-4C9E-AECC-EA4ED1620AD5}"/>
              </a:ext>
            </a:extLst>
          </p:cNvPr>
          <p:cNvSpPr>
            <a:spLocks noGrp="1"/>
          </p:cNvSpPr>
          <p:nvPr>
            <p:ph type="title"/>
          </p:nvPr>
        </p:nvSpPr>
        <p:spPr/>
        <p:txBody>
          <a:bodyPr/>
          <a:lstStyle/>
          <a:p>
            <a:r>
              <a:rPr lang="es-CL"/>
              <a:t>Rehashing</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3B3FB1-BD0B-48DE-9953-B1CD96E04111}"/>
                  </a:ext>
                </a:extLst>
              </p:cNvPr>
              <p:cNvSpPr>
                <a:spLocks noGrp="1"/>
              </p:cNvSpPr>
              <p:nvPr>
                <p:ph idx="1"/>
              </p:nvPr>
            </p:nvSpPr>
            <p:spPr/>
            <p:txBody>
              <a:bodyPr>
                <a:normAutofit fontScale="92500"/>
              </a:bodyPr>
              <a:lstStyle/>
              <a:p>
                <a:r>
                  <a:rPr lang="es-CL" dirty="0"/>
                  <a:t>Si </a:t>
                </a:r>
                <a14:m>
                  <m:oMath xmlns:m="http://schemas.openxmlformats.org/officeDocument/2006/math">
                    <m:r>
                      <a:rPr lang="es-CL" smtClean="0">
                        <a:latin typeface="Cambria Math" panose="02040503050406030204" pitchFamily="18" charset="0"/>
                      </a:rPr>
                      <m:t>𝜆</m:t>
                    </m:r>
                    <m:r>
                      <a:rPr lang="es-CL" smtClean="0">
                        <a:latin typeface="Cambria Math" panose="02040503050406030204" pitchFamily="18" charset="0"/>
                      </a:rPr>
                      <m:t>&lt;</m:t>
                    </m:r>
                    <m:sSub>
                      <m:sSubPr>
                        <m:ctrlPr>
                          <a:rPr lang="es-CL" i="1" smtClean="0">
                            <a:latin typeface="Cambria Math" panose="02040503050406030204" pitchFamily="18" charset="0"/>
                          </a:rPr>
                        </m:ctrlPr>
                      </m:sSubPr>
                      <m:e>
                        <m:r>
                          <a:rPr lang="es-CL" smtClean="0">
                            <a:latin typeface="Cambria Math" panose="02040503050406030204" pitchFamily="18" charset="0"/>
                          </a:rPr>
                          <m:t>𝜆</m:t>
                        </m:r>
                      </m:e>
                      <m:sub>
                        <m:r>
                          <a:rPr lang="es-CL" smtClean="0">
                            <a:latin typeface="Cambria Math" panose="02040503050406030204" pitchFamily="18" charset="0"/>
                          </a:rPr>
                          <m:t>𝑚𝑎𝑥</m:t>
                        </m:r>
                      </m:sub>
                    </m:sSub>
                  </m:oMath>
                </a14:m>
                <a:r>
                  <a:rPr lang="es-CL" dirty="0"/>
                  <a:t>, en algún momento hay que hacer crecer la tabla</a:t>
                </a:r>
              </a:p>
              <a:p>
                <a:endParaRPr lang="es-CL" dirty="0"/>
              </a:p>
              <a:p>
                <a:r>
                  <a:rPr lang="es-CL" dirty="0"/>
                  <a:t>A este proceso se le dice </a:t>
                </a:r>
                <a:r>
                  <a:rPr lang="es-CL" b="1" dirty="0">
                    <a:solidFill>
                      <a:schemeClr val="accent2"/>
                    </a:solidFill>
                  </a:rPr>
                  <a:t>rehashing</a:t>
                </a:r>
                <a:r>
                  <a:rPr lang="es-CL" dirty="0"/>
                  <a:t> ¿Cuál es su complejidad? </a:t>
                </a:r>
              </a:p>
              <a:p>
                <a:endParaRPr lang="es-CL" dirty="0"/>
              </a:p>
              <a:p>
                <a:r>
                  <a:rPr lang="es-CL" dirty="0"/>
                  <a:t>¿Qué complejidad tendrían ahora las operaciones de la tabla?</a:t>
                </a:r>
              </a:p>
              <a:p>
                <a:endParaRPr lang="es-CL" dirty="0"/>
              </a:p>
            </p:txBody>
          </p:sp>
        </mc:Choice>
        <mc:Fallback xmlns="">
          <p:sp>
            <p:nvSpPr>
              <p:cNvPr id="3" name="Content Placeholder 2">
                <a:extLst>
                  <a:ext uri="{FF2B5EF4-FFF2-40B4-BE49-F238E27FC236}">
                    <a16:creationId xmlns:a16="http://schemas.microsoft.com/office/drawing/2014/main" id="{4A3B3FB1-BD0B-48DE-9953-B1CD96E04111}"/>
                  </a:ext>
                </a:extLst>
              </p:cNvPr>
              <p:cNvSpPr>
                <a:spLocks noGrp="1" noRot="1" noChangeAspect="1" noMove="1" noResize="1" noEditPoints="1" noAdjustHandles="1" noChangeArrowheads="1" noChangeShapeType="1" noTextEdit="1"/>
              </p:cNvSpPr>
              <p:nvPr>
                <p:ph idx="1"/>
              </p:nvPr>
            </p:nvSpPr>
            <p:spPr>
              <a:blipFill>
                <a:blip r:embed="rId2"/>
                <a:stretch>
                  <a:fillRect l="-212"/>
                </a:stretch>
              </a:blipFill>
            </p:spPr>
            <p:txBody>
              <a:bodyPr/>
              <a:lstStyle/>
              <a:p>
                <a:r>
                  <a:rPr lang="es-CL">
                    <a:noFill/>
                  </a:rPr>
                  <a:t> </a:t>
                </a:r>
              </a:p>
            </p:txBody>
          </p:sp>
        </mc:Fallback>
      </mc:AlternateContent>
    </p:spTree>
    <p:extLst>
      <p:ext uri="{BB962C8B-B14F-4D97-AF65-F5344CB8AC3E}">
        <p14:creationId xmlns:p14="http://schemas.microsoft.com/office/powerpoint/2010/main" val="154028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r>
                  <a:rPr lang="es-CL" dirty="0"/>
                  <a:t>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353"/>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304139834"/>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84088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dirty="0"/>
              </a:p>
              <a:p>
                <a:r>
                  <a:rPr lang="es-CL" dirty="0"/>
                  <a:t>Insertemos la A.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i="0" dirty="0" smtClean="0">
                            <a:latin typeface="Cambria Math" panose="02040503050406030204" pitchFamily="18" charset="0"/>
                          </a:rPr>
                          <m:t>A</m:t>
                        </m:r>
                      </m:e>
                    </m:d>
                    <m:r>
                      <a:rPr lang="es-CL" i="1" dirty="0" smtClean="0">
                        <a:latin typeface="Cambria Math" panose="02040503050406030204" pitchFamily="18" charset="0"/>
                      </a:rPr>
                      <m:t>= 15</m:t>
                    </m:r>
                    <m:r>
                      <a:rPr lang="es-CL" b="0" i="1" dirty="0" smtClean="0">
                        <a:latin typeface="Cambria Math" panose="02040503050406030204" pitchFamily="18" charset="0"/>
                      </a:rPr>
                      <m:t>; </m:t>
                    </m:r>
                    <m:r>
                      <a:rPr lang="es-CL" i="1" dirty="0" smtClean="0">
                        <a:latin typeface="Cambria Math" panose="02040503050406030204" pitchFamily="18" charset="0"/>
                      </a:rPr>
                      <m:t>15 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 1</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353"/>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2692431345"/>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86027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Q.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Q</m:t>
                        </m:r>
                      </m:e>
                    </m:d>
                    <m:r>
                      <a:rPr lang="es-CL" i="1" dirty="0" smtClean="0">
                        <a:latin typeface="Cambria Math" panose="02040503050406030204" pitchFamily="18" charset="0"/>
                      </a:rPr>
                      <m:t>=</m:t>
                    </m:r>
                    <m:r>
                      <a:rPr lang="es-CL" b="0" i="1" dirty="0" smtClean="0">
                        <a:latin typeface="Cambria Math" panose="02040503050406030204" pitchFamily="18" charset="0"/>
                      </a:rPr>
                      <m:t>37; 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083522579"/>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244993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Q.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Q</m:t>
                        </m:r>
                      </m:e>
                    </m:d>
                    <m:r>
                      <a:rPr lang="es-CL" i="1" dirty="0" smtClean="0">
                        <a:latin typeface="Cambria Math" panose="02040503050406030204" pitchFamily="18" charset="0"/>
                      </a:rPr>
                      <m:t>=</m:t>
                    </m:r>
                    <m:r>
                      <a:rPr lang="es-CL" b="0" i="1" dirty="0" smtClean="0">
                        <a:latin typeface="Cambria Math" panose="02040503050406030204" pitchFamily="18" charset="0"/>
                      </a:rPr>
                      <m:t>37; 37</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71839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L.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L</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ext uri="{D42A27DB-BD31-4B8C-83A1-F6EECF244321}">
                <p14:modId xmlns:p14="http://schemas.microsoft.com/office/powerpoint/2010/main" val="134796982"/>
              </p:ext>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102765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8056-22E8-427E-9F86-7918E287C299}"/>
              </a:ext>
            </a:extLst>
          </p:cNvPr>
          <p:cNvSpPr>
            <a:spLocks noGrp="1"/>
          </p:cNvSpPr>
          <p:nvPr>
            <p:ph type="title"/>
          </p:nvPr>
        </p:nvSpPr>
        <p:spPr/>
        <p:txBody>
          <a:bodyPr/>
          <a:lstStyle/>
          <a:p>
            <a:r>
              <a:rPr lang="es-CL"/>
              <a:t>Sondeo Lineal</a:t>
            </a:r>
            <a:endParaRPr lang="es-CL"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C28E48-4746-4B53-8668-E9430AAAD97F}"/>
                  </a:ext>
                </a:extLst>
              </p:cNvPr>
              <p:cNvSpPr>
                <a:spLocks noGrp="1"/>
              </p:cNvSpPr>
              <p:nvPr>
                <p:ph idx="1"/>
              </p:nvPr>
            </p:nvSpPr>
            <p:spPr/>
            <p:txBody>
              <a:bodyPr/>
              <a:lstStyle/>
              <a:p>
                <a14:m>
                  <m:oMath xmlns:m="http://schemas.openxmlformats.org/officeDocument/2006/math">
                    <m:r>
                      <a:rPr lang="es-CL" b="0" i="1" smtClean="0">
                        <a:latin typeface="Cambria Math" panose="02040503050406030204" pitchFamily="18" charset="0"/>
                      </a:rPr>
                      <m:t>𝑚</m:t>
                    </m:r>
                    <m:r>
                      <a:rPr lang="es-CL" b="0" i="1" smtClean="0">
                        <a:latin typeface="Cambria Math" panose="02040503050406030204" pitchFamily="18" charset="0"/>
                      </a:rPr>
                      <m:t>=7</m:t>
                    </m:r>
                  </m:oMath>
                </a14:m>
                <a:endParaRPr lang="es-CL" b="0" dirty="0"/>
              </a:p>
              <a:p>
                <a:pPr marL="0" indent="0">
                  <a:buNone/>
                </a:pPr>
                <a:r>
                  <a:rPr lang="es-CL" dirty="0"/>
                  <a:t> Insertemos la L. </a:t>
                </a:r>
                <a14:m>
                  <m:oMath xmlns:m="http://schemas.openxmlformats.org/officeDocument/2006/math">
                    <m:r>
                      <a:rPr lang="es-CL" b="0" i="1" dirty="0" smtClean="0">
                        <a:latin typeface="Cambria Math" panose="02040503050406030204" pitchFamily="18" charset="0"/>
                      </a:rPr>
                      <m:t>h</m:t>
                    </m:r>
                    <m:d>
                      <m:dPr>
                        <m:ctrlPr>
                          <a:rPr lang="es-CL" b="0" i="1" dirty="0" smtClean="0">
                            <a:latin typeface="Cambria Math" panose="02040503050406030204" pitchFamily="18" charset="0"/>
                          </a:rPr>
                        </m:ctrlPr>
                      </m:dPr>
                      <m:e>
                        <m:r>
                          <m:rPr>
                            <m:sty m:val="p"/>
                          </m:rPr>
                          <a:rPr lang="es-CL" b="0" i="0" dirty="0" smtClean="0">
                            <a:latin typeface="Cambria Math" panose="02040503050406030204" pitchFamily="18" charset="0"/>
                          </a:rPr>
                          <m:t>L</m:t>
                        </m:r>
                      </m:e>
                    </m:d>
                    <m:r>
                      <a:rPr lang="es-CL" i="1" dirty="0" smtClean="0">
                        <a:latin typeface="Cambria Math" panose="02040503050406030204" pitchFamily="18" charset="0"/>
                      </a:rPr>
                      <m:t>=</m:t>
                    </m:r>
                    <m:r>
                      <a:rPr lang="es-CL" b="0" i="1" dirty="0" smtClean="0">
                        <a:latin typeface="Cambria Math" panose="02040503050406030204" pitchFamily="18" charset="0"/>
                      </a:rPr>
                      <m:t>51; 51</m:t>
                    </m:r>
                    <m:r>
                      <a:rPr lang="es-CL" i="1" dirty="0" smtClean="0">
                        <a:latin typeface="Cambria Math" panose="02040503050406030204" pitchFamily="18" charset="0"/>
                      </a:rPr>
                      <m:t> </m:t>
                    </m:r>
                    <m:r>
                      <m:rPr>
                        <m:sty m:val="p"/>
                      </m:rPr>
                      <a:rPr lang="es-CL" i="0" dirty="0" smtClean="0">
                        <a:latin typeface="Cambria Math" panose="02040503050406030204" pitchFamily="18" charset="0"/>
                      </a:rPr>
                      <m:t>mod</m:t>
                    </m:r>
                    <m:r>
                      <a:rPr lang="es-CL" i="1" dirty="0" smtClean="0">
                        <a:latin typeface="Cambria Math" panose="02040503050406030204" pitchFamily="18" charset="0"/>
                      </a:rPr>
                      <m:t> 7 =</m:t>
                    </m:r>
                    <m:r>
                      <a:rPr lang="es-CL" b="0" i="1" dirty="0" smtClean="0">
                        <a:latin typeface="Cambria Math" panose="02040503050406030204" pitchFamily="18" charset="0"/>
                      </a:rPr>
                      <m:t>2</m:t>
                    </m:r>
                  </m:oMath>
                </a14:m>
                <a:endParaRPr lang="es-CL" dirty="0"/>
              </a:p>
            </p:txBody>
          </p:sp>
        </mc:Choice>
        <mc:Fallback xmlns="">
          <p:sp>
            <p:nvSpPr>
              <p:cNvPr id="8" name="Content Placeholder 7">
                <a:extLst>
                  <a:ext uri="{FF2B5EF4-FFF2-40B4-BE49-F238E27FC236}">
                    <a16:creationId xmlns:a16="http://schemas.microsoft.com/office/drawing/2014/main" id="{57C28E48-4746-4B53-8668-E9430AAAD97F}"/>
                  </a:ext>
                </a:extLst>
              </p:cNvPr>
              <p:cNvSpPr>
                <a:spLocks noGrp="1" noRot="1" noChangeAspect="1" noMove="1" noResize="1" noEditPoints="1" noAdjustHandles="1" noChangeArrowheads="1" noChangeShapeType="1" noTextEdit="1"/>
              </p:cNvSpPr>
              <p:nvPr>
                <p:ph idx="1"/>
              </p:nvPr>
            </p:nvSpPr>
            <p:spPr>
              <a:blipFill>
                <a:blip r:embed="rId2"/>
                <a:stretch>
                  <a:fillRect l="-494"/>
                </a:stretch>
              </a:blipFill>
            </p:spPr>
            <p:txBody>
              <a:bodyPr/>
              <a:lstStyle/>
              <a:p>
                <a:r>
                  <a:rPr lang="es-CL">
                    <a:noFill/>
                  </a:rPr>
                  <a:t> </a:t>
                </a:r>
              </a:p>
            </p:txBody>
          </p:sp>
        </mc:Fallback>
      </mc:AlternateContent>
      <p:graphicFrame>
        <p:nvGraphicFramePr>
          <p:cNvPr id="9" name="Content Placeholder 5">
            <a:extLst>
              <a:ext uri="{FF2B5EF4-FFF2-40B4-BE49-F238E27FC236}">
                <a16:creationId xmlns:a16="http://schemas.microsoft.com/office/drawing/2014/main" id="{9A4B4E12-786B-4645-ADC1-3453D4B3C36D}"/>
              </a:ext>
            </a:extLst>
          </p:cNvPr>
          <p:cNvGraphicFramePr>
            <a:graphicFrameLocks/>
          </p:cNvGraphicFramePr>
          <p:nvPr>
            <p:extLst/>
          </p:nvPr>
        </p:nvGraphicFramePr>
        <p:xfrm>
          <a:off x="2051997" y="4729570"/>
          <a:ext cx="5040000" cy="1116240"/>
        </p:xfrm>
        <a:graphic>
          <a:graphicData uri="http://schemas.openxmlformats.org/drawingml/2006/table">
            <a:tbl>
              <a:tblPr>
                <a:tableStyleId>{5C22544A-7EE6-4342-B048-85BDC9FD1C3A}</a:tableStyleId>
              </a:tblPr>
              <a:tblGrid>
                <a:gridCol w="720000">
                  <a:extLst>
                    <a:ext uri="{9D8B030D-6E8A-4147-A177-3AD203B41FA5}">
                      <a16:colId xmlns:a16="http://schemas.microsoft.com/office/drawing/2014/main" val="1726301411"/>
                    </a:ext>
                  </a:extLst>
                </a:gridCol>
                <a:gridCol w="720000">
                  <a:extLst>
                    <a:ext uri="{9D8B030D-6E8A-4147-A177-3AD203B41FA5}">
                      <a16:colId xmlns:a16="http://schemas.microsoft.com/office/drawing/2014/main" val="3606491442"/>
                    </a:ext>
                  </a:extLst>
                </a:gridCol>
                <a:gridCol w="720000">
                  <a:extLst>
                    <a:ext uri="{9D8B030D-6E8A-4147-A177-3AD203B41FA5}">
                      <a16:colId xmlns:a16="http://schemas.microsoft.com/office/drawing/2014/main" val="3086822603"/>
                    </a:ext>
                  </a:extLst>
                </a:gridCol>
                <a:gridCol w="720000">
                  <a:extLst>
                    <a:ext uri="{9D8B030D-6E8A-4147-A177-3AD203B41FA5}">
                      <a16:colId xmlns:a16="http://schemas.microsoft.com/office/drawing/2014/main" val="3920699861"/>
                    </a:ext>
                  </a:extLst>
                </a:gridCol>
                <a:gridCol w="720000">
                  <a:extLst>
                    <a:ext uri="{9D8B030D-6E8A-4147-A177-3AD203B41FA5}">
                      <a16:colId xmlns:a16="http://schemas.microsoft.com/office/drawing/2014/main" val="1488607515"/>
                    </a:ext>
                  </a:extLst>
                </a:gridCol>
                <a:gridCol w="720000">
                  <a:extLst>
                    <a:ext uri="{9D8B030D-6E8A-4147-A177-3AD203B41FA5}">
                      <a16:colId xmlns:a16="http://schemas.microsoft.com/office/drawing/2014/main" val="1272826060"/>
                    </a:ext>
                  </a:extLst>
                </a:gridCol>
                <a:gridCol w="720000">
                  <a:extLst>
                    <a:ext uri="{9D8B030D-6E8A-4147-A177-3AD203B41FA5}">
                      <a16:colId xmlns:a16="http://schemas.microsoft.com/office/drawing/2014/main" val="4111741902"/>
                    </a:ext>
                  </a:extLst>
                </a:gridCol>
              </a:tblGrid>
              <a:tr h="720000">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A</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Q</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s-CL" sz="3200" dirty="0">
                          <a:solidFill>
                            <a:schemeClr val="tx1"/>
                          </a:solidFill>
                        </a:rPr>
                        <a:t>L</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endParaRPr lang="es-CL" sz="3200" dirty="0">
                        <a:solidFill>
                          <a:schemeClr val="tx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996991648"/>
                  </a:ext>
                </a:extLst>
              </a:tr>
              <a:tr h="360000">
                <a:tc>
                  <a:txBody>
                    <a:bodyPr/>
                    <a:lstStyle/>
                    <a:p>
                      <a:pPr algn="ctr"/>
                      <a:r>
                        <a:rPr lang="es-CL" sz="2000" b="0" dirty="0"/>
                        <a:t>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s-CL" sz="2000" b="0" dirty="0"/>
                        <a:t>3</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4</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b="0" dirty="0"/>
                        <a:t>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CL" sz="2000" dirty="0">
                          <a:solidFill>
                            <a:schemeClr val="tx1"/>
                          </a:solidFill>
                        </a:rPr>
                        <a:t>6</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5001606"/>
                  </a:ext>
                </a:extLst>
              </a:tr>
            </a:tbl>
          </a:graphicData>
        </a:graphic>
      </p:graphicFrame>
    </p:spTree>
    <p:extLst>
      <p:ext uri="{BB962C8B-B14F-4D97-AF65-F5344CB8AC3E}">
        <p14:creationId xmlns:p14="http://schemas.microsoft.com/office/powerpoint/2010/main" val="3865663608"/>
      </p:ext>
    </p:extLst>
  </p:cSld>
  <p:clrMapOvr>
    <a:masterClrMapping/>
  </p:clrMapOvr>
</p:sld>
</file>

<file path=ppt/theme/theme1.xml><?xml version="1.0" encoding="utf-8"?>
<a:theme xmlns:a="http://schemas.openxmlformats.org/drawingml/2006/main" name="IIC2133">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4831FD7F-63E6-4171-A4D2-3FD84BBC643C}" vid="{FFD226BB-B449-48F7-8EA4-3F116E7C97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IIC2133</Template>
  <TotalTime>470</TotalTime>
  <Words>1339</Words>
  <Application>Microsoft Office PowerPoint</Application>
  <PresentationFormat>On-screen Show (4:3)</PresentationFormat>
  <Paragraphs>385</Paragraphs>
  <Slides>30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IIC2133</vt:lpstr>
      <vt:lpstr>Colisiones</vt:lpstr>
      <vt:lpstr>Colisiones</vt:lpstr>
      <vt:lpstr>Direccionamiento Abierto</vt:lpstr>
      <vt:lpstr>Sondeo Lineal</vt:lpstr>
      <vt:lpstr>Sondeo Lineal</vt:lpstr>
      <vt:lpstr>Sondeo Lineal</vt:lpstr>
      <vt:lpstr>Sondeo Lineal</vt:lpstr>
      <vt:lpstr>Sondeo Lineal</vt:lpstr>
      <vt:lpstr>Sondeo Lineal</vt:lpstr>
      <vt:lpstr>Sondeo Lineal</vt:lpstr>
      <vt:lpstr>Sondeo Lineal</vt:lpstr>
      <vt:lpstr>Direccionamiento Abierto</vt:lpstr>
      <vt:lpstr>Búsqueda</vt:lpstr>
      <vt:lpstr>Búsqueda</vt:lpstr>
      <vt:lpstr>Direccionamiento Abierto</vt:lpstr>
      <vt:lpstr>Eliminación</vt:lpstr>
      <vt:lpstr>Direccionamiento cerrado</vt:lpstr>
      <vt:lpstr>Encadenamiento</vt:lpstr>
      <vt:lpstr>Encadenamiento</vt:lpstr>
      <vt:lpstr>Encadenamiento</vt:lpstr>
      <vt:lpstr>Encadenamiento</vt:lpstr>
      <vt:lpstr>Encadenamiento</vt:lpstr>
      <vt:lpstr>Encadenamiento</vt:lpstr>
      <vt:lpstr>Encadenamiento</vt:lpstr>
      <vt:lpstr>Encadenamiento</vt:lpstr>
      <vt:lpstr>Encadenamiento</vt:lpstr>
      <vt:lpstr>Encadenamiento</vt:lpstr>
      <vt:lpstr>Encadenamiento</vt:lpstr>
      <vt:lpstr>Factor de Carga</vt:lpstr>
      <vt:lpstr>Rehashing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Colisiones</dc:title>
  <dc:creator>Antonio López Larraechea</dc:creator>
  <cp:lastModifiedBy>Vicente Errázuriz Quiroga</cp:lastModifiedBy>
  <cp:revision>34</cp:revision>
  <dcterms:created xsi:type="dcterms:W3CDTF">2018-04-15T18:27:23Z</dcterms:created>
  <dcterms:modified xsi:type="dcterms:W3CDTF">2018-04-17T19:01:21Z</dcterms:modified>
</cp:coreProperties>
</file>