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73" r:id="rId15"/>
    <p:sldId id="268" r:id="rId16"/>
    <p:sldId id="269" r:id="rId17"/>
    <p:sldId id="274" r:id="rId18"/>
    <p:sldId id="275" r:id="rId19"/>
    <p:sldId id="276" r:id="rId20"/>
    <p:sldId id="270" r:id="rId21"/>
    <p:sldId id="277" r:id="rId22"/>
    <p:sldId id="278" r:id="rId23"/>
    <p:sldId id="279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E0E46-57CA-481B-89BF-5F4E81B63934}" type="datetimeFigureOut">
              <a:rPr lang="es-CL" smtClean="0"/>
              <a:t>07-03-2018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2B28F-3846-4A65-A7CF-CEB88539B6A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844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orden de los números en las hojas es totalmente arbitrario ya que los lotes se definen haciendo pasar todas las ovejas en hilera, y las ovejas se ordenan como ellas quieren.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4111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Sencillo: simplemente </a:t>
            </a:r>
            <a:r>
              <a:rPr lang="es-CL" b="1" dirty="0"/>
              <a:t>inserta</a:t>
            </a:r>
            <a:r>
              <a:rPr lang="es-CL" dirty="0"/>
              <a:t> los elementos donde les corresponde 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8674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7253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6497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problema de esto es como definimos la inserción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2B28F-3846-4A65-A7CF-CEB88539B6AF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2730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Por listas nos referimos a listas ligadas.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2B28F-3846-4A65-A7CF-CEB88539B6AF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601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957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No olvidar.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339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se hagan una idea del sistema.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84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dirty="0"/>
              <a:t>Claramente la solución está en tener los datos en orden. ¿Por qué?</a:t>
            </a:r>
            <a:endParaRPr lang="es-CL" dirty="0"/>
          </a:p>
          <a:p>
            <a:r>
              <a:rPr lang="es-CL" dirty="0"/>
              <a:t>- Revisar las hojas de los lotes una por una es lento y tedioso.</a:t>
            </a:r>
          </a:p>
          <a:p>
            <a:r>
              <a:rPr lang="es-CL" dirty="0"/>
              <a:t>- Don Juan está muy viejo para aprender nuevas tecnologías.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016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5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591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- Don Juan tiene su propio sistema para ordenar los números.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- Es obvio que el algoritmo de Don Juan es correcto. ¿Pero formalmente como se demuestra?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20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298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10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2175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El algoritmo de Don Juan se conoce como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6296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5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35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8E6D-2243-4D06-A158-F16F080E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pequeña ovejería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F0A36-F8D9-4E17-A9C8-72A03F5E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Don Juan tiene 600 ovejas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Cada oveja tiene asignado un número único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El rebaño está dividido en 4 lotes de 150 ovejas c/u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Por cada lote hay una hoja con sus números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Los números de un lote están en cualquier orden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64738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3019-89E1-4554-B240-6CBBD54B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Buscar el menor dato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significa revisar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entero: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Este proceso se hace una vez por cada dato: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veces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La complejidad es entonces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86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3019-89E1-4554-B240-6CBBD54B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También se puede hacer de manera explícita:</a:t>
                </a:r>
              </a:p>
              <a:p>
                <a:pPr marL="0" indent="0">
                  <a:buNone/>
                </a:pPr>
                <a:r>
                  <a:rPr lang="es-CL" dirty="0"/>
                  <a:t>Buscar el mínimo cuesta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, y el siguiente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L" dirty="0"/>
                  <a:t>, y así: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76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086B-81A0-4E53-B79B-725E74AF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57DD2-7968-4C06-A9FA-C675217F8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404" y="1824419"/>
                <a:ext cx="9001596" cy="427322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s-CL" dirty="0"/>
                  <a:t>Selection Sort se puede hacer en un solo </a:t>
                </a:r>
                <a:r>
                  <a:rPr lang="es-CL" b="1" dirty="0">
                    <a:solidFill>
                      <a:schemeClr val="accent2"/>
                    </a:solidFill>
                  </a:rPr>
                  <a:t>arreglo</a:t>
                </a:r>
                <a:r>
                  <a:rPr lang="es-CL" dirty="0"/>
                  <a:t>, ya que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s-CL" dirty="0"/>
                  <a:t>Eso significa que no necesita nada de memoria adicional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s-CL" dirty="0"/>
                  <a:t>Los algoritmos que hacen esto se conocen como </a:t>
                </a:r>
                <a:r>
                  <a:rPr lang="es-CL" i="1" dirty="0"/>
                  <a:t>in place</a:t>
                </a: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b="1" i="1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57DD2-7968-4C06-A9FA-C675217F8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404" y="1824419"/>
                <a:ext cx="9001596" cy="4273222"/>
              </a:xfrm>
              <a:blipFill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08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2822-ACFB-4522-AD18-A9ECD230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pequeña ovejería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68D7-88A4-4771-9626-284680977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Don Juan quiere cambiar 5 ovejas del lote A al lote B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Necesita actualizar el cambio en ambas hojas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¿Cómo lo hace para no tener que volver a ordenar todo?</a:t>
            </a:r>
          </a:p>
        </p:txBody>
      </p:sp>
    </p:spTree>
    <p:extLst>
      <p:ext uri="{BB962C8B-B14F-4D97-AF65-F5344CB8AC3E}">
        <p14:creationId xmlns:p14="http://schemas.microsoft.com/office/powerpoint/2010/main" val="354107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C656-F153-4D91-8E60-660910D1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La pequeña ovejería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4A9-0899-4FF4-91ED-B66EF53E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CL" b="1" dirty="0">
                <a:solidFill>
                  <a:schemeClr val="accent4"/>
                </a:solidFill>
              </a:rPr>
              <a:t>Insertar</a:t>
            </a:r>
            <a:r>
              <a:rPr lang="es-CL" dirty="0"/>
              <a:t> pocos elementos ordenadamente es barato</a:t>
            </a:r>
          </a:p>
          <a:p>
            <a:endParaRPr lang="es-CL" dirty="0"/>
          </a:p>
          <a:p>
            <a:r>
              <a:rPr lang="es-CL" dirty="0"/>
              <a:t>¿Cómo podemos usar esta noción para ordenar?</a:t>
            </a:r>
          </a:p>
        </p:txBody>
      </p:sp>
    </p:spTree>
    <p:extLst>
      <p:ext uri="{BB962C8B-B14F-4D97-AF65-F5344CB8AC3E}">
        <p14:creationId xmlns:p14="http://schemas.microsoft.com/office/powerpoint/2010/main" val="515440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>
                    <a:solidFill>
                      <a:schemeClr val="tx1"/>
                    </a:solidFill>
                  </a:rPr>
                  <a:t>Para la secuencia inicial de datos,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Definir una secuencia ordenada,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inicialmente vacía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Tomar el primer dato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L" dirty="0">
                  <a:solidFill>
                    <a:schemeClr val="tx1"/>
                  </a:solidFill>
                </a:endParaRP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Sacar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 insertarlo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donde le corresponda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Si quedan elementos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42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72EA8-0A15-47C8-8D54-18B7EA8A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dirty="0">
                <a:solidFill>
                  <a:schemeClr val="tx1"/>
                </a:solidFill>
              </a:rPr>
              <a:t>Insertion Sort es correcto</a:t>
            </a:r>
          </a:p>
          <a:p>
            <a:pPr marL="0" indent="0">
              <a:buNone/>
            </a:pPr>
            <a:endParaRPr lang="es-C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dirty="0">
                <a:solidFill>
                  <a:schemeClr val="tx1"/>
                </a:solidFill>
              </a:rPr>
              <a:t>Podemos demostrarlo por inducción</a:t>
            </a:r>
          </a:p>
          <a:p>
            <a:pPr marL="0" indent="0">
              <a:buNone/>
            </a:pP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671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118A-2F9B-4293-8EA7-CC54AD5A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Finitud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5215C-8FC1-4DE1-A37C-15A1BFE21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CL" dirty="0"/>
                  <a:t>En cada paso se saca un elemento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Cuando no quedan elementos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, el algoritmo termina</a:t>
                </a:r>
              </a:p>
              <a:p>
                <a:endParaRPr lang="es-CL" dirty="0"/>
              </a:p>
              <a:p>
                <a:r>
                  <a:rPr lang="es-CL" dirty="0"/>
                  <a:t>La inserción requiere como máximo recorrer todo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Como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son finitos, el algoritmo termina en tiempo finito</a:t>
                </a:r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5215C-8FC1-4DE1-A37C-15A1BFE21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79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3606-B8C8-425B-880B-0263BC41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Correctitud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B354F-97B7-429B-921B-785BCB9E0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48" y="1287532"/>
                <a:ext cx="8732741" cy="490407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CL" sz="2200" dirty="0"/>
                  <a:t>PD: Al terminar el </a:t>
                </a:r>
                <a14:m>
                  <m:oMath xmlns:m="http://schemas.openxmlformats.org/officeDocument/2006/math">
                    <m:r>
                      <a:rPr lang="es-CL" sz="22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200" dirty="0"/>
                  <a:t>-</a:t>
                </a:r>
                <a:r>
                  <a:rPr lang="es-CL" sz="2200" dirty="0" err="1"/>
                  <a:t>ésimo</a:t>
                </a:r>
                <a:r>
                  <a:rPr lang="es-CL" sz="2200" dirty="0"/>
                  <a:t> paso, </a:t>
                </a:r>
                <a14:m>
                  <m:oMath xmlns:m="http://schemas.openxmlformats.org/officeDocument/2006/math">
                    <m:r>
                      <a:rPr lang="es-CL" sz="220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se encuentra ordenada</a:t>
                </a:r>
              </a:p>
              <a:p>
                <a:pPr marL="0" indent="0">
                  <a:buNone/>
                </a:pPr>
                <a:r>
                  <a:rPr lang="es-CL" sz="2200" dirty="0"/>
                  <a:t>Por </a:t>
                </a:r>
                <a:r>
                  <a:rPr lang="es-CL" sz="2200" b="1" dirty="0">
                    <a:solidFill>
                      <a:schemeClr val="accent2"/>
                    </a:solidFill>
                  </a:rPr>
                  <a:t>inducción</a:t>
                </a:r>
                <a:r>
                  <a:rPr lang="es-CL" sz="2200" dirty="0"/>
                  <a:t> sobre </a:t>
                </a:r>
                <a14:m>
                  <m:oMath xmlns:m="http://schemas.openxmlformats.org/officeDocument/2006/math">
                    <m:r>
                      <a:rPr lang="es-CL" sz="22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sz="2200" dirty="0"/>
              </a:p>
              <a:p>
                <a:pPr marL="0" indent="0">
                  <a:buNone/>
                </a:pPr>
                <a:r>
                  <a:rPr lang="es-CL" sz="2200" b="1" dirty="0"/>
                  <a:t>Caso Base</a:t>
                </a:r>
                <a:r>
                  <a:rPr lang="es-CL" sz="2200" dirty="0"/>
                  <a:t>: Después del paso 1,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tiene un solo dato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CL" sz="2200" dirty="0"/>
                  <a:t> </a:t>
                </a:r>
                <a14:m>
                  <m:oMath xmlns:m="http://schemas.openxmlformats.org/officeDocument/2006/math">
                    <m:r>
                      <a:rPr lang="es-CL" sz="22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</a:t>
                </a:r>
              </a:p>
              <a:p>
                <a:pPr marL="0" indent="0">
                  <a:buNone/>
                </a:pPr>
                <a:r>
                  <a:rPr lang="es-CL" sz="2200" b="1"/>
                  <a:t>Hipótesis Inductiva: </a:t>
                </a:r>
                <a:r>
                  <a:rPr lang="es-CL" sz="2200" dirty="0"/>
                  <a:t>Después del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200" b="1" dirty="0"/>
                  <a:t>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</a:t>
                </a:r>
              </a:p>
              <a:p>
                <a:pPr marL="0" indent="0">
                  <a:buNone/>
                </a:pPr>
                <a:r>
                  <a:rPr lang="es-CL" sz="2200" dirty="0"/>
                  <a:t>Toca 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200" dirty="0"/>
                  <a:t>. Extraemos el primer elemento de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200" dirty="0"/>
                  <a:t>, y lo insertamos ordenadamente en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. Termina 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200" dirty="0"/>
                  <a:t>. Si la </a:t>
                </a:r>
                <a:r>
                  <a:rPr lang="es-CL" sz="2200" b="1" dirty="0">
                    <a:solidFill>
                      <a:schemeClr val="accent4"/>
                    </a:solidFill>
                  </a:rPr>
                  <a:t>inserción</a:t>
                </a:r>
                <a:r>
                  <a:rPr lang="es-CL" sz="2200" dirty="0"/>
                  <a:t> fue correcta, entonces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ordenada.</a:t>
                </a:r>
              </a:p>
              <a:p>
                <a:pPr marL="0" indent="0">
                  <a:buNone/>
                </a:pPr>
                <a:r>
                  <a:rPr lang="es-CL" sz="2200" dirty="0"/>
                  <a:t>En particular, al terminar el algoritmo después del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200" dirty="0"/>
                  <a:t>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ordenada.</a:t>
                </a:r>
              </a:p>
              <a:p>
                <a:endParaRPr lang="es-CL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B354F-97B7-429B-921B-785BCB9E0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48" y="1287532"/>
                <a:ext cx="8732741" cy="4904072"/>
              </a:xfrm>
              <a:blipFill>
                <a:blip r:embed="rId3"/>
                <a:stretch>
                  <a:fillRect l="-907" r="-837" b="-347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425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5831-E37D-4180-A88F-80168EF1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Inserción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93FFC-207A-4FF8-B2AE-E9F5389A2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>
            <a:normAutofit/>
          </a:bodyPr>
          <a:lstStyle/>
          <a:p>
            <a:r>
              <a:rPr lang="es-CL" sz="2400" dirty="0"/>
              <a:t>Como se hace la </a:t>
            </a:r>
            <a:r>
              <a:rPr lang="es-CL" sz="2400" b="1" dirty="0">
                <a:solidFill>
                  <a:schemeClr val="accent4"/>
                </a:solidFill>
              </a:rPr>
              <a:t>inserción</a:t>
            </a:r>
            <a:r>
              <a:rPr lang="es-CL" sz="2400" dirty="0"/>
              <a:t> depende de la estructura</a:t>
            </a:r>
          </a:p>
          <a:p>
            <a:endParaRPr lang="es-CL" sz="2400" dirty="0"/>
          </a:p>
          <a:p>
            <a:r>
              <a:rPr lang="es-CL" sz="2400" dirty="0"/>
              <a:t>Se suele usar </a:t>
            </a:r>
            <a:r>
              <a:rPr lang="es-CL" sz="2400" b="1" dirty="0">
                <a:solidFill>
                  <a:schemeClr val="accent2"/>
                </a:solidFill>
              </a:rPr>
              <a:t>arreglos</a:t>
            </a:r>
            <a:r>
              <a:rPr lang="es-CL" sz="2400" dirty="0"/>
              <a:t>, pero también se puede usar </a:t>
            </a:r>
            <a:r>
              <a:rPr lang="es-CL" sz="2400" b="1" dirty="0">
                <a:solidFill>
                  <a:schemeClr val="accent2"/>
                </a:solidFill>
              </a:rPr>
              <a:t>listas ligadas</a:t>
            </a:r>
          </a:p>
          <a:p>
            <a:endParaRPr lang="es-CL" sz="2400" dirty="0"/>
          </a:p>
          <a:p>
            <a:r>
              <a:rPr lang="es-CL" sz="2400" dirty="0"/>
              <a:t>En cualquier caso, el algoritmo no necesita memoria adicional</a:t>
            </a:r>
          </a:p>
          <a:p>
            <a:endParaRPr lang="es-CL" sz="2400" dirty="0"/>
          </a:p>
          <a:p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6254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896E5A-D565-4C7A-A653-68C94DBFB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0320" y="-2857500"/>
            <a:ext cx="129540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15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Insertar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B8916-898E-4B2B-AB71-2102EAA6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L" sz="2700" dirty="0"/>
              <a:t>Primero, hay que buscar donde corresponde insertar el elemento</a:t>
            </a:r>
          </a:p>
          <a:p>
            <a:endParaRPr lang="es-CL" sz="2700" dirty="0"/>
          </a:p>
          <a:p>
            <a:pPr marL="0" indent="0">
              <a:buNone/>
            </a:pPr>
            <a:r>
              <a:rPr lang="es-CL" sz="2700" dirty="0"/>
              <a:t>Luego hay que llevar a cabo la inserción</a:t>
            </a:r>
          </a:p>
          <a:p>
            <a:endParaRPr lang="es-CL" sz="2700" dirty="0"/>
          </a:p>
          <a:p>
            <a:pPr marL="0" indent="0">
              <a:buNone/>
            </a:pPr>
            <a:r>
              <a:rPr lang="es-CL" sz="2700" dirty="0"/>
              <a:t>¿Cuál es la complejidad </a:t>
            </a:r>
            <a:r>
              <a:rPr lang="es-CL" dirty="0"/>
              <a:t>usando </a:t>
            </a:r>
            <a:r>
              <a:rPr lang="es-CL" b="1" dirty="0">
                <a:solidFill>
                  <a:schemeClr val="accent2"/>
                </a:solidFill>
              </a:rPr>
              <a:t>arreglos</a:t>
            </a:r>
            <a:r>
              <a:rPr lang="es-CL" dirty="0"/>
              <a:t>? ¿Y con </a:t>
            </a:r>
            <a:r>
              <a:rPr lang="es-CL" b="1" dirty="0">
                <a:solidFill>
                  <a:schemeClr val="accent2"/>
                </a:solidFill>
              </a:rPr>
              <a:t>listas ligadas</a:t>
            </a:r>
            <a:r>
              <a:rPr lang="es-C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8234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502C-8C97-4950-BCC5-ACA34D3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Insertar en un Arreglo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CL" sz="2400" dirty="0"/>
                  <a:t>El primer paso podemos hacerlo en </a:t>
                </a:r>
                <a14:m>
                  <m:oMath xmlns:m="http://schemas.openxmlformats.org/officeDocument/2006/math">
                    <m:r>
                      <a:rPr lang="es-CL" sz="240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sz="240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sz="240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sz="240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sz="240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CL" sz="2400" dirty="0"/>
                  <a:t> con búsqueda binaria</a:t>
                </a:r>
              </a:p>
              <a:p>
                <a:endParaRPr lang="es-CL" sz="2400" dirty="0"/>
              </a:p>
              <a:p>
                <a:pPr marL="0" indent="0">
                  <a:buNone/>
                </a:pPr>
                <a:r>
                  <a:rPr lang="es-CL" sz="2400" dirty="0"/>
                  <a:t>Para insertar hay que desplazar todos los elementos, lo que es </a:t>
                </a:r>
                <a14:m>
                  <m:oMath xmlns:m="http://schemas.openxmlformats.org/officeDocument/2006/math">
                    <m:r>
                      <a:rPr lang="es-CL" sz="240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sz="2400" dirty="0"/>
              </a:p>
              <a:p>
                <a:endParaRPr lang="es-CL" sz="2400" dirty="0"/>
              </a:p>
              <a:p>
                <a:pPr marL="0" indent="0">
                  <a:buNone/>
                </a:pPr>
                <a:r>
                  <a:rPr lang="es-CL" sz="2400" dirty="0"/>
                  <a:t>Por lo tanto, en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arreglos</a:t>
                </a:r>
                <a:r>
                  <a:rPr lang="es-CL" sz="2400" dirty="0"/>
                  <a:t> </a:t>
                </a:r>
                <a:r>
                  <a:rPr lang="es-CL" sz="2400" b="1" dirty="0">
                    <a:solidFill>
                      <a:schemeClr val="accent4"/>
                    </a:solidFill>
                  </a:rPr>
                  <a:t>insertar</a:t>
                </a:r>
                <a:r>
                  <a:rPr lang="es-CL" sz="2400" dirty="0"/>
                  <a:t> es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19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502C-8C97-4950-BCC5-ACA34D3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Insertar en una Lista Ligada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CL" sz="2400" dirty="0"/>
                  <a:t>Para el primer paso es necesario revisar la lista entera, en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sz="2400" dirty="0"/>
              </a:p>
              <a:p>
                <a:pPr marL="0" indent="0">
                  <a:buNone/>
                </a:pPr>
                <a:endParaRPr lang="es-CL" sz="2400" dirty="0"/>
              </a:p>
              <a:p>
                <a:pPr marL="0" indent="0">
                  <a:buNone/>
                </a:pPr>
                <a:r>
                  <a:rPr lang="es-CL" sz="2400" dirty="0"/>
                  <a:t>Teniendo el nodo donde corresponde insertar, hacerlo es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s-CL" sz="2400" dirty="0"/>
              </a:p>
              <a:p>
                <a:endParaRPr lang="es-CL" sz="2400" dirty="0"/>
              </a:p>
              <a:p>
                <a:pPr marL="0" indent="0">
                  <a:buNone/>
                </a:pPr>
                <a:r>
                  <a:rPr lang="es-CL" sz="2400" dirty="0"/>
                  <a:t>Por lo tanto, en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listas </a:t>
                </a:r>
                <a:r>
                  <a:rPr lang="es-CL" sz="2400" b="1" dirty="0">
                    <a:solidFill>
                      <a:schemeClr val="accent4"/>
                    </a:solidFill>
                  </a:rPr>
                  <a:t>insertar</a:t>
                </a:r>
                <a:r>
                  <a:rPr lang="es-CL" sz="2400" dirty="0"/>
                  <a:t> es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069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31EE-9C00-4106-AF2D-C883AB04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Insertion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1B493-44E5-40B0-9DEF-50B8559C2A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En cualquier caso, es necesario realizar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inserciones</a:t>
                </a:r>
              </a:p>
              <a:p>
                <a:endParaRPr lang="es-CL" dirty="0"/>
              </a:p>
              <a:p>
                <a:r>
                  <a:rPr lang="es-CL" dirty="0"/>
                  <a:t>Cada una cuesta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Por lo que la complejidad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1B493-44E5-40B0-9DEF-50B8559C2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685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9142-3E3D-4379-8E1A-93A42CC7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Actividad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0868-3ED8-4875-8500-02FD301D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la ayudantía de este viernes necesitan lo siguiente: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  Haber leído y seguido la guía de instalación de </a:t>
            </a:r>
            <a:r>
              <a:rPr lang="es-CL" b="1" dirty="0">
                <a:solidFill>
                  <a:schemeClr val="accent2"/>
                </a:solidFill>
              </a:rPr>
              <a:t>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L" dirty="0"/>
              <a:t> Haber leído la guía de </a:t>
            </a:r>
            <a:r>
              <a:rPr lang="es-CL" b="1" dirty="0">
                <a:solidFill>
                  <a:schemeClr val="accent2"/>
                </a:solidFill>
              </a:rPr>
              <a:t>arreglos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  Haber leído la guía de </a:t>
            </a:r>
            <a:r>
              <a:rPr lang="es-CL" b="1" dirty="0">
                <a:solidFill>
                  <a:schemeClr val="accent2"/>
                </a:solidFill>
              </a:rPr>
              <a:t>punteros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1"/>
                </a:solidFill>
              </a:rPr>
              <a:t>   Traer su computador con todo listo para trabajar en C</a:t>
            </a:r>
          </a:p>
        </p:txBody>
      </p:sp>
    </p:spTree>
    <p:extLst>
      <p:ext uri="{BB962C8B-B14F-4D97-AF65-F5344CB8AC3E}">
        <p14:creationId xmlns:p14="http://schemas.microsoft.com/office/powerpoint/2010/main" val="148431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130F-0010-4CAB-8DA6-A2131325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pequeña ovejería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2993-DE27-437B-A32D-99A8F6133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Don Juan suele encontrar una oveja separada de su lote</a:t>
            </a:r>
          </a:p>
          <a:p>
            <a:r>
              <a:rPr lang="es-CL" dirty="0"/>
              <a:t>¿Cómo puede saber fácilmente a que lote pertenece?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3553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44CF-30FF-4412-B4D7-B6493DB4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Definición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CA56B-892C-452F-B533-04C61EA35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0" y="1824419"/>
                <a:ext cx="8771515" cy="4273222"/>
              </a:xfrm>
            </p:spPr>
            <p:txBody>
              <a:bodyPr/>
              <a:lstStyle/>
              <a:p>
                <a:r>
                  <a:rPr lang="es-CL" dirty="0"/>
                  <a:t>Una secuencia de números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L" dirty="0"/>
                  <a:t> se dice </a:t>
                </a:r>
                <a:r>
                  <a:rPr lang="es-CL" b="1" dirty="0">
                    <a:solidFill>
                      <a:schemeClr val="accent2"/>
                    </a:solidFill>
                  </a:rPr>
                  <a:t>ordenada</a:t>
                </a:r>
                <a:r>
                  <a:rPr lang="es-CL" dirty="0"/>
                  <a:t> si cumple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L" dirty="0"/>
                  <a:t> 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¿Qué es entonces </a:t>
                </a:r>
                <a:r>
                  <a:rPr lang="es-CL" b="1" dirty="0">
                    <a:solidFill>
                      <a:schemeClr val="accent2"/>
                    </a:solidFill>
                  </a:rPr>
                  <a:t>ordenar</a:t>
                </a:r>
                <a:r>
                  <a:rPr lang="es-CL" dirty="0">
                    <a:solidFill>
                      <a:schemeClr val="tx1"/>
                    </a:solidFill>
                  </a:rPr>
                  <a:t> una secuencia de números?</a:t>
                </a: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CA56B-892C-452F-B533-04C61EA35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" y="1824419"/>
                <a:ext cx="8771515" cy="4273222"/>
              </a:xfrm>
              <a:blipFill>
                <a:blip r:embed="rId3"/>
                <a:stretch>
                  <a:fillRect l="-139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8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7939-1253-40DB-901D-C5244A7E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Don 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F352-4E4C-4398-820D-53DE8793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De la hoja original, tomar el número más pequeño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Tacharlo en la hoja original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Escribirlo al final de la hoja nueva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Si quedan números en la hoja original, volver al </a:t>
            </a:r>
            <a:r>
              <a:rPr lang="es-CL" dirty="0">
                <a:solidFill>
                  <a:schemeClr val="accent2"/>
                </a:solidFill>
              </a:rPr>
              <a:t>1.</a:t>
            </a:r>
          </a:p>
          <a:p>
            <a:pPr marL="514350" indent="-514350">
              <a:buFont typeface="+mj-lt"/>
              <a:buAutoNum type="arabicPeriod"/>
            </a:pPr>
            <a:endParaRPr lang="es-CL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CL" dirty="0">
                <a:solidFill>
                  <a:schemeClr val="tx1"/>
                </a:solidFill>
              </a:rPr>
              <a:t>¿Es correcto el algoritmo de Don Juan?</a:t>
            </a:r>
          </a:p>
          <a:p>
            <a:pPr marL="514350" indent="-514350">
              <a:buFont typeface="+mj-lt"/>
              <a:buAutoNum type="arabicPeriod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4309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C5A1-AFAE-408E-9FD5-FFF1F31E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Definición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39DB-BC20-467E-A009-7F022FB93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 algoritmo se dice </a:t>
            </a:r>
            <a:r>
              <a:rPr lang="es-CL" b="1" dirty="0">
                <a:solidFill>
                  <a:schemeClr val="accent2"/>
                </a:solidFill>
              </a:rPr>
              <a:t>correcto</a:t>
            </a:r>
            <a:r>
              <a:rPr lang="es-CL" dirty="0"/>
              <a:t> si cumple que: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 Termina en una cantidad finita de pasos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 Cumple su propósito</a:t>
            </a:r>
          </a:p>
        </p:txBody>
      </p:sp>
    </p:spTree>
    <p:extLst>
      <p:ext uri="{BB962C8B-B14F-4D97-AF65-F5344CB8AC3E}">
        <p14:creationId xmlns:p14="http://schemas.microsoft.com/office/powerpoint/2010/main" val="51598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F1F7-F756-4DAC-A0A2-5E9E875B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Don 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FB6E-2230-49AB-8030-E0A1BE41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sz="3200" dirty="0"/>
              <a:t>Demuestre que el algoritmo de Don Juan es correcto</a:t>
            </a:r>
          </a:p>
          <a:p>
            <a:endParaRPr lang="es-CL" sz="3200" dirty="0"/>
          </a:p>
          <a:p>
            <a:r>
              <a:rPr lang="es-CL" sz="3200" dirty="0"/>
              <a:t>Es decir</a:t>
            </a:r>
          </a:p>
          <a:p>
            <a:pPr lvl="1"/>
            <a:r>
              <a:rPr lang="es-CL" sz="2800" dirty="0"/>
              <a:t>Termina en una cantidad finita de pasos</a:t>
            </a:r>
          </a:p>
          <a:p>
            <a:pPr lvl="1"/>
            <a:r>
              <a:rPr lang="es-CL" sz="2800" dirty="0"/>
              <a:t>Cumple su propósito: </a:t>
            </a:r>
            <a:r>
              <a:rPr lang="es-CL" sz="2800" b="1" dirty="0">
                <a:solidFill>
                  <a:schemeClr val="accent2"/>
                </a:solidFill>
              </a:rPr>
              <a:t>ordenar</a:t>
            </a:r>
            <a:r>
              <a:rPr lang="es-CL" sz="2800" dirty="0">
                <a:solidFill>
                  <a:schemeClr val="accent2"/>
                </a:solidFill>
              </a:rPr>
              <a:t> </a:t>
            </a:r>
            <a:r>
              <a:rPr lang="es-CL" sz="2800" dirty="0">
                <a:solidFill>
                  <a:schemeClr val="tx1"/>
                </a:solidFill>
              </a:rPr>
              <a:t>los datos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9392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>
                    <a:solidFill>
                      <a:schemeClr val="tx1"/>
                    </a:solidFill>
                  </a:rPr>
                  <a:t>Para la secuencia inicial de datos,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Definir una secuencia ordenada,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inicialmente vacía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Buscar el menor dato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L" dirty="0">
                  <a:solidFill>
                    <a:schemeClr val="tx1"/>
                  </a:solidFill>
                </a:endParaRP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Sacar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 insertarlo al final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>
                  <a:solidFill>
                    <a:schemeClr val="tx1"/>
                  </a:solidFill>
                </a:endParaRP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Si quedan elementos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62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7345-C8BF-4A29-AB61-8CFA2E9B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1A5D-C321-42D6-9049-4B0EC5BF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2" y="1824419"/>
            <a:ext cx="8641076" cy="4273222"/>
          </a:xfrm>
        </p:spPr>
        <p:txBody>
          <a:bodyPr/>
          <a:lstStyle/>
          <a:p>
            <a:r>
              <a:rPr lang="es-CL" dirty="0"/>
              <a:t>¿Cuál es la complejidad de este algoritmo?</a:t>
            </a:r>
          </a:p>
        </p:txBody>
      </p:sp>
    </p:spTree>
    <p:extLst>
      <p:ext uri="{BB962C8B-B14F-4D97-AF65-F5344CB8AC3E}">
        <p14:creationId xmlns:p14="http://schemas.microsoft.com/office/powerpoint/2010/main" val="2897002031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279</TotalTime>
  <Words>1037</Words>
  <Application>Microsoft Office PowerPoint</Application>
  <PresentationFormat>On-screen Show (4:3)</PresentationFormat>
  <Paragraphs>163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IIC2133</vt:lpstr>
      <vt:lpstr>La pequeña ovejería</vt:lpstr>
      <vt:lpstr>PowerPoint Presentation</vt:lpstr>
      <vt:lpstr>La pequeña ovejería</vt:lpstr>
      <vt:lpstr>Definición</vt:lpstr>
      <vt:lpstr>El algoritmo de Don Juan</vt:lpstr>
      <vt:lpstr>Definición</vt:lpstr>
      <vt:lpstr>El algoritmo de Don Juan</vt:lpstr>
      <vt:lpstr>Selection Sort</vt:lpstr>
      <vt:lpstr>Selection Sort</vt:lpstr>
      <vt:lpstr>Complejidad de Selection Sort</vt:lpstr>
      <vt:lpstr>Complejidad de Selection Sort</vt:lpstr>
      <vt:lpstr>Selection Sort</vt:lpstr>
      <vt:lpstr>La pequeña ovejería</vt:lpstr>
      <vt:lpstr>La pequeña ovejería</vt:lpstr>
      <vt:lpstr>Insertion Sort</vt:lpstr>
      <vt:lpstr>Insertion Sort</vt:lpstr>
      <vt:lpstr>Finitud</vt:lpstr>
      <vt:lpstr>Correctitud</vt:lpstr>
      <vt:lpstr>Inserción</vt:lpstr>
      <vt:lpstr>Insertar</vt:lpstr>
      <vt:lpstr>Insertar en un Arreglo</vt:lpstr>
      <vt:lpstr>Insertar en una Lista Ligada</vt:lpstr>
      <vt:lpstr>Complejidad de Insertion Sort</vt:lpstr>
      <vt:lpstr>Actividad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pequeña ovejería</dc:title>
  <dc:creator>Vicente Errázuriz Quiroga</dc:creator>
  <cp:lastModifiedBy>Vicente Errázuriz Quiroga</cp:lastModifiedBy>
  <cp:revision>14</cp:revision>
  <dcterms:created xsi:type="dcterms:W3CDTF">2018-02-28T22:04:52Z</dcterms:created>
  <dcterms:modified xsi:type="dcterms:W3CDTF">2018-03-07T20:48:08Z</dcterms:modified>
</cp:coreProperties>
</file>