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4"/>
  </p:notesMasterIdLst>
  <p:sldIdLst>
    <p:sldId id="257" r:id="rId2"/>
    <p:sldId id="258" r:id="rId3"/>
    <p:sldId id="261" r:id="rId4"/>
    <p:sldId id="259" r:id="rId5"/>
    <p:sldId id="262" r:id="rId6"/>
    <p:sldId id="264" r:id="rId7"/>
    <p:sldId id="265" r:id="rId8"/>
    <p:sldId id="274" r:id="rId9"/>
    <p:sldId id="275" r:id="rId10"/>
    <p:sldId id="278" r:id="rId11"/>
    <p:sldId id="279" r:id="rId12"/>
    <p:sldId id="276" r:id="rId13"/>
    <p:sldId id="277" r:id="rId14"/>
    <p:sldId id="281" r:id="rId15"/>
    <p:sldId id="288" r:id="rId16"/>
    <p:sldId id="289" r:id="rId17"/>
    <p:sldId id="283" r:id="rId18"/>
    <p:sldId id="284" r:id="rId19"/>
    <p:sldId id="286" r:id="rId20"/>
    <p:sldId id="285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8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A3-EFA0-4F8F-8DCF-3DB05C2BC51A}" type="datetimeFigureOut">
              <a:rPr lang="es-CL" smtClean="0"/>
              <a:t>29-03-2018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381E-6540-4CC7-BC03-B9BFC0C5606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3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88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hacemos el mismo procedimiento que antes…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83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 esto no nos está sirviendo.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06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Siguiendo el mismo esquema de antes, X es el primer nodo desbalanceado de abajo hacia arriba, Y </a:t>
            </a:r>
            <a:r>
              <a:rPr lang="es-CL" dirty="0" err="1"/>
              <a:t>y</a:t>
            </a:r>
            <a:r>
              <a:rPr lang="es-CL" dirty="0"/>
              <a:t> Z son los siguientes nodos en la ruta de la inserción. Debemos modificar este árbol para caer en el caso anterior (que sí sabemos resolver)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58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esto Rotamos Y-Z hacia la izquierda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503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usamos la misma solución que para el primer caso, rotando Z-X hacia la derecha.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7472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X es K, Y es F, y Z es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40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Una sola rotación simple o una sola rotación doble. En cualquier caso, es necesario recorrer el árbol entero de abajo hacia arriba para asegurar que no se desbalanceó, por lo que el costo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Una sola rotación simple o una sola rotación doble. En cualquier caso, es necesario recorrer el árbol entero de abajo hacia arriba para asegurar que no se desbalanceó, por lo que el costo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 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72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448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no! Ojo que estos árboles solo representan la altura, no la cantidad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85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 caso tiene mas sentido, PERO no es posible que se cumpla recursivamente a menos de que la cantidad de datos sea potencia de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96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¿Quizás? Es más razonable que pedir que ambos árboles tengan la misma altura.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98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11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X e Y son los nodos que van camino a la inserción, a partir del primer nodo desbalanceado de abajo hacia arriba,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0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se rota el árbol hacia la derecha, en torno a la arista X-Y.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40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el pivote de la rotación es la arista F-K: K es el primer nodo desbalanceado de abajo hacia arriba, y F es el anterior. (nótese que T también está desbalanceado).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96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distinto árbol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</p:spPr>
            <p:txBody>
              <a:bodyPr>
                <a:normAutofit fontScale="92500" lnSpcReduction="10000"/>
              </a:bodyPr>
              <a:lstStyle/>
              <a:p>
                <a:pPr algn="ctr"/>
                <a:r>
                  <a:rPr lang="es-CL" dirty="0"/>
                  <a:t>¡No podemos garantizar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  <a:blipFill>
                <a:blip r:embed="rId3"/>
                <a:stretch>
                  <a:fillRect b="-118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1734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¡Rotación!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AA33D-194B-49B9-8125-64BADB111499}"/>
              </a:ext>
            </a:extLst>
          </p:cNvPr>
          <p:cNvCxnSpPr>
            <a:endCxn id="27" idx="0"/>
          </p:cNvCxnSpPr>
          <p:nvPr/>
        </p:nvCxnSpPr>
        <p:spPr>
          <a:xfrm flipH="1">
            <a:off x="3083635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5BCB7A-53B9-42C9-873A-C7CAC2DE851B}"/>
              </a:ext>
            </a:extLst>
          </p:cNvPr>
          <p:cNvSpPr/>
          <p:nvPr/>
        </p:nvSpPr>
        <p:spPr>
          <a:xfrm>
            <a:off x="2835576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8040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Luego de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balancear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7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60E7257-0A01-44EB-965E-688FED72E605}"/>
              </a:ext>
            </a:extLst>
          </p:cNvPr>
          <p:cNvSpPr/>
          <p:nvPr/>
        </p:nvSpPr>
        <p:spPr>
          <a:xfrm>
            <a:off x="3759222" y="1823200"/>
            <a:ext cx="1489901" cy="67608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A4C917-1FCC-41C0-BAF6-CB233C7C1F86}"/>
              </a:ext>
            </a:extLst>
          </p:cNvPr>
          <p:cNvCxnSpPr>
            <a:stCxn id="25" idx="3"/>
            <a:endCxn id="22" idx="0"/>
          </p:cNvCxnSpPr>
          <p:nvPr/>
        </p:nvCxnSpPr>
        <p:spPr>
          <a:xfrm flipH="1">
            <a:off x="5847170" y="1896495"/>
            <a:ext cx="815410" cy="122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CCB91-B532-40CD-A9BA-DBFBB6679A19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7013388" y="1896495"/>
            <a:ext cx="725836" cy="45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/>
                  <a:t>Luego de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03994DC-2400-43E6-B996-336DD144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12753"/>
            <a:ext cx="8641076" cy="691254"/>
          </a:xfrm>
        </p:spPr>
        <p:txBody>
          <a:bodyPr>
            <a:normAutofit lnSpcReduction="10000"/>
          </a:bodyPr>
          <a:lstStyle/>
          <a:p>
            <a:pPr algn="ctr"/>
            <a:r>
              <a:rPr lang="es-CL" dirty="0"/>
              <a:t>Esto no está sirviendo…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/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/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/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0655941-B794-49F4-95CC-BE1CA43D59D1}"/>
              </a:ext>
            </a:extLst>
          </p:cNvPr>
          <p:cNvSpPr/>
          <p:nvPr/>
        </p:nvSpPr>
        <p:spPr>
          <a:xfrm>
            <a:off x="6589925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7F3A7-57CB-48F8-A075-39CFACF5F5EA}"/>
              </a:ext>
            </a:extLst>
          </p:cNvPr>
          <p:cNvSpPr/>
          <p:nvPr/>
        </p:nvSpPr>
        <p:spPr>
          <a:xfrm>
            <a:off x="7491165" y="235565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D088B-2321-46D2-AFBC-3556DFF85256}"/>
              </a:ext>
            </a:extLst>
          </p:cNvPr>
          <p:cNvCxnSpPr>
            <a:stCxn id="26" idx="3"/>
            <a:endCxn id="23" idx="0"/>
          </p:cNvCxnSpPr>
          <p:nvPr/>
        </p:nvCxnSpPr>
        <p:spPr>
          <a:xfrm flipH="1">
            <a:off x="7097821" y="2779119"/>
            <a:ext cx="465999" cy="79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AA04B-8A6E-40CF-A8FD-DDE52FF19B62}"/>
              </a:ext>
            </a:extLst>
          </p:cNvPr>
          <p:cNvCxnSpPr>
            <a:stCxn id="26" idx="5"/>
            <a:endCxn id="24" idx="0"/>
          </p:cNvCxnSpPr>
          <p:nvPr/>
        </p:nvCxnSpPr>
        <p:spPr>
          <a:xfrm>
            <a:off x="7914628" y="2779119"/>
            <a:ext cx="433844" cy="25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1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Entremos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7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Convirtámoslo en el primer caso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C86DF32B-A182-4373-869F-BF1BC90959CF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BA2E94-7893-4699-B984-8B018DE34190}"/>
              </a:ext>
            </a:extLst>
          </p:cNvPr>
          <p:cNvSpPr/>
          <p:nvPr/>
        </p:nvSpPr>
        <p:spPr>
          <a:xfrm>
            <a:off x="6056877" y="2228233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735E8A-71F8-4E4B-9D5B-4C7161A9B0D3}"/>
              </a:ext>
            </a:extLst>
          </p:cNvPr>
          <p:cNvSpPr/>
          <p:nvPr/>
        </p:nvSpPr>
        <p:spPr>
          <a:xfrm>
            <a:off x="5479412" y="3058485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02B893A3-9A85-46AE-8A6D-DABDBF64131C}"/>
                  </a:ext>
                </a:extLst>
              </p:cNvPr>
              <p:cNvSpPr/>
              <p:nvPr/>
            </p:nvSpPr>
            <p:spPr>
              <a:xfrm>
                <a:off x="4764975" y="4142794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02B893A3-9A85-46AE-8A6D-DABDBF641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5" y="4142794"/>
                <a:ext cx="895118" cy="2002033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8353AD1-18AD-4065-9922-B7E1405EF68A}"/>
                  </a:ext>
                </a:extLst>
              </p:cNvPr>
              <p:cNvSpPr/>
              <p:nvPr/>
            </p:nvSpPr>
            <p:spPr>
              <a:xfrm>
                <a:off x="5851183" y="399359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8353AD1-18AD-4065-9922-B7E1405EF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83" y="3993594"/>
                <a:ext cx="782550" cy="2158853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F79DD209-2A29-4EE4-93B3-DFA733216D23}"/>
                  </a:ext>
                </a:extLst>
              </p:cNvPr>
              <p:cNvSpPr/>
              <p:nvPr/>
            </p:nvSpPr>
            <p:spPr>
              <a:xfrm>
                <a:off x="6838627" y="3468519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F79DD209-2A29-4EE4-93B3-DFA733216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27" y="3468519"/>
                <a:ext cx="701616" cy="1659518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9CD1F09-AA05-47EB-81BC-62EF6849C394}"/>
                  </a:ext>
                </a:extLst>
              </p:cNvPr>
              <p:cNvSpPr/>
              <p:nvPr/>
            </p:nvSpPr>
            <p:spPr>
              <a:xfrm>
                <a:off x="7849218" y="2513425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9CD1F09-AA05-47EB-81BC-62EF6849C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218" y="2513425"/>
                <a:ext cx="766564" cy="2615869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E47F2E-81BB-4D75-B67F-B0509C622835}"/>
              </a:ext>
            </a:extLst>
          </p:cNvPr>
          <p:cNvCxnSpPr>
            <a:stCxn id="25" idx="3"/>
            <a:endCxn id="26" idx="0"/>
          </p:cNvCxnSpPr>
          <p:nvPr/>
        </p:nvCxnSpPr>
        <p:spPr>
          <a:xfrm flipH="1">
            <a:off x="5212534" y="3481948"/>
            <a:ext cx="339533" cy="66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DFF27-5925-4738-981E-B310DAAFBD14}"/>
              </a:ext>
            </a:extLst>
          </p:cNvPr>
          <p:cNvCxnSpPr>
            <a:stCxn id="25" idx="5"/>
            <a:endCxn id="28" idx="0"/>
          </p:cNvCxnSpPr>
          <p:nvPr/>
        </p:nvCxnSpPr>
        <p:spPr>
          <a:xfrm>
            <a:off x="5902875" y="3481948"/>
            <a:ext cx="339583" cy="51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874379-5A77-4C2F-ADA9-5C9613DB5891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727471" y="2651696"/>
            <a:ext cx="402061" cy="406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07F142-7790-4BCA-9FB1-4163EB5CD850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6480340" y="2651696"/>
            <a:ext cx="709095" cy="816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1F17C-8CD3-47DD-8C27-F6976ECC74E1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 flipH="1">
            <a:off x="6304936" y="1923301"/>
            <a:ext cx="709095" cy="304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5487BF-2CE6-4D08-9B91-C9148FE9F25D}"/>
              </a:ext>
            </a:extLst>
          </p:cNvPr>
          <p:cNvCxnSpPr>
            <a:stCxn id="21" idx="5"/>
            <a:endCxn id="30" idx="0"/>
          </p:cNvCxnSpPr>
          <p:nvPr/>
        </p:nvCxnSpPr>
        <p:spPr>
          <a:xfrm>
            <a:off x="7364839" y="1923301"/>
            <a:ext cx="867661" cy="590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F980A9E-A90A-4351-B810-B0FDF25B90F1}"/>
              </a:ext>
            </a:extLst>
          </p:cNvPr>
          <p:cNvSpPr/>
          <p:nvPr/>
        </p:nvSpPr>
        <p:spPr>
          <a:xfrm>
            <a:off x="6941376" y="149983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4268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Solucionémoslo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86DF32B-A182-4373-869F-BF1BC90959CF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E59589-1FBB-4F86-98F8-AC34ACFF403D}"/>
              </a:ext>
            </a:extLst>
          </p:cNvPr>
          <p:cNvSpPr/>
          <p:nvPr/>
        </p:nvSpPr>
        <p:spPr>
          <a:xfrm>
            <a:off x="5582236" y="226993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6C0901-6BA0-4F44-8919-3A05B19B0146}"/>
              </a:ext>
            </a:extLst>
          </p:cNvPr>
          <p:cNvSpPr/>
          <p:nvPr/>
        </p:nvSpPr>
        <p:spPr>
          <a:xfrm>
            <a:off x="6614503" y="140037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29F14B-8686-48E7-B3CB-8F829256F098}"/>
              </a:ext>
            </a:extLst>
          </p:cNvPr>
          <p:cNvSpPr/>
          <p:nvPr/>
        </p:nvSpPr>
        <p:spPr>
          <a:xfrm>
            <a:off x="7612624" y="229875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1E5C33-F74E-4BCC-AA23-1E02DE929A44}"/>
                  </a:ext>
                </a:extLst>
              </p:cNvPr>
              <p:cNvSpPr/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1E5C33-F74E-4BCC-AA23-1E02DE929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C00119C4-3A28-48C6-B8B0-169B82461A27}"/>
                  </a:ext>
                </a:extLst>
              </p:cNvPr>
              <p:cNvSpPr/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C00119C4-3A28-48C6-B8B0-169B82461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AC217C6E-5511-4B8A-AB2C-D485B1E351F2}"/>
                  </a:ext>
                </a:extLst>
              </p:cNvPr>
              <p:cNvSpPr/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AC217C6E-5511-4B8A-AB2C-D485B1E35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19461CF5-FE55-4F24-8CAF-3E3B1FCF130D}"/>
                  </a:ext>
                </a:extLst>
              </p:cNvPr>
              <p:cNvSpPr/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19461CF5-FE55-4F24-8CAF-3E3B1FCF1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5B81C7-0201-44E9-ACD5-FC2486EBF4E3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5294698" y="2693400"/>
            <a:ext cx="360193" cy="95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0F394F-A802-4CFB-9D12-09A26DD447A0}"/>
              </a:ext>
            </a:extLst>
          </p:cNvPr>
          <p:cNvCxnSpPr>
            <a:stCxn id="34" idx="5"/>
            <a:endCxn id="41" idx="0"/>
          </p:cNvCxnSpPr>
          <p:nvPr/>
        </p:nvCxnSpPr>
        <p:spPr>
          <a:xfrm>
            <a:off x="6005699" y="2693400"/>
            <a:ext cx="369252" cy="793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754777-B5D2-499C-AA00-B719C7CAD0CD}"/>
              </a:ext>
            </a:extLst>
          </p:cNvPr>
          <p:cNvCxnSpPr>
            <a:stCxn id="35" idx="3"/>
            <a:endCxn id="34" idx="0"/>
          </p:cNvCxnSpPr>
          <p:nvPr/>
        </p:nvCxnSpPr>
        <p:spPr>
          <a:xfrm flipH="1">
            <a:off x="5830295" y="1823840"/>
            <a:ext cx="856863" cy="44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571052-8331-46ED-AE33-95FDC0F3A5F7}"/>
              </a:ext>
            </a:extLst>
          </p:cNvPr>
          <p:cNvCxnSpPr>
            <a:stCxn id="35" idx="5"/>
            <a:endCxn id="36" idx="0"/>
          </p:cNvCxnSpPr>
          <p:nvPr/>
        </p:nvCxnSpPr>
        <p:spPr>
          <a:xfrm>
            <a:off x="7037966" y="1823840"/>
            <a:ext cx="822717" cy="47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471B2B-7D83-4799-9933-C72D4CE2F8A4}"/>
              </a:ext>
            </a:extLst>
          </p:cNvPr>
          <p:cNvCxnSpPr>
            <a:stCxn id="36" idx="3"/>
            <a:endCxn id="40" idx="0"/>
          </p:cNvCxnSpPr>
          <p:nvPr/>
        </p:nvCxnSpPr>
        <p:spPr>
          <a:xfrm flipH="1">
            <a:off x="7358454" y="2722214"/>
            <a:ext cx="326825" cy="7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D7AAEF-8FC5-4980-BDEE-5F2B5B4B2B09}"/>
              </a:ext>
            </a:extLst>
          </p:cNvPr>
          <p:cNvCxnSpPr>
            <a:stCxn id="36" idx="5"/>
            <a:endCxn id="38" idx="0"/>
          </p:cNvCxnSpPr>
          <p:nvPr/>
        </p:nvCxnSpPr>
        <p:spPr>
          <a:xfrm>
            <a:off x="8036087" y="2722214"/>
            <a:ext cx="390544" cy="307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A7E802C-2473-43F0-8616-73D16842477F}"/>
              </a:ext>
            </a:extLst>
          </p:cNvPr>
          <p:cNvSpPr/>
          <p:nvPr/>
        </p:nvSpPr>
        <p:spPr>
          <a:xfrm>
            <a:off x="1504304" y="22260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54BD000-B306-4A12-BB58-30AD43AC7941}"/>
              </a:ext>
            </a:extLst>
          </p:cNvPr>
          <p:cNvSpPr/>
          <p:nvPr/>
        </p:nvSpPr>
        <p:spPr>
          <a:xfrm>
            <a:off x="926839" y="305634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4CD4E6BD-EA0E-4A5E-BB36-AE72D10C3665}"/>
                  </a:ext>
                </a:extLst>
              </p:cNvPr>
              <p:cNvSpPr/>
              <p:nvPr/>
            </p:nvSpPr>
            <p:spPr>
              <a:xfrm>
                <a:off x="212402" y="4140657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4CD4E6BD-EA0E-4A5E-BB36-AE72D10C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2" y="4140657"/>
                <a:ext cx="895118" cy="2002033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7127441C-669D-443D-BC3F-D8875C07A36A}"/>
                  </a:ext>
                </a:extLst>
              </p:cNvPr>
              <p:cNvSpPr/>
              <p:nvPr/>
            </p:nvSpPr>
            <p:spPr>
              <a:xfrm>
                <a:off x="1298610" y="3983837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7127441C-669D-443D-BC3F-D8875C07A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10" y="3983837"/>
                <a:ext cx="782550" cy="2158853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F8B905FB-7E59-4729-B5D8-7E75FD729D5D}"/>
                  </a:ext>
                </a:extLst>
              </p:cNvPr>
              <p:cNvSpPr/>
              <p:nvPr/>
            </p:nvSpPr>
            <p:spPr>
              <a:xfrm>
                <a:off x="2286054" y="3466382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F8B905FB-7E59-4729-B5D8-7E75FD729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4" y="3466382"/>
                <a:ext cx="701616" cy="1659518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161F5D15-F159-414A-8CAB-6641E01037F5}"/>
                  </a:ext>
                </a:extLst>
              </p:cNvPr>
              <p:cNvSpPr/>
              <p:nvPr/>
            </p:nvSpPr>
            <p:spPr>
              <a:xfrm>
                <a:off x="3296645" y="251128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161F5D15-F159-414A-8CAB-6641E0103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45" y="2511288"/>
                <a:ext cx="766564" cy="2615869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3008D2-B3AA-442F-832E-D777F26095BD}"/>
              </a:ext>
            </a:extLst>
          </p:cNvPr>
          <p:cNvCxnSpPr>
            <a:stCxn id="50" idx="3"/>
            <a:endCxn id="51" idx="0"/>
          </p:cNvCxnSpPr>
          <p:nvPr/>
        </p:nvCxnSpPr>
        <p:spPr>
          <a:xfrm flipH="1">
            <a:off x="659961" y="3479811"/>
            <a:ext cx="339533" cy="66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30685B-E64F-45F0-949B-88353DE0AB52}"/>
              </a:ext>
            </a:extLst>
          </p:cNvPr>
          <p:cNvCxnSpPr>
            <a:stCxn id="50" idx="5"/>
            <a:endCxn id="52" idx="0"/>
          </p:cNvCxnSpPr>
          <p:nvPr/>
        </p:nvCxnSpPr>
        <p:spPr>
          <a:xfrm>
            <a:off x="1350302" y="3479811"/>
            <a:ext cx="339583" cy="50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E18C0F-0A5A-44B7-AEB1-A0B5769F519A}"/>
              </a:ext>
            </a:extLst>
          </p:cNvPr>
          <p:cNvCxnSpPr>
            <a:stCxn id="49" idx="3"/>
            <a:endCxn id="50" idx="0"/>
          </p:cNvCxnSpPr>
          <p:nvPr/>
        </p:nvCxnSpPr>
        <p:spPr>
          <a:xfrm flipH="1">
            <a:off x="1174898" y="2649559"/>
            <a:ext cx="402061" cy="406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56F129-D2AE-45AC-8260-B7D3272C5074}"/>
              </a:ext>
            </a:extLst>
          </p:cNvPr>
          <p:cNvCxnSpPr>
            <a:cxnSpLocks/>
            <a:stCxn id="49" idx="5"/>
            <a:endCxn id="53" idx="0"/>
          </p:cNvCxnSpPr>
          <p:nvPr/>
        </p:nvCxnSpPr>
        <p:spPr>
          <a:xfrm>
            <a:off x="1927767" y="2649559"/>
            <a:ext cx="709095" cy="816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5BF982-3B6A-40C3-B01C-697A5B723E57}"/>
              </a:ext>
            </a:extLst>
          </p:cNvPr>
          <p:cNvCxnSpPr>
            <a:stCxn id="61" idx="3"/>
            <a:endCxn id="49" idx="0"/>
          </p:cNvCxnSpPr>
          <p:nvPr/>
        </p:nvCxnSpPr>
        <p:spPr>
          <a:xfrm flipH="1">
            <a:off x="1752363" y="1921164"/>
            <a:ext cx="709095" cy="304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057C30-2099-4C65-9F84-AACEE13EA0DC}"/>
              </a:ext>
            </a:extLst>
          </p:cNvPr>
          <p:cNvCxnSpPr>
            <a:stCxn id="61" idx="5"/>
            <a:endCxn id="54" idx="0"/>
          </p:cNvCxnSpPr>
          <p:nvPr/>
        </p:nvCxnSpPr>
        <p:spPr>
          <a:xfrm>
            <a:off x="2812266" y="1921164"/>
            <a:ext cx="867661" cy="590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B345ED5-5A2B-4683-8222-6CEB018B99F3}"/>
              </a:ext>
            </a:extLst>
          </p:cNvPr>
          <p:cNvSpPr/>
          <p:nvPr/>
        </p:nvSpPr>
        <p:spPr>
          <a:xfrm>
            <a:off x="2388803" y="149770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197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3617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¡Doble Rotación!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7EED13-AE41-4AB8-9654-946AF96A4D9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D9467C-8C57-408E-932F-37FCAC14E2B8}"/>
              </a:ext>
            </a:extLst>
          </p:cNvPr>
          <p:cNvCxnSpPr/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3C8BBC-1B24-407D-A0B2-2594C15DA97E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430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495-4DE9-4000-AACD-677EF9E8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477A-E9D9-4835-B67B-DB224A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¿Qué tan costoso es rebalancear el árbol?</a:t>
            </a:r>
          </a:p>
          <a:p>
            <a:endParaRPr lang="es-CL" dirty="0"/>
          </a:p>
          <a:p>
            <a:r>
              <a:rPr lang="es-CL" dirty="0"/>
              <a:t>¿Cuántas rotaciones es necesario hacer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289052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7F2-543B-45B2-BAA2-43D97B9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Balance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F116-CA2D-46CF-A74A-B63EBE5B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Debemos asegurarnos que el árbol esté </a:t>
            </a:r>
            <a:r>
              <a:rPr lang="es-CL" b="1" dirty="0">
                <a:solidFill>
                  <a:schemeClr val="accent2"/>
                </a:solidFill>
              </a:rPr>
              <a:t>balanceado</a:t>
            </a:r>
          </a:p>
          <a:p>
            <a:endParaRPr lang="es-CL" dirty="0"/>
          </a:p>
          <a:p>
            <a:r>
              <a:rPr lang="es-CL" dirty="0"/>
              <a:t>¿Cómo podríamos definir esta noción?</a:t>
            </a:r>
          </a:p>
          <a:p>
            <a:endParaRPr lang="es-CL" dirty="0"/>
          </a:p>
          <a:p>
            <a:r>
              <a:rPr lang="es-CL" dirty="0"/>
              <a:t>Nos interesa que se pueda cumplir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02491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218-918B-409C-BE26-35042530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A0C-FB7D-4AAC-A113-66D1F24D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La complejidad sigue dependiendo de la altura del árbol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¿Pero cuál es la altura de un AVL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370721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B162-F3C4-45F2-989C-6C405494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AVL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35A44-4FDF-4B26-83AB-C08F8C3D9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CL" dirty="0"/>
                  <a:t> el mínimo de nodos para un AVL de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CL" dirty="0"/>
                  <a:t> es igual a Fibonacci, excepto por el 1.</a:t>
                </a:r>
              </a:p>
              <a:p>
                <a:r>
                  <a:rPr lang="es-CL" dirty="0"/>
                  <a:t>Es más,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CL" dirty="0"/>
                  <a:t> es el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-ésimo número de Fibonacci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35A44-4FDF-4B26-83AB-C08F8C3D9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3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91EE-CC54-4881-B972-2FB7B48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Altura de un AVL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49C3E-170A-4297-B4B6-11B6672CE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CL" sz="2400" b="0" dirty="0"/>
                  <a:t>Si un AVL tiene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CL" sz="2400" dirty="0"/>
                  <a:t> nodos,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400" dirty="0"/>
                  <a:t> es la altura máxima que puede tener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C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fName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s-C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s-C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49C3E-170A-4297-B4B6-11B6672C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7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/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1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363022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3630224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/>
              <p:nvPr/>
            </p:nvSpPr>
            <p:spPr>
              <a:xfrm>
                <a:off x="4820064" y="2511582"/>
                <a:ext cx="3472826" cy="258451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2"/>
                <a:ext cx="3472826" cy="2584510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1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Diremos que </a:t>
            </a:r>
            <a:r>
              <a:rPr lang="es-CL"/>
              <a:t>un ABB </a:t>
            </a:r>
            <a:r>
              <a:rPr lang="es-CL" dirty="0"/>
              <a:t>está </a:t>
            </a:r>
            <a:r>
              <a:rPr lang="es-CL" b="1" dirty="0">
                <a:solidFill>
                  <a:schemeClr val="accent2"/>
                </a:solidFill>
              </a:rPr>
              <a:t>balanceado</a:t>
            </a:r>
            <a:r>
              <a:rPr lang="es-CL" dirty="0"/>
              <a:t> si:</a:t>
            </a:r>
          </a:p>
          <a:p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La altura de sus hijos no difiere en más que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Cada hijo a su vez está </a:t>
            </a:r>
            <a:r>
              <a:rPr lang="es-CL" b="1" dirty="0">
                <a:solidFill>
                  <a:schemeClr val="accent2"/>
                </a:solidFill>
              </a:rPr>
              <a:t>balanceado</a:t>
            </a:r>
          </a:p>
          <a:p>
            <a:pPr marL="0" indent="0">
              <a:buNone/>
            </a:pPr>
            <a:endParaRPr lang="es-CL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CL" b="1" dirty="0">
                <a:solidFill>
                  <a:schemeClr val="accent2"/>
                </a:solidFill>
              </a:rPr>
              <a:t> </a:t>
            </a:r>
            <a:r>
              <a:rPr lang="es-CL" dirty="0"/>
              <a:t>Un ABB que cumple esta propiedad se le llama </a:t>
            </a:r>
            <a:r>
              <a:rPr lang="es-CL" b="1" dirty="0">
                <a:solidFill>
                  <a:schemeClr val="accent2"/>
                </a:solidFill>
              </a:rPr>
              <a:t>AVL</a:t>
            </a:r>
          </a:p>
        </p:txBody>
      </p:sp>
    </p:spTree>
    <p:extLst>
      <p:ext uri="{BB962C8B-B14F-4D97-AF65-F5344CB8AC3E}">
        <p14:creationId xmlns:p14="http://schemas.microsoft.com/office/powerpoint/2010/main" val="247509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7D8-9D79-4E26-B4FC-A6B50A6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en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75E-A155-48C4-80F9-F95B4A5C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400" dirty="0"/>
              <a:t>Al insertar o eliminar un nodo, es posible desbalancear el árbol</a:t>
            </a:r>
          </a:p>
          <a:p>
            <a:endParaRPr lang="es-CL" sz="2400" dirty="0"/>
          </a:p>
          <a:p>
            <a:pPr marL="0" indent="0">
              <a:buNone/>
            </a:pPr>
            <a:r>
              <a:rPr lang="es-CL" sz="2400" dirty="0"/>
              <a:t>¿Cómo garantizamos el </a:t>
            </a:r>
            <a:r>
              <a:rPr lang="es-CL" sz="2400" b="1" dirty="0">
                <a:solidFill>
                  <a:schemeClr val="accent2"/>
                </a:solidFill>
              </a:rPr>
              <a:t>balance</a:t>
            </a:r>
            <a:r>
              <a:rPr lang="es-CL" sz="2400" dirty="0"/>
              <a:t> del árbol luego de cada operación?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Nos interesa conservar todas las propiedades de los ABB</a:t>
            </a:r>
          </a:p>
        </p:txBody>
      </p:sp>
    </p:spTree>
    <p:extLst>
      <p:ext uri="{BB962C8B-B14F-4D97-AF65-F5344CB8AC3E}">
        <p14:creationId xmlns:p14="http://schemas.microsoft.com/office/powerpoint/2010/main" val="365515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/>
                  <a:t>Luego de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balancear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0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461" y="1"/>
                <a:ext cx="8641072" cy="1144819"/>
              </a:xfrm>
            </p:spPr>
            <p:txBody>
              <a:bodyPr/>
              <a:lstStyle/>
              <a:p>
                <a:r>
                  <a:rPr lang="es-CL" dirty="0"/>
                  <a:t>Luego de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461" y="1"/>
                <a:ext cx="8641072" cy="1144819"/>
              </a:xfrm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05BD29-993A-4715-9DE6-6E60D02DE545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2FB66-A306-4AF4-A9FE-C51E7AC453CD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5710429" y="1856922"/>
            <a:ext cx="758304" cy="129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C5156A-BD97-4CA8-9806-AA7231DF5625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6819541" y="1856922"/>
            <a:ext cx="764229" cy="47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D9953C-5BBA-49BB-93A9-028FAE0EF2E8}"/>
              </a:ext>
            </a:extLst>
          </p:cNvPr>
          <p:cNvSpPr/>
          <p:nvPr/>
        </p:nvSpPr>
        <p:spPr>
          <a:xfrm>
            <a:off x="6396078" y="143345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E0DE3-AE79-4C9A-97B1-31D9F663864A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036305" y="2756592"/>
            <a:ext cx="372061" cy="81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5C400A-5935-498F-B310-B1C636CC49C7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7759174" y="2756592"/>
            <a:ext cx="603007" cy="28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779D58-E108-4C25-83C1-C0D2AFC4022D}"/>
              </a:ext>
            </a:extLst>
          </p:cNvPr>
          <p:cNvSpPr/>
          <p:nvPr/>
        </p:nvSpPr>
        <p:spPr>
          <a:xfrm>
            <a:off x="7335711" y="23331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/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/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/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365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442</TotalTime>
  <Words>795</Words>
  <Application>Microsoft Office PowerPoint</Application>
  <PresentationFormat>On-screen Show (4:3)</PresentationFormat>
  <Paragraphs>224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IIC2133</vt:lpstr>
      <vt:lpstr>Mismos datos, distinto árbol</vt:lpstr>
      <vt:lpstr>Balance</vt:lpstr>
      <vt:lpstr>¿Está balanceado?</vt:lpstr>
      <vt:lpstr>¿Está balanceado?</vt:lpstr>
      <vt:lpstr>¿Está balanceado?</vt:lpstr>
      <vt:lpstr>Balance</vt:lpstr>
      <vt:lpstr>Operaciones en AVL</vt:lpstr>
      <vt:lpstr>Luego de inserción en T_1</vt:lpstr>
      <vt:lpstr>Luego de inserción en T_1</vt:lpstr>
      <vt:lpstr>Luego de insertar B</vt:lpstr>
      <vt:lpstr>¡Rotación!</vt:lpstr>
      <vt:lpstr>Luego de inserción en T_2</vt:lpstr>
      <vt:lpstr>Luego de inserción en T_2</vt:lpstr>
      <vt:lpstr>Entremos a T_2</vt:lpstr>
      <vt:lpstr>Convirtámoslo en el primer caso</vt:lpstr>
      <vt:lpstr>Solucionémoslo</vt:lpstr>
      <vt:lpstr>Luego de insertar G</vt:lpstr>
      <vt:lpstr>¡Doble Rotación!</vt:lpstr>
      <vt:lpstr>Rotaciones</vt:lpstr>
      <vt:lpstr>Altura de un AVL</vt:lpstr>
      <vt:lpstr>Altura de un AVL</vt:lpstr>
      <vt:lpstr>Altura de un AVL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Mismos datos, distinto árbol</dc:title>
  <dc:creator>Vicente Errázuriz Quiroga</dc:creator>
  <cp:lastModifiedBy>Vicente Errázuriz Quiroga</cp:lastModifiedBy>
  <cp:revision>95</cp:revision>
  <dcterms:created xsi:type="dcterms:W3CDTF">2018-03-25T17:49:14Z</dcterms:created>
  <dcterms:modified xsi:type="dcterms:W3CDTF">2018-03-29T06:11:24Z</dcterms:modified>
</cp:coreProperties>
</file>