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81" r:id="rId3"/>
    <p:sldId id="289" r:id="rId4"/>
    <p:sldId id="290" r:id="rId5"/>
    <p:sldId id="291" r:id="rId6"/>
    <p:sldId id="292" r:id="rId7"/>
    <p:sldId id="293" r:id="rId8"/>
    <p:sldId id="262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6EAEC-B280-466B-8AF1-4CB29F347685}" v="142" dt="2023-09-12T13:25:48.308"/>
    <p1510:client id="{27C0091A-7443-4826-97E1-A89155BB7B72}" v="2" dt="2023-09-05T12:53:14.968"/>
    <p1510:client id="{27E3CB77-912B-4796-9F74-1422EE998B31}" v="723" dt="2023-08-10T08:39:57.844"/>
    <p1510:client id="{442DDC7E-CA90-403D-B919-3856E46A3901}" v="94" dt="2023-09-05T19:45:00.823"/>
    <p1510:client id="{4B363D9A-2DB5-45E7-999D-2832B02DB784}" v="1085" dt="2023-09-05T13:52:23.486"/>
    <p1510:client id="{7C238EFF-E857-464D-8170-DA6F59BDDD9C}" v="1213" dt="2023-09-28T12:57:32.349"/>
    <p1510:client id="{C0AD8BB7-4D72-471B-A259-549EA591F27D}" v="76" dt="2023-09-05T12:52:17.725"/>
    <p1510:client id="{CE280932-6EA8-47C9-99AC-0954E971E789}" v="25" dt="2023-08-10T09:33:45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8309E-0D90-4398-8974-22441A8ADA9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3138CA-C7D5-43E9-9AAC-844303E72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Data: Recent Sales History</a:t>
          </a:r>
          <a:br>
            <a:rPr lang="en-US" dirty="0"/>
          </a:br>
          <a:endParaRPr lang="en-US" dirty="0"/>
        </a:p>
      </dgm:t>
    </dgm:pt>
    <dgm:pt modelId="{910433F8-30B0-473A-9107-BD94D7032413}" type="parTrans" cxnId="{CDC01BFB-C836-4CFC-940D-DD40BAA57FDD}">
      <dgm:prSet/>
      <dgm:spPr/>
      <dgm:t>
        <a:bodyPr/>
        <a:lstStyle/>
        <a:p>
          <a:endParaRPr lang="en-US"/>
        </a:p>
      </dgm:t>
    </dgm:pt>
    <dgm:pt modelId="{D0D0ABFC-035C-4E38-A2BC-56D5F53FBF7D}" type="sibTrans" cxnId="{CDC01BFB-C836-4CFC-940D-DD40BAA57FDD}">
      <dgm:prSet/>
      <dgm:spPr/>
      <dgm:t>
        <a:bodyPr/>
        <a:lstStyle/>
        <a:p>
          <a:endParaRPr lang="en-US"/>
        </a:p>
      </dgm:t>
    </dgm:pt>
    <dgm:pt modelId="{721D6FA8-4D2F-4900-BAEC-626B42B064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Instances: 20K rows</a:t>
          </a:r>
          <a:r>
            <a:rPr lang="en-US" dirty="0">
              <a:latin typeface="Tw Cen MT"/>
            </a:rPr>
            <a:t> (residential localities)</a:t>
          </a:r>
          <a:br>
            <a:rPr lang="en-US" dirty="0"/>
          </a:br>
          <a:endParaRPr lang="en-US" dirty="0"/>
        </a:p>
      </dgm:t>
    </dgm:pt>
    <dgm:pt modelId="{FD2C5E90-0E90-4E59-BF83-91BF1C1A41A4}" type="parTrans" cxnId="{45D496E4-F583-4503-A1C0-569798FB250A}">
      <dgm:prSet/>
      <dgm:spPr/>
      <dgm:t>
        <a:bodyPr/>
        <a:lstStyle/>
        <a:p>
          <a:endParaRPr lang="en-US"/>
        </a:p>
      </dgm:t>
    </dgm:pt>
    <dgm:pt modelId="{E6FAFB6E-3FC1-40F4-8725-2F65AF41CCC9}" type="sibTrans" cxnId="{45D496E4-F583-4503-A1C0-569798FB250A}">
      <dgm:prSet/>
      <dgm:spPr/>
      <dgm:t>
        <a:bodyPr/>
        <a:lstStyle/>
        <a:p>
          <a:endParaRPr lang="en-US"/>
        </a:p>
      </dgm:t>
    </dgm:pt>
    <dgm:pt modelId="{59844151-334A-4826-826E-CBDB2C410A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Target: Median House Value</a:t>
          </a:r>
        </a:p>
      </dgm:t>
    </dgm:pt>
    <dgm:pt modelId="{C802D2DC-6FB0-4A2B-B8E8-269D0264C85D}" type="parTrans" cxnId="{3924641A-6CC2-4494-8A55-EFB5AF747DDD}">
      <dgm:prSet/>
      <dgm:spPr/>
      <dgm:t>
        <a:bodyPr/>
        <a:lstStyle/>
        <a:p>
          <a:endParaRPr lang="en-US"/>
        </a:p>
      </dgm:t>
    </dgm:pt>
    <dgm:pt modelId="{37F0CAF5-9E00-41DC-9B47-0632BFD12974}" type="sibTrans" cxnId="{3924641A-6CC2-4494-8A55-EFB5AF747DDD}">
      <dgm:prSet/>
      <dgm:spPr/>
      <dgm:t>
        <a:bodyPr/>
        <a:lstStyle/>
        <a:p>
          <a:endParaRPr lang="en-US"/>
        </a:p>
      </dgm:t>
    </dgm:pt>
    <dgm:pt modelId="{18E49299-E3A4-455E-8A89-0C50D7B631DA}" type="pres">
      <dgm:prSet presAssocID="{95A8309E-0D90-4398-8974-22441A8ADA9C}" presName="root" presStyleCnt="0">
        <dgm:presLayoutVars>
          <dgm:dir/>
          <dgm:resizeHandles val="exact"/>
        </dgm:presLayoutVars>
      </dgm:prSet>
      <dgm:spPr/>
    </dgm:pt>
    <dgm:pt modelId="{82C4559F-711B-4096-AF9B-2746F5E4B014}" type="pres">
      <dgm:prSet presAssocID="{423138CA-C7D5-43E9-9AAC-844303E72619}" presName="compNode" presStyleCnt="0"/>
      <dgm:spPr/>
    </dgm:pt>
    <dgm:pt modelId="{5FF68369-C650-4BE0-98C8-2ECE4DEF70D2}" type="pres">
      <dgm:prSet presAssocID="{423138CA-C7D5-43E9-9AAC-844303E72619}" presName="bgRect" presStyleLbl="bgShp" presStyleIdx="0" presStyleCnt="3"/>
      <dgm:spPr/>
    </dgm:pt>
    <dgm:pt modelId="{18A5602B-5394-4933-9CA2-17650F27387F}" type="pres">
      <dgm:prSet presAssocID="{423138CA-C7D5-43E9-9AAC-844303E726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7678B8-62B2-489D-9B7A-8D2521C601B4}" type="pres">
      <dgm:prSet presAssocID="{423138CA-C7D5-43E9-9AAC-844303E72619}" presName="spaceRect" presStyleCnt="0"/>
      <dgm:spPr/>
    </dgm:pt>
    <dgm:pt modelId="{0866E991-39DD-4F3C-B821-66F97A1A3A89}" type="pres">
      <dgm:prSet presAssocID="{423138CA-C7D5-43E9-9AAC-844303E72619}" presName="parTx" presStyleLbl="revTx" presStyleIdx="0" presStyleCnt="3">
        <dgm:presLayoutVars>
          <dgm:chMax val="0"/>
          <dgm:chPref val="0"/>
        </dgm:presLayoutVars>
      </dgm:prSet>
      <dgm:spPr/>
    </dgm:pt>
    <dgm:pt modelId="{D5372C55-4AD2-4A62-A5BA-2DDCA04FBDCD}" type="pres">
      <dgm:prSet presAssocID="{D0D0ABFC-035C-4E38-A2BC-56D5F53FBF7D}" presName="sibTrans" presStyleCnt="0"/>
      <dgm:spPr/>
    </dgm:pt>
    <dgm:pt modelId="{E7D29A58-52C5-4E53-AE1C-805DAD1FD556}" type="pres">
      <dgm:prSet presAssocID="{721D6FA8-4D2F-4900-BAEC-626B42B064CB}" presName="compNode" presStyleCnt="0"/>
      <dgm:spPr/>
    </dgm:pt>
    <dgm:pt modelId="{2B1C2886-B99E-48BE-B579-E4F0FAC13F3B}" type="pres">
      <dgm:prSet presAssocID="{721D6FA8-4D2F-4900-BAEC-626B42B064CB}" presName="bgRect" presStyleLbl="bgShp" presStyleIdx="1" presStyleCnt="3"/>
      <dgm:spPr/>
    </dgm:pt>
    <dgm:pt modelId="{E42B6881-B738-4AFC-B193-BE7EEABE758E}" type="pres">
      <dgm:prSet presAssocID="{721D6FA8-4D2F-4900-BAEC-626B42B064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4914904-1301-4605-A8C3-E83D6A08BDEA}" type="pres">
      <dgm:prSet presAssocID="{721D6FA8-4D2F-4900-BAEC-626B42B064CB}" presName="spaceRect" presStyleCnt="0"/>
      <dgm:spPr/>
    </dgm:pt>
    <dgm:pt modelId="{52459C50-D335-410B-8A1E-E299208E35B7}" type="pres">
      <dgm:prSet presAssocID="{721D6FA8-4D2F-4900-BAEC-626B42B064CB}" presName="parTx" presStyleLbl="revTx" presStyleIdx="1" presStyleCnt="3">
        <dgm:presLayoutVars>
          <dgm:chMax val="0"/>
          <dgm:chPref val="0"/>
        </dgm:presLayoutVars>
      </dgm:prSet>
      <dgm:spPr/>
    </dgm:pt>
    <dgm:pt modelId="{54981F87-1014-4302-BC12-334ADA8A93ED}" type="pres">
      <dgm:prSet presAssocID="{E6FAFB6E-3FC1-40F4-8725-2F65AF41CCC9}" presName="sibTrans" presStyleCnt="0"/>
      <dgm:spPr/>
    </dgm:pt>
    <dgm:pt modelId="{470FED64-3398-4479-8DCE-BF396A4B2781}" type="pres">
      <dgm:prSet presAssocID="{59844151-334A-4826-826E-CBDB2C410ADA}" presName="compNode" presStyleCnt="0"/>
      <dgm:spPr/>
    </dgm:pt>
    <dgm:pt modelId="{3BF4E7A4-53E6-408A-BB99-3C825615507A}" type="pres">
      <dgm:prSet presAssocID="{59844151-334A-4826-826E-CBDB2C410ADA}" presName="bgRect" presStyleLbl="bgShp" presStyleIdx="2" presStyleCnt="3"/>
      <dgm:spPr/>
    </dgm:pt>
    <dgm:pt modelId="{363150F6-984E-48AB-A733-4A695A3C4EC5}" type="pres">
      <dgm:prSet presAssocID="{59844151-334A-4826-826E-CBDB2C410A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4448E359-B066-4C12-A2ED-31F460788D4C}" type="pres">
      <dgm:prSet presAssocID="{59844151-334A-4826-826E-CBDB2C410ADA}" presName="spaceRect" presStyleCnt="0"/>
      <dgm:spPr/>
    </dgm:pt>
    <dgm:pt modelId="{A07C5FC6-F460-44CA-93CB-E9D4683CBACD}" type="pres">
      <dgm:prSet presAssocID="{59844151-334A-4826-826E-CBDB2C410AD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924641A-6CC2-4494-8A55-EFB5AF747DDD}" srcId="{95A8309E-0D90-4398-8974-22441A8ADA9C}" destId="{59844151-334A-4826-826E-CBDB2C410ADA}" srcOrd="2" destOrd="0" parTransId="{C802D2DC-6FB0-4A2B-B8E8-269D0264C85D}" sibTransId="{37F0CAF5-9E00-41DC-9B47-0632BFD12974}"/>
    <dgm:cxn modelId="{287798AA-48CE-4A63-BAA0-5DDC9EB6AA80}" type="presOf" srcId="{423138CA-C7D5-43E9-9AAC-844303E72619}" destId="{0866E991-39DD-4F3C-B821-66F97A1A3A89}" srcOrd="0" destOrd="0" presId="urn:microsoft.com/office/officeart/2018/2/layout/IconVerticalSolidList"/>
    <dgm:cxn modelId="{0FB590DD-AB51-411F-BF2A-57DF80A1F978}" type="presOf" srcId="{59844151-334A-4826-826E-CBDB2C410ADA}" destId="{A07C5FC6-F460-44CA-93CB-E9D4683CBACD}" srcOrd="0" destOrd="0" presId="urn:microsoft.com/office/officeart/2018/2/layout/IconVerticalSolidList"/>
    <dgm:cxn modelId="{48DD59DF-65FC-44FA-9855-701E6D0F497A}" type="presOf" srcId="{721D6FA8-4D2F-4900-BAEC-626B42B064CB}" destId="{52459C50-D335-410B-8A1E-E299208E35B7}" srcOrd="0" destOrd="0" presId="urn:microsoft.com/office/officeart/2018/2/layout/IconVerticalSolidList"/>
    <dgm:cxn modelId="{45D496E4-F583-4503-A1C0-569798FB250A}" srcId="{95A8309E-0D90-4398-8974-22441A8ADA9C}" destId="{721D6FA8-4D2F-4900-BAEC-626B42B064CB}" srcOrd="1" destOrd="0" parTransId="{FD2C5E90-0E90-4E59-BF83-91BF1C1A41A4}" sibTransId="{E6FAFB6E-3FC1-40F4-8725-2F65AF41CCC9}"/>
    <dgm:cxn modelId="{DD741DF9-15E7-4922-82E8-DB7359A37E82}" type="presOf" srcId="{95A8309E-0D90-4398-8974-22441A8ADA9C}" destId="{18E49299-E3A4-455E-8A89-0C50D7B631DA}" srcOrd="0" destOrd="0" presId="urn:microsoft.com/office/officeart/2018/2/layout/IconVerticalSolidList"/>
    <dgm:cxn modelId="{CDC01BFB-C836-4CFC-940D-DD40BAA57FDD}" srcId="{95A8309E-0D90-4398-8974-22441A8ADA9C}" destId="{423138CA-C7D5-43E9-9AAC-844303E72619}" srcOrd="0" destOrd="0" parTransId="{910433F8-30B0-473A-9107-BD94D7032413}" sibTransId="{D0D0ABFC-035C-4E38-A2BC-56D5F53FBF7D}"/>
    <dgm:cxn modelId="{D1E0A6E9-55B1-43FB-917C-D1812B3FBB35}" type="presParOf" srcId="{18E49299-E3A4-455E-8A89-0C50D7B631DA}" destId="{82C4559F-711B-4096-AF9B-2746F5E4B014}" srcOrd="0" destOrd="0" presId="urn:microsoft.com/office/officeart/2018/2/layout/IconVerticalSolidList"/>
    <dgm:cxn modelId="{273BECA3-9F8B-46A3-8D1A-8C7A10C49BB3}" type="presParOf" srcId="{82C4559F-711B-4096-AF9B-2746F5E4B014}" destId="{5FF68369-C650-4BE0-98C8-2ECE4DEF70D2}" srcOrd="0" destOrd="0" presId="urn:microsoft.com/office/officeart/2018/2/layout/IconVerticalSolidList"/>
    <dgm:cxn modelId="{AECFD9B9-59DC-42A7-B6BE-3A0D9CF20E12}" type="presParOf" srcId="{82C4559F-711B-4096-AF9B-2746F5E4B014}" destId="{18A5602B-5394-4933-9CA2-17650F27387F}" srcOrd="1" destOrd="0" presId="urn:microsoft.com/office/officeart/2018/2/layout/IconVerticalSolidList"/>
    <dgm:cxn modelId="{E19ED153-F0D5-4371-B822-32057CC37D3A}" type="presParOf" srcId="{82C4559F-711B-4096-AF9B-2746F5E4B014}" destId="{A37678B8-62B2-489D-9B7A-8D2521C601B4}" srcOrd="2" destOrd="0" presId="urn:microsoft.com/office/officeart/2018/2/layout/IconVerticalSolidList"/>
    <dgm:cxn modelId="{70162454-1843-49E3-982D-6B8138508E2F}" type="presParOf" srcId="{82C4559F-711B-4096-AF9B-2746F5E4B014}" destId="{0866E991-39DD-4F3C-B821-66F97A1A3A89}" srcOrd="3" destOrd="0" presId="urn:microsoft.com/office/officeart/2018/2/layout/IconVerticalSolidList"/>
    <dgm:cxn modelId="{7CB06F00-DADA-4D54-8D18-2956B8AECE63}" type="presParOf" srcId="{18E49299-E3A4-455E-8A89-0C50D7B631DA}" destId="{D5372C55-4AD2-4A62-A5BA-2DDCA04FBDCD}" srcOrd="1" destOrd="0" presId="urn:microsoft.com/office/officeart/2018/2/layout/IconVerticalSolidList"/>
    <dgm:cxn modelId="{342DF3D7-3692-4047-BDA3-4918F7A8A6DD}" type="presParOf" srcId="{18E49299-E3A4-455E-8A89-0C50D7B631DA}" destId="{E7D29A58-52C5-4E53-AE1C-805DAD1FD556}" srcOrd="2" destOrd="0" presId="urn:microsoft.com/office/officeart/2018/2/layout/IconVerticalSolidList"/>
    <dgm:cxn modelId="{351A078C-67F8-49C8-9D07-0197680E97A6}" type="presParOf" srcId="{E7D29A58-52C5-4E53-AE1C-805DAD1FD556}" destId="{2B1C2886-B99E-48BE-B579-E4F0FAC13F3B}" srcOrd="0" destOrd="0" presId="urn:microsoft.com/office/officeart/2018/2/layout/IconVerticalSolidList"/>
    <dgm:cxn modelId="{E489D8E8-4C30-47D2-9D81-A1BCD1559F6D}" type="presParOf" srcId="{E7D29A58-52C5-4E53-AE1C-805DAD1FD556}" destId="{E42B6881-B738-4AFC-B193-BE7EEABE758E}" srcOrd="1" destOrd="0" presId="urn:microsoft.com/office/officeart/2018/2/layout/IconVerticalSolidList"/>
    <dgm:cxn modelId="{E308DEB6-F017-4841-BA04-BB655FFB3BE0}" type="presParOf" srcId="{E7D29A58-52C5-4E53-AE1C-805DAD1FD556}" destId="{D4914904-1301-4605-A8C3-E83D6A08BDEA}" srcOrd="2" destOrd="0" presId="urn:microsoft.com/office/officeart/2018/2/layout/IconVerticalSolidList"/>
    <dgm:cxn modelId="{BBA08DB6-E516-4BE9-9E69-FED93A19903E}" type="presParOf" srcId="{E7D29A58-52C5-4E53-AE1C-805DAD1FD556}" destId="{52459C50-D335-410B-8A1E-E299208E35B7}" srcOrd="3" destOrd="0" presId="urn:microsoft.com/office/officeart/2018/2/layout/IconVerticalSolidList"/>
    <dgm:cxn modelId="{AFFC55F6-A460-46CB-A70D-A5ADBFD0212F}" type="presParOf" srcId="{18E49299-E3A4-455E-8A89-0C50D7B631DA}" destId="{54981F87-1014-4302-BC12-334ADA8A93ED}" srcOrd="3" destOrd="0" presId="urn:microsoft.com/office/officeart/2018/2/layout/IconVerticalSolidList"/>
    <dgm:cxn modelId="{26C36D9A-EC97-4C94-81D3-AEBC5892378B}" type="presParOf" srcId="{18E49299-E3A4-455E-8A89-0C50D7B631DA}" destId="{470FED64-3398-4479-8DCE-BF396A4B2781}" srcOrd="4" destOrd="0" presId="urn:microsoft.com/office/officeart/2018/2/layout/IconVerticalSolidList"/>
    <dgm:cxn modelId="{8658CC91-1396-4872-ABCA-D9EF63006934}" type="presParOf" srcId="{470FED64-3398-4479-8DCE-BF396A4B2781}" destId="{3BF4E7A4-53E6-408A-BB99-3C825615507A}" srcOrd="0" destOrd="0" presId="urn:microsoft.com/office/officeart/2018/2/layout/IconVerticalSolidList"/>
    <dgm:cxn modelId="{5BD9368C-8A66-4DF7-B4A9-CDE40C03DD4B}" type="presParOf" srcId="{470FED64-3398-4479-8DCE-BF396A4B2781}" destId="{363150F6-984E-48AB-A733-4A695A3C4EC5}" srcOrd="1" destOrd="0" presId="urn:microsoft.com/office/officeart/2018/2/layout/IconVerticalSolidList"/>
    <dgm:cxn modelId="{364E6353-0093-46FA-B3B1-04DB450C7ED0}" type="presParOf" srcId="{470FED64-3398-4479-8DCE-BF396A4B2781}" destId="{4448E359-B066-4C12-A2ED-31F460788D4C}" srcOrd="2" destOrd="0" presId="urn:microsoft.com/office/officeart/2018/2/layout/IconVerticalSolidList"/>
    <dgm:cxn modelId="{27B07A7C-69D3-4000-BF6D-94C7F4F4CA7F}" type="presParOf" srcId="{470FED64-3398-4479-8DCE-BF396A4B2781}" destId="{A07C5FC6-F460-44CA-93CB-E9D4683CBA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68369-C650-4BE0-98C8-2ECE4DEF70D2}">
      <dsp:nvSpPr>
        <dsp:cNvPr id="0" name=""/>
        <dsp:cNvSpPr/>
      </dsp:nvSpPr>
      <dsp:spPr>
        <a:xfrm>
          <a:off x="0" y="531"/>
          <a:ext cx="5393361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5602B-5394-4933-9CA2-17650F27387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6E991-39DD-4F3C-B821-66F97A1A3A89}">
      <dsp:nvSpPr>
        <dsp:cNvPr id="0" name=""/>
        <dsp:cNvSpPr/>
      </dsp:nvSpPr>
      <dsp:spPr>
        <a:xfrm>
          <a:off x="1435590" y="53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Data: Recent Sales History</a:t>
          </a:r>
          <a:br>
            <a:rPr lang="en-US" sz="2100" kern="1200" dirty="0"/>
          </a:br>
          <a:endParaRPr lang="en-US" sz="2100" kern="1200" dirty="0"/>
        </a:p>
      </dsp:txBody>
      <dsp:txXfrm>
        <a:off x="1435590" y="531"/>
        <a:ext cx="3957770" cy="1242935"/>
      </dsp:txXfrm>
    </dsp:sp>
    <dsp:sp modelId="{2B1C2886-B99E-48BE-B579-E4F0FAC13F3B}">
      <dsp:nvSpPr>
        <dsp:cNvPr id="0" name=""/>
        <dsp:cNvSpPr/>
      </dsp:nvSpPr>
      <dsp:spPr>
        <a:xfrm>
          <a:off x="0" y="1554201"/>
          <a:ext cx="5393361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B6881-B738-4AFC-B193-BE7EEABE758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59C50-D335-410B-8A1E-E299208E35B7}">
      <dsp:nvSpPr>
        <dsp:cNvPr id="0" name=""/>
        <dsp:cNvSpPr/>
      </dsp:nvSpPr>
      <dsp:spPr>
        <a:xfrm>
          <a:off x="1435590" y="155420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Instances: 20K rows</a:t>
          </a:r>
          <a:r>
            <a:rPr lang="en-US" sz="2100" kern="1200" dirty="0">
              <a:latin typeface="Tw Cen MT"/>
            </a:rPr>
            <a:t> (residential localities)</a:t>
          </a:r>
          <a:br>
            <a:rPr lang="en-US" sz="2100" kern="1200" dirty="0"/>
          </a:br>
          <a:endParaRPr lang="en-US" sz="2100" kern="1200" dirty="0"/>
        </a:p>
      </dsp:txBody>
      <dsp:txXfrm>
        <a:off x="1435590" y="1554201"/>
        <a:ext cx="3957770" cy="1242935"/>
      </dsp:txXfrm>
    </dsp:sp>
    <dsp:sp modelId="{3BF4E7A4-53E6-408A-BB99-3C825615507A}">
      <dsp:nvSpPr>
        <dsp:cNvPr id="0" name=""/>
        <dsp:cNvSpPr/>
      </dsp:nvSpPr>
      <dsp:spPr>
        <a:xfrm>
          <a:off x="0" y="3107870"/>
          <a:ext cx="5393361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150F6-984E-48AB-A733-4A695A3C4EC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C5FC6-F460-44CA-93CB-E9D4683CBACD}">
      <dsp:nvSpPr>
        <dsp:cNvPr id="0" name=""/>
        <dsp:cNvSpPr/>
      </dsp:nvSpPr>
      <dsp:spPr>
        <a:xfrm>
          <a:off x="1435590" y="3107870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Target: Median House Value</a:t>
          </a:r>
        </a:p>
      </dsp:txBody>
      <dsp:txXfrm>
        <a:off x="1435590" y="3107870"/>
        <a:ext cx="3957770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29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47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45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4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44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98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6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80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10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08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06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Housing Prices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>
              <a:lnSpc>
                <a:spcPct val="70000"/>
              </a:lnSpc>
            </a:pPr>
            <a:r>
              <a:rPr lang="en-GB" sz="2200" dirty="0">
                <a:latin typeface="Avenir Next LT Pro"/>
                <a:cs typeface="Arial"/>
              </a:rPr>
              <a:t>Recommending housing prices in newer residential markets</a:t>
            </a:r>
            <a:endParaRPr lang="en-GB" sz="2200" dirty="0">
              <a:cs typeface="Arial"/>
            </a:endParaRPr>
          </a:p>
          <a:p>
            <a:pPr algn="l"/>
            <a:endParaRPr lang="en-GB" sz="2200" dirty="0"/>
          </a:p>
          <a:p>
            <a:pPr algn="l"/>
            <a:endParaRPr lang="en-GB" sz="2200"/>
          </a:p>
          <a:p>
            <a:pPr algn="l"/>
            <a:r>
              <a:rPr lang="en-GB" sz="2200" dirty="0"/>
              <a:t>By: Franklin </a:t>
            </a:r>
            <a:r>
              <a:rPr lang="en-GB" sz="2200" dirty="0" err="1"/>
              <a:t>Vanjour</a:t>
            </a:r>
            <a:endParaRPr lang="en-GB" sz="2200" dirty="0"/>
          </a:p>
        </p:txBody>
      </p:sp>
      <p:sp>
        <p:nvSpPr>
          <p:cNvPr id="42" name="Freeform: Shape 3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Block Arc 4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3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22810-DCAF-9548-CDC0-E4D5CE41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  <a:p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8C6C-2772-1933-75DB-009CB5BD1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 err="1"/>
              <a:t>RealCo</a:t>
            </a:r>
            <a:r>
              <a:rPr lang="en-US" b="1" dirty="0"/>
              <a:t> </a:t>
            </a:r>
            <a:r>
              <a:rPr lang="en-US" dirty="0"/>
              <a:t>is a Real Estate firm in the state of California.</a:t>
            </a:r>
            <a:br>
              <a:rPr lang="en-US" dirty="0"/>
            </a:br>
            <a:br>
              <a:rPr lang="en-US" dirty="0"/>
            </a:br>
            <a:r>
              <a:rPr lang="en-US" u="sng" dirty="0"/>
              <a:t>Core business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Buying and Selling of houses in the state of California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Business Need:</a:t>
            </a:r>
            <a:r>
              <a:rPr lang="en-US" dirty="0"/>
              <a:t> Expand business by trading in residential areas not traded in before (areas new to the firm)</a:t>
            </a:r>
          </a:p>
        </p:txBody>
      </p:sp>
      <p:pic>
        <p:nvPicPr>
          <p:cNvPr id="7" name="Content Placeholder 6" descr="A close-up of people shaking hands&#10;&#10;Description automatically generated">
            <a:extLst>
              <a:ext uri="{FF2B5EF4-FFF2-40B4-BE49-F238E27FC236}">
                <a16:creationId xmlns:a16="http://schemas.microsoft.com/office/drawing/2014/main" id="{84362881-CBB9-8E94-3483-C5641EEDA5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0591" r="4396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9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46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22810-DCAF-9548-CDC0-E4D5CE41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  <a:p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8C6C-2772-1933-75DB-009CB5BD1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 Dave (IT manager) at </a:t>
            </a:r>
            <a:r>
              <a:rPr lang="en-US" dirty="0" err="1"/>
              <a:t>RealCo</a:t>
            </a:r>
            <a:r>
              <a:rPr lang="en-US" dirty="0"/>
              <a:t> requests Frank, a freelance Data Scientist, to use Predictive Analytics to </a:t>
            </a:r>
            <a:r>
              <a:rPr lang="en-US" b="1" dirty="0"/>
              <a:t>predict the Median Housing Value</a:t>
            </a:r>
            <a:r>
              <a:rPr lang="en-US" dirty="0"/>
              <a:t> in the new residential areas.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prediction needs to be based on the patterns of recent sales history in the surrounding areas</a:t>
            </a:r>
            <a:endParaRPr lang="en-US"/>
          </a:p>
        </p:txBody>
      </p:sp>
      <p:pic>
        <p:nvPicPr>
          <p:cNvPr id="7" name="Content Placeholder 6" descr="A person holding a magnifying glass over a question mark&#10;&#10;Description automatically generated">
            <a:extLst>
              <a:ext uri="{FF2B5EF4-FFF2-40B4-BE49-F238E27FC236}">
                <a16:creationId xmlns:a16="http://schemas.microsoft.com/office/drawing/2014/main" id="{D3626B9E-975A-89A8-AF7B-83BF0FB309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3829" r="9530" b="1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9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138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22810-DCAF-9548-CDC0-E4D5CE41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Dataset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F7C27FD6-FCD8-4641-5671-949D10828B1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D2563C0-9F15-A46C-E1A2-43E4674BC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3984" y="2206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Features:</a:t>
            </a:r>
          </a:p>
          <a:p>
            <a:pPr lvl="1"/>
            <a:r>
              <a:rPr lang="en-US" dirty="0">
                <a:latin typeface="Arial"/>
                <a:cs typeface="Arial"/>
              </a:rPr>
              <a:t>Median Income</a:t>
            </a:r>
          </a:p>
          <a:p>
            <a:pPr lvl="1"/>
            <a:r>
              <a:rPr lang="en-US" dirty="0">
                <a:latin typeface="Arial"/>
                <a:cs typeface="Arial"/>
              </a:rPr>
              <a:t>Median House Age</a:t>
            </a:r>
          </a:p>
          <a:p>
            <a:pPr lvl="1"/>
            <a:r>
              <a:rPr lang="en-US" dirty="0">
                <a:latin typeface="Arial"/>
                <a:cs typeface="Arial"/>
              </a:rPr>
              <a:t>Average Number of Rooms</a:t>
            </a:r>
          </a:p>
          <a:p>
            <a:pPr lvl="1"/>
            <a:r>
              <a:rPr lang="en-US" dirty="0">
                <a:latin typeface="Arial"/>
                <a:cs typeface="Arial"/>
              </a:rPr>
              <a:t>Average Number of Bedrooms</a:t>
            </a:r>
          </a:p>
          <a:p>
            <a:pPr lvl="1"/>
            <a:r>
              <a:rPr lang="en-US" dirty="0">
                <a:latin typeface="Arial"/>
                <a:cs typeface="Arial"/>
              </a:rPr>
              <a:t>Population</a:t>
            </a:r>
          </a:p>
          <a:p>
            <a:pPr lvl="1"/>
            <a:r>
              <a:rPr lang="en-US" dirty="0">
                <a:latin typeface="Arial"/>
                <a:cs typeface="Arial"/>
              </a:rPr>
              <a:t>Average House Occupancy</a:t>
            </a:r>
          </a:p>
          <a:p>
            <a:pPr lvl="1"/>
            <a:r>
              <a:rPr lang="en-US" dirty="0">
                <a:latin typeface="Arial"/>
                <a:cs typeface="Arial"/>
              </a:rPr>
              <a:t>Latitude</a:t>
            </a:r>
          </a:p>
          <a:p>
            <a:pPr lvl="1"/>
            <a:r>
              <a:rPr lang="en-US" dirty="0">
                <a:latin typeface="Arial"/>
                <a:cs typeface="Arial"/>
              </a:rPr>
              <a:t>Longitude</a:t>
            </a:r>
          </a:p>
          <a:p>
            <a:pPr lvl="1"/>
            <a:endParaRPr lang="en-US" dirty="0">
              <a:latin typeface="Arial"/>
              <a:cs typeface="Arial"/>
            </a:endParaRPr>
          </a:p>
          <a:p>
            <a:pPr lvl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56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1825B-CB35-A605-82FB-2CBAE066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Value</a:t>
            </a:r>
          </a:p>
        </p:txBody>
      </p:sp>
      <p:pic>
        <p:nvPicPr>
          <p:cNvPr id="5" name="Content Placeholder 4" descr="A map with red and blue dots&#10;&#10;Description automatically generated">
            <a:extLst>
              <a:ext uri="{FF2B5EF4-FFF2-40B4-BE49-F238E27FC236}">
                <a16:creationId xmlns:a16="http://schemas.microsoft.com/office/drawing/2014/main" id="{F615EEDE-3643-21D6-47A5-104B012134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9" y="761263"/>
            <a:ext cx="5440195" cy="522258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5099-FC42-1053-7D45-2F27BAAB4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9570" y="1825625"/>
            <a:ext cx="4771178" cy="43889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Realco uses the predicted Median House Value for their further analysis to identify ways to increase Profit Margins via:</a:t>
            </a:r>
          </a:p>
          <a:p>
            <a:pPr lvl="1"/>
            <a:r>
              <a:rPr lang="en-US"/>
              <a:t>Optimal Purchase Price</a:t>
            </a:r>
          </a:p>
          <a:p>
            <a:pPr lvl="1"/>
            <a:r>
              <a:rPr lang="en-US"/>
              <a:t>Optimal Sale Price</a:t>
            </a:r>
          </a:p>
          <a:p>
            <a:pPr lvl="1"/>
            <a:r>
              <a:rPr lang="en-US"/>
              <a:t>Profitable Locality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11588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8EB23-74D9-A5FC-731C-F0E22598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9" y="4833760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Performance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DE3719-D14A-2EA2-53B1-D3C70BE454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0978" y="212891"/>
            <a:ext cx="9919881" cy="4997663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3F88E-63A4-367B-3FFB-A37ED12B9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545" y="5399116"/>
            <a:ext cx="4502547" cy="16511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R</a:t>
            </a:r>
            <a:r>
              <a:rPr lang="en-US" sz="2400" baseline="30000"/>
              <a:t>2</a:t>
            </a:r>
            <a:r>
              <a:rPr lang="en-US" sz="2400"/>
              <a:t> Score</a:t>
            </a:r>
          </a:p>
          <a:p>
            <a:pPr lvl="1"/>
            <a:r>
              <a:rPr lang="en-US"/>
              <a:t>Train: 87.01%</a:t>
            </a:r>
          </a:p>
          <a:p>
            <a:pPr lvl="1"/>
            <a:r>
              <a:rPr lang="en-US"/>
              <a:t>Test: 81.59%</a:t>
            </a:r>
          </a:p>
        </p:txBody>
      </p:sp>
    </p:spTree>
    <p:extLst>
      <p:ext uri="{BB962C8B-B14F-4D97-AF65-F5344CB8AC3E}">
        <p14:creationId xmlns:p14="http://schemas.microsoft.com/office/powerpoint/2010/main" val="204336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C3010-3D17-872A-A913-9D1B6658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/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E907-D2D2-D0FE-01B7-35FEAA94E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7308" y="1410"/>
            <a:ext cx="6894201" cy="685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Highlights</a:t>
            </a:r>
          </a:p>
          <a:p>
            <a:pPr lvl="1"/>
            <a:r>
              <a:rPr lang="en-US" dirty="0"/>
              <a:t>Folium library for Plotting on Maps</a:t>
            </a:r>
          </a:p>
          <a:p>
            <a:pPr lvl="1"/>
            <a:r>
              <a:rPr lang="en-US" dirty="0"/>
              <a:t>Optimizing R</a:t>
            </a:r>
            <a:r>
              <a:rPr lang="en-US" baseline="30000" dirty="0"/>
              <a:t>2 </a:t>
            </a:r>
            <a:r>
              <a:rPr lang="en-US" dirty="0"/>
              <a:t>score</a:t>
            </a:r>
          </a:p>
          <a:p>
            <a:pPr lvl="2"/>
            <a:r>
              <a:rPr lang="en-US" dirty="0"/>
              <a:t>Feature selection</a:t>
            </a:r>
          </a:p>
          <a:p>
            <a:pPr lvl="2"/>
            <a:r>
              <a:rPr lang="en-US" dirty="0"/>
              <a:t>Scaler selection (Best: Standard)</a:t>
            </a:r>
          </a:p>
          <a:p>
            <a:pPr lvl="2"/>
            <a:r>
              <a:rPr lang="en-US" dirty="0"/>
              <a:t>Model selection (Best: </a:t>
            </a:r>
            <a:r>
              <a:rPr lang="en-US" dirty="0" err="1"/>
              <a:t>GradientBoostingRegressor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Hyper-param tuning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Identifying Dataset</a:t>
            </a:r>
          </a:p>
          <a:p>
            <a:pPr lvl="1"/>
            <a:r>
              <a:rPr lang="en-US" dirty="0" err="1"/>
              <a:t>GridSearchCV</a:t>
            </a:r>
            <a:r>
              <a:rPr lang="en-US" dirty="0"/>
              <a:t> with </a:t>
            </a:r>
            <a:r>
              <a:rPr lang="en-US" dirty="0" err="1"/>
              <a:t>RandomForestRegressor</a:t>
            </a:r>
          </a:p>
          <a:p>
            <a:pPr lvl="1"/>
            <a:r>
              <a:rPr lang="en-US" dirty="0"/>
              <a:t>Insufficient Time for further optimization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46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3CA8D-CFCE-1E3F-E096-8117C36E7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Thank You</a:t>
            </a:r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3478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ShapesVTI</vt:lpstr>
      <vt:lpstr>Housing Prices</vt:lpstr>
      <vt:lpstr>Introduction </vt:lpstr>
      <vt:lpstr>Problem Statement </vt:lpstr>
      <vt:lpstr>Dataset </vt:lpstr>
      <vt:lpstr>Business Value</vt:lpstr>
      <vt:lpstr>Model Performance</vt:lpstr>
      <vt:lpstr>Challenges / Highlights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1135</cp:revision>
  <dcterms:created xsi:type="dcterms:W3CDTF">2023-08-10T07:30:25Z</dcterms:created>
  <dcterms:modified xsi:type="dcterms:W3CDTF">2023-09-28T12:59:06Z</dcterms:modified>
</cp:coreProperties>
</file>