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12" r:id="rId3"/>
    <p:sldId id="311" r:id="rId4"/>
    <p:sldId id="325" r:id="rId5"/>
    <p:sldId id="326" r:id="rId6"/>
    <p:sldId id="313" r:id="rId7"/>
    <p:sldId id="338" r:id="rId8"/>
    <p:sldId id="316" r:id="rId9"/>
    <p:sldId id="299" r:id="rId10"/>
    <p:sldId id="317" r:id="rId11"/>
    <p:sldId id="327" r:id="rId12"/>
    <p:sldId id="321" r:id="rId13"/>
    <p:sldId id="320" r:id="rId14"/>
    <p:sldId id="322" r:id="rId15"/>
    <p:sldId id="341" r:id="rId16"/>
    <p:sldId id="323" r:id="rId17"/>
    <p:sldId id="328" r:id="rId18"/>
    <p:sldId id="335" r:id="rId19"/>
    <p:sldId id="337" r:id="rId20"/>
    <p:sldId id="340" r:id="rId21"/>
    <p:sldId id="331" r:id="rId22"/>
    <p:sldId id="342" r:id="rId23"/>
    <p:sldId id="343" r:id="rId24"/>
    <p:sldId id="332" r:id="rId25"/>
    <p:sldId id="333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ua Lei" initials="DL" lastIdx="1" clrIdx="0">
    <p:extLst>
      <p:ext uri="{19B8F6BF-5375-455C-9EA6-DF929625EA0E}">
        <p15:presenceInfo xmlns:p15="http://schemas.microsoft.com/office/powerpoint/2012/main" userId="Danhua 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21360CE-7F8E-4BBC-8DE0-C0B39D4414C2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F46487C-E95C-462F-A2B6-93664AE3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924-4445-4CF2-80E4-22D899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81D0A-3239-434E-95FD-0C2E4D20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309F-A6E9-4E6C-ADAA-07F500E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3451-175F-46B3-8A69-A89AF1662B41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22B3-F0BF-4CFF-BFC4-17BB43C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7618-5CFD-45D1-9EB6-6460119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4E9-B714-464D-8D04-C765B74A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CECDB-BD1F-4700-9C56-F14D900F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557-B215-40BE-B72D-3D2643D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161-246F-4446-AB38-73ECE4CB8B37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21B8-60D3-4DEF-B9D0-08D45A4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FB8A-C3D9-422C-B3FA-3A42EEAF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4DA2F-7630-40E9-BFD5-68D2EB4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B0AEA-DECF-4AA3-8507-88DDB6B1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20ED5-2513-4DCF-9AA1-F0FEE85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98D-FD30-4DB7-8C68-4BF9F21DA6FB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C85C-DBA0-4AFA-B2D3-BFA1C7C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97B8-D4B4-481D-8E88-6B0CBAA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FB8-747D-4F77-A4BB-1CA0B88D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072B-0BCF-481B-AF6F-BCBCC4F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FC89-D8AF-48F1-A7AB-FE2FE94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BD5-9ED8-462C-95A7-26000BDC2432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8167-A028-4C55-84BD-50327B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FB812-09A4-4B96-A205-E33EC4A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731B-74D9-4C55-B773-7CCE03E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8599-BA23-4514-BFD8-7D59BE1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A9AE-EC8E-456F-A637-D3F6AF0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01F7-3A0B-409D-B205-B50673D4C494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807A-342F-4498-B53A-C851193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EAC3-820C-4719-8A13-92A93C23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5718-A8DC-4374-A255-4D561F4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8B7D-230C-4C3D-A4FA-0766C264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1143-34DC-4300-95A1-E34CE748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C6B6-6EF7-4C24-A533-3DFD81A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D09-803B-4B35-AC12-937B5DDBCD8B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2CC4B-AEB5-45EB-9B25-48CC581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4E0F-E19C-4CD8-92DD-F401619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8E1-4EE3-4A08-9644-BAC5B03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CC18-CDE7-4CDF-82FF-32F9097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E096-BCF2-4A57-AEB8-ABD2888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809C9-168B-4B67-83EA-79BD56D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56E93-AC10-4B3D-B7D4-BD79EB16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5F88B-DFFC-43E0-B068-C2CE79E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A434-617D-47DE-9240-E23D496ACB73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D074F-31D1-40CC-9DAE-47F286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56AF8-D308-4515-938B-4EB1884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1CEC-89B4-4649-87C3-F0AA26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806D4-B79A-42DE-BE0C-96D5EFB4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64EA-A723-41F0-B012-977E9BA4CD68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0D264-97A0-45CF-8C6E-6559D36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70D4F-5E75-421B-B922-950AE028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A412D-E4A3-4EFD-B1B1-C710BC6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A51-0206-421D-98D7-A825C5A0C706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B7795-EA37-4255-9BAC-111CE09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AA37B-D178-459B-86BE-564376C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3B8-42D6-432E-9E5C-9FC77A97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A823-D4F8-4AFD-A25E-16C5CE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7B28E-66A7-49DD-9A25-2E88977A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B4A0-C7A5-432A-8435-A8605C03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96B1-BD19-405F-A48A-8313A9C0F6D5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8F6F-84D6-4154-BAFD-820AB487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D2E5-4120-442A-A519-F01EF2D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397E-A92D-4B55-BA4F-185D50B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BB23-DAFA-4DDF-866B-03D8999FE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A5FBA-92DC-4863-9F4A-696A126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5406F-2D95-4175-9819-28DCB8A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B7F2-C357-445B-ABA1-C4B9E95DC6EC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383C-783E-42CD-BF19-A84B12B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CF59-0553-4A56-92FD-8A05C82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CCAA8-CDA2-4821-9520-1A71015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DC37-9AC0-4CA1-B94E-AA21E05F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58BA0-3E78-40A9-979D-2420322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AD1D-E3A7-43FD-A138-1C1B560C2697}" type="datetime1">
              <a:rPr lang="en-GB" altLang="zh-CN" smtClean="0"/>
              <a:t>28/06/2021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A69D-84A8-4AB1-B71A-0023BA39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82AE-889F-4EEE-9EB3-13EC9864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an.iwr.uni-heidelberg.de/data/teaching/finiteelements_ws2017/num2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b.org/templates/templates.pdf" TargetMode="External"/><Relationship Id="rId2" Type="http://schemas.openxmlformats.org/officeDocument/2006/relationships/hyperlink" Target="https://www-users.cs.umn.edu/~saad/IterMethBook_2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vanmaele/polynomial-preconditioning" TargetMode="External"/><Relationship Id="rId4" Type="http://schemas.openxmlformats.org/officeDocument/2006/relationships/hyperlink" Target="https://arxiv.org/abs/1907.0007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4CF3FB06-A06A-46BD-8CF5-2F5EE4949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36" y="220303"/>
            <a:ext cx="1525476" cy="7998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F0058-A760-4D51-AB13-510DFFDC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5" y="2740955"/>
            <a:ext cx="8022140" cy="15875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Polynomial Preconditioners</a:t>
            </a: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Ferdinand Vanmaele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633D876-5D41-469C-B57F-EB290E812CBB}"/>
              </a:ext>
            </a:extLst>
          </p:cNvPr>
          <p:cNvSpPr txBox="1">
            <a:spLocks/>
          </p:cNvSpPr>
          <p:nvPr/>
        </p:nvSpPr>
        <p:spPr>
          <a:xfrm>
            <a:off x="241200" y="4257784"/>
            <a:ext cx="129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1600" b="0" i="0" kern="120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560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3411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1216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9019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23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2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31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8B32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88388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9955F-C853-4049-A5CD-442E34B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2D13C-9B54-4A9F-B807-736D32A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Write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𝑠𝑝𝑎𝑛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Krylov</a:t>
                </a:r>
                <a:r>
                  <a:rPr lang="en-GB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DE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84109F-4492-42DC-8E6D-E318B27B07ED}"/>
              </a:ext>
            </a:extLst>
          </p:cNvPr>
          <p:cNvCxnSpPr>
            <a:cxnSpLocks/>
          </p:cNvCxnSpPr>
          <p:nvPr/>
        </p:nvCxnSpPr>
        <p:spPr>
          <a:xfrm>
            <a:off x="6217921" y="5725555"/>
            <a:ext cx="7033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58A-429D-4816-ACC2-A49BED3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026A-951A-425D-A4EE-7C1BC31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69B9-8E52-4587-AE07-90A8965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53190" y="1885585"/>
                <a:ext cx="10515600" cy="394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for general matrices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 short recurrence for general matrices 😥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Orthonormalization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steps,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restart algorithm</a:t>
                </a:r>
              </a:p>
              <a:p>
                <a:pPr lvl="2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GMRES(m)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not guaranteed! (unless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s.p.d.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190" y="1885585"/>
                <a:ext cx="10515600" cy="3946721"/>
              </a:xfrm>
              <a:prstGeom prst="rect">
                <a:avLst/>
              </a:prstGeom>
              <a:blipFill>
                <a:blip r:embed="rId2"/>
                <a:stretch>
                  <a:fillRect l="-1043" t="-2623" b="-16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6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6C1D-535F-4236-A448-6239D8C8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 updates (SAXPY)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to parallelize ✔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Inner products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all processes 🙄</a:t>
            </a:r>
          </a:p>
          <a:p>
            <a:pPr lvl="2"/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Sparse matrix-vector products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SpMVs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neighbours 😊</a:t>
            </a:r>
          </a:p>
          <a:p>
            <a:pPr lvl="2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Matrix-matrix product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 preconditioner (before iteration start,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Same solution as original system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Desired properties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small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close to 1</a:t>
                </a:r>
                <a:endParaRPr lang="en-GB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Polynomials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−⋯−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GB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(Cayley-Hamilton)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+⋯+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≪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Determine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Ansatz: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Algorithm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vector, e.g. uniform distributed, gives good results in practice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Construct power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Y</m:t>
                    </m:r>
                    <m: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Columns of Y lose linear independence!</a:t>
                </a:r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least squares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m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in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𝐴𝑌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⋯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3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Model problem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D0C3-FE75-459D-A283-6EF4C4F3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7ADC9-ADE7-4234-BAAD-0EBF744F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BF8F44D-4B36-4B52-AD22-76503EFE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49174" cy="16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7D3C7C-BCB9-457C-9EB3-51688A2A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08" y="1690688"/>
            <a:ext cx="1158875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ECF34DD-D9D5-4CD7-B3E5-CCAC1D32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9" y="1773589"/>
            <a:ext cx="3515021" cy="15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647D90F-5B88-4283-B9B6-A4D35B7A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0" y="3878422"/>
            <a:ext cx="6380840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66D6C4C-3D5A-414E-A196-1E3C240E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31" y="3878422"/>
            <a:ext cx="2532079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3D203-7354-48CF-94EC-71AD6900BAAB}"/>
                  </a:ext>
                </a:extLst>
              </p:cNvPr>
              <p:cNvSpPr txBox="1"/>
              <p:nvPr/>
            </p:nvSpPr>
            <p:spPr>
              <a:xfrm>
                <a:off x="838200" y="5303520"/>
                <a:ext cx="9754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=5.1599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−06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=−0.0012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148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=0.0780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39</m:t>
                    </m:r>
                  </m:oMath>
                </a14:m>
                <a:endParaRPr lang="LID4096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3D203-7354-48CF-94EC-71AD6900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03520"/>
                <a:ext cx="9754772" cy="461665"/>
              </a:xfrm>
              <a:prstGeom prst="rect">
                <a:avLst/>
              </a:prstGeom>
              <a:blipFill>
                <a:blip r:embed="rId8"/>
                <a:stretch>
                  <a:fillRect l="-1000" t="-10526" b="-289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7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Practical considerations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 not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explicitly (vector products)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⋯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𝐴𝑣</m:t>
                            </m:r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+⋯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(3)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GB" sz="600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 degree of the polynomial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Cost of multiplication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lower degree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Difficulty of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higher degree</a:t>
                </a:r>
              </a:p>
              <a:p>
                <a:pPr lvl="2"/>
                <a:endParaRPr lang="en-GB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Residuals relative to preconditioned system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Use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right preconditioning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7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r>
                  <a:rPr lang="en-GB" b="1" dirty="0"/>
                  <a:t>Circle Eigenvalue Matrix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Gradual improvement with raised degree 👍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 r="-31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ction Button: Go Back or Previous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3A75D64-DEC1-4977-9636-E9F5A1B71BB1}"/>
              </a:ext>
            </a:extLst>
          </p:cNvPr>
          <p:cNvSpPr/>
          <p:nvPr/>
        </p:nvSpPr>
        <p:spPr>
          <a:xfrm>
            <a:off x="10649243" y="5458018"/>
            <a:ext cx="704557" cy="750147"/>
          </a:xfrm>
          <a:prstGeom prst="actionButtonBackPrevio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3A1D7-3C46-4EF3-AD7B-92F6B0856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9" t="5287" r="7944"/>
          <a:stretch/>
        </p:blipFill>
        <p:spPr>
          <a:xfrm>
            <a:off x="-1" y="578406"/>
            <a:ext cx="7357403" cy="5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2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E20R0100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Achieved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polynomial 🎉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98DF63-B6C5-4AD1-8B77-745246D2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39"/>
          <a:stretch/>
        </p:blipFill>
        <p:spPr>
          <a:xfrm>
            <a:off x="-360789" y="115752"/>
            <a:ext cx="7845388" cy="60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1)</a:t>
                </a:r>
                <a:endParaRPr lang="de-DE" b="1" i="1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  <a:blipFill>
                <a:blip r:embed="rId2"/>
                <a:stretch>
                  <a:fillRect l="-2590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3768F0-60D3-41C3-B39D-2BA2A451A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66"/>
          <a:stretch/>
        </p:blipFill>
        <p:spPr>
          <a:xfrm>
            <a:off x="-246231" y="136525"/>
            <a:ext cx="7561431" cy="60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FCCC7-B982-42BF-AA69-9832B6E9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372E74F-4560-46AF-A1EA-932AF717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" r="466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 equations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high dimension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in science and industry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dynamics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Astrophysics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Biochemistry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Economics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135" t="-174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FF18-9D23-4388-9B4D-CEB5099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7A9D-AEA2-494C-BEF9-766C6B86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6B00A-6C87-4154-AC06-CDD928942AC3}" type="slidenum">
              <a:rPr lang="zh-CN" altLang="en-US" smtClean="0"/>
              <a:pPr>
                <a:spcAft>
                  <a:spcPts val="600"/>
                </a:spcAft>
              </a:pPr>
              <a:t>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A644-BAEC-47F0-BA56-1AF488C0E6EA}"/>
              </a:ext>
            </a:extLst>
          </p:cNvPr>
          <p:cNvSpPr txBox="1"/>
          <p:nvPr/>
        </p:nvSpPr>
        <p:spPr>
          <a:xfrm>
            <a:off x="4252344" y="136525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from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https://conan.iwr.uni-heidelberg.de/data/teaching/finiteelements_ws2017/num2.pdf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7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2)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6575E22-38FF-4A8D-906D-3C6739537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1"/>
          <a:stretch/>
        </p:blipFill>
        <p:spPr>
          <a:xfrm>
            <a:off x="-444267" y="136525"/>
            <a:ext cx="7702225" cy="60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648FB-C756-4F0B-82DA-1DB743D9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>
          <a:xfrm>
            <a:off x="125950" y="331663"/>
            <a:ext cx="7062641" cy="57174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0E7FD-EA8E-4B8C-9EA6-1B13739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EBAB-39E6-48AE-9C03-0B4E36B9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(estimated)</a:t>
                </a:r>
              </a:p>
              <a:p>
                <a:r>
                  <a:rPr lang="en-GB" dirty="0"/>
                  <a:t>1 order of magnitude improvement for most problems</a:t>
                </a:r>
              </a:p>
              <a:p>
                <a:r>
                  <a:rPr lang="en-GB" dirty="0"/>
                  <a:t>Erratic for SHERMAN5 🙈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  <a:blipFill>
                <a:blip r:embed="rId3"/>
                <a:stretch>
                  <a:fillRect l="-2594" t="-1984" r="-12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68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2EF-CF17-4CE6-AF28-F043B74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5524-F7C7-407F-863A-EC500CA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6CC30-D042-4350-B7DF-F3D0730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B02C-75F4-49AF-A201-24E2F1ED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3" y="1690687"/>
            <a:ext cx="10515600" cy="44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2EF-CF17-4CE6-AF28-F043B74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5524-F7C7-407F-863A-EC500CA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6CC30-D042-4350-B7DF-F3D0730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01CB-8D82-467A-8ECE-24B02EAD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25" y="1690688"/>
            <a:ext cx="997406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E40-17C0-47D8-B940-99D5A16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A1E-00A1-4BCF-ABE8-ED0CEC9D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Iterative Methods for Sparse Linear Systems</a:t>
            </a:r>
            <a:br>
              <a:rPr lang="en-GB" dirty="0"/>
            </a:br>
            <a:r>
              <a:rPr lang="en-GB" dirty="0">
                <a:hlinkClick r:id="rId2"/>
              </a:rPr>
              <a:t>https://www-users.cs.umn.edu/~saad/IterMethBook_2ndEd.pdf</a:t>
            </a:r>
            <a:r>
              <a:rPr lang="en-GB" dirty="0"/>
              <a:t> </a:t>
            </a:r>
          </a:p>
          <a:p>
            <a:r>
              <a:rPr lang="en-GB" dirty="0"/>
              <a:t>Templates for the Solutions of Linear Systems: Building Blocks for Iterative Methods</a:t>
            </a:r>
            <a:br>
              <a:rPr lang="en-GB" dirty="0"/>
            </a:br>
            <a:r>
              <a:rPr lang="en-GB" dirty="0">
                <a:hlinkClick r:id="rId3"/>
              </a:rPr>
              <a:t>https://www.netlib.org/templates/templates.pdf</a:t>
            </a:r>
            <a:r>
              <a:rPr lang="en-GB" dirty="0"/>
              <a:t> </a:t>
            </a:r>
          </a:p>
          <a:p>
            <a:r>
              <a:rPr lang="en-GB" dirty="0"/>
              <a:t>Polynomial Preconditioned GMRES to Reduce Communication in Parallel Computing</a:t>
            </a:r>
            <a:br>
              <a:rPr lang="en-GB" dirty="0"/>
            </a:br>
            <a:r>
              <a:rPr lang="en-GB" dirty="0">
                <a:hlinkClick r:id="rId4"/>
              </a:rPr>
              <a:t>https://arxiv.org/abs/1907.00072</a:t>
            </a:r>
            <a:r>
              <a:rPr lang="en-GB" dirty="0"/>
              <a:t> </a:t>
            </a:r>
          </a:p>
          <a:p>
            <a:r>
              <a:rPr lang="en-GB" dirty="0"/>
              <a:t>Seminar report ☺</a:t>
            </a:r>
            <a:br>
              <a:rPr lang="en-GB" dirty="0"/>
            </a:br>
            <a:r>
              <a:rPr lang="en-GB" dirty="0">
                <a:hlinkClick r:id="rId5"/>
              </a:rPr>
              <a:t>https://github.com/fvanmaele/polynomial-preconditioning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D4C8D-0BFD-4D5C-A8BB-7011254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805A-C34A-4D88-B339-E2B94A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F65-853C-462F-8242-3F0F8A3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your attention! 🤗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A6C3-66C7-4ED8-BEFD-1BE13FB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8DBB-38F0-49DD-8D87-9A7EA07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Eigenvalue Matrix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solvers</a:t>
                </a: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 storage and complexity requirements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approximate solutions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Preconditioned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 convergence rate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solution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diagonal,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=2000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2×2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1998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on unit circle in complex plane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</a:t>
                </a:r>
                <a:r>
                  <a:rPr lang="en-GB" b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≈637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 problem without preconditioning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how sensitive the solution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perturbations in the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the right-hand side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24" y="1365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B277E-A760-47B7-A760-7FA14129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681"/>
            <a:ext cx="6136640" cy="4851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/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en-GB" sz="2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≈69.9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b="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ℂ</a:t>
                </a:r>
                <a:endParaRPr lang="en-GB" sz="28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blipFill>
                <a:blip r:embed="rId3"/>
                <a:stretch>
                  <a:fillRect l="-2575" t="-3691" r="-1574" b="-83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tion Button: Go to End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6D236A0-CC33-4958-A3D2-FDD49D000048}"/>
              </a:ext>
            </a:extLst>
          </p:cNvPr>
          <p:cNvSpPr/>
          <p:nvPr/>
        </p:nvSpPr>
        <p:spPr>
          <a:xfrm>
            <a:off x="10950917" y="455808"/>
            <a:ext cx="689317" cy="675249"/>
          </a:xfrm>
          <a:prstGeom prst="actionButtonE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1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Model problem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/>
                  <a:t>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approximation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/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/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1C3293-2679-4049-A4CA-B219996C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t="4469" r="6286" b="6379"/>
          <a:stretch/>
        </p:blipFill>
        <p:spPr>
          <a:xfrm>
            <a:off x="974361" y="270343"/>
            <a:ext cx="9892260" cy="6086007"/>
          </a:xfrm>
        </p:spPr>
      </p:pic>
    </p:spTree>
    <p:extLst>
      <p:ext uri="{BB962C8B-B14F-4D97-AF65-F5344CB8AC3E}">
        <p14:creationId xmlns:p14="http://schemas.microsoft.com/office/powerpoint/2010/main" val="139752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entries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zero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matrix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formats available, e.g. CSR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become dense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fill-in</a:t>
                </a:r>
              </a:p>
              <a:p>
                <a:pPr lvl="1"/>
                <a:r>
                  <a:rPr lang="en-GB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storage and complexity requirements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Alternative: Iterative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(stationary)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𝑠𝑒𝑎𝑟𝑐h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𝑑𝑖𝑟𝑒𝑐𝑡𝑖𝑜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(non-stationary)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residual: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≤‖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 condition?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21618</TotalTime>
  <Words>1194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Office 主题​​</vt:lpstr>
      <vt:lpstr>Polynomial Preconditioners  Ferdinand Vanmaele</vt:lpstr>
      <vt:lpstr>Introduction</vt:lpstr>
      <vt:lpstr>Introduction</vt:lpstr>
      <vt:lpstr>Example: Circle Eigenvalue Matrix</vt:lpstr>
      <vt:lpstr>Example: Circle Eigenvalue Matrix</vt:lpstr>
      <vt:lpstr>Example: Model problem</vt:lpstr>
      <vt:lpstr>PowerPoint Presentation</vt:lpstr>
      <vt:lpstr>Iterative solvers</vt:lpstr>
      <vt:lpstr>Iterative solvers</vt:lpstr>
      <vt:lpstr>Iterative solvers</vt:lpstr>
      <vt:lpstr>Iterative solvers</vt:lpstr>
      <vt:lpstr>Iterative solvers</vt:lpstr>
      <vt:lpstr>Preconditioning</vt:lpstr>
      <vt:lpstr>Preconditioning</vt:lpstr>
      <vt:lpstr>Example: Model problem (n=5)</vt:lpstr>
      <vt:lpstr>Preconditioning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Parallelization</vt:lpstr>
      <vt:lpstr>Parallelization</vt:lpstr>
      <vt:lpstr>References</vt:lpstr>
      <vt:lpstr>Thank you for your attention! 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und Wälder: Herausforderungen  Ferdinand Vanmaele</dc:title>
  <dc:creator>Ferdinand Vanmaele</dc:creator>
  <cp:lastModifiedBy>Ferdinand Vanmaele</cp:lastModifiedBy>
  <cp:revision>302</cp:revision>
  <cp:lastPrinted>2021-06-27T17:50:15Z</cp:lastPrinted>
  <dcterms:created xsi:type="dcterms:W3CDTF">2020-08-21T05:52:49Z</dcterms:created>
  <dcterms:modified xsi:type="dcterms:W3CDTF">2021-06-28T11:48:14Z</dcterms:modified>
</cp:coreProperties>
</file>