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312" r:id="rId3"/>
    <p:sldId id="311" r:id="rId4"/>
    <p:sldId id="344" r:id="rId5"/>
    <p:sldId id="325" r:id="rId6"/>
    <p:sldId id="326" r:id="rId7"/>
    <p:sldId id="313" r:id="rId8"/>
    <p:sldId id="338" r:id="rId9"/>
    <p:sldId id="316" r:id="rId10"/>
    <p:sldId id="299" r:id="rId11"/>
    <p:sldId id="317" r:id="rId12"/>
    <p:sldId id="327" r:id="rId13"/>
    <p:sldId id="321" r:id="rId14"/>
    <p:sldId id="320" r:id="rId15"/>
    <p:sldId id="322" r:id="rId16"/>
    <p:sldId id="341" r:id="rId17"/>
    <p:sldId id="323" r:id="rId18"/>
    <p:sldId id="328" r:id="rId19"/>
    <p:sldId id="335" r:id="rId20"/>
    <p:sldId id="337" r:id="rId21"/>
    <p:sldId id="340" r:id="rId22"/>
    <p:sldId id="331" r:id="rId23"/>
    <p:sldId id="342" r:id="rId24"/>
    <p:sldId id="343" r:id="rId25"/>
    <p:sldId id="332" r:id="rId26"/>
    <p:sldId id="333" r:id="rId27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hua Lei" initials="DL" lastIdx="1" clrIdx="0">
    <p:extLst>
      <p:ext uri="{19B8F6BF-5375-455C-9EA6-DF929625EA0E}">
        <p15:presenceInfo xmlns:p15="http://schemas.microsoft.com/office/powerpoint/2012/main" userId="Danhua Le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20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321360CE-7F8E-4BBC-8DE0-C0B39D4414C2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BF46487C-E95C-462F-A2B6-93664AE35E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256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93924-4445-4CF2-80E4-22D899A8F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381D0A-3239-434E-95FD-0C2E4D204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41309F-A6E9-4E6C-ADAA-07F500E1C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3451-175F-46B3-8A69-A89AF1662B41}" type="datetime1">
              <a:rPr lang="en-GB" altLang="zh-CN" smtClean="0"/>
              <a:t>16/07/2021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A022B3-F0BF-4CFF-BFC4-17BB43C8F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B57618-5CFD-45D1-9EB6-646011986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247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EF4E9-B714-464D-8D04-C765B74A6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8CECDB-BD1F-4700-9C56-F14D900FA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19A557-B215-40BE-B72D-3D2643D38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DD161-246F-4446-AB38-73ECE4CB8B37}" type="datetime1">
              <a:rPr lang="en-GB" altLang="zh-CN" smtClean="0"/>
              <a:t>16/07/2021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D521B8-60D3-4DEF-B9D0-08D45A46C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C0FB8A-C3D9-422C-B3FA-3A42EEAFC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60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874DA2F-7630-40E9-BFD5-68D2EB4270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8B0AEA-DECF-4AA3-8507-88DDB6B15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420ED5-2513-4DCF-9AA1-F0FEE8596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F298D-FD30-4DB7-8C68-4BF9F21DA6FB}" type="datetime1">
              <a:rPr lang="en-GB" altLang="zh-CN" smtClean="0"/>
              <a:t>16/07/2021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02C85C-DBA0-4AFA-B2D3-BFA1C7C0F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4D97B8-D4B4-481D-8E88-6B0CBAA35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544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B1FB8-747D-4F77-A4BB-1CA0B88DB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4E072B-0BCF-481B-AF6F-BCBCC4F42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BCFC89-D8AF-48F1-A7AB-FE2FE94DB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5BBD5-9ED8-462C-95A7-26000BDC2432}" type="datetime1">
              <a:rPr lang="en-GB" altLang="zh-CN" smtClean="0"/>
              <a:t>16/07/2021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1F8167-A028-4C55-84BD-50327BEE7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1FB812-09A4-4B96-A205-E33EC4A9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91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CD731B-74D9-4C55-B773-7CCE03E9D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0E8599-BA23-4514-BFD8-7D59BE182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54A9AE-EC8E-456F-A637-D3F6AF06F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A01F7-3A0B-409D-B205-B50673D4C494}" type="datetime1">
              <a:rPr lang="en-GB" altLang="zh-CN" smtClean="0"/>
              <a:t>16/07/2021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96807A-342F-4498-B53A-C851193FE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46EAC3-820C-4719-8A13-92A93C233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12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DC5718-A8DC-4374-A255-4D561F4A1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328B7D-230C-4C3D-A4FA-0766C26454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541143-34DC-4300-95A1-E34CE748A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72C6B6-6EF7-4C24-A533-3DFD81AD8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3D09-803B-4B35-AC12-937B5DDBCD8B}" type="datetime1">
              <a:rPr lang="en-GB" altLang="zh-CN" smtClean="0"/>
              <a:t>16/07/2021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12CC4B-AEB5-45EB-9B25-48CC5818C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374E0F-E19C-4CD8-92DD-F40161913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20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148E1-4EE3-4A08-9644-BAC5B0398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5CCC18-CDE7-4CDF-82FF-32F909795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4AE096-BCF2-4A57-AEB8-ABD288876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95809C9-168B-4B67-83EA-79BD56D764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A56E93-AC10-4B3D-B7D4-BD79EB1649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F5F88B-DFFC-43E0-B068-C2CE79E14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A434-617D-47DE-9240-E23D496ACB73}" type="datetime1">
              <a:rPr lang="en-GB" altLang="zh-CN" smtClean="0"/>
              <a:t>16/07/2021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0D074F-31D1-40CC-9DAE-47F2863E6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356AF8-D308-4515-938B-4EB188493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197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F1CEC-89B4-4649-87C3-F0AA26DCA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6806D4-B79A-42DE-BE0C-96D5EFB42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64EA-A723-41F0-B012-977E9BA4CD68}" type="datetime1">
              <a:rPr lang="en-GB" altLang="zh-CN" smtClean="0"/>
              <a:t>16/07/2021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B0D264-97A0-45CF-8C6E-6559D36A0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770D4F-5E75-421B-B922-950AE0281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874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CA412D-E4A3-4EFD-B1B1-C710BC60A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9A51-0206-421D-98D7-A825C5A0C706}" type="datetime1">
              <a:rPr lang="en-GB" altLang="zh-CN" smtClean="0"/>
              <a:t>16/07/2021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3B7795-EA37-4255-9BAC-111CE0963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AAA37B-D178-459B-86BE-564376C12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488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2B43B8-42D6-432E-9E5C-9FC77A975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C4A823-D4F8-4AFD-A25E-16C5CEB5A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C7B28E-66A7-49DD-9A25-2E88977A9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AAB4A0-C7A5-432A-8435-A8605C03A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96B1-BD19-405F-A48A-8313A9C0F6D5}" type="datetime1">
              <a:rPr lang="en-GB" altLang="zh-CN" smtClean="0"/>
              <a:t>16/07/2021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408F6F-84D6-4154-BAFD-820AB4879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48D2E5-4120-442A-A519-F01EF2DB3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27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56397E-A92D-4B55-BA4F-185D50BDB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D4BB23-DAFA-4DDF-866B-03D8999FE5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0A5FBA-92DC-4863-9F4A-696A12691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25406F-2D95-4175-9819-28DCB8A29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B7F2-C357-445B-ABA1-C4B9E95DC6EC}" type="datetime1">
              <a:rPr lang="en-GB" altLang="zh-CN" smtClean="0"/>
              <a:t>16/07/2021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1A383C-783E-42CD-BF19-A84B12B0F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47CF59-0553-4A56-92FD-8A05C82B6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03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0CCAA8-CDA2-4821-9520-1A7101580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FBDC37-9AC0-4CA1-B94E-AA21E05F4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D58BA0-3E78-40A9-979D-24203222B6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4AD1D-E3A7-43FD-A138-1C1B560C2697}" type="datetime1">
              <a:rPr lang="en-GB" altLang="zh-CN" smtClean="0"/>
              <a:t>16/07/2021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C4A69D-84A8-4AB1-B71A-0023BA392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7B82AE-889F-4EEE-9EB3-13EC9864F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6B00A-6C87-4154-AC06-CDD928942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52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nan.iwr.uni-heidelberg.de/data/teaching/finiteelements_ws2017/num2.pdf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lib.org/templates/templates.pdf" TargetMode="External"/><Relationship Id="rId2" Type="http://schemas.openxmlformats.org/officeDocument/2006/relationships/hyperlink" Target="https://www-users.cs.umn.edu/~saad/IterMethBook_2ndEd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fvanmaele/polynomial-preconditioning" TargetMode="External"/><Relationship Id="rId4" Type="http://schemas.openxmlformats.org/officeDocument/2006/relationships/hyperlink" Target="https://arxiv.org/abs/1907.00072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9">
            <a:extLst>
              <a:ext uri="{FF2B5EF4-FFF2-40B4-BE49-F238E27FC236}">
                <a16:creationId xmlns:a16="http://schemas.microsoft.com/office/drawing/2014/main" id="{4CF3FB06-A06A-46BD-8CF5-2F5EE49494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836" y="220303"/>
            <a:ext cx="1525476" cy="79982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74F0058-A760-4D51-AB13-510DFFDC2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2935" y="2740955"/>
            <a:ext cx="8022140" cy="158751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Polynomial Preconditioners</a:t>
            </a:r>
            <a:br>
              <a:rPr lang="en-US" sz="3800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3800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Ferdinand Vanmaele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633D876-5D41-469C-B57F-EB290E812CBB}"/>
              </a:ext>
            </a:extLst>
          </p:cNvPr>
          <p:cNvSpPr txBox="1">
            <a:spLocks/>
          </p:cNvSpPr>
          <p:nvPr/>
        </p:nvSpPr>
        <p:spPr>
          <a:xfrm>
            <a:off x="241200" y="4257784"/>
            <a:ext cx="12960000" cy="198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1007943" rtl="0" eaLnBrk="1" latinLnBrk="0" hangingPunct="1">
              <a:lnSpc>
                <a:spcPct val="100000"/>
              </a:lnSpc>
              <a:spcBef>
                <a:spcPts val="400"/>
              </a:spcBef>
              <a:buClr>
                <a:srgbClr val="D28B32"/>
              </a:buClr>
              <a:buFont typeface="Wingdings" panose="05000000000000000000" pitchFamily="2" charset="2"/>
              <a:buNone/>
              <a:defRPr sz="1600" b="0" i="0" kern="1200" baseline="0">
                <a:solidFill>
                  <a:srgbClr val="78838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378042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Clr>
                <a:srgbClr val="D28B32"/>
              </a:buClr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756079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Clr>
                <a:srgbClr val="D28B32"/>
              </a:buClr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134119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Clr>
                <a:srgbClr val="D28B32"/>
              </a:buClr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512161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Clr>
                <a:srgbClr val="D28B32"/>
              </a:buClr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1890199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4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68239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4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646279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4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24318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4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007943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28B32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88388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1D9955F-C853-4049-A5CD-442E34B38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82D13C-9B54-4A9F-B807-736D32A9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2288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E76FC-69EA-469A-8A6C-B97692076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solvers</a:t>
            </a:r>
            <a:endParaRPr lang="en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5C6C1D-535F-4236-A448-6239D8C854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Starting approximation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Method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GB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</a:t>
                </a:r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(stationary)</a:t>
                </a: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𝑐𝑜𝑛𝑠𝑡𝑎𝑛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𝑠𝑒𝑎𝑟𝑐h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𝑑𝑖𝑟𝑒𝑐𝑡𝑖𝑜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   </a:t>
                </a:r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(non-stationary)</a:t>
                </a:r>
              </a:p>
              <a:p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Stopping criterion</a:t>
                </a:r>
              </a:p>
              <a:p>
                <a:pPr lvl="1"/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Relative residual: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begChr m:val="‖"/>
                            <m:endChr m:val="‖"/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</m:d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</m:oMath>
                </a14:m>
                <a:endParaRPr lang="en-GB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⚠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n-GB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≤‖</m:t>
                    </m:r>
                    <m:r>
                      <a:rPr lang="en-GB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GB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‖‖</m:t>
                    </m:r>
                    <m:sSub>
                      <m:sSubPr>
                        <m:ctrlP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‖</m:t>
                    </m:r>
                  </m:oMath>
                </a14:m>
                <a:endParaRPr lang="en-GB" b="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Typically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−12</m:t>
                        </m:r>
                      </m:sup>
                    </m:sSup>
                  </m:oMath>
                </a14:m>
                <a:endParaRPr lang="en-GB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Optimality condition?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5C6C1D-535F-4236-A448-6239D8C854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ED54F-3395-4A01-8AC6-7295CE40B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E93E7-9807-4DEA-A243-DDE1169C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6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E76FC-69EA-469A-8A6C-B97692076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solvers</a:t>
            </a:r>
            <a:endParaRPr lang="en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5C6C1D-535F-4236-A448-6239D8C854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Idea: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Let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Write 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GB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GB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en-GB" b="0" dirty="0">
                    <a:cs typeface="Times New Roman" panose="02020603050405020304" pitchFamily="18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GB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GB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−3</m:t>
                    </m:r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</m:oMath>
                </a14:m>
                <a:endParaRPr lang="en-GB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Implication: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𝑠𝑝𝑎𝑛</m:t>
                    </m:r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sSup>
                      <m:sSupPr>
                        <m:ctrlP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GB" dirty="0" err="1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Krylov</a:t>
                </a:r>
                <a:r>
                  <a:rPr lang="en-GB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subspace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DE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𝒦</m:t>
                        </m:r>
                      </m:e>
                      <m:sup>
                        <m:r>
                          <a:rPr lang="en-GB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GB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5C6C1D-535F-4236-A448-6239D8C854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ED54F-3395-4A01-8AC6-7295CE40B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E93E7-9807-4DEA-A243-DDE1169C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11</a:t>
            </a:fld>
            <a:endParaRPr lang="zh-CN" alt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B84109F-4492-42DC-8E6D-E318B27B07ED}"/>
              </a:ext>
            </a:extLst>
          </p:cNvPr>
          <p:cNvCxnSpPr>
            <a:cxnSpLocks/>
          </p:cNvCxnSpPr>
          <p:nvPr/>
        </p:nvCxnSpPr>
        <p:spPr>
          <a:xfrm>
            <a:off x="6217921" y="5725555"/>
            <a:ext cx="703384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97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4658A-429D-4816-ACC2-A49BED399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solvers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DF026A-951A-425D-A4EE-7C1BC314B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EA69B9-8E52-4587-AE07-90A8965E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12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9F80855-CD3C-4BC2-886B-99D84AB85DF5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53190" y="1885585"/>
                <a:ext cx="10515600" cy="3946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GMRES</a:t>
                </a:r>
              </a:p>
              <a:p>
                <a:pPr lvl="1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Minimize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DE"/>
                          <m:t>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Works for general matrices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n-GB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Limitations</a:t>
                </a:r>
              </a:p>
              <a:p>
                <a:pPr lvl="1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No short recurrence for general matrices 😥</a:t>
                </a:r>
              </a:p>
              <a:p>
                <a:pPr lvl="2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Orthonormalization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DE"/>
                          <m:t>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+(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+⋯+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After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steps,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restart algorithm</a:t>
                </a:r>
              </a:p>
              <a:p>
                <a:pPr lvl="2"/>
                <a:r>
                  <a:rPr lang="en-GB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GMRES(m)</a:t>
                </a:r>
              </a:p>
              <a:p>
                <a:pPr lvl="2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Convergence not guaranteed! (unless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s.p.d.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9F80855-CD3C-4BC2-886B-99D84AB85DF5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3190" y="1885585"/>
                <a:ext cx="10515600" cy="3946721"/>
              </a:xfrm>
              <a:prstGeom prst="rect">
                <a:avLst/>
              </a:prstGeom>
              <a:blipFill>
                <a:blip r:embed="rId2"/>
                <a:stretch>
                  <a:fillRect l="-1043" t="-2623" b="-1698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7861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E76FC-69EA-469A-8A6C-B97692076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solvers</a:t>
            </a:r>
            <a:endParaRPr lang="en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C6C1D-535F-4236-A448-6239D8C85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blocks</a:t>
            </a:r>
          </a:p>
          <a:p>
            <a:pPr lvl="1"/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Vector updates (SAXPY)</a:t>
            </a:r>
          </a:p>
          <a:p>
            <a:pPr lvl="2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Easy to parallelize ✔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endParaRPr lang="en-GB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Inner products</a:t>
            </a:r>
          </a:p>
          <a:p>
            <a:pPr lvl="2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Parallelization: synchronization between all processes 🙄</a:t>
            </a:r>
          </a:p>
          <a:p>
            <a:pPr lvl="2"/>
            <a:endParaRPr lang="en-GB" sz="6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Sparse matrix-vector products (</a:t>
            </a:r>
            <a:r>
              <a:rPr lang="en-GB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SpMVs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Parallelization: synchronization between neighbours 😊</a:t>
            </a:r>
          </a:p>
          <a:p>
            <a:pPr lvl="2"/>
            <a:endParaRPr lang="en-GB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Matrix-matrix product</a:t>
            </a:r>
          </a:p>
          <a:p>
            <a:pPr lvl="2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Determine preconditioner (before iteration start, later)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ED54F-3395-4A01-8AC6-7295CE40B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E93E7-9807-4DEA-A243-DDE1169C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62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E76FC-69EA-469A-8A6C-B97692076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Preconditioning</a:t>
            </a:r>
            <a:endParaRPr lang="en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5C6C1D-535F-4236-A448-6239D8C854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1928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Solve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𝑀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𝐴𝑥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𝑀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endParaRPr lang="en-GB" b="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lvl="1"/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Same solution as original system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𝐴𝑥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endParaRPr lang="en-GB" b="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lvl="1"/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𝑀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𝐼</m:t>
                    </m:r>
                  </m:oMath>
                </a14:m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𝑀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𝐴</m:t>
                    </m:r>
                  </m:oMath>
                </a14:m>
                <a:endParaRPr lang="en-GB" b="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Desired properties</a:t>
                </a:r>
              </a:p>
              <a:p>
                <a:pPr lvl="1"/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Matrix norm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𝐼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𝑀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−1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e>
                    </m:d>
                  </m:oMath>
                </a14:m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small</a:t>
                </a:r>
              </a:p>
              <a:p>
                <a:pPr lvl="1"/>
                <a:r>
                  <a:rPr lang="en-GB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Eigenvalues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𝑀</m:t>
                        </m:r>
                      </m:e>
                      <m:sup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𝐴</m:t>
                    </m:r>
                  </m:oMath>
                </a14:m>
                <a:r>
                  <a:rPr lang="en-GB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close to 1</a:t>
                </a:r>
                <a:endParaRPr lang="en-GB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Polynomials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𝑎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0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𝑎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𝐴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𝑛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−1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𝑎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𝑛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−1</m:t>
                            </m:r>
                          </m:sub>
                        </m:sSub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𝐴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𝑛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−2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−⋯−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𝑎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𝐼</m:t>
                        </m:r>
                      </m:e>
                    </m:d>
                  </m:oMath>
                </a14:m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		</a:t>
                </a:r>
                <a:r>
                  <a:rPr lang="en-GB" b="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(Cayley-Hamilton)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𝑀</m:t>
                        </m:r>
                      </m:e>
                      <m:sup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+1</m:t>
                        </m:r>
                      </m:sub>
                    </m:sSub>
                    <m:sSup>
                      <m:sSupPr>
                        <m:ctrlP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e>
                      <m:sup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</m:sup>
                    </m:sSup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e>
                      <m:sup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+⋯+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𝐴</m:t>
                    </m:r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𝐼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with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𝑑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≪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endParaRPr lang="en-GB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5C6C1D-535F-4236-A448-6239D8C854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1928" y="182562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ED54F-3395-4A01-8AC6-7295CE40B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E93E7-9807-4DEA-A243-DDE1169C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070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E76FC-69EA-469A-8A6C-B97692076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Preconditioning</a:t>
            </a:r>
            <a:endParaRPr lang="en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5C6C1D-535F-4236-A448-6239D8C854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3792" y="1839693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Determine coefficients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𝑀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p>
                    </m:sSup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lvl="1"/>
                <a:r>
                  <a:rPr lang="en-GB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Ansatz: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Minimize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𝐼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" panose="05000000000000000000" pitchFamily="2" charset="2"/>
                                  </a:rPr>
                                  <m:t>𝑀</m:t>
                                </m:r>
                              </m:e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" panose="05000000000000000000" pitchFamily="2" charset="2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𝐴</m:t>
                            </m:r>
                          </m:e>
                        </m:d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for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≠0</m:t>
                    </m:r>
                  </m:oMath>
                </a14:m>
                <a:endParaRPr lang="en-GB" b="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Algorithm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lvl="2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A random vector, e.g. uniform distributed, gives good results in practice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Construct power basis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Y</m:t>
                    </m:r>
                    <m:r>
                      <a:rPr lang="en-GB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0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0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,…,</m:t>
                        </m:r>
                        <m:sSup>
                          <m:sSupPr>
                            <m:ctrlPr>
                              <a:rPr lang="en-GB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𝐴</m:t>
                            </m:r>
                          </m:e>
                          <m:sup>
                            <m:r>
                              <a:rPr lang="en-GB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𝑑</m:t>
                            </m:r>
                          </m:sup>
                        </m:sSup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GB" b="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lvl="2"/>
                <a:r>
                  <a:rPr lang="en-GB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⚠ Columns of Y lose linear independence!</a:t>
                </a:r>
                <a:endParaRPr lang="en-GB" b="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Solve least squares problem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m</m:t>
                    </m:r>
                    <m:r>
                      <m:rPr>
                        <m:sty m:val="p"/>
                      </m:rPr>
                      <a:rPr lang="en-GB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in</m:t>
                    </m:r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‖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𝑠</m:t>
                    </m:r>
                    <m:d>
                      <m:dPr>
                        <m:ctrlP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e>
                    </m:d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𝐴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‖</m:t>
                    </m:r>
                  </m:oMath>
                </a14:m>
                <a:endParaRPr lang="en-GB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lvl="2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Solve normal equations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𝐴𝑌</m:t>
                            </m:r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𝐴𝑌𝑦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𝐴𝑌</m:t>
                        </m:r>
                      </m:e>
                    </m:d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</m:oMath>
                </a14:m>
                <a:endParaRPr lang="en-GB" b="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⋯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+1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coefficients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𝑀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p>
                    </m:sSup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5C6C1D-535F-4236-A448-6239D8C854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3792" y="1839693"/>
                <a:ext cx="10515600" cy="4351338"/>
              </a:xfrm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ED54F-3395-4A01-8AC6-7295CE40B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E93E7-9807-4DEA-A243-DDE1169C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830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65FB1C6-B756-45D8-80AC-91E41B53360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180"/>
                <a:ext cx="10515600" cy="1325563"/>
              </a:xfrm>
            </p:spPr>
            <p:txBody>
              <a:bodyPr/>
              <a:lstStyle/>
              <a:p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Model problem 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=5)</m:t>
                    </m:r>
                  </m:oMath>
                </a14:m>
                <a:endParaRPr lang="LID4096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65FB1C6-B756-45D8-80AC-91E41B5336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180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51D0C3-FE75-459D-A283-6EF4C4F32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87ADC9-ADE7-4234-BAAD-0EBF744F7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0FFB1A7-F4BD-4A22-81A9-4EBB7DEC05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81" y="1252887"/>
            <a:ext cx="11324435" cy="502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279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E76FC-69EA-469A-8A6C-B97692076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Preconditioning</a:t>
            </a:r>
            <a:endParaRPr lang="en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5C6C1D-535F-4236-A448-6239D8C854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0064" y="1853760"/>
                <a:ext cx="10515600" cy="4502589"/>
              </a:xfrm>
            </p:spPr>
            <p:txBody>
              <a:bodyPr>
                <a:normAutofit/>
              </a:bodyPr>
              <a:lstStyle/>
              <a:p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Practical considerations</a:t>
                </a:r>
              </a:p>
              <a:p>
                <a:pPr lvl="1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Do not store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M</m:t>
                        </m:r>
                      </m:e>
                      <m:sup>
                        <m:r>
                          <a:rPr lang="en-GB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p>
                    </m:sSup>
                    <m:r>
                      <a:rPr lang="en-GB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𝑠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e>
                    </m:d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explicitly (vector products)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(1)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  <m:r>
                          <a:rPr lang="en-GB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+1</m:t>
                        </m:r>
                      </m:sub>
                    </m:sSub>
                    <m:r>
                      <a:rPr lang="en-GB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𝐴𝑣</m:t>
                    </m:r>
                    <m:r>
                      <a:rPr lang="en-GB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</m:sub>
                    </m:sSub>
                    <m:r>
                      <a:rPr lang="en-GB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		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M</m:t>
                        </m:r>
                      </m:e>
                      <m:sup>
                        <m:r>
                          <a:rPr lang="en-GB" b="0" i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p>
                    </m:sSup>
                    <m:r>
                      <m:rPr>
                        <m:sty m:val="p"/>
                      </m:rPr>
                      <a:rPr lang="en-GB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v</m:t>
                    </m:r>
                    <m:r>
                      <a:rPr lang="en-GB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GB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𝐴</m:t>
                    </m:r>
                    <m:d>
                      <m:dPr>
                        <m:ctrlPr>
                          <a:rPr lang="en-GB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GB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  <m:r>
                          <a:rPr lang="en-GB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⋯</m:t>
                        </m:r>
                        <m:d>
                          <m:dPr>
                            <m:ctrlPr>
                              <a:rPr lang="en-GB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" panose="05000000000000000000" pitchFamily="2" charset="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" panose="05000000000000000000" pitchFamily="2" charset="2"/>
                                  </a:rPr>
                                  <m:t>𝑑</m:t>
                                </m:r>
                                <m:r>
                                  <a:rPr lang="en-GB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" panose="05000000000000000000" pitchFamily="2" charset="2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GB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𝐴𝑣</m:t>
                            </m:r>
                            <m:r>
                              <a:rPr lang="en-GB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" panose="05000000000000000000" pitchFamily="2" charset="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" panose="05000000000000000000" pitchFamily="2" charset="2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GB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𝑣</m:t>
                            </m:r>
                          </m:e>
                        </m:d>
                        <m:r>
                          <a:rPr lang="en-GB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+⋯</m:t>
                        </m:r>
                        <m:sSub>
                          <m:sSubPr>
                            <m:ctrlPr>
                              <a:rPr lang="en-GB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GB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</m:d>
                    <m:r>
                      <a:rPr lang="en-GB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+</m:t>
                    </m:r>
                    <m:sSub>
                      <m:sSubPr>
                        <m:ctrlPr>
                          <a:rPr lang="en-GB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GB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endParaRPr lang="en-GB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(2)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∗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</m:e>
                      <m:sup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(3)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∗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</m:e>
                      <m:sup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−2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endParaRPr lang="en-GB" b="0" i="1" dirty="0">
                  <a:latin typeface="Cambria Math" panose="020405030504060302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∗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</m:e>
                      <m:sup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𝑑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lvl="2"/>
                <a:endParaRPr lang="en-GB" sz="600" b="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Set degree of the polynomial</a:t>
                </a:r>
              </a:p>
              <a:p>
                <a:pPr lvl="2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Cost of multiplication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𝐴𝑌</m:t>
                            </m:r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𝐴𝑌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→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lower degree</a:t>
                </a:r>
              </a:p>
              <a:p>
                <a:pPr lvl="2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Difficulty of problem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𝐴𝑥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	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→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higher degree</a:t>
                </a:r>
              </a:p>
              <a:p>
                <a:pPr lvl="2"/>
                <a:endParaRPr lang="en-GB" sz="6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⚠ </a:t>
                </a:r>
                <a:r>
                  <a:rPr lang="en-GB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Residuals relative to preconditioned system</a:t>
                </a:r>
              </a:p>
              <a:p>
                <a:pPr lvl="2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Use </a:t>
                </a:r>
                <a:r>
                  <a:rPr lang="en-GB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right preconditioning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: solve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𝐴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𝑀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𝑢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𝑀𝑥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𝑢</m:t>
                    </m:r>
                  </m:oMath>
                </a14:m>
                <a:endParaRPr lang="en-GB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5C6C1D-535F-4236-A448-6239D8C854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0064" y="1853760"/>
                <a:ext cx="10515600" cy="4502589"/>
              </a:xfrm>
              <a:blipFill>
                <a:blip r:embed="rId2"/>
                <a:stretch>
                  <a:fillRect l="-1043" t="-230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ED54F-3395-4A01-8AC6-7295CE40B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E93E7-9807-4DEA-A243-DDE1169C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871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6CA53-6281-48E3-9D1E-E11085939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75660C-76DB-445E-B7E7-F00344DFC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18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FEDB8CCD-FA77-4F61-A269-4C707AB7D9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4599" y="644640"/>
                <a:ext cx="4233790" cy="5222834"/>
              </a:xfrm>
            </p:spPr>
            <p:txBody>
              <a:bodyPr/>
              <a:lstStyle/>
              <a:p>
                <a:r>
                  <a:rPr lang="en-GB" b="1" dirty="0"/>
                  <a:t>Circle Eigenvalue Matrix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en-GB" dirty="0"/>
              </a:p>
              <a:p>
                <a:r>
                  <a:rPr lang="en-GB" dirty="0"/>
                  <a:t>GMRES(100)</a:t>
                </a:r>
              </a:p>
              <a:p>
                <a:r>
                  <a:rPr lang="en-GB" dirty="0"/>
                  <a:t>20,000 Iterations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Gradual improvement with raised degree 👍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FEDB8CCD-FA77-4F61-A269-4C707AB7D9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4599" y="644640"/>
                <a:ext cx="4233790" cy="5222834"/>
              </a:xfrm>
              <a:blipFill>
                <a:blip r:embed="rId2"/>
                <a:stretch>
                  <a:fillRect l="-2594" t="-1984" r="-317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ction Button: Go Back or Previous 1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63A75D64-DEC1-4977-9636-E9F5A1B71BB1}"/>
              </a:ext>
            </a:extLst>
          </p:cNvPr>
          <p:cNvSpPr/>
          <p:nvPr/>
        </p:nvSpPr>
        <p:spPr>
          <a:xfrm>
            <a:off x="10649243" y="5458018"/>
            <a:ext cx="704557" cy="750147"/>
          </a:xfrm>
          <a:prstGeom prst="actionButtonBackPreviou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23A1D7-3C46-4EF3-AD7B-92F6B0856C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99" t="5287" r="7944"/>
          <a:stretch/>
        </p:blipFill>
        <p:spPr>
          <a:xfrm>
            <a:off x="-1" y="578406"/>
            <a:ext cx="7357403" cy="562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52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6CA53-6281-48E3-9D1E-E11085939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75660C-76DB-445E-B7E7-F00344DFC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19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FEDB8CCD-FA77-4F61-A269-4C707AB7D9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4599" y="644640"/>
                <a:ext cx="4233790" cy="5222834"/>
              </a:xfrm>
            </p:spPr>
            <p:txBody>
              <a:bodyPr/>
              <a:lstStyle/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de-DE" b="1" dirty="0">
                    <a:effectLst/>
                  </a:rPr>
                  <a:t>E20R0100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en-GB" dirty="0"/>
              </a:p>
              <a:p>
                <a:r>
                  <a:rPr lang="en-GB" dirty="0"/>
                  <a:t>GMRES(100)</a:t>
                </a:r>
              </a:p>
              <a:p>
                <a:r>
                  <a:rPr lang="en-GB" dirty="0"/>
                  <a:t>20,000 Iterations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Achieved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i="1" dirty="0" smtClean="0">
                        <a:latin typeface="Cambria Math" panose="02040503050406030204" pitchFamily="18" charset="0"/>
                      </a:rPr>
                      <m:t>deg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GB" dirty="0"/>
                  <a:t> polynomial 🎉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FEDB8CCD-FA77-4F61-A269-4C707AB7D9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4599" y="644640"/>
                <a:ext cx="4233790" cy="5222834"/>
              </a:xfrm>
              <a:blipFill>
                <a:blip r:embed="rId2"/>
                <a:stretch>
                  <a:fillRect l="-2594" t="-19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598DF63-B6C5-4AD1-8B77-745246D201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39"/>
          <a:stretch/>
        </p:blipFill>
        <p:spPr>
          <a:xfrm>
            <a:off x="-360789" y="115752"/>
            <a:ext cx="7845388" cy="609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930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0FCCC7-B982-42BF-AA69-9832B6E9D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6372E74F-4560-46AF-A1EA-932AF717CC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73" r="4662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C5B909-418E-46CF-81FA-48B0C55F07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13788" y="2333297"/>
                <a:ext cx="4840010" cy="3843666"/>
              </a:xfrm>
            </p:spPr>
            <p:txBody>
              <a:bodyPr>
                <a:normAutofit/>
              </a:bodyPr>
              <a:lstStyle/>
              <a:p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Discretization</a:t>
                </a:r>
                <a:r>
                  <a:rPr lang="en-GB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GB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partial differential equations</a:t>
                </a:r>
              </a:p>
              <a:p>
                <a:pPr lvl="1"/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Solve </a:t>
                </a:r>
                <a14:m>
                  <m:oMath xmlns:m="http://schemas.openxmlformats.org/officeDocument/2006/math">
                    <m:r>
                      <a:rPr lang="en-GB" sz="2000" b="0" i="1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GB" sz="20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0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matrix of high dimension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Common in science and industry</a:t>
                </a:r>
              </a:p>
              <a:p>
                <a:pPr lvl="1"/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Fluid dynamics</a:t>
                </a:r>
              </a:p>
              <a:p>
                <a:pPr lvl="1"/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Astrophysics</a:t>
                </a:r>
              </a:p>
              <a:p>
                <a:pPr lvl="1"/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Biochemistry</a:t>
                </a:r>
              </a:p>
              <a:p>
                <a:pPr lvl="1"/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Economics</a:t>
                </a:r>
              </a:p>
              <a:p>
                <a:pPr lvl="1"/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etc...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C5B909-418E-46CF-81FA-48B0C55F07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13788" y="2333297"/>
                <a:ext cx="4840010" cy="3843666"/>
              </a:xfrm>
              <a:blipFill>
                <a:blip r:embed="rId3"/>
                <a:stretch>
                  <a:fillRect l="-1135" t="-1746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0FFF18-9D23-4388-9B4D-CEB5099ED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D7A9D-AEA2-494C-BEF9-766C6B860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7D6B00A-6C87-4154-AC06-CDD928942AC3}" type="slidenum">
              <a:rPr lang="zh-CN" altLang="en-US" smtClean="0"/>
              <a:pPr>
                <a:spcAft>
                  <a:spcPts val="600"/>
                </a:spcAft>
              </a:pPr>
              <a:t>2</a:t>
            </a:fld>
            <a:endParaRPr lang="zh-CN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B2A644-BAEC-47F0-BA56-1AF488C0E6EA}"/>
              </a:ext>
            </a:extLst>
          </p:cNvPr>
          <p:cNvSpPr txBox="1"/>
          <p:nvPr/>
        </p:nvSpPr>
        <p:spPr>
          <a:xfrm>
            <a:off x="4252344" y="136525"/>
            <a:ext cx="731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Picture from 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https://conan.iwr.uni-heidelberg.de/data/teaching/finiteelements_ws2017/num2.pdf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LID4096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671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6CA53-6281-48E3-9D1E-E11085939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75660C-76DB-445E-B7E7-F00344DFC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20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FEDB8CCD-FA77-4F61-A269-4C707AB7D9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99589" y="644640"/>
                <a:ext cx="4233790" cy="5222834"/>
              </a:xfrm>
            </p:spPr>
            <p:txBody>
              <a:bodyPr/>
              <a:lstStyle/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de-DE" b="1" dirty="0">
                    <a:effectLst/>
                  </a:rPr>
                  <a:t>SHERMAN5 </a:t>
                </a:r>
                <a:r>
                  <a:rPr lang="de-DE" i="1" dirty="0">
                    <a:effectLst/>
                  </a:rPr>
                  <a:t>(Trial 1)</a:t>
                </a:r>
                <a:endParaRPr lang="de-DE" b="1" i="1" dirty="0">
                  <a:effectLst/>
                </a:endParaRP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en-GB" dirty="0"/>
              </a:p>
              <a:p>
                <a:r>
                  <a:rPr lang="en-GB" dirty="0"/>
                  <a:t>GMRES(100)</a:t>
                </a:r>
              </a:p>
              <a:p>
                <a:r>
                  <a:rPr lang="en-GB" dirty="0"/>
                  <a:t>20,000 Iterations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</m:oMath>
                </a14:m>
                <a:endParaRPr lang="en-GB" b="0" dirty="0"/>
              </a:p>
              <a:p>
                <a:pPr lvl="1"/>
                <a:r>
                  <a:rPr lang="en-GB" dirty="0"/>
                  <a:t>Results vary strongly with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😞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FEDB8CCD-FA77-4F61-A269-4C707AB7D9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99589" y="644640"/>
                <a:ext cx="4233790" cy="5222834"/>
              </a:xfrm>
              <a:blipFill>
                <a:blip r:embed="rId2"/>
                <a:stretch>
                  <a:fillRect l="-2590" t="-19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923768F0-60D3-41C3-B39D-2BA2A451A7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466"/>
          <a:stretch/>
        </p:blipFill>
        <p:spPr>
          <a:xfrm>
            <a:off x="-246231" y="136525"/>
            <a:ext cx="7561431" cy="602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956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6CA53-6281-48E3-9D1E-E11085939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75660C-76DB-445E-B7E7-F00344DFC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21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FEDB8CCD-FA77-4F61-A269-4C707AB7D9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4599" y="644640"/>
                <a:ext cx="4233790" cy="5222834"/>
              </a:xfrm>
            </p:spPr>
            <p:txBody>
              <a:bodyPr/>
              <a:lstStyle/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de-DE" b="1" dirty="0">
                    <a:effectLst/>
                  </a:rPr>
                  <a:t>SHERMAN5 </a:t>
                </a:r>
                <a:r>
                  <a:rPr lang="de-DE" i="1" dirty="0">
                    <a:effectLst/>
                  </a:rPr>
                  <a:t>(Trial 2)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en-GB" dirty="0"/>
              </a:p>
              <a:p>
                <a:r>
                  <a:rPr lang="en-GB" dirty="0"/>
                  <a:t>GMRES(100)</a:t>
                </a:r>
              </a:p>
              <a:p>
                <a:r>
                  <a:rPr lang="en-GB" dirty="0"/>
                  <a:t>20,000 Iterations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</m:oMath>
                </a14:m>
                <a:endParaRPr lang="en-GB" b="0" dirty="0"/>
              </a:p>
              <a:p>
                <a:pPr lvl="1"/>
                <a:r>
                  <a:rPr lang="en-GB" dirty="0"/>
                  <a:t>Results vary strongly with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😞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FEDB8CCD-FA77-4F61-A269-4C707AB7D9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4599" y="644640"/>
                <a:ext cx="4233790" cy="5222834"/>
              </a:xfrm>
              <a:blipFill>
                <a:blip r:embed="rId2"/>
                <a:stretch>
                  <a:fillRect l="-2594" t="-19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E6575E22-38FF-4A8D-906D-3C6739537C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601"/>
          <a:stretch/>
        </p:blipFill>
        <p:spPr>
          <a:xfrm>
            <a:off x="-444267" y="136525"/>
            <a:ext cx="7702225" cy="601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550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99648FB-C756-4F0B-82DA-1DB743D963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7" r="3677"/>
          <a:stretch/>
        </p:blipFill>
        <p:spPr>
          <a:xfrm>
            <a:off x="125950" y="331663"/>
            <a:ext cx="7062641" cy="571744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C0E7FD-EA8E-4B8C-9EA6-1B137390C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EFEBAB-39E6-48AE-9C03-0B4E36B96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22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C7A4A86E-0AF1-4131-A924-A6E28FC4AE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84599" y="644640"/>
                <a:ext cx="4233790" cy="52228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(estimated)</a:t>
                </a:r>
              </a:p>
              <a:p>
                <a:r>
                  <a:rPr lang="en-GB" dirty="0"/>
                  <a:t>1 order of magnitude improvement for most problems</a:t>
                </a:r>
              </a:p>
              <a:p>
                <a:r>
                  <a:rPr lang="en-GB" dirty="0"/>
                  <a:t>Erratic for SHERMAN5 🙈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C7A4A86E-0AF1-4131-A924-A6E28FC4A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599" y="644640"/>
                <a:ext cx="4233790" cy="5222834"/>
              </a:xfrm>
              <a:prstGeom prst="rect">
                <a:avLst/>
              </a:prstGeom>
              <a:blipFill>
                <a:blip r:embed="rId3"/>
                <a:stretch>
                  <a:fillRect l="-2594" t="-1984" r="-129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3685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AC2EF-CF17-4CE6-AF28-F043B74D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Parallelization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2A5524-F7C7-407F-863A-EC500CA5B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6CC30-D042-4350-B7DF-F3D073019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67B02C-75F4-49AF-A201-24E2F1ED3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443" y="1690687"/>
            <a:ext cx="10515600" cy="447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0675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AC2EF-CF17-4CE6-AF28-F043B74D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Parallelization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2A5524-F7C7-407F-863A-EC500CA5B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6CC30-D042-4350-B7DF-F3D073019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9901CB-8D82-467A-8ECE-24B02EADE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25" y="1690688"/>
            <a:ext cx="9974067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809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28E40-17C0-47D8-B940-99D5A16EC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56A1E-00A1-4BCF-ABE8-ED0CEC9DF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Iterative Methods for Sparse Linear Systems</a:t>
            </a:r>
            <a:br>
              <a:rPr lang="en-GB" dirty="0"/>
            </a:br>
            <a:r>
              <a:rPr lang="en-GB" dirty="0">
                <a:hlinkClick r:id="rId2"/>
              </a:rPr>
              <a:t>https://www-users.cs.umn.edu/~saad/IterMethBook_2ndEd.pdf</a:t>
            </a:r>
            <a:r>
              <a:rPr lang="en-GB" dirty="0"/>
              <a:t> </a:t>
            </a:r>
          </a:p>
          <a:p>
            <a:r>
              <a:rPr lang="en-GB" dirty="0"/>
              <a:t>Templates for the Solutions of Linear Systems: Building Blocks for Iterative Methods</a:t>
            </a:r>
            <a:br>
              <a:rPr lang="en-GB" dirty="0"/>
            </a:br>
            <a:r>
              <a:rPr lang="en-GB" dirty="0">
                <a:hlinkClick r:id="rId3"/>
              </a:rPr>
              <a:t>https://www.netlib.org/templates/templates.pdf</a:t>
            </a:r>
            <a:r>
              <a:rPr lang="en-GB" dirty="0"/>
              <a:t> </a:t>
            </a:r>
          </a:p>
          <a:p>
            <a:r>
              <a:rPr lang="en-GB" dirty="0"/>
              <a:t>Polynomial Preconditioned GMRES to Reduce Communication in Parallel Computing</a:t>
            </a:r>
            <a:br>
              <a:rPr lang="en-GB" dirty="0"/>
            </a:br>
            <a:r>
              <a:rPr lang="en-GB" dirty="0">
                <a:hlinkClick r:id="rId4"/>
              </a:rPr>
              <a:t>https://arxiv.org/abs/1907.00072</a:t>
            </a:r>
            <a:r>
              <a:rPr lang="en-GB" dirty="0"/>
              <a:t> </a:t>
            </a:r>
          </a:p>
          <a:p>
            <a:r>
              <a:rPr lang="en-GB" dirty="0"/>
              <a:t>Seminar report ☺</a:t>
            </a:r>
            <a:br>
              <a:rPr lang="en-GB" dirty="0"/>
            </a:br>
            <a:r>
              <a:rPr lang="en-GB" dirty="0">
                <a:hlinkClick r:id="rId5"/>
              </a:rPr>
              <a:t>https://github.com/fvanmaele/polynomial-preconditioning</a:t>
            </a:r>
            <a:r>
              <a:rPr lang="en-GB" dirty="0"/>
              <a:t> </a:t>
            </a:r>
            <a:br>
              <a:rPr lang="en-GB" dirty="0"/>
            </a:b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D4C8D-0BFD-4D5C-A8BB-701125421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0F805A-C34A-4D88-B339-E2B94ADBA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955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CAF65-853C-462F-8242-3F0F8A3C8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Thank you for your attention! 🤗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13A6C3-66C7-4ED8-BEFD-1BE13FB98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E98DBB-38F0-49DD-8D87-9A7EA072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844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A6300-A321-4CD7-B7FE-DD75842D9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50D6AC-D533-488D-916C-B10F371DFB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0064" y="1839693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Circle Eigenvalue Matrix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problem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Iterative solvers</a:t>
                </a:r>
              </a:p>
              <a:p>
                <a:pPr lvl="1"/>
                <a:r>
                  <a:rPr lang="en-GB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Goal: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Reduce storage and complexity requirements</a:t>
                </a:r>
              </a:p>
              <a:p>
                <a:pPr lvl="1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Series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approximate solutions to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𝐴𝑥</m:t>
                    </m:r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Preconditioned system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𝐴𝑥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GB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Goal: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Improve convergence rate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GB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Same solution as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𝐴𝑥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endParaRPr lang="en-GB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50D6AC-D533-488D-916C-B10F371DFB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0064" y="1839693"/>
                <a:ext cx="10515600" cy="4351338"/>
              </a:xfrm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B62EBD-7E36-4EA7-A68D-5FF17F9B9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0B058-235F-49D7-9217-C1952C0D1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823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BF33C-A29E-4A46-B030-E6BA548D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64" y="4187"/>
            <a:ext cx="10515600" cy="1325563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Terminology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C22C4E-8663-46C6-8E2B-8DD5EA3068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6336" y="1276667"/>
                <a:ext cx="10515600" cy="507968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dirty="0"/>
                  <a:t>Eigenvalues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GB" dirty="0"/>
                  <a:t>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𝐴𝑣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GB" dirty="0"/>
                  <a:t>  holds for </a:t>
                </a:r>
                <a:r>
                  <a:rPr lang="en-GB" i="1" dirty="0"/>
                  <a:t>eigenvector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GB" dirty="0"/>
              </a:p>
              <a:p>
                <a:r>
                  <a:rPr lang="en-GB" dirty="0"/>
                  <a:t>Spectrum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GB" dirty="0"/>
                  <a:t> is eigenvalue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GB" dirty="0"/>
              </a:p>
              <a:p>
                <a:r>
                  <a:rPr lang="en-GB" dirty="0"/>
                  <a:t>Symmetric positive definite (</a:t>
                </a:r>
                <a:r>
                  <a:rPr lang="en-GB" dirty="0" err="1"/>
                  <a:t>s.p.d</a:t>
                </a:r>
                <a:r>
                  <a:rPr lang="en-GB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and real positive spectrum</a:t>
                </a:r>
              </a:p>
              <a:p>
                <a:r>
                  <a:rPr lang="en-GB" dirty="0"/>
                  <a:t>Euclidean norm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GB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lit/>
                      </m:rPr>
                      <a:rPr lang="en-GB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lit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rad>
                    <m:r>
                      <a:rPr lang="en-GB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GB" dirty="0"/>
              </a:p>
              <a:p>
                <a:r>
                  <a:rPr lang="en-GB" dirty="0"/>
                  <a:t>Matrix norm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GB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lit/>
                      </m:rPr>
                      <a:rPr lang="en-GB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sup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lit/>
                              </m:rPr>
                              <a:rPr lang="en-GB" i="1"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m:rPr>
                                <m:lit/>
                              </m:rPr>
                              <a:rPr lang="en-GB" i="1"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:</m:t>
                            </m:r>
                            <m:r>
                              <m:rPr>
                                <m:lit/>
                              </m:rPr>
                              <a:rPr lang="en-GB" i="1"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m:rPr>
                                <m:lit/>
                              </m:rPr>
                              <a:rPr lang="en-GB" i="1"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</m:oMath>
                </a14:m>
                <a:r>
                  <a:rPr lang="en-GB" dirty="0"/>
                  <a:t> </a:t>
                </a:r>
              </a:p>
              <a:p>
                <a:r>
                  <a:rPr lang="en-GB" dirty="0"/>
                  <a:t>Condition number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Κ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GB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lit/>
                      </m:rPr>
                      <a:rPr lang="en-GB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lit/>
                      </m:rPr>
                      <a:rPr lang="en-GB" b="0" i="1" smtClean="0">
                        <a:latin typeface="Cambria Math" panose="02040503050406030204" pitchFamily="18" charset="0"/>
                      </a:rPr>
                      <m:t>||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m:rPr>
                        <m:lit/>
                      </m:rPr>
                      <a:rPr lang="en-GB" b="0" i="1" smtClean="0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endParaRPr lang="en-GB" dirty="0"/>
              </a:p>
              <a:p>
                <a:pPr lvl="1"/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C22C4E-8663-46C6-8E2B-8DD5EA3068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6336" y="1276667"/>
                <a:ext cx="10515600" cy="5079683"/>
              </a:xfrm>
              <a:blipFill>
                <a:blip r:embed="rId2"/>
                <a:stretch>
                  <a:fillRect l="-1043" t="-2638" b="-1679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19C55B-2D97-4328-8DD0-D2F8BB695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F86F43-FCB8-4016-B704-D915F5244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414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A6300-A321-4CD7-B7FE-DD75842D9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Circle Eigenvalue Matrix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50D6AC-D533-488D-916C-B10F371DFB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0064" y="1839693"/>
                <a:ext cx="10515600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GB" b="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b="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block diagonal, size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=2000</m:t>
                    </m:r>
                  </m:oMath>
                </a14:m>
                <a:endParaRPr lang="en-GB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2×2</m:t>
                    </m:r>
                  </m:oMath>
                </a14:m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blocks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en-GB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os</m:t>
                              </m:r>
                              <m:r>
                                <m:rPr>
                                  <m:brk m:alnAt="7"/>
                                </m:rP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⁡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⁡(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⁡(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⁡(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0,</m:t>
                        </m:r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,…,</m:t>
                        </m:r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1998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en-GB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Eigenvalues on unit circle in complex plane</a:t>
                </a:r>
              </a:p>
              <a:p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 number</a:t>
                </a:r>
                <a:r>
                  <a:rPr lang="en-GB" b="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≈637</m:t>
                    </m:r>
                  </m:oMath>
                </a14:m>
                <a:endParaRPr lang="en-GB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Difficult problem without preconditioning</a:t>
                </a: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GB" sz="16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GB" sz="16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GB" sz="16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GB" sz="1600" b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1:</a:t>
                </a:r>
                <a:r>
                  <a:rPr lang="en-GB" sz="1600" b="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  <m:d>
                      <m:dPr>
                        <m:ctrlPr>
                          <a:rPr lang="en-GB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lang="en-GB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GB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GB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GB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‖</m:t>
                    </m:r>
                    <m:r>
                      <a:rPr lang="en-GB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GB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‖</m:t>
                    </m:r>
                  </m:oMath>
                </a14:m>
                <a:r>
                  <a:rPr lang="en-GB" sz="1600" b="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denotes how sensitive the solution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GB" sz="1600" b="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to perturbations in the matrix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GB" sz="1600" b="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the right-hand side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GB" sz="1600" b="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50D6AC-D533-488D-916C-B10F371DFB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0064" y="1839693"/>
                <a:ext cx="10515600" cy="4351338"/>
              </a:xfrm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B62EBD-7E36-4EA7-A68D-5FF17F9B9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 dirty="0"/>
              <a:t>Ferdinand Vanmaele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0B058-235F-49D7-9217-C1952C0D1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195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A6300-A321-4CD7-B7FE-DD75842D9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424" y="136525"/>
            <a:ext cx="10515600" cy="1325563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Circle Eigenvalue Matrix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B62EBD-7E36-4EA7-A68D-5FF17F9B9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0B058-235F-49D7-9217-C1952C0D1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1B277E-A760-47B7-A760-7FA14129A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4681"/>
            <a:ext cx="6136640" cy="48516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5784F75-6186-4F68-A39B-6150F82DE961}"/>
                  </a:ext>
                </a:extLst>
              </p:cNvPr>
              <p:cNvSpPr txBox="1"/>
              <p:nvPr/>
            </p:nvSpPr>
            <p:spPr>
              <a:xfrm>
                <a:off x="7149513" y="1690688"/>
                <a:ext cx="4262511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2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Polynomial</a:t>
                </a:r>
                <a:r>
                  <a:rPr lang="en-GB" sz="2800" b="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p>
                        <m:r>
                          <a:rPr lang="en-GB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GB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GB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GB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</m:d>
                      </m:e>
                    </m:func>
                    <m:r>
                      <a:rPr lang="en-GB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=10</m:t>
                    </m:r>
                  </m:oMath>
                </a14:m>
                <a:endParaRPr lang="en-GB" sz="2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GB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GB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≈69.9</m:t>
                    </m:r>
                  </m:oMath>
                </a14:m>
                <a:endParaRPr lang="en-GB" sz="2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2800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Eigenvalues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800" b="0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800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ℂ</a:t>
                </a:r>
                <a:endParaRPr lang="en-GB" sz="2800" b="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5784F75-6186-4F68-A39B-6150F82DE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513" y="1690688"/>
                <a:ext cx="4262511" cy="1815882"/>
              </a:xfrm>
              <a:prstGeom prst="rect">
                <a:avLst/>
              </a:prstGeom>
              <a:blipFill>
                <a:blip r:embed="rId3"/>
                <a:stretch>
                  <a:fillRect l="-2575" t="-3691" r="-1574" b="-8389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ction Button: Go to End 2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A6D236A0-CC33-4958-A3D2-FDD49D000048}"/>
              </a:ext>
            </a:extLst>
          </p:cNvPr>
          <p:cNvSpPr/>
          <p:nvPr/>
        </p:nvSpPr>
        <p:spPr>
          <a:xfrm>
            <a:off x="10950917" y="455808"/>
            <a:ext cx="689317" cy="675249"/>
          </a:xfrm>
          <a:prstGeom prst="actionButtonEn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31176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8A946-1D95-4520-A711-BB1FDD303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Model problem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3EA161-1E12-46BD-A80E-836EAFE86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9013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GB" b="0" dirty="0"/>
                  <a:t> 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Discretization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=0,…,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=1/(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+1)</m:t>
                    </m:r>
                  </m:oMath>
                </a14:m>
                <a:endParaRPr lang="en-GB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Central difference approximation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GB" b="0" dirty="0">
                  <a:latin typeface="Times New Roman" panose="02020603050405020304" pitchFamily="18" charset="0"/>
                </a:endParaRPr>
              </a:p>
              <a:p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</a:t>
                </a:r>
                <a:r>
                  <a:rPr lang="en-GB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𝐴𝑥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GB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pPr lvl="1"/>
                <a:endParaRPr lang="en-GB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3EA161-1E12-46BD-A80E-836EAFE86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9013"/>
                <a:ext cx="10515600" cy="4351338"/>
              </a:xfrm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A62E5D-4383-4951-96B6-B7003728C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 dirty="0"/>
              <a:t>Ferdinand Vanmaele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7DEBAE-3DD3-4422-9805-EAB95FFC3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7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CA1508-5799-4604-AF71-EB59FBED36EF}"/>
                  </a:ext>
                </a:extLst>
              </p:cNvPr>
              <p:cNvSpPr txBox="1"/>
              <p:nvPr/>
            </p:nvSpPr>
            <p:spPr>
              <a:xfrm>
                <a:off x="6096001" y="4510588"/>
                <a:ext cx="5257800" cy="1845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CA1508-5799-4604-AF71-EB59FBED3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4510588"/>
                <a:ext cx="5257800" cy="18457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3506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A62E5D-4383-4951-96B6-B7003728C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7DEBAE-3DD3-4422-9805-EAB95FFC3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B1C3293-2679-4049-A4CA-B219996CAD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4" t="4469" r="6286" b="6379"/>
          <a:stretch/>
        </p:blipFill>
        <p:spPr>
          <a:xfrm>
            <a:off x="974361" y="270343"/>
            <a:ext cx="9892260" cy="6086007"/>
          </a:xfrm>
        </p:spPr>
      </p:pic>
    </p:spTree>
    <p:extLst>
      <p:ext uri="{BB962C8B-B14F-4D97-AF65-F5344CB8AC3E}">
        <p14:creationId xmlns:p14="http://schemas.microsoft.com/office/powerpoint/2010/main" val="1397522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8A946-1D95-4520-A711-BB1FDD303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solvers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3EA161-1E12-46BD-A80E-836EAFE86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Most entries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zero</a:t>
                </a:r>
              </a:p>
              <a:p>
                <a:pPr lvl="1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Store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a </a:t>
                </a:r>
                <a:r>
                  <a:rPr lang="en-GB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sparse matrix</a:t>
                </a:r>
              </a:p>
              <a:p>
                <a:pPr lvl="1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Multiple formats available, e.g. CSR</a:t>
                </a:r>
              </a:p>
              <a:p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Direct methods</a:t>
                </a:r>
              </a:p>
              <a:p>
                <a:pPr lvl="1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Decomposition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𝐿𝑈</m:t>
                    </m:r>
                  </m:oMath>
                </a14:m>
                <a:endParaRPr lang="en-GB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𝑈</m:t>
                    </m:r>
                  </m:oMath>
                </a14:m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may become dense</a:t>
                </a:r>
                <a:r>
                  <a:rPr lang="en-GB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fill-in</a:t>
                </a:r>
              </a:p>
              <a:p>
                <a:pPr lvl="1"/>
                <a:r>
                  <a:rPr lang="en-GB" b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High storage and complexity requirements for large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endParaRPr lang="en-GB" b="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Alternative: Iterative methods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3EA161-1E12-46BD-A80E-836EAFE86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A62E5D-4383-4951-96B6-B7003728C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Ferdinand Vanmaele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7DEBAE-3DD3-4422-9805-EAB95FFC3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B00A-6C87-4154-AC06-CDD928942AC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48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21775</TotalTime>
  <Words>1250</Words>
  <Application>Microsoft Office PowerPoint</Application>
  <PresentationFormat>Widescreen</PresentationFormat>
  <Paragraphs>237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等线</vt:lpstr>
      <vt:lpstr>等线 Light</vt:lpstr>
      <vt:lpstr>Arial</vt:lpstr>
      <vt:lpstr>Calibri</vt:lpstr>
      <vt:lpstr>Cambria Math</vt:lpstr>
      <vt:lpstr>Segoe UI</vt:lpstr>
      <vt:lpstr>Segoe UI Light</vt:lpstr>
      <vt:lpstr>Times New Roman</vt:lpstr>
      <vt:lpstr>Wingdings</vt:lpstr>
      <vt:lpstr>Office 主题​​</vt:lpstr>
      <vt:lpstr>Polynomial Preconditioners  Ferdinand Vanmaele</vt:lpstr>
      <vt:lpstr>Introduction</vt:lpstr>
      <vt:lpstr>Introduction</vt:lpstr>
      <vt:lpstr>Terminology</vt:lpstr>
      <vt:lpstr>Example: Circle Eigenvalue Matrix</vt:lpstr>
      <vt:lpstr>Example: Circle Eigenvalue Matrix</vt:lpstr>
      <vt:lpstr>Example: Model problem</vt:lpstr>
      <vt:lpstr>PowerPoint Presentation</vt:lpstr>
      <vt:lpstr>Iterative solvers</vt:lpstr>
      <vt:lpstr>Iterative solvers</vt:lpstr>
      <vt:lpstr>Iterative solvers</vt:lpstr>
      <vt:lpstr>Iterative solvers</vt:lpstr>
      <vt:lpstr>Iterative solvers</vt:lpstr>
      <vt:lpstr>Preconditioning</vt:lpstr>
      <vt:lpstr>Preconditioning</vt:lpstr>
      <vt:lpstr>Example: Model problem (n=5)</vt:lpstr>
      <vt:lpstr>Preconditioning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Parallelization</vt:lpstr>
      <vt:lpstr>Parallelization</vt:lpstr>
      <vt:lpstr>References</vt:lpstr>
      <vt:lpstr>Thank you for your attention! 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Bäume und Wälder: Herausforderungen  Ferdinand Vanmaele</dc:title>
  <dc:creator>Ferdinand Vanmaele</dc:creator>
  <cp:lastModifiedBy>Ferdinand Vanmaele</cp:lastModifiedBy>
  <cp:revision>307</cp:revision>
  <cp:lastPrinted>2021-06-27T17:50:15Z</cp:lastPrinted>
  <dcterms:created xsi:type="dcterms:W3CDTF">2020-08-21T05:52:49Z</dcterms:created>
  <dcterms:modified xsi:type="dcterms:W3CDTF">2021-07-16T14:01:43Z</dcterms:modified>
</cp:coreProperties>
</file>