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12" r:id="rId3"/>
    <p:sldId id="311" r:id="rId4"/>
    <p:sldId id="325" r:id="rId5"/>
    <p:sldId id="326" r:id="rId6"/>
    <p:sldId id="313" r:id="rId7"/>
    <p:sldId id="338" r:id="rId8"/>
    <p:sldId id="316" r:id="rId9"/>
    <p:sldId id="299" r:id="rId10"/>
    <p:sldId id="317" r:id="rId11"/>
    <p:sldId id="327" r:id="rId12"/>
    <p:sldId id="321" r:id="rId13"/>
    <p:sldId id="320" r:id="rId14"/>
    <p:sldId id="322" r:id="rId15"/>
    <p:sldId id="341" r:id="rId16"/>
    <p:sldId id="323" r:id="rId17"/>
    <p:sldId id="328" r:id="rId18"/>
    <p:sldId id="335" r:id="rId19"/>
    <p:sldId id="337" r:id="rId20"/>
    <p:sldId id="340" r:id="rId21"/>
    <p:sldId id="331" r:id="rId22"/>
    <p:sldId id="332" r:id="rId23"/>
    <p:sldId id="33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hua Lei" initials="DL" lastIdx="1" clrIdx="0">
    <p:extLst>
      <p:ext uri="{19B8F6BF-5375-455C-9EA6-DF929625EA0E}">
        <p15:presenceInfo xmlns:p15="http://schemas.microsoft.com/office/powerpoint/2012/main" userId="Danhua L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360CE-7F8E-4BBC-8DE0-C0B39D4414C2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6487C-E95C-462F-A2B6-93664AE3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3924-4445-4CF2-80E4-22D899A8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381D0A-3239-434E-95FD-0C2E4D204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1309F-A6E9-4E6C-ADAA-07F500E1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3451-175F-46B3-8A69-A89AF1662B41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022B3-F0BF-4CFF-BFC4-17BB43C8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7618-5CFD-45D1-9EB6-64601198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EF4E9-B714-464D-8D04-C765B74A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CECDB-BD1F-4700-9C56-F14D900F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9A557-B215-40BE-B72D-3D2643D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161-246F-4446-AB38-73ECE4CB8B37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521B8-60D3-4DEF-B9D0-08D45A46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0FB8A-C3D9-422C-B3FA-3A42EEAF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4DA2F-7630-40E9-BFD5-68D2EB42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B0AEA-DECF-4AA3-8507-88DDB6B1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20ED5-2513-4DCF-9AA1-F0FEE859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298D-FD30-4DB7-8C68-4BF9F21DA6FB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2C85C-DBA0-4AFA-B2D3-BFA1C7C0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D97B8-D4B4-481D-8E88-6B0CBAA3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B1FB8-747D-4F77-A4BB-1CA0B88D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E072B-0BCF-481B-AF6F-BCBCC4F4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CFC89-D8AF-48F1-A7AB-FE2FE94D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BBD5-9ED8-462C-95A7-26000BDC2432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F8167-A028-4C55-84BD-50327BE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FB812-09A4-4B96-A205-E33EC4A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731B-74D9-4C55-B773-7CCE03E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E8599-BA23-4514-BFD8-7D59BE18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4A9AE-EC8E-456F-A637-D3F6AF06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01F7-3A0B-409D-B205-B50673D4C494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6807A-342F-4498-B53A-C851193F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6EAC3-820C-4719-8A13-92A93C23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2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5718-A8DC-4374-A255-4D561F4A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28B7D-230C-4C3D-A4FA-0766C2645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41143-34DC-4300-95A1-E34CE748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2C6B6-6EF7-4C24-A533-3DFD81AD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D09-803B-4B35-AC12-937B5DDBCD8B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2CC4B-AEB5-45EB-9B25-48CC581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74E0F-E19C-4CD8-92DD-F4016191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48E1-4EE3-4A08-9644-BAC5B039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CC18-CDE7-4CDF-82FF-32F90979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AE096-BCF2-4A57-AEB8-ABD28887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809C9-168B-4B67-83EA-79BD56D7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56E93-AC10-4B3D-B7D4-BD79EB16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F5F88B-DFFC-43E0-B068-C2CE79E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A434-617D-47DE-9240-E23D496ACB73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D074F-31D1-40CC-9DAE-47F2863E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56AF8-D308-4515-938B-4EB18849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1CEC-89B4-4649-87C3-F0AA26D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806D4-B79A-42DE-BE0C-96D5EFB4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64EA-A723-41F0-B012-977E9BA4CD68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0D264-97A0-45CF-8C6E-6559D36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70D4F-5E75-421B-B922-950AE028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A412D-E4A3-4EFD-B1B1-C710BC60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A51-0206-421D-98D7-A825C5A0C706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3B7795-EA37-4255-9BAC-111CE096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AA37B-D178-459B-86BE-564376C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B43B8-42D6-432E-9E5C-9FC77A97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4A823-D4F8-4AFD-A25E-16C5CEB5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7B28E-66A7-49DD-9A25-2E88977A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AB4A0-C7A5-432A-8435-A8605C03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96B1-BD19-405F-A48A-8313A9C0F6D5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08F6F-84D6-4154-BAFD-820AB487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8D2E5-4120-442A-A519-F01EF2D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6397E-A92D-4B55-BA4F-185D50BD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4BB23-DAFA-4DDF-866B-03D8999FE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A5FBA-92DC-4863-9F4A-696A12691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5406F-2D95-4175-9819-28DCB8A2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B7F2-C357-445B-ABA1-C4B9E95DC6EC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A383C-783E-42CD-BF19-A84B12B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7CF59-0553-4A56-92FD-8A05C82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0CCAA8-CDA2-4821-9520-1A710158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BDC37-9AC0-4CA1-B94E-AA21E05F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58BA0-3E78-40A9-979D-24203222B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AD1D-E3A7-43FD-A138-1C1B560C2697}" type="datetime1">
              <a:rPr lang="en-GB" altLang="zh-CN" smtClean="0"/>
              <a:t>26/06/2021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A69D-84A8-4AB1-B71A-0023BA39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B82AE-889F-4EEE-9EB3-13EC9864F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an.iwr.uni-heidelberg.de/data/teaching/finiteelements_ws2017/num2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b.org/templates/templates.pdf" TargetMode="External"/><Relationship Id="rId2" Type="http://schemas.openxmlformats.org/officeDocument/2006/relationships/hyperlink" Target="https://www-users.cs.umn.edu/~saad/IterMethBook_2nd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vanmaele/polynomial-preconditioning" TargetMode="External"/><Relationship Id="rId4" Type="http://schemas.openxmlformats.org/officeDocument/2006/relationships/hyperlink" Target="https://arxiv.org/abs/1907.0007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>
            <a:extLst>
              <a:ext uri="{FF2B5EF4-FFF2-40B4-BE49-F238E27FC236}">
                <a16:creationId xmlns:a16="http://schemas.microsoft.com/office/drawing/2014/main" id="{4CF3FB06-A06A-46BD-8CF5-2F5EE4949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36" y="220303"/>
            <a:ext cx="1525476" cy="7998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4F0058-A760-4D51-AB13-510DFFDC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935" y="2740955"/>
            <a:ext cx="8022140" cy="15875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Polynomial Preconditioners</a:t>
            </a: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Ferdinand Vanmaele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633D876-5D41-469C-B57F-EB290E812CBB}"/>
              </a:ext>
            </a:extLst>
          </p:cNvPr>
          <p:cNvSpPr txBox="1">
            <a:spLocks/>
          </p:cNvSpPr>
          <p:nvPr/>
        </p:nvSpPr>
        <p:spPr>
          <a:xfrm>
            <a:off x="241200" y="4257784"/>
            <a:ext cx="12960000" cy="19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1600" b="0" i="0" kern="1200" baseline="0">
                <a:solidFill>
                  <a:srgbClr val="78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7804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560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3411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1216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89019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6823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462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2431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8B32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88388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D9955F-C853-4049-A5CD-442E34B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2D13C-9B54-4A9F-B807-736D32A9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28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Write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b="0" dirty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Implication: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𝑠𝑝𝑎𝑛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GB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Krylov</a:t>
                </a:r>
                <a:r>
                  <a:rPr lang="en-GB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DE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84109F-4492-42DC-8E6D-E318B27B07ED}"/>
              </a:ext>
            </a:extLst>
          </p:cNvPr>
          <p:cNvCxnSpPr>
            <a:cxnSpLocks/>
          </p:cNvCxnSpPr>
          <p:nvPr/>
        </p:nvCxnSpPr>
        <p:spPr>
          <a:xfrm>
            <a:off x="6217921" y="5725555"/>
            <a:ext cx="70338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658A-429D-4816-ACC2-A49BED39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026A-951A-425D-A4EE-7C1BC314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69B9-8E52-4587-AE07-90A8965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0855-CD3C-4BC2-886B-99D84AB85DF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53190" y="1885585"/>
                <a:ext cx="10515600" cy="400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GMRES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DE"/>
                          <m:t>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Works for general matrices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Limitations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No short recurrence for general matrices 😥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steps,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restart algorithm</a:t>
                </a:r>
              </a:p>
              <a:p>
                <a:pPr lvl="2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GMRES(m)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symmetric</a:t>
                </a:r>
              </a:p>
              <a:p>
                <a:pPr lvl="2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MINRES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(three-term recurrence)</a:t>
                </a:r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0855-CD3C-4BC2-886B-99D84AB85DF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190" y="1885585"/>
                <a:ext cx="10515600" cy="4002121"/>
              </a:xfrm>
              <a:prstGeom prst="rect">
                <a:avLst/>
              </a:prstGeom>
              <a:blipFill>
                <a:blip r:embed="rId2"/>
                <a:stretch>
                  <a:fillRect l="-1043" t="-2588" b="-167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6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6C1D-535F-4236-A448-6239D8C8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 updates (SAXPY)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Easy to parallelize ✔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GB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Inner products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Parallelization: synchronization between all processes 🙄</a:t>
            </a:r>
          </a:p>
          <a:p>
            <a:pPr lvl="2"/>
            <a:endParaRPr lang="en-GB" sz="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Sparse matrix-vector products (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SpMVs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Parallelization: synchronization between neighbours 😊</a:t>
            </a:r>
          </a:p>
          <a:p>
            <a:pPr lvl="2"/>
            <a:endParaRPr lang="en-GB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Matrix-matrix product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 preconditioner (before iteration start)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Same solution as original system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Desired properties</a:t>
                </a: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Matrix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small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GB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close to 1</a:t>
                </a:r>
                <a:endParaRPr lang="en-GB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Polynomials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−⋯−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</a:t>
                </a:r>
                <a:r>
                  <a:rPr lang="en-GB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(Cayley-Hamilton)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+⋯+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≪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7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792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Determine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Ansatz: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≠0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Algorithm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random vector, e.g. normally distributed, gives good results in practice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Construct power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Y</m:t>
                    </m:r>
                    <m:r>
                      <a:rPr lang="en-GB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⚠ Columns of Y lose linear independence!</a:t>
                </a:r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least squares problem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m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in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‖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‖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normal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𝐴𝑌𝑦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𝐴𝑌</m:t>
                        </m:r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⋯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92" y="183969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3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5FB1C6-B756-45D8-80AC-91E41B5336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Model problem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5FB1C6-B756-45D8-80AC-91E41B533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1D0C3-FE75-459D-A283-6EF4C4F3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7ADC9-ADE7-4234-BAAD-0EBF744F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BF8F44D-4B36-4B52-AD22-76503EFE1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49174" cy="168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7D3C7C-BCB9-457C-9EB3-51688A2A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08" y="1690688"/>
            <a:ext cx="1158875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ECF34DD-D9D5-4CD7-B3E5-CCAC1D32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89" y="1773589"/>
            <a:ext cx="3515021" cy="15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647D90F-5B88-4283-B9B6-A4D35B7A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0" y="3878422"/>
            <a:ext cx="6380840" cy="1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E66D6C4C-3D5A-414E-A196-1E3C240E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031" y="3878422"/>
            <a:ext cx="2532079" cy="1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A3D203-7354-48CF-94EC-71AD6900BAAB}"/>
                  </a:ext>
                </a:extLst>
              </p:cNvPr>
              <p:cNvSpPr txBox="1"/>
              <p:nvPr/>
            </p:nvSpPr>
            <p:spPr>
              <a:xfrm>
                <a:off x="838200" y="5303520"/>
                <a:ext cx="9754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=5.1599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-06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=-0.0012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148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=0.0780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39</m:t>
                    </m:r>
                  </m:oMath>
                </a14:m>
                <a:endParaRPr lang="LID4096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A3D203-7354-48CF-94EC-71AD6900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03520"/>
                <a:ext cx="9754772" cy="461665"/>
              </a:xfrm>
              <a:prstGeom prst="rect">
                <a:avLst/>
              </a:prstGeom>
              <a:blipFill>
                <a:blip r:embed="rId8"/>
                <a:stretch>
                  <a:fillRect l="-1000" t="-10526" b="-289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7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53760"/>
                <a:ext cx="10515600" cy="4502589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Practical considerations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 not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explicitly (vector products)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𝐴𝑣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⋯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𝐴𝑣</m:t>
                            </m:r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+⋯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(3)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endParaRPr lang="en-GB" sz="600" b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Set degree of the polynomial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Cost of multiplication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𝐴𝑌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lower degree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Difficulty of problem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higher degree</a:t>
                </a:r>
              </a:p>
              <a:p>
                <a:pPr lvl="2"/>
                <a:endParaRPr lang="en-GB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⚠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Residuals relative to preconditioned system (GMRES)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Use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right preconditioning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53760"/>
                <a:ext cx="10515600" cy="4502589"/>
              </a:xfrm>
              <a:blipFill>
                <a:blip r:embed="rId2"/>
                <a:stretch>
                  <a:fillRect l="-1043" t="-23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7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r>
                  <a:rPr lang="en-GB" b="1" dirty="0"/>
                  <a:t>Circle Eigenvalue Matrix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5000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Gradual improvement with raised degree 👍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 r="-31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B56E701-5966-4FA6-8612-8C1BA099E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4"/>
          <a:stretch/>
        </p:blipFill>
        <p:spPr>
          <a:xfrm>
            <a:off x="0" y="345293"/>
            <a:ext cx="7174524" cy="5870380"/>
          </a:xfrm>
          <a:prstGeom prst="rect">
            <a:avLst/>
          </a:prstGeom>
        </p:spPr>
      </p:pic>
      <p:sp>
        <p:nvSpPr>
          <p:cNvPr id="14" name="Action Button: Go Back or Previou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3A75D64-DEC1-4977-9636-E9F5A1B71BB1}"/>
              </a:ext>
            </a:extLst>
          </p:cNvPr>
          <p:cNvSpPr/>
          <p:nvPr/>
        </p:nvSpPr>
        <p:spPr>
          <a:xfrm>
            <a:off x="10649243" y="5458018"/>
            <a:ext cx="704557" cy="750147"/>
          </a:xfrm>
          <a:prstGeom prst="actionButtonBackPreviou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9452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E20R0100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5000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Achieved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 polynomial 🎉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B56E701-5966-4FA6-8612-8C1BA099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r="4169"/>
          <a:stretch/>
        </p:blipFill>
        <p:spPr>
          <a:xfrm>
            <a:off x="0" y="345293"/>
            <a:ext cx="7174524" cy="58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958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SHERMAN5 </a:t>
                </a:r>
                <a:r>
                  <a:rPr lang="de-DE" i="1" dirty="0">
                    <a:effectLst/>
                  </a:rPr>
                  <a:t>(Trial 1)</a:t>
                </a:r>
                <a:endParaRPr lang="de-DE" b="1" i="1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Results vary strongly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😞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9589" y="644640"/>
                <a:ext cx="4233790" cy="5222834"/>
              </a:xfrm>
              <a:blipFill>
                <a:blip r:embed="rId2"/>
                <a:stretch>
                  <a:fillRect l="-2590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B56E701-5966-4FA6-8612-8C1BA099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r="4169"/>
          <a:stretch/>
        </p:blipFill>
        <p:spPr>
          <a:xfrm>
            <a:off x="0" y="345293"/>
            <a:ext cx="7174524" cy="58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FCCC7-B982-42BF-AA69-9832B6E9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6372E74F-4560-46AF-A1EA-932AF717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3" r="466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B909-418E-46CF-81FA-48B0C55F0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</p:spPr>
            <p:txBody>
              <a:bodyPr>
                <a:normAutofit/>
              </a:bodyPr>
              <a:lstStyle/>
              <a:p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</a:t>
                </a:r>
                <a:r>
                  <a:rPr lang="en-GB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differential equations</a:t>
                </a:r>
              </a:p>
              <a:p>
                <a:pPr lvl="1"/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GB" sz="2000" b="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of high dimension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in science and industry</a:t>
                </a:r>
              </a:p>
              <a:p>
                <a:pPr lvl="1"/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Fluid dynamics</a:t>
                </a:r>
              </a:p>
              <a:p>
                <a:pPr lvl="1"/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Astrophysics</a:t>
                </a:r>
              </a:p>
              <a:p>
                <a:pPr lvl="1"/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Biochemistry</a:t>
                </a:r>
              </a:p>
              <a:p>
                <a:pPr lvl="1"/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Economics</a:t>
                </a:r>
              </a:p>
              <a:p>
                <a:pPr lvl="1"/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etc...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B909-418E-46CF-81FA-48B0C55F0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  <a:blipFill>
                <a:blip r:embed="rId3"/>
                <a:stretch>
                  <a:fillRect l="-1135" t="-174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FF18-9D23-4388-9B4D-CEB5099E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D7A9D-AEA2-494C-BEF9-766C6B86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D6B00A-6C87-4154-AC06-CDD928942AC3}" type="slidenum">
              <a:rPr lang="zh-CN" altLang="en-US" smtClean="0"/>
              <a:pPr>
                <a:spcAft>
                  <a:spcPts val="600"/>
                </a:spcAft>
              </a:pPr>
              <a:t>2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2A644-BAEC-47F0-BA56-1AF488C0E6EA}"/>
              </a:ext>
            </a:extLst>
          </p:cNvPr>
          <p:cNvSpPr txBox="1"/>
          <p:nvPr/>
        </p:nvSpPr>
        <p:spPr>
          <a:xfrm>
            <a:off x="4252344" y="136525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from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https://conan.iwr.uni-heidelberg.de/data/teaching/finiteelements_ws2017/num2.pdf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7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SHERMAN5 </a:t>
                </a:r>
                <a:r>
                  <a:rPr lang="de-DE" i="1" dirty="0">
                    <a:effectLst/>
                  </a:rPr>
                  <a:t>(Trial 2)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Results vary strongly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😞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B56E701-5966-4FA6-8612-8C1BA099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r="4169"/>
          <a:stretch/>
        </p:blipFill>
        <p:spPr>
          <a:xfrm>
            <a:off x="0" y="345293"/>
            <a:ext cx="7174524" cy="58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9648FB-C756-4F0B-82DA-1DB743D9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>
          <a:xfrm>
            <a:off x="125950" y="331663"/>
            <a:ext cx="7062641" cy="57174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0E7FD-EA8E-4B8C-9EA6-1B137390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FEBAB-39E6-48AE-9C03-0B4E36B9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A4A86E-0AF1-4131-A924-A6E28FC4A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4599" y="644640"/>
                <a:ext cx="4233790" cy="5222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(estimated)</a:t>
                </a:r>
              </a:p>
              <a:p>
                <a:r>
                  <a:rPr lang="en-GB" dirty="0"/>
                  <a:t>1 order of magnitude improvement for most problems</a:t>
                </a:r>
              </a:p>
              <a:p>
                <a:r>
                  <a:rPr lang="en-GB" dirty="0"/>
                  <a:t>Erratic for SHERMAN5 🙈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A4A86E-0AF1-4131-A924-A6E28FC4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9" y="644640"/>
                <a:ext cx="4233790" cy="5222834"/>
              </a:xfrm>
              <a:prstGeom prst="rect">
                <a:avLst/>
              </a:prstGeom>
              <a:blipFill>
                <a:blip r:embed="rId3"/>
                <a:stretch>
                  <a:fillRect l="-2594" t="-1984" r="-12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68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8E40-17C0-47D8-B940-99D5A16E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6A1E-00A1-4BCF-ABE8-ED0CEC9D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Iterative Methods for Sparse Linear Systems</a:t>
            </a:r>
            <a:br>
              <a:rPr lang="en-GB" dirty="0"/>
            </a:br>
            <a:r>
              <a:rPr lang="en-GB" dirty="0">
                <a:hlinkClick r:id="rId2"/>
              </a:rPr>
              <a:t>https://www-users.cs.umn.edu/~saad/IterMethBook_2ndEd.pdf</a:t>
            </a:r>
            <a:r>
              <a:rPr lang="en-GB" dirty="0"/>
              <a:t> </a:t>
            </a:r>
          </a:p>
          <a:p>
            <a:r>
              <a:rPr lang="en-GB" dirty="0"/>
              <a:t>Templates for the Solutions of Linear Systems: Building Blocks for Iterative Methods</a:t>
            </a:r>
            <a:br>
              <a:rPr lang="en-GB" dirty="0"/>
            </a:br>
            <a:r>
              <a:rPr lang="en-GB" dirty="0">
                <a:hlinkClick r:id="rId3"/>
              </a:rPr>
              <a:t>https://www.netlib.org/templates/templates.pdf</a:t>
            </a:r>
            <a:r>
              <a:rPr lang="en-GB" dirty="0"/>
              <a:t> </a:t>
            </a:r>
          </a:p>
          <a:p>
            <a:r>
              <a:rPr lang="en-GB" dirty="0"/>
              <a:t>Polynomial Preconditioned GMRES to Reduce Communication in Parallel Computing</a:t>
            </a:r>
            <a:br>
              <a:rPr lang="en-GB" dirty="0"/>
            </a:br>
            <a:r>
              <a:rPr lang="en-GB" dirty="0">
                <a:hlinkClick r:id="rId4"/>
              </a:rPr>
              <a:t>https://arxiv.org/abs/1907.00072</a:t>
            </a:r>
            <a:r>
              <a:rPr lang="en-GB" dirty="0"/>
              <a:t> </a:t>
            </a:r>
          </a:p>
          <a:p>
            <a:r>
              <a:rPr lang="en-GB" dirty="0"/>
              <a:t>Seminar report ☺</a:t>
            </a:r>
            <a:br>
              <a:rPr lang="en-GB" dirty="0"/>
            </a:br>
            <a:r>
              <a:rPr lang="en-GB" dirty="0">
                <a:hlinkClick r:id="rId5"/>
              </a:rPr>
              <a:t>https://github.com/fvanmaele/polynomial-preconditioning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D4C8D-0BFD-4D5C-A8BB-70112542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F805A-C34A-4D88-B339-E2B94AD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5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AF65-853C-462F-8242-3F0F8A3C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 for your attention! 🤗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3A6C3-66C7-4ED8-BEFD-1BE13FB9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8DBB-38F0-49DD-8D87-9A7EA072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non-symmetric or indefinite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 of high dimension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 solvers</a:t>
                </a: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Reduce storage and complexity requirements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approximate solutions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Preconditioned 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Improve convergence rate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solution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Circle Eigenvalue Matrix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block diagonal,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=2000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2×2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1998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on unit circle in complex plane</a:t>
                </a: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</a:t>
                </a:r>
                <a:r>
                  <a:rPr lang="en-GB" b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≈637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Difficult problem without preconditioning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how sensitive the solution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perturbations in the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the right-hand side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dirty="0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24" y="136525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Circle Eigenvalue Matrix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B277E-A760-47B7-A760-7FA14129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681"/>
            <a:ext cx="6136640" cy="4851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784F75-6186-4F68-A39B-6150F82DE961}"/>
                  </a:ext>
                </a:extLst>
              </p:cNvPr>
              <p:cNvSpPr txBox="1"/>
              <p:nvPr/>
            </p:nvSpPr>
            <p:spPr>
              <a:xfrm>
                <a:off x="7149513" y="1690688"/>
                <a:ext cx="42625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</a:t>
                </a:r>
                <a:r>
                  <a:rPr lang="en-GB" sz="28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en-GB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≈69.9</m:t>
                    </m:r>
                  </m:oMath>
                </a14:m>
                <a:endParaRPr lang="en-GB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b="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ℂ</a:t>
                </a:r>
                <a:endParaRPr lang="en-GB" sz="2800" b="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784F75-6186-4F68-A39B-6150F82D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13" y="1690688"/>
                <a:ext cx="4262511" cy="1815882"/>
              </a:xfrm>
              <a:prstGeom prst="rect">
                <a:avLst/>
              </a:prstGeom>
              <a:blipFill>
                <a:blip r:embed="rId3"/>
                <a:stretch>
                  <a:fillRect l="-2575" t="-3691" r="-1574" b="-83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ction Button: Go to End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6D236A0-CC33-4958-A3D2-FDD49D000048}"/>
              </a:ext>
            </a:extLst>
          </p:cNvPr>
          <p:cNvSpPr/>
          <p:nvPr/>
        </p:nvSpPr>
        <p:spPr>
          <a:xfrm>
            <a:off x="10950917" y="455808"/>
            <a:ext cx="689317" cy="675249"/>
          </a:xfrm>
          <a:prstGeom prst="actionButtonE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117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946-1D95-4520-A711-BB1FDD3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Model problem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90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b="0" dirty="0"/>
                  <a:t>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=1/(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difference approximation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1"/>
                <a:endParaRPr lang="en-GB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901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dirty="0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A1508-5799-4604-AF71-EB59FBED36EF}"/>
                  </a:ext>
                </a:extLst>
              </p:cNvPr>
              <p:cNvSpPr txBox="1"/>
              <p:nvPr/>
            </p:nvSpPr>
            <p:spPr>
              <a:xfrm>
                <a:off x="6096001" y="4510588"/>
                <a:ext cx="5257800" cy="184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A1508-5799-4604-AF71-EB59FBED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510588"/>
                <a:ext cx="5257800" cy="1845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5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1C3293-2679-4049-A4CA-B219996C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 t="4469" r="6286" b="6379"/>
          <a:stretch/>
        </p:blipFill>
        <p:spPr>
          <a:xfrm>
            <a:off x="974361" y="270343"/>
            <a:ext cx="9892260" cy="6086007"/>
          </a:xfrm>
        </p:spPr>
      </p:pic>
    </p:spTree>
    <p:extLst>
      <p:ext uri="{BB962C8B-B14F-4D97-AF65-F5344CB8AC3E}">
        <p14:creationId xmlns:p14="http://schemas.microsoft.com/office/powerpoint/2010/main" val="139752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946-1D95-4520-A711-BB1FDD3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entries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zero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 matrix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formats available, e.g. CSR</a:t>
                </a: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methods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become dense</a:t>
                </a:r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fill-in</a:t>
                </a:r>
              </a:p>
              <a:p>
                <a:pPr lvl="1"/>
                <a:r>
                  <a:rPr lang="en-GB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storage and complexity requirements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Alternative: Iterative methods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(stationary)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𝑠𝑒𝑎𝑟𝑐h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𝑑𝑖𝑟𝑒𝑐𝑡𝑖𝑜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(non-stationary)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criterion</a:t>
                </a: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residual: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⚠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≤‖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‖‖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Optimality condition?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20512</TotalTime>
  <Words>1188</Words>
  <Application>Microsoft Office PowerPoint</Application>
  <PresentationFormat>Widescreen</PresentationFormat>
  <Paragraphs>219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DengXian</vt:lpstr>
      <vt:lpstr>DengXian Light</vt:lpstr>
      <vt:lpstr>Arial</vt:lpstr>
      <vt:lpstr>Calibri</vt:lpstr>
      <vt:lpstr>Cambria Math</vt:lpstr>
      <vt:lpstr>Segoe UI</vt:lpstr>
      <vt:lpstr>Segoe UI Light</vt:lpstr>
      <vt:lpstr>Times New Roman</vt:lpstr>
      <vt:lpstr>Wingdings</vt:lpstr>
      <vt:lpstr>Office 主题​​</vt:lpstr>
      <vt:lpstr>Polynomial Preconditioners  Ferdinand Vanmaele</vt:lpstr>
      <vt:lpstr>Introduction</vt:lpstr>
      <vt:lpstr>Introduction</vt:lpstr>
      <vt:lpstr>Example: Circle Eigenvalue Matrix</vt:lpstr>
      <vt:lpstr>Example: Circle Eigenvalue Matrix</vt:lpstr>
      <vt:lpstr>Example: Model problem</vt:lpstr>
      <vt:lpstr>PowerPoint Presentation</vt:lpstr>
      <vt:lpstr>Iterative solvers</vt:lpstr>
      <vt:lpstr>Iterative solvers</vt:lpstr>
      <vt:lpstr>Iterative solvers</vt:lpstr>
      <vt:lpstr>Iterative solvers</vt:lpstr>
      <vt:lpstr>Iterative solvers</vt:lpstr>
      <vt:lpstr>Polynomial Preconditioning</vt:lpstr>
      <vt:lpstr>Polynomial Preconditioning</vt:lpstr>
      <vt:lpstr>Example: Model problem (n=5)</vt:lpstr>
      <vt:lpstr>Polynomial Preconditioning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 for your attention! 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und Wälder: Herausforderungen  Ferdinand Vanmaele</dc:title>
  <dc:creator>Ferdinand Vanmaele</dc:creator>
  <cp:lastModifiedBy>Ferdinand Vanmaele</cp:lastModifiedBy>
  <cp:revision>287</cp:revision>
  <cp:lastPrinted>2021-06-26T13:22:56Z</cp:lastPrinted>
  <dcterms:created xsi:type="dcterms:W3CDTF">2020-08-21T05:52:49Z</dcterms:created>
  <dcterms:modified xsi:type="dcterms:W3CDTF">2021-06-27T12:27:28Z</dcterms:modified>
</cp:coreProperties>
</file>