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312" r:id="rId3"/>
    <p:sldId id="313" r:id="rId4"/>
    <p:sldId id="311" r:id="rId5"/>
    <p:sldId id="325" r:id="rId6"/>
    <p:sldId id="326" r:id="rId7"/>
    <p:sldId id="316" r:id="rId8"/>
    <p:sldId id="299" r:id="rId9"/>
    <p:sldId id="317" r:id="rId10"/>
    <p:sldId id="327" r:id="rId11"/>
    <p:sldId id="321" r:id="rId12"/>
    <p:sldId id="320" r:id="rId13"/>
    <p:sldId id="322" r:id="rId14"/>
    <p:sldId id="323" r:id="rId15"/>
    <p:sldId id="330" r:id="rId16"/>
    <p:sldId id="328" r:id="rId17"/>
    <p:sldId id="331" r:id="rId18"/>
    <p:sldId id="335" r:id="rId19"/>
    <p:sldId id="332" r:id="rId20"/>
    <p:sldId id="33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hua Lei" initials="DL" lastIdx="1" clrIdx="0">
    <p:extLst>
      <p:ext uri="{19B8F6BF-5375-455C-9EA6-DF929625EA0E}">
        <p15:presenceInfo xmlns:p15="http://schemas.microsoft.com/office/powerpoint/2012/main" userId="Danhua Le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2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360CE-7F8E-4BBC-8DE0-C0B39D4414C2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6487C-E95C-462F-A2B6-93664AE35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256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93924-4445-4CF2-80E4-22D899A8F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381D0A-3239-434E-95FD-0C2E4D204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41309F-A6E9-4E6C-ADAA-07F500E1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3451-175F-46B3-8A69-A89AF1662B41}" type="datetime1">
              <a:rPr lang="en-GB" altLang="zh-CN" smtClean="0"/>
              <a:t>23/06/2021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A022B3-F0BF-4CFF-BFC4-17BB43C8F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B57618-5CFD-45D1-9EB6-64601198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4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EF4E9-B714-464D-8D04-C765B74A6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8CECDB-BD1F-4700-9C56-F14D900FA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19A557-B215-40BE-B72D-3D2643D38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D161-246F-4446-AB38-73ECE4CB8B37}" type="datetime1">
              <a:rPr lang="en-GB" altLang="zh-CN" smtClean="0"/>
              <a:t>23/06/2021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D521B8-60D3-4DEF-B9D0-08D45A46C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C0FB8A-C3D9-422C-B3FA-3A42EEAFC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60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74DA2F-7630-40E9-BFD5-68D2EB427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8B0AEA-DECF-4AA3-8507-88DDB6B15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420ED5-2513-4DCF-9AA1-F0FEE8596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298D-FD30-4DB7-8C68-4BF9F21DA6FB}" type="datetime1">
              <a:rPr lang="en-GB" altLang="zh-CN" smtClean="0"/>
              <a:t>23/06/2021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02C85C-DBA0-4AFA-B2D3-BFA1C7C0F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4D97B8-D4B4-481D-8E88-6B0CBAA3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544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B1FB8-747D-4F77-A4BB-1CA0B88DB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4E072B-0BCF-481B-AF6F-BCBCC4F42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BCFC89-D8AF-48F1-A7AB-FE2FE94DB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BBD5-9ED8-462C-95A7-26000BDC2432}" type="datetime1">
              <a:rPr lang="en-GB" altLang="zh-CN" smtClean="0"/>
              <a:t>23/06/2021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1F8167-A028-4C55-84BD-50327BEE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1FB812-09A4-4B96-A205-E33EC4A9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91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D731B-74D9-4C55-B773-7CCE03E9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0E8599-BA23-4514-BFD8-7D59BE182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54A9AE-EC8E-456F-A637-D3F6AF06F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A01F7-3A0B-409D-B205-B50673D4C494}" type="datetime1">
              <a:rPr lang="en-GB" altLang="zh-CN" smtClean="0"/>
              <a:t>23/06/2021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96807A-342F-4498-B53A-C851193FE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46EAC3-820C-4719-8A13-92A93C233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12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C5718-A8DC-4374-A255-4D561F4A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328B7D-230C-4C3D-A4FA-0766C2645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541143-34DC-4300-95A1-E34CE748A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72C6B6-6EF7-4C24-A533-3DFD81AD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3D09-803B-4B35-AC12-937B5DDBCD8B}" type="datetime1">
              <a:rPr lang="en-GB" altLang="zh-CN" smtClean="0"/>
              <a:t>23/06/2021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12CC4B-AEB5-45EB-9B25-48CC5818C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374E0F-E19C-4CD8-92DD-F4016191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2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148E1-4EE3-4A08-9644-BAC5B0398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5CCC18-CDE7-4CDF-82FF-32F909795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4AE096-BCF2-4A57-AEB8-ABD288876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5809C9-168B-4B67-83EA-79BD56D76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A56E93-AC10-4B3D-B7D4-BD79EB164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F5F88B-DFFC-43E0-B068-C2CE79E14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A434-617D-47DE-9240-E23D496ACB73}" type="datetime1">
              <a:rPr lang="en-GB" altLang="zh-CN" smtClean="0"/>
              <a:t>23/06/2021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0D074F-31D1-40CC-9DAE-47F2863E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356AF8-D308-4515-938B-4EB18849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19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F1CEC-89B4-4649-87C3-F0AA26DCA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6806D4-B79A-42DE-BE0C-96D5EFB42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64EA-A723-41F0-B012-977E9BA4CD68}" type="datetime1">
              <a:rPr lang="en-GB" altLang="zh-CN" smtClean="0"/>
              <a:t>23/06/2021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B0D264-97A0-45CF-8C6E-6559D36A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770D4F-5E75-421B-B922-950AE0281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874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CA412D-E4A3-4EFD-B1B1-C710BC60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9A51-0206-421D-98D7-A825C5A0C706}" type="datetime1">
              <a:rPr lang="en-GB" altLang="zh-CN" smtClean="0"/>
              <a:t>23/06/2021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3B7795-EA37-4255-9BAC-111CE0963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AAA37B-D178-459B-86BE-564376C1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48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B43B8-42D6-432E-9E5C-9FC77A975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C4A823-D4F8-4AFD-A25E-16C5CEB5A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C7B28E-66A7-49DD-9A25-2E88977A9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AAB4A0-C7A5-432A-8435-A8605C03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96B1-BD19-405F-A48A-8313A9C0F6D5}" type="datetime1">
              <a:rPr lang="en-GB" altLang="zh-CN" smtClean="0"/>
              <a:t>23/06/2021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408F6F-84D6-4154-BAFD-820AB487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48D2E5-4120-442A-A519-F01EF2DB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27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6397E-A92D-4B55-BA4F-185D50BDB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D4BB23-DAFA-4DDF-866B-03D8999FE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0A5FBA-92DC-4863-9F4A-696A12691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25406F-2D95-4175-9819-28DCB8A29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B7F2-C357-445B-ABA1-C4B9E95DC6EC}" type="datetime1">
              <a:rPr lang="en-GB" altLang="zh-CN" smtClean="0"/>
              <a:t>23/06/2021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1A383C-783E-42CD-BF19-A84B12B0F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47CF59-0553-4A56-92FD-8A05C82B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03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0CCAA8-CDA2-4821-9520-1A7101580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FBDC37-9AC0-4CA1-B94E-AA21E05F4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58BA0-3E78-40A9-979D-24203222B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4AD1D-E3A7-43FD-A138-1C1B560C2697}" type="datetime1">
              <a:rPr lang="en-GB" altLang="zh-CN" smtClean="0"/>
              <a:t>23/06/2021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4A69D-84A8-4AB1-B71A-0023BA392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7B82AE-889F-4EEE-9EB3-13EC9864F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6B00A-6C87-4154-AC06-CDD92894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52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lib.org/templates/templates.pdf" TargetMode="External"/><Relationship Id="rId2" Type="http://schemas.openxmlformats.org/officeDocument/2006/relationships/hyperlink" Target="https://www-users.cs.umn.edu/~saad/IterMethBook_2ndEd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fvanmaele/polynomial-preconditioning" TargetMode="External"/><Relationship Id="rId4" Type="http://schemas.openxmlformats.org/officeDocument/2006/relationships/hyperlink" Target="https://arxiv.org/abs/1907.0007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9">
            <a:extLst>
              <a:ext uri="{FF2B5EF4-FFF2-40B4-BE49-F238E27FC236}">
                <a16:creationId xmlns:a16="http://schemas.microsoft.com/office/drawing/2014/main" id="{4CF3FB06-A06A-46BD-8CF5-2F5EE49494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836" y="220303"/>
            <a:ext cx="1525476" cy="79982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74F0058-A760-4D51-AB13-510DFFDC2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2935" y="2740955"/>
            <a:ext cx="8022140" cy="158751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Polynomial Preconditioners</a:t>
            </a:r>
            <a:br>
              <a:rPr lang="en-US" sz="3800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3800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Ferdinand Vanmaele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633D876-5D41-469C-B57F-EB290E812CBB}"/>
              </a:ext>
            </a:extLst>
          </p:cNvPr>
          <p:cNvSpPr txBox="1">
            <a:spLocks/>
          </p:cNvSpPr>
          <p:nvPr/>
        </p:nvSpPr>
        <p:spPr>
          <a:xfrm>
            <a:off x="241200" y="4257784"/>
            <a:ext cx="12960000" cy="19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007943" rtl="0" eaLnBrk="1" latinLnBrk="0" hangingPunct="1">
              <a:lnSpc>
                <a:spcPct val="100000"/>
              </a:lnSpc>
              <a:spcBef>
                <a:spcPts val="400"/>
              </a:spcBef>
              <a:buClr>
                <a:srgbClr val="D28B32"/>
              </a:buClr>
              <a:buFont typeface="Wingdings" panose="05000000000000000000" pitchFamily="2" charset="2"/>
              <a:buNone/>
              <a:defRPr sz="1600" b="0" i="0" kern="1200" baseline="0">
                <a:solidFill>
                  <a:srgbClr val="78838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378042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D28B32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756079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D28B32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134119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D28B32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512161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D28B32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890199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68239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46279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24318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0794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28B32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88388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1D9955F-C853-4049-A5CD-442E34B3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82D13C-9B54-4A9F-B807-736D32A9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28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658A-429D-4816-ACC2-A49BED39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solvers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F026A-951A-425D-A4EE-7C1BC314B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A69B9-8E52-4587-AE07-90A8965E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10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9F80855-CD3C-4BC2-886B-99D84AB85DF5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53190" y="1885585"/>
                <a:ext cx="10515600" cy="4287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GMRES</a:t>
                </a: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Construct orthonormal basis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DE"/>
                          <m:t>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Minimize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DE"/>
                          <m:t>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Works for general matrices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amount</a:t>
                </a: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steps,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DE"/>
                          <m:t>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DE"/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solution is exact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We want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≪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in practice</a:t>
                </a:r>
              </a:p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Limitations</a:t>
                </a: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No short recurrence for general matrices 😥</a:t>
                </a: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After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𝑚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steps,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and restart algorithm: </a:t>
                </a:r>
                <a:r>
                  <a:rPr lang="en-GB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GMRES(m)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9F80855-CD3C-4BC2-886B-99D84AB85DF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3190" y="1885585"/>
                <a:ext cx="10515600" cy="4287840"/>
              </a:xfrm>
              <a:prstGeom prst="rect">
                <a:avLst/>
              </a:prstGeom>
              <a:blipFill>
                <a:blip r:embed="rId2"/>
                <a:stretch>
                  <a:fillRect l="-1043" t="-2415" b="-227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786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76FC-69EA-469A-8A6C-B9769207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solvers</a:t>
            </a:r>
            <a:endParaRPr lang="en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C6C1D-535F-4236-A448-6239D8C85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blocks</a:t>
            </a:r>
          </a:p>
          <a:p>
            <a:pPr lvl="1"/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Vector updates (SAXPY)</a:t>
            </a:r>
          </a:p>
          <a:p>
            <a:pPr lvl="2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Easy to parallelize ✔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endParaRPr lang="en-GB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Inner products</a:t>
            </a:r>
          </a:p>
          <a:p>
            <a:pPr lvl="2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Parallelization: synchronization between all processes 🙄</a:t>
            </a:r>
          </a:p>
          <a:p>
            <a:pPr lvl="2"/>
            <a:endParaRPr lang="en-GB" sz="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Sparse matrix-vector products (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SpMV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Parallelization: synchronization between neighbours 😊</a:t>
            </a:r>
          </a:p>
          <a:p>
            <a:pPr lvl="2"/>
            <a:endParaRPr lang="en-GB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Matrix-matrix product</a:t>
            </a:r>
          </a:p>
          <a:p>
            <a:pPr lvl="2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Determine preconditioner (before iteration start)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ED54F-3395-4A01-8AC6-7295CE40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E93E7-9807-4DEA-A243-DDE1169C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62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76FC-69EA-469A-8A6C-B9769207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Preconditioning</a:t>
            </a:r>
            <a:endParaRPr lang="en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C6C1D-535F-4236-A448-6239D8C854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1928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Solve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𝐴𝑥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Same solution as original system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𝐴𝑥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Extreme cases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𝑀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</m:t>
                    </m:r>
                    <m:r>
                      <a:rPr lang="en-GB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: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	e</a:t>
                </a:r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qually hard to solve problem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𝑀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𝐼</m:t>
                    </m:r>
                  </m:oMath>
                </a14:m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 	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o</a:t>
                </a:r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riginal system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𝐴𝑥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𝑀</m:t>
                    </m:r>
                  </m:oMath>
                </a14:m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“in between”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</m:t>
                    </m:r>
                  </m:oMath>
                </a14:m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𝐼</m:t>
                    </m:r>
                  </m:oMath>
                </a14:m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</a:t>
                </a:r>
              </a:p>
              <a:p>
                <a:pPr lvl="1"/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Matrix norm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𝐼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𝑀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−1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</m:d>
                  </m:oMath>
                </a14:m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small</a:t>
                </a:r>
              </a:p>
              <a:p>
                <a:pPr lvl="1"/>
                <a:r>
                  <a:rPr lang="en-GB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Eigenvalues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</m:t>
                    </m:r>
                  </m:oMath>
                </a14:m>
                <a:r>
                  <a:rPr lang="en-GB" b="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close to 1</a:t>
                </a:r>
              </a:p>
              <a:p>
                <a:r>
                  <a:rPr lang="en-GB" b="1" dirty="0">
                    <a:cs typeface="Times New Roman" panose="02020603050405020304" pitchFamily="18" charset="0"/>
                    <a:sym typeface="Wingdings" panose="05000000000000000000" pitchFamily="2" charset="2"/>
                  </a:rPr>
                  <a:t>Goal:</a:t>
                </a:r>
                <a:r>
                  <a:rPr lang="en-GB" b="0" dirty="0"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as a polynomial</a:t>
                </a: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Parallelization properties (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SpMVs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)</a:t>
                </a:r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C6C1D-535F-4236-A448-6239D8C854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1928" y="1825625"/>
                <a:ext cx="10515600" cy="4351338"/>
              </a:xfrm>
              <a:blipFill>
                <a:blip r:embed="rId2"/>
                <a:stretch>
                  <a:fillRect l="-1043" t="-336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ED54F-3395-4A01-8AC6-7295CE40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E93E7-9807-4DEA-A243-DDE1169C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070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76FC-69EA-469A-8A6C-B9769207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Preconditioning</a:t>
            </a:r>
            <a:endParaRPr lang="en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C6C1D-535F-4236-A448-6239D8C854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1928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matrix polynomial of degree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𝑑</m:t>
                    </m:r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+1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sup>
                    </m:sSup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+⋯+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</m:t>
                    </m:r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𝐼</m:t>
                    </m:r>
                  </m:oMath>
                </a14:m>
                <a:endParaRPr lang="en-GB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Coefficients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⋯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+1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determined by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and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≠0</m:t>
                    </m:r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Minimize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𝐼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e>
                        </m:d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 random vector,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∼</m:t>
                    </m:r>
                    <m:r>
                      <m:rPr>
                        <m:nor/>
                      </m:rPr>
                      <a:rPr lang="en-DE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𝒩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(-1,1) gives good results in practice</a:t>
                </a: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Construct power basis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Y</m:t>
                    </m:r>
                    <m:r>
                      <a:rPr lang="en-GB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,…,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</m:sup>
                        </m:sSup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⚠ Columns of Y lose linear independence!</a:t>
                </a:r>
                <a:endParaRPr lang="en-GB" b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Solve least squares problem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m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in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‖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𝑠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‖</m:t>
                    </m:r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Solve normal equations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𝐴𝑌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𝐴𝑌𝑦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𝐴𝑌</m:t>
                        </m:r>
                      </m:e>
                    </m:d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C6C1D-535F-4236-A448-6239D8C854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1928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ED54F-3395-4A01-8AC6-7295CE40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E93E7-9807-4DEA-A243-DDE1169C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830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76FC-69EA-469A-8A6C-B9769207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Preconditioning</a:t>
            </a:r>
            <a:endParaRPr lang="en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C6C1D-535F-4236-A448-6239D8C854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0064" y="1853761"/>
                <a:ext cx="10515600" cy="4351338"/>
              </a:xfrm>
            </p:spPr>
            <p:txBody>
              <a:bodyPr/>
              <a:lstStyle/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Practical considerations</a:t>
                </a: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Do not store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M</m:t>
                        </m:r>
                      </m:e>
                      <m:sup>
                        <m:r>
                          <a:rPr lang="en-GB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r>
                      <a:rPr lang="en-GB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𝑠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</m:d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explicitly (vector products)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(1)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+1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𝐴𝑣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	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M</m:t>
                        </m:r>
                      </m:e>
                      <m:sup>
                        <m:r>
                          <a:rPr lang="en-GB" b="0" i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GB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v</m:t>
                    </m:r>
                    <m:r>
                      <a:rPr lang="en-GB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GB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</m:t>
                    </m:r>
                    <m:d>
                      <m:dPr>
                        <m:ctrlP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  <m: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⋯</m:t>
                        </m:r>
                        <m:d>
                          <m:dPr>
                            <m:ctrlPr>
                              <a:rPr lang="en-GB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𝑑</m:t>
                                </m:r>
                                <m:r>
                                  <a:rPr lang="en-GB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GB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𝐴𝑣</m:t>
                            </m:r>
                            <m:r>
                              <a:rPr lang="en-GB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GB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𝑣</m:t>
                            </m:r>
                          </m:e>
                        </m:d>
                        <m: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+⋯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endParaRPr lang="en-GB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(2)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∗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(3)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∗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endParaRPr lang="en-GB" b="0" i="1" dirty="0">
                  <a:latin typeface="Cambria Math" panose="020405030504060302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∗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2"/>
                <a:endParaRPr lang="en-GB" sz="600" b="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Set degree of the polynomial</a:t>
                </a:r>
              </a:p>
              <a:p>
                <a:pPr lvl="2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Cost of multiplication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𝐴𝑌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𝐴𝑌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lower degree</a:t>
                </a:r>
              </a:p>
              <a:p>
                <a:pPr lvl="2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Difficulty of problem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𝐴𝑥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higher degree</a:t>
                </a:r>
              </a:p>
              <a:p>
                <a:pPr lvl="2"/>
                <a:endParaRPr lang="en-GB" sz="6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Can be combined with other preconditioners, e.g. ILU(k)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C6C1D-535F-4236-A448-6239D8C854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0064" y="1853761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ED54F-3395-4A01-8AC6-7295CE40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E93E7-9807-4DEA-A243-DDE1169C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871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8F4A2-8690-47D9-A920-247976631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Model problem (n = 5)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533324-A665-4BF6-96BA-FC4A0F6D13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818"/>
                <a:ext cx="10515600" cy="4833145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36</m:t>
                        </m:r>
                      </m:den>
                    </m:f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GB" sz="1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GB" sz="1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GB" sz="1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800" dirty="0"/>
                  <a:t> for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GB" sz="1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sz="1800" dirty="0"/>
                  <a:t> Choose “random”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GB" sz="1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800" dirty="0"/>
                  <a:t> and set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GB" sz="1800" dirty="0"/>
                  <a:t>.</a:t>
                </a:r>
                <a:endParaRPr lang="en-GB" sz="1800" b="0" dirty="0"/>
              </a:p>
              <a:p>
                <a:pPr marL="0" indent="0">
                  <a:buNone/>
                </a:pPr>
                <a:endParaRPr lang="en-GB" sz="1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108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17</m:t>
                                  </m:r>
                                </m:num>
                                <m:den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3888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108</m:t>
                                  </m:r>
                                </m:den>
                              </m:f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num>
                                <m:den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3888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18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num>
                                <m:den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1944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36</m:t>
                                  </m:r>
                                </m:den>
                              </m:f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432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36</m:t>
                                  </m:r>
                                </m:den>
                              </m:f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1296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GB" sz="1800" dirty="0"/>
                  <a:t>, 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𝐴𝑌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108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17</m:t>
                                  </m:r>
                                </m:num>
                                <m:den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3888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59</m:t>
                                  </m:r>
                                </m:num>
                                <m:den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139968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108</m:t>
                                  </m:r>
                                </m:den>
                              </m:f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num>
                                <m:den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3888</m:t>
                                  </m:r>
                                </m:den>
                              </m:f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43</m:t>
                                  </m:r>
                                </m:num>
                                <m:den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67625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18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num>
                                <m:den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1944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num>
                                <m:den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23328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36</m:t>
                                  </m:r>
                                </m:den>
                              </m:f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432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num>
                                <m:den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45395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36</m:t>
                                  </m:r>
                                </m:den>
                              </m:f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1296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46656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GB" sz="1800" dirty="0"/>
              </a:p>
              <a:p>
                <a:endParaRPr lang="en-GB" sz="1800" dirty="0"/>
              </a:p>
              <a:p>
                <a:r>
                  <a:rPr lang="en-GB" sz="1800" dirty="0"/>
                  <a:t>Solve system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𝐴𝑌</m:t>
                            </m:r>
                          </m:e>
                        </m:d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𝐴𝑌𝑦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𝐴𝑌</m:t>
                            </m:r>
                          </m:e>
                        </m:d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1800" dirty="0"/>
                  <a:t> (e.g. Gauss)	      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𝑠𝑝𝑒𝑐</m:t>
                    </m:r>
                    <m:d>
                      <m:dPr>
                        <m:ctrlPr>
                          <a:rPr lang="en-GB" sz="1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GB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≈{0.01,0.03, 0.56,0.08,0.10}</m:t>
                    </m:r>
                  </m:oMath>
                </a14:m>
                <a:endParaRPr lang="en-GB" sz="1800" dirty="0">
                  <a:solidFill>
                    <a:schemeClr val="accent1"/>
                  </a:solidFill>
                </a:endParaRPr>
              </a:p>
              <a:p>
                <a:r>
                  <a:rPr lang="en-GB" sz="1800" b="1" dirty="0"/>
                  <a:t>Solution</a:t>
                </a:r>
                <a:r>
                  <a:rPr lang="en-GB" sz="18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b="0" i="0" smtClean="0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8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GB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11232⋅</m:t>
                    </m:r>
                    <m:sSup>
                      <m:s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38767</m:t>
                        </m:r>
                      </m:num>
                      <m:den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19</m:t>
                        </m:r>
                      </m:den>
                    </m:f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6574</m:t>
                        </m:r>
                      </m:num>
                      <m:den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65</m:t>
                        </m:r>
                      </m:den>
                    </m:f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GB" sz="1800" dirty="0"/>
                  <a:t>.	      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𝑠𝑝𝑒𝑐</m:t>
                    </m:r>
                    <m:d>
                      <m:dPr>
                        <m:ctrlPr>
                          <a:rPr lang="en-GB" sz="1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GB" sz="1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GB" sz="1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GB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≈{0.64,0.76,1.48,1.25,1.07}</m:t>
                    </m:r>
                  </m:oMath>
                </a14:m>
                <a:endParaRPr lang="en-GB" sz="1800" dirty="0">
                  <a:solidFill>
                    <a:schemeClr val="accent1"/>
                  </a:solidFill>
                </a:endParaRPr>
              </a:p>
              <a:p>
                <a:endParaRPr lang="LID4096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533324-A665-4BF6-96BA-FC4A0F6D13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818"/>
                <a:ext cx="10515600" cy="4833145"/>
              </a:xfrm>
              <a:blipFill>
                <a:blip r:embed="rId2"/>
                <a:stretch>
                  <a:fillRect l="-406" t="-378" b="-239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19A9DA-D24C-4036-B753-FBFE7602B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EF416-4C49-4966-87DC-96C17E945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32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6CA53-6281-48E3-9D1E-E1108593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5660C-76DB-445E-B7E7-F00344DF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16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EDB8CCD-FA77-4F61-A269-4C707AB7D9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4599" y="644640"/>
                <a:ext cx="4233790" cy="5222834"/>
              </a:xfrm>
            </p:spPr>
            <p:txBody>
              <a:bodyPr/>
              <a:lstStyle/>
              <a:p>
                <a:r>
                  <a:rPr lang="en-GB" b="1" dirty="0"/>
                  <a:t>Circle Eigenvalue Matrix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GB" dirty="0"/>
              </a:p>
              <a:p>
                <a:r>
                  <a:rPr lang="en-GB" dirty="0"/>
                  <a:t>GMRES(100)</a:t>
                </a:r>
              </a:p>
              <a:p>
                <a:r>
                  <a:rPr lang="en-GB" dirty="0"/>
                  <a:t>5000 Iterations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Gradual improvement with raised degree</a:t>
                </a: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EDB8CCD-FA77-4F61-A269-4C707AB7D9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4599" y="644640"/>
                <a:ext cx="4233790" cy="5222834"/>
              </a:xfrm>
              <a:blipFill>
                <a:blip r:embed="rId2"/>
                <a:stretch>
                  <a:fillRect l="-2594" t="-1984" r="-317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3B56E701-5966-4FA6-8612-8C1BA099EE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34"/>
          <a:stretch/>
        </p:blipFill>
        <p:spPr>
          <a:xfrm>
            <a:off x="0" y="345293"/>
            <a:ext cx="7174524" cy="5870380"/>
          </a:xfrm>
          <a:prstGeom prst="rect">
            <a:avLst/>
          </a:prstGeom>
        </p:spPr>
      </p:pic>
      <p:sp>
        <p:nvSpPr>
          <p:cNvPr id="14" name="Action Button: Go Back or Previous 1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63A75D64-DEC1-4977-9636-E9F5A1B71BB1}"/>
              </a:ext>
            </a:extLst>
          </p:cNvPr>
          <p:cNvSpPr/>
          <p:nvPr/>
        </p:nvSpPr>
        <p:spPr>
          <a:xfrm>
            <a:off x="10649243" y="5458018"/>
            <a:ext cx="704557" cy="750147"/>
          </a:xfrm>
          <a:prstGeom prst="actionButtonBackPreviou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59452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C99648FB-C756-4F0B-82DA-1DB743D96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54"/>
          <a:stretch/>
        </p:blipFill>
        <p:spPr>
          <a:xfrm>
            <a:off x="125950" y="331663"/>
            <a:ext cx="7062641" cy="571744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0E7FD-EA8E-4B8C-9EA6-1B137390C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FEBAB-39E6-48AE-9C03-0B4E36B96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17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7A4A86E-0AF1-4131-A924-A6E28FC4AE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84599" y="644640"/>
                <a:ext cx="4233790" cy="52228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Circle Eigenvalue Matrix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(estimated)</a:t>
                </a:r>
              </a:p>
              <a:p>
                <a:r>
                  <a:rPr lang="en-GB" dirty="0"/>
                  <a:t>1 order of magnitude improvement</a:t>
                </a: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7A4A86E-0AF1-4131-A924-A6E28FC4A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599" y="644640"/>
                <a:ext cx="4233790" cy="5222834"/>
              </a:xfrm>
              <a:prstGeom prst="rect">
                <a:avLst/>
              </a:prstGeom>
              <a:blipFill>
                <a:blip r:embed="rId3"/>
                <a:stretch>
                  <a:fillRect l="-2594" t="-19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685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6CA53-6281-48E3-9D1E-E1108593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5660C-76DB-445E-B7E7-F00344DF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18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EDB8CCD-FA77-4F61-A269-4C707AB7D9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4599" y="644640"/>
                <a:ext cx="4233790" cy="5222834"/>
              </a:xfrm>
            </p:spPr>
            <p:txBody>
              <a:bodyPr/>
              <a:lstStyle/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de-DE" b="1" dirty="0">
                    <a:effectLst/>
                  </a:rPr>
                  <a:t>E20R0100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de-DE" b="1" dirty="0">
                    <a:effectLst/>
                  </a:rPr>
                  <a:t>Counter-</a:t>
                </a:r>
                <a:r>
                  <a:rPr lang="de-DE" b="1" dirty="0" err="1">
                    <a:effectLst/>
                  </a:rPr>
                  <a:t>example</a:t>
                </a:r>
                <a:r>
                  <a:rPr lang="de-DE" b="1" dirty="0">
                    <a:effectLst/>
                  </a:rPr>
                  <a:t> </a:t>
                </a:r>
                <a:r>
                  <a:rPr lang="de-DE" b="1" dirty="0" err="1">
                    <a:effectLst/>
                  </a:rPr>
                  <a:t>for</a:t>
                </a:r>
                <a:r>
                  <a:rPr lang="de-DE" b="1" dirty="0">
                    <a:effectLst/>
                  </a:rPr>
                  <a:t> </a:t>
                </a:r>
                <a:r>
                  <a:rPr lang="de-DE" b="1" dirty="0" err="1">
                    <a:effectLst/>
                  </a:rPr>
                  <a:t>classical</a:t>
                </a:r>
                <a:r>
                  <a:rPr lang="de-DE" b="1" dirty="0">
                    <a:effectLst/>
                  </a:rPr>
                  <a:t> </a:t>
                </a:r>
                <a:r>
                  <a:rPr lang="de-DE" b="1" dirty="0" err="1">
                    <a:effectLst/>
                  </a:rPr>
                  <a:t>preconditioners</a:t>
                </a:r>
                <a:endParaRPr lang="de-DE" b="1" dirty="0">
                  <a:effectLst/>
                </a:endParaRP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GB" dirty="0"/>
              </a:p>
              <a:p>
                <a:r>
                  <a:rPr lang="en-GB" dirty="0"/>
                  <a:t>GMRES(100)</a:t>
                </a:r>
              </a:p>
              <a:p>
                <a:r>
                  <a:rPr lang="en-GB" dirty="0"/>
                  <a:t>5000 Iterations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Achieved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1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GB" dirty="0"/>
                  <a:t> polynomial</a:t>
                </a: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EDB8CCD-FA77-4F61-A269-4C707AB7D9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4599" y="644640"/>
                <a:ext cx="4233790" cy="5222834"/>
              </a:xfrm>
              <a:blipFill>
                <a:blip r:embed="rId2"/>
                <a:stretch>
                  <a:fillRect l="-2594" t="-19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3B56E701-5966-4FA6-8612-8C1BA099E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" r="4169"/>
          <a:stretch/>
        </p:blipFill>
        <p:spPr>
          <a:xfrm>
            <a:off x="0" y="345293"/>
            <a:ext cx="7174524" cy="5870380"/>
          </a:xfrm>
          <a:prstGeom prst="rect">
            <a:avLst/>
          </a:prstGeom>
        </p:spPr>
      </p:pic>
      <p:sp>
        <p:nvSpPr>
          <p:cNvPr id="14" name="Action Button: Go Back or Previous 1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63A75D64-DEC1-4977-9636-E9F5A1B71BB1}"/>
              </a:ext>
            </a:extLst>
          </p:cNvPr>
          <p:cNvSpPr/>
          <p:nvPr/>
        </p:nvSpPr>
        <p:spPr>
          <a:xfrm>
            <a:off x="10649243" y="5458018"/>
            <a:ext cx="704557" cy="750147"/>
          </a:xfrm>
          <a:prstGeom prst="actionButtonBackPreviou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82930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28E40-17C0-47D8-B940-99D5A16EC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56A1E-00A1-4BCF-ABE8-ED0CEC9DF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Iterative Methods for Sparse Linear Systems</a:t>
            </a:r>
            <a:br>
              <a:rPr lang="en-GB" dirty="0"/>
            </a:br>
            <a:r>
              <a:rPr lang="en-GB" dirty="0">
                <a:hlinkClick r:id="rId2"/>
              </a:rPr>
              <a:t>https://www-users.cs.umn.edu/~saad/IterMethBook_2ndEd.pdf</a:t>
            </a:r>
            <a:r>
              <a:rPr lang="en-GB" dirty="0"/>
              <a:t> </a:t>
            </a:r>
          </a:p>
          <a:p>
            <a:r>
              <a:rPr lang="en-GB" dirty="0"/>
              <a:t>Templates for the Solutions of Linear Systems: Building Blocks for Iterative Methods</a:t>
            </a:r>
            <a:br>
              <a:rPr lang="en-GB" dirty="0"/>
            </a:br>
            <a:r>
              <a:rPr lang="en-GB" dirty="0">
                <a:hlinkClick r:id="rId3"/>
              </a:rPr>
              <a:t>https://www.netlib.org/templates/templates.pdf</a:t>
            </a:r>
            <a:r>
              <a:rPr lang="en-GB" dirty="0"/>
              <a:t> </a:t>
            </a:r>
          </a:p>
          <a:p>
            <a:r>
              <a:rPr lang="en-GB" dirty="0"/>
              <a:t>Polynomial Preconditioned GMRES to Reduce Communication in Parallel Computing</a:t>
            </a:r>
            <a:br>
              <a:rPr lang="en-GB" dirty="0"/>
            </a:br>
            <a:r>
              <a:rPr lang="en-GB" dirty="0">
                <a:hlinkClick r:id="rId4"/>
              </a:rPr>
              <a:t>https://arxiv.org/abs/1907.00072</a:t>
            </a:r>
            <a:r>
              <a:rPr lang="en-GB" dirty="0"/>
              <a:t> </a:t>
            </a:r>
          </a:p>
          <a:p>
            <a:r>
              <a:rPr lang="en-GB" dirty="0"/>
              <a:t>Seminar report ☺</a:t>
            </a:r>
            <a:br>
              <a:rPr lang="en-GB" dirty="0"/>
            </a:br>
            <a:r>
              <a:rPr lang="en-GB" dirty="0">
                <a:hlinkClick r:id="rId5"/>
              </a:rPr>
              <a:t>https://github.com/fvanmaele/polynomial-preconditioning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D4C8D-0BFD-4D5C-A8BB-70112542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0F805A-C34A-4D88-B339-E2B94ADB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9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CCC7-B982-42BF-AA69-9832B6E9D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C5B909-418E-46CF-81FA-48B0C55F07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Discretization</a:t>
                </a:r>
                <a:r>
                  <a:rPr lang="en-GB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partial differential equations</a:t>
                </a: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 of high dimension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Common in science and industry</a:t>
                </a: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Fluid dynamics</a:t>
                </a: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Astrophysics</a:t>
                </a: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Biochemistry</a:t>
                </a: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Economics</a:t>
                </a: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etc...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C5B909-418E-46CF-81FA-48B0C55F07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0FFF18-9D23-4388-9B4D-CEB5099ED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D7A9D-AEA2-494C-BEF9-766C6B86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71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AF65-853C-462F-8242-3F0F8A3C8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Thank you for your attention! 🤗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3A6C3-66C7-4ED8-BEFD-1BE13FB98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98DBB-38F0-49DD-8D87-9A7EA072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84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A946-1D95-4520-A711-BB1FDD303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Model problem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3EA161-1E12-46BD-A80E-836EAFE86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9013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GB" b="0" dirty="0"/>
                  <a:t>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Discretization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=0,…,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=1/(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+1)</m:t>
                    </m:r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Central difference approximation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GB" b="0" dirty="0">
                  <a:latin typeface="Times New Roman" panose="02020603050405020304" pitchFamily="18" charset="0"/>
                </a:endParaRPr>
              </a:p>
              <a:p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</a:t>
                </a:r>
                <a:r>
                  <a:rPr lang="en-GB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𝐴𝑥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GB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lvl="1"/>
                <a:endParaRPr lang="en-GB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3EA161-1E12-46BD-A80E-836EAFE86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9013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62E5D-4383-4951-96B6-B7003728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 dirty="0"/>
              <a:t>Ferdinand Vanmaele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DEBAE-3DD3-4422-9805-EAB95FFC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3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CA1508-5799-4604-AF71-EB59FBED36EF}"/>
                  </a:ext>
                </a:extLst>
              </p:cNvPr>
              <p:cNvSpPr txBox="1"/>
              <p:nvPr/>
            </p:nvSpPr>
            <p:spPr>
              <a:xfrm>
                <a:off x="6096001" y="4510588"/>
                <a:ext cx="5257800" cy="1845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CA1508-5799-4604-AF71-EB59FBED3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4510588"/>
                <a:ext cx="5257800" cy="18457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50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6300-A321-4CD7-B7FE-DD75842D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0D6AC-D533-488D-916C-B10F371DFB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0064" y="1839693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Matrix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Possible non-symmetric or indefinite</a:t>
                </a: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Sparse!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Iterative solvers</a:t>
                </a:r>
              </a:p>
              <a:p>
                <a:pPr lvl="1"/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Goal: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Reduce storage and complexity requirements</a:t>
                </a: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Series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approximate solutions to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𝐴𝑥</m:t>
                    </m:r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Preconditioned system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𝐴𝑥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Goal: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Improve convergence rate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low-degree polynomial</a:t>
                </a: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Same solution 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𝐴𝑥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0D6AC-D533-488D-916C-B10F371DFB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0064" y="1839693"/>
                <a:ext cx="10515600" cy="4351338"/>
              </a:xfrm>
              <a:blipFill>
                <a:blip r:embed="rId2"/>
                <a:stretch>
                  <a:fillRect l="-1043" t="-2521" b="-84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62EBD-7E36-4EA7-A68D-5FF17F9B9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0B058-235F-49D7-9217-C1952C0D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82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6300-A321-4CD7-B7FE-DD75842D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Circle Eigenvalue Matrix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0D6AC-D533-488D-916C-B10F371DFB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0064" y="1839693"/>
                <a:ext cx="105156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GB" b="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b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block diagonal, size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=2000</m:t>
                    </m:r>
                  </m:oMath>
                </a14:m>
                <a:endParaRPr lang="en-GB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2×2</m:t>
                    </m:r>
                  </m:oMath>
                </a14:m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blocks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GB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⁡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⁡(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⁡(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⁡(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1998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Eigenvalues on unit circle in complex plane</a:t>
                </a:r>
              </a:p>
              <a:p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 number</a:t>
                </a:r>
                <a:r>
                  <a:rPr lang="en-GB" b="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≈637</m:t>
                    </m:r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Difficult problem without preconditioning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16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16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16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1600" b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1:</a:t>
                </a:r>
                <a:r>
                  <a:rPr lang="en-GB" sz="1600" b="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d>
                      <m:dPr>
                        <m:ctrlP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GB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GB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GB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‖</m:t>
                    </m:r>
                    <m:r>
                      <a:rPr lang="en-GB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GB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‖</m:t>
                    </m:r>
                  </m:oMath>
                </a14:m>
                <a:r>
                  <a:rPr lang="en-GB" sz="1600" b="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denotes how sensitive the solution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GB" sz="1600" b="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to perturbations in the matrix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GB" sz="1600" b="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the right-hand side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GB" sz="1600" b="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0D6AC-D533-488D-916C-B10F371DFB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0064" y="1839693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62EBD-7E36-4EA7-A68D-5FF17F9B9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 dirty="0"/>
              <a:t>Ferdinand Vanmaele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0B058-235F-49D7-9217-C1952C0D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19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6300-A321-4CD7-B7FE-DD75842D9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424" y="136525"/>
            <a:ext cx="10515600" cy="1325563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Circle Eigenvalue Matrix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62EBD-7E36-4EA7-A68D-5FF17F9B9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0B058-235F-49D7-9217-C1952C0D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1B277E-A760-47B7-A760-7FA14129A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4681"/>
            <a:ext cx="6136640" cy="48516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784F75-6186-4F68-A39B-6150F82DE961}"/>
                  </a:ext>
                </a:extLst>
              </p:cNvPr>
              <p:cNvSpPr txBox="1"/>
              <p:nvPr/>
            </p:nvSpPr>
            <p:spPr>
              <a:xfrm>
                <a:off x="7149513" y="1690688"/>
                <a:ext cx="426251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Polynomial</a:t>
                </a:r>
                <a:r>
                  <a:rPr lang="en-GB" sz="2800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GB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GB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  <m:r>
                      <a:rPr lang="en-GB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</m:t>
                    </m:r>
                  </m:oMath>
                </a14:m>
                <a:endParaRPr lang="en-GB" sz="2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GB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≈69.9</m:t>
                    </m:r>
                  </m:oMath>
                </a14:m>
                <a:endParaRPr lang="en-GB" sz="2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80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Eigenvalues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b="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80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ℂ</a:t>
                </a:r>
                <a:endParaRPr lang="en-GB" sz="2800" b="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784F75-6186-4F68-A39B-6150F82DE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513" y="1690688"/>
                <a:ext cx="4262511" cy="1815882"/>
              </a:xfrm>
              <a:prstGeom prst="rect">
                <a:avLst/>
              </a:prstGeom>
              <a:blipFill>
                <a:blip r:embed="rId3"/>
                <a:stretch>
                  <a:fillRect l="-2575" t="-3691" r="-1574" b="-838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ction Button: Go to End 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A6D236A0-CC33-4958-A3D2-FDD49D000048}"/>
              </a:ext>
            </a:extLst>
          </p:cNvPr>
          <p:cNvSpPr/>
          <p:nvPr/>
        </p:nvSpPr>
        <p:spPr>
          <a:xfrm>
            <a:off x="10950917" y="455808"/>
            <a:ext cx="689317" cy="675249"/>
          </a:xfrm>
          <a:prstGeom prst="actionButtonEn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31176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A946-1D95-4520-A711-BB1FDD303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solvers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3EA161-1E12-46BD-A80E-836EAFE86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Most entries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zero</a:t>
                </a: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a </a:t>
                </a:r>
                <a:r>
                  <a:rPr lang="en-GB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sparse matrix</a:t>
                </a: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Multiple formats available, e.g. CSR</a:t>
                </a:r>
              </a:p>
              <a:p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 methods</a:t>
                </a: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Decomposition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𝐿𝑈</m:t>
                    </m:r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may become dense</a:t>
                </a:r>
                <a:r>
                  <a:rPr lang="en-GB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fill-in</a:t>
                </a:r>
              </a:p>
              <a:p>
                <a:pPr lvl="1"/>
                <a:r>
                  <a:rPr lang="en-GB" b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 storage and complexity requirements for large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n-GB" b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Alternative: Iterative methods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3EA161-1E12-46BD-A80E-836EAFE86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62E5D-4383-4951-96B6-B7003728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DEBAE-3DD3-4422-9805-EAB95FFC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48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76FC-69EA-469A-8A6C-B9769207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solvers</a:t>
            </a:r>
            <a:endParaRPr lang="en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C6C1D-535F-4236-A448-6239D8C854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Starting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Method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(stationary)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𝑐𝑜𝑛𝑠𝑡𝑎𝑛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𝑠𝑒𝑎𝑟𝑐h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𝑑𝑖𝑟𝑒𝑐𝑡𝑖𝑜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   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(non-stationary)</a:t>
                </a:r>
              </a:p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Stopping criterion</a:t>
                </a:r>
              </a:p>
              <a:p>
                <a:pPr lvl="1"/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Relative residual: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d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⚠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≤‖</m:t>
                    </m:r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‖‖</m:t>
                    </m:r>
                    <m:sSub>
                      <m:sSubPr>
                        <m:ctrlP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‖</m:t>
                    </m:r>
                  </m:oMath>
                </a14:m>
                <a:endParaRPr lang="en-GB" b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Typically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−12</m:t>
                        </m:r>
                      </m:sup>
                    </m:sSup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Optimality condition?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C6C1D-535F-4236-A448-6239D8C854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ED54F-3395-4A01-8AC6-7295CE40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E93E7-9807-4DEA-A243-DDE1169C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6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76FC-69EA-469A-8A6C-B9769207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solvers</a:t>
            </a:r>
            <a:endParaRPr lang="en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C6C1D-535F-4236-A448-6239D8C854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Idea: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Write 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+(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=⋯</m:t>
                    </m:r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−3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Implication: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𝑠𝑝𝑎𝑛</m:t>
                    </m:r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p>
                      <m:sSup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GB" dirty="0" err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Krylov</a:t>
                </a:r>
                <a:r>
                  <a:rPr lang="en-GB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subspace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DE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  <m:sup>
                        <m:r>
                          <a:rPr lang="en-GB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GB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C6C1D-535F-4236-A448-6239D8C854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ED54F-3395-4A01-8AC6-7295CE40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E93E7-9807-4DEA-A243-DDE1169C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9</a:t>
            </a:fld>
            <a:endParaRPr lang="zh-CN" alt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84109F-4492-42DC-8E6D-E318B27B07ED}"/>
              </a:ext>
            </a:extLst>
          </p:cNvPr>
          <p:cNvCxnSpPr>
            <a:cxnSpLocks/>
          </p:cNvCxnSpPr>
          <p:nvPr/>
        </p:nvCxnSpPr>
        <p:spPr>
          <a:xfrm>
            <a:off x="6231988" y="5345723"/>
            <a:ext cx="70338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973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18945</TotalTime>
  <Words>1145</Words>
  <Application>Microsoft Office PowerPoint</Application>
  <PresentationFormat>Widescreen</PresentationFormat>
  <Paragraphs>204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等线</vt:lpstr>
      <vt:lpstr>等线 Light</vt:lpstr>
      <vt:lpstr>Arial</vt:lpstr>
      <vt:lpstr>Calibri</vt:lpstr>
      <vt:lpstr>Cambria Math</vt:lpstr>
      <vt:lpstr>Segoe UI</vt:lpstr>
      <vt:lpstr>Segoe UI Light</vt:lpstr>
      <vt:lpstr>Times New Roman</vt:lpstr>
      <vt:lpstr>Wingdings</vt:lpstr>
      <vt:lpstr>Office 主题​​</vt:lpstr>
      <vt:lpstr>Polynomial Preconditioners  Ferdinand Vanmaele</vt:lpstr>
      <vt:lpstr>Introduction</vt:lpstr>
      <vt:lpstr>Example: Model problem</vt:lpstr>
      <vt:lpstr>Introduction</vt:lpstr>
      <vt:lpstr>Example: Circle Eigenvalue Matrix</vt:lpstr>
      <vt:lpstr>Example: Circle Eigenvalue Matrix</vt:lpstr>
      <vt:lpstr>Iterative solvers</vt:lpstr>
      <vt:lpstr>Iterative solvers</vt:lpstr>
      <vt:lpstr>Iterative solvers</vt:lpstr>
      <vt:lpstr>Iterative solvers</vt:lpstr>
      <vt:lpstr>Iterative solvers</vt:lpstr>
      <vt:lpstr>Preconditioning</vt:lpstr>
      <vt:lpstr>Preconditioning</vt:lpstr>
      <vt:lpstr>Preconditioning</vt:lpstr>
      <vt:lpstr>Example: Model problem (n = 5)</vt:lpstr>
      <vt:lpstr>PowerPoint Presentation</vt:lpstr>
      <vt:lpstr>PowerPoint Presentation</vt:lpstr>
      <vt:lpstr>PowerPoint Presentation</vt:lpstr>
      <vt:lpstr>References</vt:lpstr>
      <vt:lpstr>Thank you for your attention! 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Bäume und Wälder: Herausforderungen  Ferdinand Vanmaele</dc:title>
  <dc:creator>Ferdinand Vanmaele</dc:creator>
  <cp:lastModifiedBy>Ferdinand Vanmaele</cp:lastModifiedBy>
  <cp:revision>254</cp:revision>
  <dcterms:created xsi:type="dcterms:W3CDTF">2020-08-21T05:52:49Z</dcterms:created>
  <dcterms:modified xsi:type="dcterms:W3CDTF">2021-06-24T10:35:54Z</dcterms:modified>
</cp:coreProperties>
</file>