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0077450" cy="75628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25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Lohit Hindi"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Lohit Hindi"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88628DE-2AFD-41F0-8FCD-3E5AA53D9DEB}" type="slidenum">
              <a:t>‹#›</a:t>
            </a:fld>
            <a:endParaRPr lang="en-US" sz="1400" b="0" i="0" u="none" strike="noStrike" kern="1200">
              <a:ln>
                <a:noFill/>
              </a:ln>
              <a:latin typeface="Liberation Sans" pitchFamily="18"/>
              <a:ea typeface="DejaVu Sans" pitchFamily="2"/>
              <a:cs typeface="Lohit Hindi" pitchFamily="2"/>
            </a:endParaRPr>
          </a:p>
        </p:txBody>
      </p:sp>
    </p:spTree>
    <p:extLst>
      <p:ext uri="{BB962C8B-B14F-4D97-AF65-F5344CB8AC3E}">
        <p14:creationId xmlns:p14="http://schemas.microsoft.com/office/powerpoint/2010/main" val="1509742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9CFD096-9500-409B-B5D9-507EA5A3F325}" type="slidenum">
              <a:t>‹#›</a:t>
            </a:fld>
            <a:endParaRPr lang="en-US"/>
          </a:p>
        </p:txBody>
      </p:sp>
    </p:spTree>
    <p:extLst>
      <p:ext uri="{BB962C8B-B14F-4D97-AF65-F5344CB8AC3E}">
        <p14:creationId xmlns:p14="http://schemas.microsoft.com/office/powerpoint/2010/main" val="1791658968"/>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5623411-1EC5-4EA2-8E13-A168E34C9F05}" type="slidenum">
              <a:t>1</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680546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233D0C5-75AA-4496-A447-4C14D7A26AF2}" type="slidenum">
              <a:t>10</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98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9D6B6B8-9715-43A8-B5A9-EA298E90C17C}" type="slidenum">
              <a:t>11</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137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1D381D2-11C3-479A-B702-1B4AE0BB9EDC}" type="slidenum">
              <a:t>12</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43948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8D02113-48B0-4407-B4C4-EA0B576485BE}" type="slidenum">
              <a:t>13</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89828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55B3E8-EF8C-424D-BDCD-90F8C2B647AE}" type="slidenum">
              <a:t>14</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63474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9DF5121-8069-4775-8A7F-22A102D78672}" type="slidenum">
              <a:t>15</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375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5237B1A-DA0C-4C78-A892-33AE010C68CF}" type="slidenum">
              <a:t>16</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232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75C36E-2B17-44E5-ABA5-7E5D53C0EA60}" type="slidenum">
              <a:t>17</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8082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2E77E62-3B08-4117-A8FD-70A2A02D7598}" type="slidenum">
              <a:t>18</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4938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7C5EC4C-EFF8-42CF-9A6C-5E93F1DD1493}" type="slidenum">
              <a:t>19</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4831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626A839-EDB4-437F-889A-8EA9DAF2DC60}" type="slidenum">
              <a:t>2</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402461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16A7A3D-1EEA-45B7-BE29-0568C3C771BF}" type="slidenum">
              <a:t>20</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432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412579F-991B-4EFC-8187-EA093DEBAD3D}" type="slidenum">
              <a:t>21</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5050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6883A3C-9245-48CD-BD0F-A6D816CE52CB}" type="slidenum">
              <a:t>22</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40355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CDCF4BD-342F-4127-A1AA-CD504558B564}" type="slidenum">
              <a:t>23</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046241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AE1DBDD-7898-4151-A79B-C6DAA4A13D5F}" type="slidenum">
              <a:t>24</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2493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4D46204-BBB5-4835-B31C-6EF581F781E8}" type="slidenum">
              <a:t>25</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76740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BC27422-0B48-43C9-A0FA-C62A4082F242}" type="slidenum">
              <a:t>26</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19757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8F3E2CF-FC1D-49D1-A788-42FE025C545E}" type="slidenum">
              <a:t>27</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410305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EE6DF7-1BC4-4011-9CEE-AAED8F6CCCE8}" type="slidenum">
              <a:t>28</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58281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05D22DF-502C-4239-985C-8DECAB3F5071}" type="slidenum">
              <a:t>3</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7629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E4C256B-0EF1-45D3-8EE2-37F87CD139F7}" type="slidenum">
              <a:t>4</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96201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2856EA-9C73-480B-92C9-1736F31988D2}" type="slidenum">
              <a:t>5</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38307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A8BBBB5-BBD5-4730-9F27-2AF38A184209}" type="slidenum">
              <a:t>6</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20317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183E3CB-27FA-401C-9768-8BA8F17FFFC2}" type="slidenum">
              <a:t>7</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62106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4993563-C323-4507-9687-BDEADC383F8E}" type="slidenum">
              <a:t>8</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5375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8551529-0805-4459-A49F-C0D61B84E846}" type="slidenum">
              <a:t>9</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8143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09" y="1237717"/>
            <a:ext cx="8565833" cy="2632992"/>
          </a:xfrm>
        </p:spPr>
        <p:txBody>
          <a:bodyPr anchor="b"/>
          <a:lstStyle>
            <a:lvl1pPr algn="ctr">
              <a:defRPr sz="6613"/>
            </a:lvl1pPr>
          </a:lstStyle>
          <a:p>
            <a:r>
              <a:rPr lang="en-US" smtClean="0"/>
              <a:t>Click to edit Master title style</a:t>
            </a:r>
            <a:endParaRPr lang="en-US" dirty="0"/>
          </a:p>
        </p:txBody>
      </p:sp>
      <p:sp>
        <p:nvSpPr>
          <p:cNvPr id="3" name="Subtitle 2"/>
          <p:cNvSpPr>
            <a:spLocks noGrp="1"/>
          </p:cNvSpPr>
          <p:nvPr>
            <p:ph type="subTitle" idx="1"/>
          </p:nvPr>
        </p:nvSpPr>
        <p:spPr>
          <a:xfrm>
            <a:off x="1259681" y="3972247"/>
            <a:ext cx="7558088" cy="1825938"/>
          </a:xfrm>
        </p:spPr>
        <p:txBody>
          <a:bodyPr/>
          <a:lstStyle>
            <a:lvl1pPr marL="0" indent="0" algn="ctr">
              <a:buNone/>
              <a:defRPr sz="2645"/>
            </a:lvl1pPr>
            <a:lvl2pPr marL="503880" indent="0" algn="ctr">
              <a:buNone/>
              <a:defRPr sz="2204"/>
            </a:lvl2pPr>
            <a:lvl3pPr marL="1007760" indent="0" algn="ctr">
              <a:buNone/>
              <a:defRPr sz="1984"/>
            </a:lvl3pPr>
            <a:lvl4pPr marL="1511640" indent="0" algn="ctr">
              <a:buNone/>
              <a:defRPr sz="1763"/>
            </a:lvl4pPr>
            <a:lvl5pPr marL="2015520" indent="0" algn="ctr">
              <a:buNone/>
              <a:defRPr sz="1763"/>
            </a:lvl5pPr>
            <a:lvl6pPr marL="2519401" indent="0" algn="ctr">
              <a:buNone/>
              <a:defRPr sz="1763"/>
            </a:lvl6pPr>
            <a:lvl7pPr marL="3023281" indent="0" algn="ctr">
              <a:buNone/>
              <a:defRPr sz="1763"/>
            </a:lvl7pPr>
            <a:lvl8pPr marL="3527161" indent="0" algn="ctr">
              <a:buNone/>
              <a:defRPr sz="1763"/>
            </a:lvl8pPr>
            <a:lvl9pPr marL="4031041" indent="0" algn="ctr">
              <a:buNone/>
              <a:defRPr sz="176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F2BA814-D67C-44A3-878F-EEEE9847C62E}" type="slidenum">
              <a:rPr lang="en-US" smtClean="0"/>
              <a:t>‹#›</a:t>
            </a:fld>
            <a:endParaRPr lang="en-US"/>
          </a:p>
        </p:txBody>
      </p:sp>
    </p:spTree>
    <p:extLst>
      <p:ext uri="{BB962C8B-B14F-4D97-AF65-F5344CB8AC3E}">
        <p14:creationId xmlns:p14="http://schemas.microsoft.com/office/powerpoint/2010/main" val="139164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08B6DBB-4EE7-4438-B3FD-527863FA85B9}" type="slidenum">
              <a:rPr lang="en-US" smtClean="0"/>
              <a:t>‹#›</a:t>
            </a:fld>
            <a:endParaRPr lang="en-US"/>
          </a:p>
        </p:txBody>
      </p:sp>
    </p:spTree>
    <p:extLst>
      <p:ext uri="{BB962C8B-B14F-4D97-AF65-F5344CB8AC3E}">
        <p14:creationId xmlns:p14="http://schemas.microsoft.com/office/powerpoint/2010/main" val="7342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1676" y="402652"/>
            <a:ext cx="2172950" cy="64091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2825" y="402652"/>
            <a:ext cx="6392882" cy="64091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6541634-AA86-4198-B45C-2894FCF52350}" type="slidenum">
              <a:rPr lang="en-US" smtClean="0"/>
              <a:t>‹#›</a:t>
            </a:fld>
            <a:endParaRPr lang="en-US"/>
          </a:p>
        </p:txBody>
      </p:sp>
    </p:spTree>
    <p:extLst>
      <p:ext uri="{BB962C8B-B14F-4D97-AF65-F5344CB8AC3E}">
        <p14:creationId xmlns:p14="http://schemas.microsoft.com/office/powerpoint/2010/main" val="67696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9708483-61F5-4549-9E0F-85B0427D0A50}" type="slidenum">
              <a:rPr lang="en-US" smtClean="0"/>
              <a:t>‹#›</a:t>
            </a:fld>
            <a:endParaRPr lang="en-US"/>
          </a:p>
        </p:txBody>
      </p:sp>
    </p:spTree>
    <p:extLst>
      <p:ext uri="{BB962C8B-B14F-4D97-AF65-F5344CB8AC3E}">
        <p14:creationId xmlns:p14="http://schemas.microsoft.com/office/powerpoint/2010/main" val="274418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576" y="1885463"/>
            <a:ext cx="8691801" cy="3145935"/>
          </a:xfrm>
        </p:spPr>
        <p:txBody>
          <a:bodyPr anchor="b"/>
          <a:lstStyle>
            <a:lvl1pPr>
              <a:defRPr sz="6613"/>
            </a:lvl1pPr>
          </a:lstStyle>
          <a:p>
            <a:r>
              <a:rPr lang="en-US" smtClean="0"/>
              <a:t>Click to edit Master title style</a:t>
            </a:r>
            <a:endParaRPr lang="en-US" dirty="0"/>
          </a:p>
        </p:txBody>
      </p:sp>
      <p:sp>
        <p:nvSpPr>
          <p:cNvPr id="3" name="Text Placeholder 2"/>
          <p:cNvSpPr>
            <a:spLocks noGrp="1"/>
          </p:cNvSpPr>
          <p:nvPr>
            <p:ph type="body" idx="1"/>
          </p:nvPr>
        </p:nvSpPr>
        <p:spPr>
          <a:xfrm>
            <a:off x="687576" y="5061159"/>
            <a:ext cx="8691801" cy="1654373"/>
          </a:xfrm>
        </p:spPr>
        <p:txBody>
          <a:bodyPr/>
          <a:lstStyle>
            <a:lvl1pPr marL="0" indent="0">
              <a:buNone/>
              <a:defRPr sz="2645">
                <a:solidFill>
                  <a:schemeClr val="tx1"/>
                </a:solidFill>
              </a:defRPr>
            </a:lvl1pPr>
            <a:lvl2pPr marL="503880" indent="0">
              <a:buNone/>
              <a:defRPr sz="2204">
                <a:solidFill>
                  <a:schemeClr val="tx1">
                    <a:tint val="75000"/>
                  </a:schemeClr>
                </a:solidFill>
              </a:defRPr>
            </a:lvl2pPr>
            <a:lvl3pPr marL="1007760" indent="0">
              <a:buNone/>
              <a:defRPr sz="1984">
                <a:solidFill>
                  <a:schemeClr val="tx1">
                    <a:tint val="75000"/>
                  </a:schemeClr>
                </a:solidFill>
              </a:defRPr>
            </a:lvl3pPr>
            <a:lvl4pPr marL="1511640" indent="0">
              <a:buNone/>
              <a:defRPr sz="1763">
                <a:solidFill>
                  <a:schemeClr val="tx1">
                    <a:tint val="75000"/>
                  </a:schemeClr>
                </a:solidFill>
              </a:defRPr>
            </a:lvl4pPr>
            <a:lvl5pPr marL="2015520" indent="0">
              <a:buNone/>
              <a:defRPr sz="1763">
                <a:solidFill>
                  <a:schemeClr val="tx1">
                    <a:tint val="75000"/>
                  </a:schemeClr>
                </a:solidFill>
              </a:defRPr>
            </a:lvl5pPr>
            <a:lvl6pPr marL="2519401" indent="0">
              <a:buNone/>
              <a:defRPr sz="1763">
                <a:solidFill>
                  <a:schemeClr val="tx1">
                    <a:tint val="75000"/>
                  </a:schemeClr>
                </a:solidFill>
              </a:defRPr>
            </a:lvl6pPr>
            <a:lvl7pPr marL="3023281" indent="0">
              <a:buNone/>
              <a:defRPr sz="1763">
                <a:solidFill>
                  <a:schemeClr val="tx1">
                    <a:tint val="75000"/>
                  </a:schemeClr>
                </a:solidFill>
              </a:defRPr>
            </a:lvl7pPr>
            <a:lvl8pPr marL="3527161" indent="0">
              <a:buNone/>
              <a:defRPr sz="1763">
                <a:solidFill>
                  <a:schemeClr val="tx1">
                    <a:tint val="75000"/>
                  </a:schemeClr>
                </a:solidFill>
              </a:defRPr>
            </a:lvl8pPr>
            <a:lvl9pPr marL="4031041" indent="0">
              <a:buNone/>
              <a:defRPr sz="176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E7901CB-D7B5-4955-BDC2-9DC724D430CF}" type="slidenum">
              <a:rPr lang="en-US" smtClean="0"/>
              <a:t>‹#›</a:t>
            </a:fld>
            <a:endParaRPr lang="en-US"/>
          </a:p>
        </p:txBody>
      </p:sp>
    </p:spTree>
    <p:extLst>
      <p:ext uri="{BB962C8B-B14F-4D97-AF65-F5344CB8AC3E}">
        <p14:creationId xmlns:p14="http://schemas.microsoft.com/office/powerpoint/2010/main" val="198339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2825" y="2013259"/>
            <a:ext cx="4282916" cy="4798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1709" y="2013259"/>
            <a:ext cx="4282916" cy="4798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F76BDFF-CF34-4301-BA83-95FAF69E0E12}" type="slidenum">
              <a:rPr lang="en-US" smtClean="0"/>
              <a:t>‹#›</a:t>
            </a:fld>
            <a:endParaRPr lang="en-US"/>
          </a:p>
        </p:txBody>
      </p:sp>
    </p:spTree>
    <p:extLst>
      <p:ext uri="{BB962C8B-B14F-4D97-AF65-F5344CB8AC3E}">
        <p14:creationId xmlns:p14="http://schemas.microsoft.com/office/powerpoint/2010/main" val="165167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137" y="402654"/>
            <a:ext cx="8691801" cy="14618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4138" y="1853949"/>
            <a:ext cx="4263233"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smtClean="0"/>
              <a:t>Click to edit Master text styles</a:t>
            </a:r>
          </a:p>
        </p:txBody>
      </p:sp>
      <p:sp>
        <p:nvSpPr>
          <p:cNvPr id="4" name="Content Placeholder 3"/>
          <p:cNvSpPr>
            <a:spLocks noGrp="1"/>
          </p:cNvSpPr>
          <p:nvPr>
            <p:ph sz="half" idx="2"/>
          </p:nvPr>
        </p:nvSpPr>
        <p:spPr>
          <a:xfrm>
            <a:off x="694138" y="2762541"/>
            <a:ext cx="4263233" cy="4063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1710" y="1853949"/>
            <a:ext cx="4284229"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smtClean="0"/>
              <a:t>Click to edit Master text styles</a:t>
            </a:r>
          </a:p>
        </p:txBody>
      </p:sp>
      <p:sp>
        <p:nvSpPr>
          <p:cNvPr id="6" name="Content Placeholder 5"/>
          <p:cNvSpPr>
            <a:spLocks noGrp="1"/>
          </p:cNvSpPr>
          <p:nvPr>
            <p:ph sz="quarter" idx="4"/>
          </p:nvPr>
        </p:nvSpPr>
        <p:spPr>
          <a:xfrm>
            <a:off x="5101710" y="2762541"/>
            <a:ext cx="4284229" cy="4063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1393F19-57A1-4F04-96DE-446303812920}" type="slidenum">
              <a:rPr lang="en-US" smtClean="0"/>
              <a:t>‹#›</a:t>
            </a:fld>
            <a:endParaRPr lang="en-US"/>
          </a:p>
        </p:txBody>
      </p:sp>
    </p:spTree>
    <p:extLst>
      <p:ext uri="{BB962C8B-B14F-4D97-AF65-F5344CB8AC3E}">
        <p14:creationId xmlns:p14="http://schemas.microsoft.com/office/powerpoint/2010/main" val="23089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FB59A757-5813-480C-A821-73BF6BD14F4C}" type="slidenum">
              <a:rPr lang="en-US" smtClean="0"/>
              <a:t>‹#›</a:t>
            </a:fld>
            <a:endParaRPr lang="en-US"/>
          </a:p>
        </p:txBody>
      </p:sp>
    </p:spTree>
    <p:extLst>
      <p:ext uri="{BB962C8B-B14F-4D97-AF65-F5344CB8AC3E}">
        <p14:creationId xmlns:p14="http://schemas.microsoft.com/office/powerpoint/2010/main" val="295841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B93C0B1-68A2-4F91-A2F6-40A3384A6278}" type="slidenum">
              <a:rPr lang="en-US" smtClean="0"/>
              <a:t>‹#›</a:t>
            </a:fld>
            <a:endParaRPr lang="en-US"/>
          </a:p>
        </p:txBody>
      </p:sp>
    </p:spTree>
    <p:extLst>
      <p:ext uri="{BB962C8B-B14F-4D97-AF65-F5344CB8AC3E}">
        <p14:creationId xmlns:p14="http://schemas.microsoft.com/office/powerpoint/2010/main" val="2159295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84229" y="1088912"/>
            <a:ext cx="5101709" cy="5374525"/>
          </a:xfrm>
        </p:spPr>
        <p:txBody>
          <a:bodyPr/>
          <a:lstStyle>
            <a:lvl1pPr>
              <a:defRPr sz="3527"/>
            </a:lvl1pPr>
            <a:lvl2pPr>
              <a:defRPr sz="3086"/>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2D86474-66DA-4B4F-AD36-516C990468A3}" type="slidenum">
              <a:rPr lang="en-US" smtClean="0"/>
              <a:t>‹#›</a:t>
            </a:fld>
            <a:endParaRPr lang="en-US"/>
          </a:p>
        </p:txBody>
      </p:sp>
    </p:spTree>
    <p:extLst>
      <p:ext uri="{BB962C8B-B14F-4D97-AF65-F5344CB8AC3E}">
        <p14:creationId xmlns:p14="http://schemas.microsoft.com/office/powerpoint/2010/main" val="270146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84229" y="1088912"/>
            <a:ext cx="5101709" cy="5374525"/>
          </a:xfrm>
        </p:spPr>
        <p:txBody>
          <a:bodyPr anchor="t"/>
          <a:lstStyle>
            <a:lvl1pPr marL="0" indent="0">
              <a:buNone/>
              <a:defRPr sz="3527"/>
            </a:lvl1pPr>
            <a:lvl2pPr marL="503880" indent="0">
              <a:buNone/>
              <a:defRPr sz="3086"/>
            </a:lvl2pPr>
            <a:lvl3pPr marL="1007760" indent="0">
              <a:buNone/>
              <a:defRPr sz="2645"/>
            </a:lvl3pPr>
            <a:lvl4pPr marL="1511640" indent="0">
              <a:buNone/>
              <a:defRPr sz="2204"/>
            </a:lvl4pPr>
            <a:lvl5pPr marL="2015520" indent="0">
              <a:buNone/>
              <a:defRPr sz="2204"/>
            </a:lvl5pPr>
            <a:lvl6pPr marL="2519401" indent="0">
              <a:buNone/>
              <a:defRPr sz="2204"/>
            </a:lvl6pPr>
            <a:lvl7pPr marL="3023281" indent="0">
              <a:buNone/>
              <a:defRPr sz="2204"/>
            </a:lvl7pPr>
            <a:lvl8pPr marL="3527161" indent="0">
              <a:buNone/>
              <a:defRPr sz="2204"/>
            </a:lvl8pPr>
            <a:lvl9pPr marL="4031041" indent="0">
              <a:buNone/>
              <a:defRPr sz="2204"/>
            </a:lvl9pPr>
          </a:lstStyle>
          <a:p>
            <a:r>
              <a:rPr lang="en-US" smtClean="0"/>
              <a:t>Click icon to add picture</a:t>
            </a:r>
            <a:endParaRPr lang="en-US" dirty="0"/>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F3DB017-0CAB-4819-B42D-3DC076F1E78E}" type="slidenum">
              <a:rPr lang="en-US" smtClean="0"/>
              <a:t>‹#›</a:t>
            </a:fld>
            <a:endParaRPr lang="en-US"/>
          </a:p>
        </p:txBody>
      </p:sp>
    </p:spTree>
    <p:extLst>
      <p:ext uri="{BB962C8B-B14F-4D97-AF65-F5344CB8AC3E}">
        <p14:creationId xmlns:p14="http://schemas.microsoft.com/office/powerpoint/2010/main" val="9034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825" y="402654"/>
            <a:ext cx="8691801" cy="14618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2825" y="2013259"/>
            <a:ext cx="8691801" cy="479855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2825" y="7009643"/>
            <a:ext cx="2267426" cy="402652"/>
          </a:xfrm>
          <a:prstGeom prst="rect">
            <a:avLst/>
          </a:prstGeom>
        </p:spPr>
        <p:txBody>
          <a:bodyPr vert="horz" lIns="91440" tIns="45720" rIns="91440" bIns="45720" rtlCol="0" anchor="ctr"/>
          <a:lstStyle>
            <a:lvl1pPr algn="l">
              <a:defRPr sz="1323">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8156" y="7009643"/>
            <a:ext cx="3401139"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7199" y="7009643"/>
            <a:ext cx="2267426" cy="402652"/>
          </a:xfrm>
          <a:prstGeom prst="rect">
            <a:avLst/>
          </a:prstGeom>
        </p:spPr>
        <p:txBody>
          <a:bodyPr vert="horz" lIns="91440" tIns="45720" rIns="91440" bIns="45720" rtlCol="0" anchor="ctr"/>
          <a:lstStyle>
            <a:lvl1pPr algn="r">
              <a:defRPr sz="1323">
                <a:solidFill>
                  <a:schemeClr val="tx1">
                    <a:tint val="75000"/>
                  </a:schemeClr>
                </a:solidFill>
              </a:defRPr>
            </a:lvl1pPr>
          </a:lstStyle>
          <a:p>
            <a:pPr lvl="0"/>
            <a:fld id="{1BCCCABB-B612-4F8A-BE67-56C6213A99F6}" type="slidenum">
              <a:rPr lang="en-US" smtClean="0"/>
              <a:t>‹#›</a:t>
            </a:fld>
            <a:endParaRPr lang="en-US"/>
          </a:p>
        </p:txBody>
      </p:sp>
    </p:spTree>
    <p:extLst>
      <p:ext uri="{BB962C8B-B14F-4D97-AF65-F5344CB8AC3E}">
        <p14:creationId xmlns:p14="http://schemas.microsoft.com/office/powerpoint/2010/main" val="50922262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07760" rtl="0" eaLnBrk="1" latinLnBrk="0" hangingPunct="1">
        <a:lnSpc>
          <a:spcPct val="90000"/>
        </a:lnSpc>
        <a:spcBef>
          <a:spcPct val="0"/>
        </a:spcBef>
        <a:buNone/>
        <a:defRPr sz="4849" kern="1200">
          <a:solidFill>
            <a:schemeClr val="tx1"/>
          </a:solidFill>
          <a:latin typeface="+mj-lt"/>
          <a:ea typeface="+mj-ea"/>
          <a:cs typeface="+mj-cs"/>
        </a:defRPr>
      </a:lvl1pPr>
    </p:titleStyle>
    <p:bodyStyle>
      <a:lvl1pPr marL="251940" indent="-251940" algn="l" defTabSz="1007760"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820" indent="-251940" algn="l" defTabSz="1007760" rtl="0" eaLnBrk="1" latinLnBrk="0" hangingPunct="1">
        <a:lnSpc>
          <a:spcPct val="90000"/>
        </a:lnSpc>
        <a:spcBef>
          <a:spcPts val="551"/>
        </a:spcBef>
        <a:buFont typeface="Arial" panose="020B0604020202020204" pitchFamily="34" charset="0"/>
        <a:buChar char="•"/>
        <a:defRPr sz="2645" kern="1200">
          <a:solidFill>
            <a:schemeClr val="tx1"/>
          </a:solidFill>
          <a:latin typeface="+mn-lt"/>
          <a:ea typeface="+mn-ea"/>
          <a:cs typeface="+mn-cs"/>
        </a:defRPr>
      </a:lvl2pPr>
      <a:lvl3pPr marL="1259700" indent="-251940" algn="l" defTabSz="1007760"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580"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46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34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22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10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298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760" rtl="0" eaLnBrk="1" latinLnBrk="0" hangingPunct="1">
        <a:defRPr sz="1984" kern="1200">
          <a:solidFill>
            <a:schemeClr val="tx1"/>
          </a:solidFill>
          <a:latin typeface="+mn-lt"/>
          <a:ea typeface="+mn-ea"/>
          <a:cs typeface="+mn-cs"/>
        </a:defRPr>
      </a:lvl1pPr>
      <a:lvl2pPr marL="503880" algn="l" defTabSz="1007760" rtl="0" eaLnBrk="1" latinLnBrk="0" hangingPunct="1">
        <a:defRPr sz="1984" kern="1200">
          <a:solidFill>
            <a:schemeClr val="tx1"/>
          </a:solidFill>
          <a:latin typeface="+mn-lt"/>
          <a:ea typeface="+mn-ea"/>
          <a:cs typeface="+mn-cs"/>
        </a:defRPr>
      </a:lvl2pPr>
      <a:lvl3pPr marL="1007760" algn="l" defTabSz="1007760" rtl="0" eaLnBrk="1" latinLnBrk="0" hangingPunct="1">
        <a:defRPr sz="1984" kern="1200">
          <a:solidFill>
            <a:schemeClr val="tx1"/>
          </a:solidFill>
          <a:latin typeface="+mn-lt"/>
          <a:ea typeface="+mn-ea"/>
          <a:cs typeface="+mn-cs"/>
        </a:defRPr>
      </a:lvl3pPr>
      <a:lvl4pPr marL="1511640" algn="l" defTabSz="1007760" rtl="0" eaLnBrk="1" latinLnBrk="0" hangingPunct="1">
        <a:defRPr sz="1984" kern="1200">
          <a:solidFill>
            <a:schemeClr val="tx1"/>
          </a:solidFill>
          <a:latin typeface="+mn-lt"/>
          <a:ea typeface="+mn-ea"/>
          <a:cs typeface="+mn-cs"/>
        </a:defRPr>
      </a:lvl4pPr>
      <a:lvl5pPr marL="2015520" algn="l" defTabSz="1007760" rtl="0" eaLnBrk="1" latinLnBrk="0" hangingPunct="1">
        <a:defRPr sz="1984" kern="1200">
          <a:solidFill>
            <a:schemeClr val="tx1"/>
          </a:solidFill>
          <a:latin typeface="+mn-lt"/>
          <a:ea typeface="+mn-ea"/>
          <a:cs typeface="+mn-cs"/>
        </a:defRPr>
      </a:lvl5pPr>
      <a:lvl6pPr marL="2519401" algn="l" defTabSz="1007760" rtl="0" eaLnBrk="1" latinLnBrk="0" hangingPunct="1">
        <a:defRPr sz="1984" kern="1200">
          <a:solidFill>
            <a:schemeClr val="tx1"/>
          </a:solidFill>
          <a:latin typeface="+mn-lt"/>
          <a:ea typeface="+mn-ea"/>
          <a:cs typeface="+mn-cs"/>
        </a:defRPr>
      </a:lvl6pPr>
      <a:lvl7pPr marL="3023281" algn="l" defTabSz="1007760" rtl="0" eaLnBrk="1" latinLnBrk="0" hangingPunct="1">
        <a:defRPr sz="1984" kern="1200">
          <a:solidFill>
            <a:schemeClr val="tx1"/>
          </a:solidFill>
          <a:latin typeface="+mn-lt"/>
          <a:ea typeface="+mn-ea"/>
          <a:cs typeface="+mn-cs"/>
        </a:defRPr>
      </a:lvl7pPr>
      <a:lvl8pPr marL="3527161" algn="l" defTabSz="1007760" rtl="0" eaLnBrk="1" latinLnBrk="0" hangingPunct="1">
        <a:defRPr sz="1984" kern="1200">
          <a:solidFill>
            <a:schemeClr val="tx1"/>
          </a:solidFill>
          <a:latin typeface="+mn-lt"/>
          <a:ea typeface="+mn-ea"/>
          <a:cs typeface="+mn-cs"/>
        </a:defRPr>
      </a:lvl8pPr>
      <a:lvl9pPr marL="4031041" algn="l" defTabSz="1007760"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herbsutter.com/elements-of-modern-c-styl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290"/>
            <a:ext cx="10076760" cy="6046056"/>
          </a:xfrm>
          <a:prstGeom prst="rect">
            <a:avLst/>
          </a:prstGeom>
          <a:noFill/>
          <a:ln>
            <a:noFill/>
          </a:ln>
        </p:spPr>
      </p:pic>
      <p:sp>
        <p:nvSpPr>
          <p:cNvPr id="3" name="Subtitle 2"/>
          <p:cNvSpPr txBox="1">
            <a:spLocks noGrp="1"/>
          </p:cNvSpPr>
          <p:nvPr>
            <p:ph type="subTitle" idx="4294967295"/>
          </p:nvPr>
        </p:nvSpPr>
        <p:spPr>
          <a:xfrm>
            <a:off x="306888" y="1350767"/>
            <a:ext cx="8762500" cy="4761303"/>
          </a:xfrm>
        </p:spPr>
        <p:txBody>
          <a:bodyPr wrap="square" anchor="ctr">
            <a:spAutoFit/>
          </a:bodyPr>
          <a:lstStyle/>
          <a:p>
            <a:pPr marL="0" lvl="0" indent="0" algn="l">
              <a:buNone/>
            </a:pPr>
            <a:r>
              <a:rPr lang="en-US" sz="4800" b="1" dirty="0">
                <a:solidFill>
                  <a:srgbClr val="4C1900"/>
                </a:solidFill>
                <a:latin typeface="DejaVu Serif Condensed" pitchFamily="18"/>
              </a:rPr>
              <a:t>C++11</a:t>
            </a:r>
          </a:p>
          <a:p>
            <a:pPr marL="0" lvl="0" indent="0" algn="l">
              <a:buNone/>
            </a:pPr>
            <a:r>
              <a:rPr lang="en-US" sz="4800" b="1" dirty="0">
                <a:solidFill>
                  <a:srgbClr val="4C1900"/>
                </a:solidFill>
                <a:latin typeface="DejaVu Serif Condensed" pitchFamily="18"/>
              </a:rPr>
              <a:t>THE GOOD</a:t>
            </a:r>
          </a:p>
          <a:p>
            <a:pPr marL="0" lvl="0" indent="0" algn="l">
              <a:buNone/>
            </a:pPr>
            <a:r>
              <a:rPr lang="en-US" sz="4800" b="1" dirty="0">
                <a:solidFill>
                  <a:srgbClr val="4C1900"/>
                </a:solidFill>
                <a:latin typeface="DejaVu Serif Condensed" pitchFamily="18"/>
              </a:rPr>
              <a:t>THE BAD</a:t>
            </a:r>
          </a:p>
          <a:p>
            <a:pPr marL="0" lvl="0" indent="0" algn="l">
              <a:buNone/>
            </a:pPr>
            <a:r>
              <a:rPr lang="en-US" sz="4800" b="1" dirty="0">
                <a:solidFill>
                  <a:srgbClr val="4C1900"/>
                </a:solidFill>
                <a:latin typeface="DejaVu Serif Condensed" pitchFamily="18"/>
              </a:rPr>
              <a:t>THE UGLY</a:t>
            </a:r>
          </a:p>
          <a:p>
            <a:pPr lvl="0" algn="l"/>
            <a:endParaRPr lang="en-US" sz="2800" b="1" dirty="0">
              <a:solidFill>
                <a:srgbClr val="4C1900"/>
              </a:solidFill>
              <a:latin typeface="Droid Sans" pitchFamily="34"/>
            </a:endParaRPr>
          </a:p>
          <a:p>
            <a:pPr marL="0" lvl="0" indent="0" algn="l">
              <a:buNone/>
            </a:pPr>
            <a:r>
              <a:rPr lang="en-US" sz="2800" b="1" dirty="0">
                <a:solidFill>
                  <a:srgbClr val="4C1900"/>
                </a:solidFill>
                <a:latin typeface="Droid Sans" pitchFamily="34"/>
              </a:rPr>
              <a:t>Frank Vasquez</a:t>
            </a:r>
          </a:p>
          <a:p>
            <a:pPr lvl="0" algn="l"/>
            <a:endParaRPr lang="en-US" sz="2800" b="1" dirty="0">
              <a:solidFill>
                <a:srgbClr val="000000"/>
              </a:solidFill>
              <a:latin typeface="Droid Sans"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range-based for</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600" dirty="0"/>
              <a:t>// bad old days</a:t>
            </a:r>
          </a:p>
          <a:p>
            <a:pPr marL="0" lvl="0" indent="0">
              <a:lnSpc>
                <a:spcPct val="100000"/>
              </a:lnSpc>
              <a:spcBef>
                <a:spcPts val="0"/>
              </a:spcBef>
              <a:buNone/>
            </a:pPr>
            <a:r>
              <a:rPr lang="en-US" sz="2600" dirty="0"/>
              <a:t>for (</a:t>
            </a:r>
            <a:r>
              <a:rPr lang="en-US" sz="2600" dirty="0" err="1"/>
              <a:t>std</a:t>
            </a:r>
            <a:r>
              <a:rPr lang="en-US" sz="2600" dirty="0"/>
              <a:t>::vector&lt;</a:t>
            </a:r>
            <a:r>
              <a:rPr lang="en-US" sz="2600" dirty="0" err="1"/>
              <a:t>int</a:t>
            </a:r>
            <a:r>
              <a:rPr lang="en-US" sz="2600" dirty="0"/>
              <a:t>&gt;::iterator it = </a:t>
            </a:r>
            <a:r>
              <a:rPr lang="en-US" sz="2600" dirty="0" err="1"/>
              <a:t>v.begin</a:t>
            </a:r>
            <a:r>
              <a:rPr lang="en-US" sz="2600" dirty="0"/>
              <a:t>(); it != </a:t>
            </a:r>
            <a:r>
              <a:rPr lang="en-US" sz="2600" dirty="0" err="1"/>
              <a:t>v.end</a:t>
            </a:r>
            <a:r>
              <a:rPr lang="en-US" sz="2600" dirty="0"/>
              <a:t>(); ++it</a:t>
            </a:r>
            <a:r>
              <a:rPr lang="en-US" sz="2600" dirty="0" smtClean="0"/>
              <a:t>) {</a:t>
            </a:r>
            <a:endParaRPr lang="en-US" sz="2600" dirty="0"/>
          </a:p>
          <a:p>
            <a:pPr marL="0" lvl="0" indent="0">
              <a:lnSpc>
                <a:spcPct val="100000"/>
              </a:lnSpc>
              <a:spcBef>
                <a:spcPts val="0"/>
              </a:spcBef>
              <a:buNone/>
            </a:pPr>
            <a:r>
              <a:rPr lang="en-US" sz="2600" dirty="0"/>
              <a:t>    sum += *it;</a:t>
            </a:r>
          </a:p>
          <a:p>
            <a:pPr marL="0" lvl="0" indent="0">
              <a:lnSpc>
                <a:spcPct val="100000"/>
              </a:lnSpc>
              <a:spcBef>
                <a:spcPts val="0"/>
              </a:spcBef>
              <a:buNone/>
            </a:pPr>
            <a:r>
              <a:rPr lang="en-US" sz="2600" dirty="0"/>
              <a:t>}</a:t>
            </a:r>
          </a:p>
          <a:p>
            <a:pPr marL="0" lvl="0" indent="0">
              <a:lnSpc>
                <a:spcPct val="100000"/>
              </a:lnSpc>
              <a:spcBef>
                <a:spcPts val="0"/>
              </a:spcBef>
              <a:buNone/>
            </a:pPr>
            <a:endParaRPr lang="en-US" sz="2600" dirty="0"/>
          </a:p>
          <a:p>
            <a:pPr marL="0" lvl="0" indent="0">
              <a:lnSpc>
                <a:spcPct val="100000"/>
              </a:lnSpc>
              <a:spcBef>
                <a:spcPts val="0"/>
              </a:spcBef>
              <a:buNone/>
            </a:pPr>
            <a:r>
              <a:rPr lang="en-US" sz="2600" dirty="0"/>
              <a:t>// now</a:t>
            </a:r>
          </a:p>
          <a:p>
            <a:pPr marL="0" lvl="0" indent="0">
              <a:lnSpc>
                <a:spcPct val="100000"/>
              </a:lnSpc>
              <a:spcBef>
                <a:spcPts val="0"/>
              </a:spcBef>
              <a:buNone/>
            </a:pPr>
            <a:r>
              <a:rPr lang="en-US" sz="2600" dirty="0"/>
              <a:t>for (auto&amp; </a:t>
            </a:r>
            <a:r>
              <a:rPr lang="en-US" sz="2600" dirty="0" err="1"/>
              <a:t>num</a:t>
            </a:r>
            <a:r>
              <a:rPr lang="en-US" sz="2600" dirty="0"/>
              <a:t> : v) {</a:t>
            </a:r>
          </a:p>
          <a:p>
            <a:pPr marL="0" lvl="0" indent="0">
              <a:lnSpc>
                <a:spcPct val="100000"/>
              </a:lnSpc>
              <a:spcBef>
                <a:spcPts val="0"/>
              </a:spcBef>
              <a:buNone/>
            </a:pPr>
            <a:r>
              <a:rPr lang="en-US" sz="2600" dirty="0"/>
              <a:t>    sum += </a:t>
            </a:r>
            <a:r>
              <a:rPr lang="en-US" sz="2600" dirty="0" err="1"/>
              <a:t>num</a:t>
            </a:r>
            <a:r>
              <a:rPr lang="en-US" sz="2600" dirty="0"/>
              <a:t>;</a:t>
            </a:r>
          </a:p>
          <a:p>
            <a:pPr marL="0" lvl="0" indent="0">
              <a:lnSpc>
                <a:spcPct val="100000"/>
              </a:lnSpc>
              <a:spcBef>
                <a:spcPts val="0"/>
              </a:spcBef>
              <a:buNone/>
            </a:pPr>
            <a:r>
              <a:rPr lang="en-US" sz="26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smtClean="0"/>
              <a:t>lambda </a:t>
            </a:r>
            <a:r>
              <a:rPr lang="en-US" dirty="0"/>
              <a:t>types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a:t>
            </a:r>
            <a:r>
              <a:rPr lang="en-US" sz="2800" dirty="0" err="1"/>
              <a:t>std</a:t>
            </a:r>
            <a:r>
              <a:rPr lang="en-US" sz="2800" dirty="0"/>
              <a:t>::function&lt;bool (</a:t>
            </a:r>
            <a:r>
              <a:rPr lang="en-US" sz="2800" dirty="0" err="1"/>
              <a:t>const</a:t>
            </a:r>
            <a:r>
              <a:rPr lang="en-US" sz="2800" dirty="0"/>
              <a:t> string&amp;)&gt; </a:t>
            </a:r>
            <a:r>
              <a:rPr lang="en-US" sz="2800" dirty="0" err="1"/>
              <a:t>func</a:t>
            </a: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auto </a:t>
            </a:r>
            <a:r>
              <a:rPr lang="en-US" sz="2800" dirty="0" err="1"/>
              <a:t>func</a:t>
            </a:r>
            <a:r>
              <a:rPr lang="en-US" sz="2800" dirty="0"/>
              <a:t> = [] (</a:t>
            </a:r>
            <a:r>
              <a:rPr lang="en-US" sz="2800" dirty="0" err="1"/>
              <a:t>const</a:t>
            </a:r>
            <a:r>
              <a:rPr lang="en-US" sz="2800" dirty="0"/>
              <a:t> string &amp;name) {</a:t>
            </a:r>
          </a:p>
          <a:p>
            <a:pPr marL="0" lvl="0" indent="0">
              <a:lnSpc>
                <a:spcPct val="100000"/>
              </a:lnSpc>
              <a:spcBef>
                <a:spcPts val="0"/>
              </a:spcBef>
              <a:buNone/>
            </a:pPr>
            <a:r>
              <a:rPr lang="en-US" sz="2800" dirty="0"/>
              <a:t>   return false;</a:t>
            </a:r>
          </a:p>
          <a:p>
            <a:pPr marL="0" lvl="0" indent="0">
              <a:lnSpc>
                <a:spcPct val="100000"/>
              </a:lnSpc>
              <a:spcBef>
                <a:spcPts val="0"/>
              </a:spcBef>
              <a:buNone/>
            </a:pP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smtClean="0"/>
              <a:t>lambdas</a:t>
            </a:r>
            <a:endParaRPr lang="en-US" dirty="0"/>
          </a:p>
        </p:txBody>
      </p:sp>
      <p:sp>
        <p:nvSpPr>
          <p:cNvPr id="3" name="Text Placeholder 2"/>
          <p:cNvSpPr txBox="1">
            <a:spLocks noGrp="1"/>
          </p:cNvSpPr>
          <p:nvPr>
            <p:ph idx="1"/>
          </p:nvPr>
        </p:nvSpPr>
        <p:spPr/>
        <p:txBody>
          <a:bodyPr/>
          <a:lstStyle/>
          <a:p>
            <a:pPr marL="0" lvl="0" indent="0">
              <a:lnSpc>
                <a:spcPct val="100000"/>
              </a:lnSpc>
              <a:spcBef>
                <a:spcPts val="0"/>
              </a:spcBef>
              <a:buNone/>
            </a:pPr>
            <a:r>
              <a:rPr lang="en-US" sz="2800" dirty="0"/>
              <a:t>// Find next available UDP port</a:t>
            </a:r>
          </a:p>
          <a:p>
            <a:pPr marL="0" lvl="0" indent="0">
              <a:lnSpc>
                <a:spcPct val="100000"/>
              </a:lnSpc>
              <a:spcBef>
                <a:spcPts val="0"/>
              </a:spcBef>
              <a:buNone/>
            </a:pPr>
            <a:r>
              <a:rPr lang="en-US" sz="2800" dirty="0"/>
              <a:t>auto </a:t>
            </a:r>
            <a:r>
              <a:rPr lang="en-US" sz="2800" dirty="0" err="1"/>
              <a:t>findUDPPort</a:t>
            </a:r>
            <a:r>
              <a:rPr lang="en-US" sz="2800" dirty="0"/>
              <a:t> = [] (boost::</a:t>
            </a:r>
            <a:r>
              <a:rPr lang="en-US" sz="2800" dirty="0" err="1"/>
              <a:t>asio</a:t>
            </a:r>
            <a:r>
              <a:rPr lang="en-US" sz="2800" dirty="0"/>
              <a:t>::</a:t>
            </a:r>
            <a:r>
              <a:rPr lang="en-US" sz="2800" dirty="0" err="1"/>
              <a:t>io_service</a:t>
            </a:r>
            <a:r>
              <a:rPr lang="en-US" sz="2800" dirty="0"/>
              <a:t> &amp;</a:t>
            </a:r>
            <a:r>
              <a:rPr lang="en-US" sz="2800" dirty="0" err="1"/>
              <a:t>io</a:t>
            </a:r>
            <a:r>
              <a:rPr lang="en-US" sz="2800" dirty="0"/>
              <a:t>) {</a:t>
            </a:r>
          </a:p>
          <a:p>
            <a:pPr marL="0" lvl="0" indent="0">
              <a:lnSpc>
                <a:spcPct val="100000"/>
              </a:lnSpc>
              <a:spcBef>
                <a:spcPts val="0"/>
              </a:spcBef>
              <a:buNone/>
            </a:pPr>
            <a:r>
              <a:rPr lang="en-US" sz="2800" dirty="0"/>
              <a:t>   </a:t>
            </a:r>
            <a:r>
              <a:rPr lang="en-US" sz="2800" dirty="0" err="1"/>
              <a:t>udp</a:t>
            </a:r>
            <a:r>
              <a:rPr lang="en-US" sz="2800" dirty="0"/>
              <a:t>::socket probe(</a:t>
            </a:r>
            <a:r>
              <a:rPr lang="en-US" sz="2800" dirty="0" err="1"/>
              <a:t>io</a:t>
            </a:r>
            <a:r>
              <a:rPr lang="en-US" sz="2800" dirty="0"/>
              <a:t>, </a:t>
            </a:r>
            <a:r>
              <a:rPr lang="en-US" sz="2800" dirty="0" err="1"/>
              <a:t>udp</a:t>
            </a:r>
            <a:r>
              <a:rPr lang="en-US" sz="2800" dirty="0"/>
              <a:t>::endpoint(</a:t>
            </a:r>
            <a:r>
              <a:rPr lang="en-US" sz="2800" dirty="0" err="1"/>
              <a:t>udp</a:t>
            </a:r>
            <a:r>
              <a:rPr lang="en-US" sz="2800" dirty="0"/>
              <a:t>::v4(), 0));</a:t>
            </a:r>
          </a:p>
          <a:p>
            <a:pPr marL="0" lvl="0" indent="0">
              <a:lnSpc>
                <a:spcPct val="100000"/>
              </a:lnSpc>
              <a:spcBef>
                <a:spcPts val="0"/>
              </a:spcBef>
              <a:buNone/>
            </a:pPr>
            <a:r>
              <a:rPr lang="en-US" sz="2800" dirty="0"/>
              <a:t>   </a:t>
            </a:r>
            <a:r>
              <a:rPr lang="en-US" sz="2800" dirty="0" err="1"/>
              <a:t>udp</a:t>
            </a:r>
            <a:r>
              <a:rPr lang="en-US" sz="2800" dirty="0"/>
              <a:t>::endpoint </a:t>
            </a:r>
            <a:r>
              <a:rPr lang="en-US" sz="2800" dirty="0" err="1"/>
              <a:t>dataEndPoint</a:t>
            </a:r>
            <a:r>
              <a:rPr lang="en-US" sz="2800" dirty="0"/>
              <a:t> = </a:t>
            </a:r>
            <a:r>
              <a:rPr lang="en-US" sz="2800" dirty="0" err="1"/>
              <a:t>probe.local_endpoint</a:t>
            </a:r>
            <a:r>
              <a:rPr lang="en-US" sz="2800" dirty="0"/>
              <a:t>();</a:t>
            </a:r>
          </a:p>
          <a:p>
            <a:pPr marL="0" lvl="0" indent="0">
              <a:lnSpc>
                <a:spcPct val="100000"/>
              </a:lnSpc>
              <a:spcBef>
                <a:spcPts val="0"/>
              </a:spcBef>
              <a:buNone/>
            </a:pPr>
            <a:r>
              <a:rPr lang="en-US" sz="2800" dirty="0"/>
              <a:t>   return </a:t>
            </a:r>
            <a:r>
              <a:rPr lang="en-US" sz="2800" dirty="0" err="1"/>
              <a:t>dataEndPoint.port</a:t>
            </a:r>
            <a:r>
              <a:rPr lang="en-US" sz="2800" dirty="0"/>
              <a:t>();</a:t>
            </a:r>
          </a:p>
          <a:p>
            <a:pPr marL="0" lvl="0" indent="0">
              <a:lnSpc>
                <a:spcPct val="100000"/>
              </a:lnSpc>
              <a:spcBef>
                <a:spcPts val="0"/>
              </a:spcBef>
              <a:buNone/>
            </a:pPr>
            <a:r>
              <a:rPr lang="en-US" sz="2800" dirty="0"/>
              <a:t>};</a:t>
            </a:r>
          </a:p>
          <a:p>
            <a:pPr marL="0" lvl="0" indent="0">
              <a:lnSpc>
                <a:spcPct val="100000"/>
              </a:lnSpc>
              <a:spcBef>
                <a:spcPts val="0"/>
              </a:spcBef>
              <a:buNone/>
            </a:pPr>
            <a:endParaRPr lang="en-US" sz="2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lambda as predicate</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700" dirty="0" err="1"/>
              <a:t>std</a:t>
            </a:r>
            <a:r>
              <a:rPr lang="en-US" sz="2700" dirty="0"/>
              <a:t>::</a:t>
            </a:r>
            <a:r>
              <a:rPr lang="en-US" sz="2700" dirty="0" err="1"/>
              <a:t>wstring</a:t>
            </a:r>
            <a:r>
              <a:rPr lang="en-US" sz="2700" dirty="0"/>
              <a:t> month(3, L'\0');</a:t>
            </a:r>
          </a:p>
          <a:p>
            <a:pPr marL="0" lvl="0" indent="0">
              <a:lnSpc>
                <a:spcPct val="100000"/>
              </a:lnSpc>
              <a:spcBef>
                <a:spcPts val="0"/>
              </a:spcBef>
              <a:buNone/>
            </a:pPr>
            <a:r>
              <a:rPr lang="en-US" sz="2700" dirty="0"/>
              <a:t>// </a:t>
            </a:r>
            <a:r>
              <a:rPr lang="en-US" sz="2700" dirty="0" err="1"/>
              <a:t>scanf</a:t>
            </a:r>
            <a:r>
              <a:rPr lang="en-US" sz="2700" dirty="0"/>
              <a:t> month</a:t>
            </a:r>
          </a:p>
          <a:p>
            <a:pPr marL="0" lvl="0" indent="0">
              <a:lnSpc>
                <a:spcPct val="100000"/>
              </a:lnSpc>
              <a:spcBef>
                <a:spcPts val="0"/>
              </a:spcBef>
              <a:buNone/>
            </a:pPr>
            <a:r>
              <a:rPr lang="en-US" sz="2700" dirty="0" err="1"/>
              <a:t>std</a:t>
            </a:r>
            <a:r>
              <a:rPr lang="en-US" sz="2700" dirty="0"/>
              <a:t>::</a:t>
            </a:r>
            <a:r>
              <a:rPr lang="en-US" sz="2700" dirty="0" err="1"/>
              <a:t>wstring</a:t>
            </a:r>
            <a:r>
              <a:rPr lang="en-US" sz="2700" dirty="0"/>
              <a:t> names[12] = {</a:t>
            </a:r>
            <a:r>
              <a:rPr lang="en-US" sz="2700" dirty="0" err="1"/>
              <a:t>L"Jan</a:t>
            </a:r>
            <a:r>
              <a:rPr lang="en-US" sz="2700" dirty="0"/>
              <a:t>", </a:t>
            </a:r>
            <a:r>
              <a:rPr lang="en-US" sz="2700" dirty="0" err="1"/>
              <a:t>L"Feb</a:t>
            </a:r>
            <a:r>
              <a:rPr lang="en-US" sz="2700" dirty="0"/>
              <a:t>", … , </a:t>
            </a:r>
            <a:r>
              <a:rPr lang="en-US" sz="2700" dirty="0" err="1"/>
              <a:t>L"Dec</a:t>
            </a:r>
            <a:r>
              <a:rPr lang="en-US" sz="2700" dirty="0"/>
              <a:t>"};</a:t>
            </a:r>
          </a:p>
          <a:p>
            <a:pPr marL="0" lvl="0" indent="0">
              <a:lnSpc>
                <a:spcPct val="100000"/>
              </a:lnSpc>
              <a:spcBef>
                <a:spcPts val="0"/>
              </a:spcBef>
              <a:buNone/>
            </a:pPr>
            <a:r>
              <a:rPr lang="en-US" sz="2700" dirty="0"/>
              <a:t>auto </a:t>
            </a:r>
            <a:r>
              <a:rPr lang="en-US" sz="2700" dirty="0" err="1"/>
              <a:t>loc</a:t>
            </a:r>
            <a:r>
              <a:rPr lang="en-US" sz="2700" dirty="0"/>
              <a:t> = </a:t>
            </a:r>
            <a:r>
              <a:rPr lang="en-US" sz="2700" dirty="0" err="1"/>
              <a:t>std</a:t>
            </a:r>
            <a:r>
              <a:rPr lang="en-US" sz="2700" dirty="0"/>
              <a:t>::</a:t>
            </a:r>
            <a:r>
              <a:rPr lang="en-US" sz="2700" dirty="0" err="1"/>
              <a:t>find_if</a:t>
            </a:r>
            <a:r>
              <a:rPr lang="en-US" sz="2700" dirty="0"/>
              <a:t>(</a:t>
            </a:r>
            <a:r>
              <a:rPr lang="en-US" sz="2700" dirty="0" err="1"/>
              <a:t>std</a:t>
            </a:r>
            <a:r>
              <a:rPr lang="en-US" sz="2700" dirty="0"/>
              <a:t>::begin(names), </a:t>
            </a:r>
            <a:r>
              <a:rPr lang="en-US" sz="2700" dirty="0" err="1"/>
              <a:t>std</a:t>
            </a:r>
            <a:r>
              <a:rPr lang="en-US" sz="2700" dirty="0"/>
              <a:t>::end(names),</a:t>
            </a:r>
          </a:p>
          <a:p>
            <a:pPr marL="0" lvl="0" indent="0">
              <a:lnSpc>
                <a:spcPct val="100000"/>
              </a:lnSpc>
              <a:spcBef>
                <a:spcPts val="0"/>
              </a:spcBef>
              <a:buNone/>
            </a:pPr>
            <a:r>
              <a:rPr lang="en-US" sz="2700" dirty="0"/>
              <a:t>    [&amp;month] (</a:t>
            </a:r>
            <a:r>
              <a:rPr lang="en-US" sz="2700" dirty="0" err="1"/>
              <a:t>const</a:t>
            </a:r>
            <a:r>
              <a:rPr lang="en-US" sz="2700" dirty="0"/>
              <a:t> </a:t>
            </a:r>
            <a:r>
              <a:rPr lang="en-US" sz="2700" dirty="0" err="1"/>
              <a:t>std</a:t>
            </a:r>
            <a:r>
              <a:rPr lang="en-US" sz="2700" dirty="0"/>
              <a:t>::</a:t>
            </a:r>
            <a:r>
              <a:rPr lang="en-US" sz="2700" dirty="0" err="1"/>
              <a:t>wstring</a:t>
            </a:r>
            <a:r>
              <a:rPr lang="en-US" sz="2700" dirty="0"/>
              <a:t>&amp; m) { return m == month; });</a:t>
            </a:r>
          </a:p>
          <a:p>
            <a:pPr marL="0" lvl="0" indent="0">
              <a:lnSpc>
                <a:spcPct val="100000"/>
              </a:lnSpc>
              <a:spcBef>
                <a:spcPts val="0"/>
              </a:spcBef>
              <a:buNone/>
            </a:pPr>
            <a:endParaRPr lang="en-US" sz="2700" dirty="0"/>
          </a:p>
          <a:p>
            <a:pPr marL="0" lvl="0" indent="0">
              <a:lnSpc>
                <a:spcPct val="100000"/>
              </a:lnSpc>
              <a:spcBef>
                <a:spcPts val="0"/>
              </a:spcBef>
              <a:buNone/>
            </a:pPr>
            <a:r>
              <a:rPr lang="en-US" sz="2700" dirty="0"/>
              <a:t>if (</a:t>
            </a:r>
            <a:r>
              <a:rPr lang="en-US" sz="2700" dirty="0" err="1"/>
              <a:t>loc</a:t>
            </a:r>
            <a:r>
              <a:rPr lang="en-US" sz="2700" dirty="0"/>
              <a:t> != </a:t>
            </a:r>
            <a:r>
              <a:rPr lang="en-US" sz="2700" dirty="0" err="1"/>
              <a:t>std</a:t>
            </a:r>
            <a:r>
              <a:rPr lang="en-US" sz="2700" dirty="0"/>
              <a:t>::end(names) {</a:t>
            </a:r>
          </a:p>
          <a:p>
            <a:pPr marL="0" lvl="0" indent="0">
              <a:lnSpc>
                <a:spcPct val="100000"/>
              </a:lnSpc>
              <a:spcBef>
                <a:spcPts val="0"/>
              </a:spcBef>
              <a:buNone/>
            </a:pPr>
            <a:r>
              <a:rPr lang="en-US" sz="2700" dirty="0"/>
              <a:t>    </a:t>
            </a:r>
            <a:r>
              <a:rPr lang="en-US" sz="2700" dirty="0" err="1"/>
              <a:t>sysTime.wMonth</a:t>
            </a:r>
            <a:r>
              <a:rPr lang="en-US" sz="2700" dirty="0"/>
              <a:t> = (short) ((</a:t>
            </a:r>
            <a:r>
              <a:rPr lang="en-US" sz="2700" dirty="0" err="1"/>
              <a:t>loc</a:t>
            </a:r>
            <a:r>
              <a:rPr lang="en-US" sz="2700" dirty="0"/>
              <a:t> - names) + 1);</a:t>
            </a:r>
          </a:p>
          <a:p>
            <a:pPr marL="0" lvl="0" indent="0">
              <a:lnSpc>
                <a:spcPct val="100000"/>
              </a:lnSpc>
              <a:spcBef>
                <a:spcPts val="0"/>
              </a:spcBef>
              <a:buNone/>
            </a:pPr>
            <a:r>
              <a:rPr lang="en-US" sz="27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smtClean="0"/>
              <a:t>lambda-friendly </a:t>
            </a:r>
            <a:r>
              <a:rPr lang="en-US" dirty="0" err="1"/>
              <a:t>stl</a:t>
            </a:r>
            <a:r>
              <a:rPr lang="en-US" dirty="0"/>
              <a:t> algorithms</a:t>
            </a:r>
          </a:p>
        </p:txBody>
      </p:sp>
      <p:sp>
        <p:nvSpPr>
          <p:cNvPr id="3" name="Text Placeholder 2"/>
          <p:cNvSpPr txBox="1">
            <a:spLocks noGrp="1"/>
          </p:cNvSpPr>
          <p:nvPr>
            <p:ph sz="half" idx="1"/>
          </p:nvPr>
        </p:nvSpPr>
        <p:spPr/>
        <p:txBody>
          <a:bodyPr>
            <a:normAutofit/>
          </a:bodyPr>
          <a:lstStyle/>
          <a:p>
            <a:pPr marL="0" lvl="0" indent="0">
              <a:buNone/>
            </a:pPr>
            <a:r>
              <a:rPr lang="en-US" sz="3600" dirty="0" err="1"/>
              <a:t>all_of</a:t>
            </a:r>
            <a:endParaRPr lang="en-US" sz="3600" dirty="0"/>
          </a:p>
          <a:p>
            <a:pPr marL="0" lvl="0" indent="0">
              <a:buNone/>
            </a:pPr>
            <a:r>
              <a:rPr lang="en-US" sz="3600" dirty="0" err="1"/>
              <a:t>any_of</a:t>
            </a:r>
            <a:endParaRPr lang="en-US" sz="3600" dirty="0"/>
          </a:p>
          <a:p>
            <a:pPr marL="0" lvl="0" indent="0">
              <a:buNone/>
            </a:pPr>
            <a:r>
              <a:rPr lang="en-US" sz="3600" dirty="0" err="1"/>
              <a:t>none_of</a:t>
            </a:r>
            <a:endParaRPr lang="en-US" sz="3600" dirty="0"/>
          </a:p>
          <a:p>
            <a:pPr marL="0" lvl="0" indent="0">
              <a:buNone/>
            </a:pPr>
            <a:r>
              <a:rPr lang="en-US" sz="3600" dirty="0" err="1"/>
              <a:t>for_each</a:t>
            </a:r>
            <a:endParaRPr lang="en-US" sz="3600" dirty="0"/>
          </a:p>
          <a:p>
            <a:pPr marL="0" lvl="0" indent="0">
              <a:buNone/>
            </a:pPr>
            <a:r>
              <a:rPr lang="en-US" sz="3600" dirty="0" err="1"/>
              <a:t>find_if</a:t>
            </a:r>
            <a:endParaRPr lang="en-US" sz="3600" dirty="0"/>
          </a:p>
          <a:p>
            <a:pPr marL="0" lvl="0" indent="0">
              <a:buNone/>
            </a:pPr>
            <a:r>
              <a:rPr lang="en-US" sz="3600" dirty="0" err="1"/>
              <a:t>find_if_not</a:t>
            </a:r>
            <a:endParaRPr lang="en-US" sz="3600" dirty="0"/>
          </a:p>
          <a:p>
            <a:pPr marL="0" lvl="0" indent="0">
              <a:buNone/>
            </a:pPr>
            <a:r>
              <a:rPr lang="en-US" sz="3600" dirty="0" err="1"/>
              <a:t>count_if</a:t>
            </a:r>
            <a:endParaRPr lang="en-US" sz="3600" dirty="0"/>
          </a:p>
        </p:txBody>
      </p:sp>
      <p:sp>
        <p:nvSpPr>
          <p:cNvPr id="4" name="Text Placeholder 3"/>
          <p:cNvSpPr txBox="1">
            <a:spLocks noGrp="1"/>
          </p:cNvSpPr>
          <p:nvPr>
            <p:ph sz="half" idx="2"/>
          </p:nvPr>
        </p:nvSpPr>
        <p:spPr/>
        <p:txBody>
          <a:bodyPr>
            <a:normAutofit/>
          </a:bodyPr>
          <a:lstStyle/>
          <a:p>
            <a:pPr marL="0" lvl="0" indent="0">
              <a:buNone/>
            </a:pPr>
            <a:r>
              <a:rPr lang="en-US" sz="3600" dirty="0" err="1"/>
              <a:t>copy_if</a:t>
            </a:r>
            <a:endParaRPr lang="en-US" sz="3600" dirty="0"/>
          </a:p>
          <a:p>
            <a:pPr marL="0" lvl="0" indent="0">
              <a:buNone/>
            </a:pPr>
            <a:r>
              <a:rPr lang="en-US" sz="3600" dirty="0" err="1"/>
              <a:t>replace_if</a:t>
            </a:r>
            <a:endParaRPr lang="en-US" sz="3600" dirty="0"/>
          </a:p>
          <a:p>
            <a:pPr marL="0" lvl="0" indent="0">
              <a:buNone/>
            </a:pPr>
            <a:r>
              <a:rPr lang="en-US" sz="3600" dirty="0" err="1"/>
              <a:t>replace_copy_if</a:t>
            </a:r>
            <a:endParaRPr lang="en-US" sz="3600" dirty="0"/>
          </a:p>
          <a:p>
            <a:pPr marL="0" lvl="0" indent="0">
              <a:buNone/>
            </a:pPr>
            <a:r>
              <a:rPr lang="en-US" sz="3600" dirty="0" err="1"/>
              <a:t>remove_if</a:t>
            </a:r>
            <a:endParaRPr lang="en-US" sz="3600" dirty="0"/>
          </a:p>
          <a:p>
            <a:pPr marL="0" lvl="0" indent="0">
              <a:buNone/>
            </a:pPr>
            <a:r>
              <a:rPr lang="en-US" sz="3600" dirty="0" err="1"/>
              <a:t>remove_copy_if</a:t>
            </a:r>
            <a:endParaRPr lang="en-US" sz="3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variable capture</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400" dirty="0"/>
              <a:t>bool _</a:t>
            </a:r>
            <a:r>
              <a:rPr lang="en-US" sz="2400" dirty="0" err="1"/>
              <a:t>open_fsb_str</a:t>
            </a:r>
            <a:r>
              <a:rPr lang="en-US" sz="2400" dirty="0"/>
              <a:t>(_</a:t>
            </a:r>
            <a:r>
              <a:rPr lang="en-US" sz="2400" dirty="0" err="1"/>
              <a:t>filestream_callback</a:t>
            </a:r>
            <a:r>
              <a:rPr lang="en-US" sz="2400" dirty="0"/>
              <a:t> *callback,</a:t>
            </a:r>
          </a:p>
          <a:p>
            <a:pPr marL="0" lvl="0" indent="0">
              <a:lnSpc>
                <a:spcPct val="100000"/>
              </a:lnSpc>
              <a:spcBef>
                <a:spcPts val="0"/>
              </a:spcBef>
              <a:buNone/>
            </a:pPr>
            <a:r>
              <a:rPr lang="en-US" sz="2400" dirty="0"/>
              <a:t>   </a:t>
            </a:r>
            <a:r>
              <a:rPr lang="en-US" sz="2400" dirty="0" err="1"/>
              <a:t>const</a:t>
            </a:r>
            <a:r>
              <a:rPr lang="en-US" sz="2400" dirty="0"/>
              <a:t> char *filename, </a:t>
            </a:r>
            <a:r>
              <a:rPr lang="en-US" sz="2400" dirty="0" err="1"/>
              <a:t>std</a:t>
            </a:r>
            <a:r>
              <a:rPr lang="en-US" sz="2400" dirty="0"/>
              <a:t>::</a:t>
            </a:r>
            <a:r>
              <a:rPr lang="en-US" sz="2400" dirty="0" err="1"/>
              <a:t>ios_base</a:t>
            </a:r>
            <a:r>
              <a:rPr lang="en-US" sz="2400" dirty="0"/>
              <a:t>::</a:t>
            </a:r>
            <a:r>
              <a:rPr lang="en-US" sz="2400" dirty="0" err="1"/>
              <a:t>openmode</a:t>
            </a:r>
            <a:r>
              <a:rPr lang="en-US" sz="2400" dirty="0"/>
              <a:t> mode, </a:t>
            </a:r>
            <a:r>
              <a:rPr lang="en-US" sz="2400" dirty="0" err="1"/>
              <a:t>int</a:t>
            </a:r>
            <a:r>
              <a:rPr lang="en-US" sz="2400" dirty="0"/>
              <a:t> </a:t>
            </a:r>
            <a:r>
              <a:rPr lang="en-US" sz="2400" dirty="0" err="1"/>
              <a:t>prot</a:t>
            </a:r>
            <a:r>
              <a:rPr lang="en-US" sz="2400" dirty="0"/>
              <a:t>)</a:t>
            </a:r>
          </a:p>
          <a:p>
            <a:pPr marL="0" lvl="0" indent="0">
              <a:lnSpc>
                <a:spcPct val="100000"/>
              </a:lnSpc>
              <a:spcBef>
                <a:spcPts val="0"/>
              </a:spcBef>
              <a:buNone/>
            </a:pPr>
            <a:r>
              <a:rPr lang="en-US" sz="2400" dirty="0"/>
              <a:t>{</a:t>
            </a:r>
          </a:p>
          <a:p>
            <a:pPr marL="0" lvl="0" indent="0">
              <a:lnSpc>
                <a:spcPct val="100000"/>
              </a:lnSpc>
              <a:spcBef>
                <a:spcPts val="0"/>
              </a:spcBef>
              <a:buNone/>
            </a:pPr>
            <a:r>
              <a:rPr lang="en-US" sz="2400" dirty="0"/>
              <a:t>    </a:t>
            </a:r>
            <a:r>
              <a:rPr lang="en-US" sz="2400" dirty="0" err="1"/>
              <a:t>std</a:t>
            </a:r>
            <a:r>
              <a:rPr lang="en-US" sz="2400" dirty="0"/>
              <a:t>::string name(filename);</a:t>
            </a:r>
          </a:p>
          <a:p>
            <a:pPr marL="0" lvl="0" indent="0">
              <a:lnSpc>
                <a:spcPct val="100000"/>
              </a:lnSpc>
              <a:spcBef>
                <a:spcPts val="0"/>
              </a:spcBef>
              <a:buNone/>
            </a:pPr>
            <a:r>
              <a:rPr lang="en-US" sz="2400" dirty="0"/>
              <a:t>    </a:t>
            </a:r>
            <a:r>
              <a:rPr lang="en-US" sz="2400" dirty="0" err="1"/>
              <a:t>pplx</a:t>
            </a:r>
            <a:r>
              <a:rPr lang="en-US" sz="2400" dirty="0"/>
              <a:t>::</a:t>
            </a:r>
            <a:r>
              <a:rPr lang="en-US" sz="2400" dirty="0" err="1"/>
              <a:t>create_task</a:t>
            </a:r>
            <a:r>
              <a:rPr lang="en-US" sz="2400" dirty="0"/>
              <a:t>([=] () -&gt; void</a:t>
            </a:r>
          </a:p>
          <a:p>
            <a:pPr marL="0" lvl="0" indent="0">
              <a:lnSpc>
                <a:spcPct val="100000"/>
              </a:lnSpc>
              <a:spcBef>
                <a:spcPts val="0"/>
              </a:spcBef>
              <a:buNone/>
            </a:pPr>
            <a:r>
              <a:rPr lang="en-US" sz="2400" dirty="0"/>
              <a:t>    {</a:t>
            </a:r>
          </a:p>
          <a:p>
            <a:pPr marL="0" lvl="0" indent="0">
              <a:lnSpc>
                <a:spcPct val="100000"/>
              </a:lnSpc>
              <a:spcBef>
                <a:spcPts val="0"/>
              </a:spcBef>
              <a:buNone/>
            </a:pPr>
            <a:r>
              <a:rPr lang="en-US" sz="2400" dirty="0"/>
              <a:t>        </a:t>
            </a:r>
            <a:r>
              <a:rPr lang="en-US" sz="2400" dirty="0" err="1"/>
              <a:t>int</a:t>
            </a:r>
            <a:r>
              <a:rPr lang="en-US" sz="2400" dirty="0"/>
              <a:t> </a:t>
            </a:r>
            <a:r>
              <a:rPr lang="en-US" sz="2400" dirty="0" err="1"/>
              <a:t>cmode</a:t>
            </a:r>
            <a:r>
              <a:rPr lang="en-US" sz="2400" dirty="0"/>
              <a:t> = </a:t>
            </a:r>
            <a:r>
              <a:rPr lang="en-US" sz="2400" dirty="0" err="1"/>
              <a:t>get_open_flags</a:t>
            </a:r>
            <a:r>
              <a:rPr lang="en-US" sz="2400" dirty="0"/>
              <a:t>(mode);</a:t>
            </a:r>
          </a:p>
          <a:p>
            <a:pPr marL="0" lvl="0" indent="0">
              <a:lnSpc>
                <a:spcPct val="100000"/>
              </a:lnSpc>
              <a:spcBef>
                <a:spcPts val="0"/>
              </a:spcBef>
              <a:buNone/>
            </a:pPr>
            <a:r>
              <a:rPr lang="en-US" sz="2400" dirty="0"/>
              <a:t>        if (</a:t>
            </a:r>
            <a:r>
              <a:rPr lang="en-US" sz="2400" dirty="0" err="1"/>
              <a:t>cmode</a:t>
            </a:r>
            <a:r>
              <a:rPr lang="en-US" sz="2400" dirty="0"/>
              <a:t>==O_RDWR)  { </a:t>
            </a:r>
            <a:r>
              <a:rPr lang="en-US" sz="2400" dirty="0" err="1"/>
              <a:t>cmode</a:t>
            </a:r>
            <a:r>
              <a:rPr lang="en-US" sz="2400" dirty="0"/>
              <a:t> |= O_CREAT; }</a:t>
            </a:r>
          </a:p>
          <a:p>
            <a:pPr marL="0" lvl="0" indent="0">
              <a:lnSpc>
                <a:spcPct val="100000"/>
              </a:lnSpc>
              <a:spcBef>
                <a:spcPts val="0"/>
              </a:spcBef>
              <a:buNone/>
            </a:pPr>
            <a:r>
              <a:rPr lang="en-US" sz="2400" dirty="0"/>
              <a:t>        </a:t>
            </a:r>
            <a:r>
              <a:rPr lang="en-US" sz="2400" dirty="0" err="1"/>
              <a:t>int</a:t>
            </a:r>
            <a:r>
              <a:rPr lang="en-US" sz="2400" dirty="0"/>
              <a:t> f = open(</a:t>
            </a:r>
            <a:r>
              <a:rPr lang="en-US" sz="2400" dirty="0" err="1"/>
              <a:t>name.c_str</a:t>
            </a:r>
            <a:r>
              <a:rPr lang="en-US" sz="2400" dirty="0"/>
              <a:t>(), </a:t>
            </a:r>
            <a:r>
              <a:rPr lang="en-US" sz="2400" dirty="0" err="1"/>
              <a:t>cmode</a:t>
            </a:r>
            <a:r>
              <a:rPr lang="en-US" sz="2400" dirty="0"/>
              <a:t>, 0600);</a:t>
            </a:r>
          </a:p>
          <a:p>
            <a:pPr marL="0" lvl="0" indent="0">
              <a:lnSpc>
                <a:spcPct val="100000"/>
              </a:lnSpc>
              <a:spcBef>
                <a:spcPts val="0"/>
              </a:spcBef>
              <a:buNone/>
            </a:pPr>
            <a:r>
              <a:rPr lang="en-US" sz="2400" dirty="0"/>
              <a:t>        _</a:t>
            </a:r>
            <a:r>
              <a:rPr lang="en-US" sz="2400" dirty="0" err="1"/>
              <a:t>finish_create</a:t>
            </a:r>
            <a:r>
              <a:rPr lang="en-US" sz="2400" dirty="0"/>
              <a:t>(f, callback, mode, </a:t>
            </a:r>
            <a:r>
              <a:rPr lang="en-US" sz="2400" dirty="0" err="1"/>
              <a:t>prot</a:t>
            </a:r>
            <a:r>
              <a:rPr lang="en-US" sz="2400" dirty="0"/>
              <a:t>);</a:t>
            </a:r>
          </a:p>
          <a:p>
            <a:pPr marL="0" lvl="0" indent="0">
              <a:lnSpc>
                <a:spcPct val="100000"/>
              </a:lnSpc>
              <a:spcBef>
                <a:spcPts val="0"/>
              </a:spcBef>
              <a:buNone/>
            </a:pPr>
            <a:r>
              <a:rPr lang="en-US" sz="2400" dirty="0"/>
              <a:t>    });</a:t>
            </a:r>
          </a:p>
          <a:p>
            <a:pPr marL="0" lvl="0" indent="0">
              <a:lnSpc>
                <a:spcPct val="100000"/>
              </a:lnSpc>
              <a:spcBef>
                <a:spcPts val="0"/>
              </a:spcBef>
              <a:buNone/>
            </a:pPr>
            <a:r>
              <a:rPr lang="en-US" sz="2400" dirty="0"/>
              <a:t>    return true;</a:t>
            </a:r>
          </a:p>
          <a:p>
            <a:pPr marL="0" lvl="0" indent="0">
              <a:lnSpc>
                <a:spcPct val="100000"/>
              </a:lnSpc>
              <a:spcBef>
                <a:spcPts val="0"/>
              </a:spcBef>
              <a:buNone/>
            </a:pPr>
            <a:r>
              <a:rPr 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capture specification</a:t>
            </a:r>
          </a:p>
        </p:txBody>
      </p:sp>
      <p:sp>
        <p:nvSpPr>
          <p:cNvPr id="3" name="Text Placeholder 2"/>
          <p:cNvSpPr txBox="1">
            <a:spLocks noGrp="1"/>
          </p:cNvSpPr>
          <p:nvPr>
            <p:ph idx="1"/>
          </p:nvPr>
        </p:nvSpPr>
        <p:spPr/>
        <p:txBody>
          <a:bodyPr>
            <a:normAutofit/>
          </a:bodyPr>
          <a:lstStyle/>
          <a:p>
            <a:pPr marL="0" lvl="0" indent="0">
              <a:buNone/>
            </a:pPr>
            <a:r>
              <a:rPr lang="en-US" sz="3100" dirty="0"/>
              <a:t>[] </a:t>
            </a:r>
            <a:r>
              <a:rPr lang="en-US" sz="3100" dirty="0" smtClean="0"/>
              <a:t>Capture nothing</a:t>
            </a:r>
            <a:endParaRPr lang="en-US" sz="3100" dirty="0"/>
          </a:p>
          <a:p>
            <a:pPr marL="0" lvl="0" indent="0">
              <a:buNone/>
            </a:pPr>
            <a:r>
              <a:rPr lang="en-US" sz="3100" dirty="0"/>
              <a:t>[&amp;] Capture any referenced variable by </a:t>
            </a:r>
            <a:r>
              <a:rPr lang="en-US" sz="3100" dirty="0" smtClean="0"/>
              <a:t>reference</a:t>
            </a:r>
            <a:endParaRPr lang="en-US" sz="3100" dirty="0"/>
          </a:p>
          <a:p>
            <a:pPr marL="0" lvl="0" indent="0">
              <a:buNone/>
            </a:pPr>
            <a:r>
              <a:rPr lang="en-US" sz="3100" dirty="0"/>
              <a:t>[=] Capture any referenced variable by making a </a:t>
            </a:r>
            <a:r>
              <a:rPr lang="en-US" sz="3100" dirty="0" smtClean="0"/>
              <a:t>copy</a:t>
            </a:r>
            <a:endParaRPr lang="en-US" sz="3100" dirty="0"/>
          </a:p>
          <a:p>
            <a:pPr marL="0" lvl="0" indent="0">
              <a:buNone/>
            </a:pPr>
            <a:r>
              <a:rPr lang="en-US" sz="3100" dirty="0"/>
              <a:t>[&amp;foo] Capture variable foo by reference</a:t>
            </a:r>
          </a:p>
          <a:p>
            <a:pPr marL="0" lvl="0" indent="0">
              <a:buNone/>
            </a:pPr>
            <a:r>
              <a:rPr lang="en-US" sz="3100" dirty="0"/>
              <a:t>[bar] Capture just bar by making a copy</a:t>
            </a:r>
          </a:p>
          <a:p>
            <a:pPr marL="0" lvl="0" indent="0">
              <a:buNone/>
            </a:pPr>
            <a:r>
              <a:rPr lang="en-US" sz="3100" dirty="0"/>
              <a:t>[this] Capture the this pointer of the enclosing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initializer lists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a:t>
            </a:r>
          </a:p>
          <a:p>
            <a:pPr marL="0" lvl="0" indent="0">
              <a:lnSpc>
                <a:spcPct val="100000"/>
              </a:lnSpc>
              <a:spcBef>
                <a:spcPts val="0"/>
              </a:spcBef>
              <a:buNone/>
            </a:pPr>
            <a:r>
              <a:rPr lang="en-US" sz="2800" dirty="0" err="1"/>
              <a:t>std</a:t>
            </a:r>
            <a:r>
              <a:rPr lang="en-US" sz="2800" dirty="0"/>
              <a:t>::vector&lt;string&gt; v;</a:t>
            </a:r>
          </a:p>
          <a:p>
            <a:pPr marL="0" lvl="0" indent="0">
              <a:lnSpc>
                <a:spcPct val="100000"/>
              </a:lnSpc>
              <a:spcBef>
                <a:spcPts val="0"/>
              </a:spcBef>
              <a:buNone/>
            </a:pPr>
            <a:r>
              <a:rPr lang="en-US" sz="2800" dirty="0" err="1"/>
              <a:t>v.push_back</a:t>
            </a:r>
            <a:r>
              <a:rPr lang="en-US" sz="2800" dirty="0"/>
              <a:t>(“rock”);</a:t>
            </a:r>
          </a:p>
          <a:p>
            <a:pPr marL="0" lvl="0" indent="0">
              <a:lnSpc>
                <a:spcPct val="100000"/>
              </a:lnSpc>
              <a:spcBef>
                <a:spcPts val="0"/>
              </a:spcBef>
              <a:buNone/>
            </a:pPr>
            <a:r>
              <a:rPr lang="en-US" sz="2800" dirty="0" err="1"/>
              <a:t>v.push_back</a:t>
            </a:r>
            <a:r>
              <a:rPr lang="en-US" sz="2800" dirty="0"/>
              <a:t>(“paper”);</a:t>
            </a:r>
          </a:p>
          <a:p>
            <a:pPr marL="0" lvl="0" indent="0">
              <a:lnSpc>
                <a:spcPct val="100000"/>
              </a:lnSpc>
              <a:spcBef>
                <a:spcPts val="0"/>
              </a:spcBef>
              <a:buNone/>
            </a:pPr>
            <a:r>
              <a:rPr lang="en-US" sz="2800" dirty="0" err="1"/>
              <a:t>v.push_back</a:t>
            </a:r>
            <a:r>
              <a:rPr lang="en-US" sz="2800" dirty="0"/>
              <a:t>(“scissors”);</a:t>
            </a:r>
          </a:p>
          <a:p>
            <a:pPr marL="0" lvl="0" indent="0">
              <a:lnSpc>
                <a:spcPct val="100000"/>
              </a:lnSpc>
              <a:spcBef>
                <a:spcPts val="0"/>
              </a:spcBef>
              <a:buNone/>
            </a:pPr>
            <a:r>
              <a:rPr lang="en-US" sz="2800" dirty="0"/>
              <a:t>*/</a:t>
            </a:r>
          </a:p>
          <a:p>
            <a:pPr marL="0" lvl="0" indent="0">
              <a:lnSpc>
                <a:spcPct val="100000"/>
              </a:lnSpc>
              <a:spcBef>
                <a:spcPts val="0"/>
              </a:spcBef>
              <a:buNone/>
            </a:pPr>
            <a:r>
              <a:rPr lang="en-US" sz="2800" dirty="0" err="1"/>
              <a:t>std</a:t>
            </a:r>
            <a:r>
              <a:rPr lang="en-US" sz="2800" dirty="0"/>
              <a:t>::vector&lt;string&gt; v = { “rock”, “paper”, “scissors”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shared_ptr</a:t>
            </a:r>
            <a:endParaRPr lang="en-US" dirty="0"/>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shared ownership</a:t>
            </a:r>
          </a:p>
          <a:p>
            <a:pPr marL="0" lvl="0" indent="0">
              <a:lnSpc>
                <a:spcPct val="100000"/>
              </a:lnSpc>
              <a:spcBef>
                <a:spcPts val="0"/>
              </a:spcBef>
              <a:buNone/>
            </a:pPr>
            <a:r>
              <a:rPr lang="en-US" sz="2800" dirty="0" err="1"/>
              <a:t>std</a:t>
            </a:r>
            <a:r>
              <a:rPr lang="en-US" sz="2800" dirty="0"/>
              <a:t>::</a:t>
            </a:r>
            <a:r>
              <a:rPr lang="en-US" sz="2800" dirty="0" err="1"/>
              <a:t>shared_ptr</a:t>
            </a:r>
            <a:r>
              <a:rPr lang="en-US" sz="2800" dirty="0"/>
              <a:t>&lt;Quadruped&gt; _pet;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_pet = </a:t>
            </a:r>
            <a:r>
              <a:rPr lang="en-US" sz="2800" dirty="0" err="1"/>
              <a:t>std</a:t>
            </a:r>
            <a:r>
              <a:rPr lang="en-US" sz="2800" dirty="0"/>
              <a:t>::</a:t>
            </a:r>
            <a:r>
              <a:rPr lang="en-US" sz="2800" dirty="0" err="1"/>
              <a:t>make_shared</a:t>
            </a:r>
            <a:r>
              <a:rPr lang="en-US" sz="2800" dirty="0"/>
              <a:t>&lt;Quadruped&gt;(“Scotty”);</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no more new or delete</a:t>
            </a:r>
          </a:p>
          <a:p>
            <a:pPr marL="0" lvl="0" indent="0">
              <a:lnSpc>
                <a:spcPct val="100000"/>
              </a:lnSpc>
              <a:spcBef>
                <a:spcPts val="0"/>
              </a:spcBef>
              <a:buNone/>
            </a:pPr>
            <a:r>
              <a:rPr lang="en-US" sz="2800" dirty="0"/>
              <a:t>// reference counting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weak_ptr</a:t>
            </a:r>
            <a:endParaRPr lang="en-US" dirty="0"/>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non-owning reference to a </a:t>
            </a:r>
            <a:r>
              <a:rPr lang="en-US" sz="2800" dirty="0" err="1"/>
              <a:t>shared_ptr</a:t>
            </a:r>
            <a:endParaRPr lang="en-US" sz="2800" dirty="0"/>
          </a:p>
          <a:p>
            <a:pPr marL="0" lvl="0" indent="0">
              <a:lnSpc>
                <a:spcPct val="100000"/>
              </a:lnSpc>
              <a:spcBef>
                <a:spcPts val="0"/>
              </a:spcBef>
              <a:buNone/>
            </a:pPr>
            <a:r>
              <a:rPr lang="en-US" sz="2800" dirty="0" err="1"/>
              <a:t>std</a:t>
            </a:r>
            <a:r>
              <a:rPr lang="en-US" sz="2800" dirty="0"/>
              <a:t>::</a:t>
            </a:r>
            <a:r>
              <a:rPr lang="en-US" sz="2800" dirty="0" err="1"/>
              <a:t>weak_ptr</a:t>
            </a:r>
            <a:r>
              <a:rPr lang="en-US" sz="2800" dirty="0"/>
              <a:t>&lt;Quadruped&gt; </a:t>
            </a:r>
            <a:r>
              <a:rPr lang="en-US" sz="2800" dirty="0" err="1"/>
              <a:t>wp</a:t>
            </a:r>
            <a:r>
              <a:rPr lang="en-US" sz="2800" dirty="0"/>
              <a:t> = _pet;</a:t>
            </a:r>
          </a:p>
          <a:p>
            <a:pPr marL="0" lvl="0" indent="0">
              <a:lnSpc>
                <a:spcPct val="100000"/>
              </a:lnSpc>
              <a:spcBef>
                <a:spcPts val="0"/>
              </a:spcBef>
              <a:buNone/>
            </a:pPr>
            <a:r>
              <a:rPr lang="en-US" sz="2800" dirty="0"/>
              <a:t>if (auto </a:t>
            </a:r>
            <a:r>
              <a:rPr lang="en-US" sz="2800" dirty="0" err="1"/>
              <a:t>sp</a:t>
            </a:r>
            <a:r>
              <a:rPr lang="en-US" sz="2800" dirty="0"/>
              <a:t> = </a:t>
            </a:r>
            <a:r>
              <a:rPr lang="en-US" sz="2800" dirty="0" err="1"/>
              <a:t>wp.lock</a:t>
            </a:r>
            <a:r>
              <a:rPr lang="en-US" sz="2800" dirty="0"/>
              <a:t>()) {</a:t>
            </a:r>
          </a:p>
          <a:p>
            <a:pPr marL="0" lvl="0" indent="0">
              <a:lnSpc>
                <a:spcPct val="100000"/>
              </a:lnSpc>
              <a:spcBef>
                <a:spcPts val="0"/>
              </a:spcBef>
              <a:buNone/>
            </a:pPr>
            <a:r>
              <a:rPr lang="en-US" sz="2800" dirty="0"/>
              <a:t>   // work with unexpired shared pointer</a:t>
            </a:r>
          </a:p>
          <a:p>
            <a:pPr marL="0" lvl="0" indent="0">
              <a:lnSpc>
                <a:spcPct val="100000"/>
              </a:lnSpc>
              <a:spcBef>
                <a:spcPts val="0"/>
              </a:spcBef>
              <a:buNone/>
            </a:pP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does not contribute to reference count</a:t>
            </a:r>
          </a:p>
          <a:p>
            <a:pPr marL="0" lvl="0" indent="0">
              <a:lnSpc>
                <a:spcPct val="100000"/>
              </a:lnSpc>
              <a:spcBef>
                <a:spcPts val="0"/>
              </a:spcBef>
              <a:buNone/>
            </a:pPr>
            <a:r>
              <a:rPr lang="en-US" sz="2800" dirty="0"/>
              <a:t>// breaks cycles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lstStyle/>
          <a:p>
            <a:pPr marL="0" lvl="0" indent="0">
              <a:buNone/>
            </a:pPr>
            <a:endParaRPr lang="en-US" sz="3600" dirty="0" smtClean="0"/>
          </a:p>
          <a:p>
            <a:pPr marL="0" lvl="0" indent="0">
              <a:buNone/>
            </a:pPr>
            <a:r>
              <a:rPr lang="en-US" sz="3600" dirty="0" smtClean="0">
                <a:cs typeface="Arial" panose="020B0604020202020204" pitchFamily="34" charset="0"/>
              </a:rPr>
              <a:t>C makes it easy to shoot yourself in the foot.  C++ makes it harder, but when you do, it blows away your whole leg.</a:t>
            </a:r>
          </a:p>
          <a:p>
            <a:pPr marL="0" lvl="0" indent="0">
              <a:buNone/>
            </a:pPr>
            <a:endParaRPr lang="en-US" sz="3600" dirty="0" smtClean="0">
              <a:cs typeface="Arial" panose="020B0604020202020204" pitchFamily="34" charset="0"/>
            </a:endParaRPr>
          </a:p>
          <a:p>
            <a:pPr marL="0" lvl="0" indent="0">
              <a:buNone/>
            </a:pPr>
            <a:r>
              <a:rPr lang="en-US" sz="3600" dirty="0" smtClean="0">
                <a:cs typeface="Arial" panose="020B0604020202020204" pitchFamily="34" charset="0"/>
              </a:rPr>
              <a:t>-Bjarne </a:t>
            </a:r>
            <a:r>
              <a:rPr lang="en-US" sz="3600" dirty="0" err="1" smtClean="0">
                <a:cs typeface="Arial" panose="020B0604020202020204" pitchFamily="34" charset="0"/>
              </a:rPr>
              <a:t>Stroustrup</a:t>
            </a:r>
            <a:endParaRPr lang="en-US" sz="3600" dirty="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unique_ptr</a:t>
            </a:r>
            <a:endParaRPr lang="en-US" dirty="0"/>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single owner</a:t>
            </a:r>
          </a:p>
          <a:p>
            <a:pPr marL="0" lvl="0" indent="0">
              <a:lnSpc>
                <a:spcPct val="100000"/>
              </a:lnSpc>
              <a:spcBef>
                <a:spcPts val="0"/>
              </a:spcBef>
              <a:buNone/>
            </a:pPr>
            <a:r>
              <a:rPr lang="en-US" sz="2800" dirty="0" err="1"/>
              <a:t>std</a:t>
            </a:r>
            <a:r>
              <a:rPr lang="en-US" sz="2800" dirty="0"/>
              <a:t>::</a:t>
            </a:r>
            <a:r>
              <a:rPr lang="en-US" sz="2800" dirty="0" err="1"/>
              <a:t>unique_ptr</a:t>
            </a:r>
            <a:r>
              <a:rPr lang="en-US" sz="2800" dirty="0"/>
              <a:t>&lt;Vehicle&gt; _transport;</a:t>
            </a:r>
          </a:p>
          <a:p>
            <a:pPr marL="0" lvl="0" indent="0">
              <a:lnSpc>
                <a:spcPct val="100000"/>
              </a:lnSpc>
              <a:spcBef>
                <a:spcPts val="0"/>
              </a:spcBef>
              <a:buNone/>
            </a:pPr>
            <a:r>
              <a:rPr lang="en-US" sz="2800" dirty="0"/>
              <a:t>_transport = new Vehicle(“Ford”);</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ownership can be transferred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rvalue</a:t>
            </a:r>
            <a:r>
              <a:rPr lang="en-US" dirty="0"/>
              <a:t> references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void foo(Bar &amp;&amp; bar);</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Bar snickers;   // </a:t>
            </a:r>
            <a:r>
              <a:rPr lang="en-US" sz="2800" dirty="0" err="1"/>
              <a:t>lvalue</a:t>
            </a:r>
            <a:endParaRPr lang="en-US" sz="2800" dirty="0"/>
          </a:p>
          <a:p>
            <a:pPr marL="0" lvl="0" indent="0">
              <a:lnSpc>
                <a:spcPct val="100000"/>
              </a:lnSpc>
              <a:spcBef>
                <a:spcPts val="0"/>
              </a:spcBef>
              <a:buNone/>
            </a:pPr>
            <a:r>
              <a:rPr lang="en-US" sz="2800" dirty="0"/>
              <a:t>foo(snickers);  // compiler error</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foo(Bar());  // cool</a:t>
            </a:r>
          </a:p>
          <a:p>
            <a:pPr marL="0" lvl="0" indent="0">
              <a:lnSpc>
                <a:spcPct val="100000"/>
              </a:lnSpc>
              <a:spcBef>
                <a:spcPts val="0"/>
              </a:spcBef>
              <a:buNone/>
            </a:pPr>
            <a:r>
              <a:rPr lang="en-US" sz="2800" dirty="0"/>
              <a:t>// no deep copy</a:t>
            </a:r>
          </a:p>
          <a:p>
            <a:pPr marL="0" lvl="0" indent="0">
              <a:lnSpc>
                <a:spcPct val="100000"/>
              </a:lnSpc>
              <a:spcBef>
                <a:spcPts val="0"/>
              </a:spcBef>
              <a:buNone/>
            </a:pPr>
            <a:r>
              <a:rPr lang="en-US" sz="2800" dirty="0"/>
              <a:t>// destructor only called once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move semantics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move constructor</a:t>
            </a:r>
          </a:p>
          <a:p>
            <a:pPr marL="0" lvl="0" indent="0">
              <a:lnSpc>
                <a:spcPct val="100000"/>
              </a:lnSpc>
              <a:spcBef>
                <a:spcPts val="0"/>
              </a:spcBef>
              <a:buNone/>
            </a:pPr>
            <a:r>
              <a:rPr lang="en-US" sz="2800" dirty="0"/>
              <a:t>Buffer(Buffer&amp;&amp; temp)</a:t>
            </a:r>
          </a:p>
          <a:p>
            <a:pPr marL="0" lvl="0" indent="0">
              <a:lnSpc>
                <a:spcPct val="100000"/>
              </a:lnSpc>
              <a:spcBef>
                <a:spcPts val="0"/>
              </a:spcBef>
              <a:buNone/>
            </a:pPr>
            <a:r>
              <a:rPr lang="en-US" sz="2800" dirty="0"/>
              <a:t>{</a:t>
            </a:r>
          </a:p>
          <a:p>
            <a:pPr marL="0" lvl="0" indent="0">
              <a:lnSpc>
                <a:spcPct val="100000"/>
              </a:lnSpc>
              <a:spcBef>
                <a:spcPts val="0"/>
              </a:spcBef>
              <a:buNone/>
            </a:pPr>
            <a:r>
              <a:rPr lang="en-US" sz="2800" dirty="0"/>
              <a:t>   </a:t>
            </a:r>
            <a:r>
              <a:rPr lang="en-US" sz="2800" dirty="0" err="1"/>
              <a:t>std</a:t>
            </a:r>
            <a:r>
              <a:rPr lang="en-US" sz="2800" dirty="0"/>
              <a:t>::swap(*this, temp);</a:t>
            </a:r>
          </a:p>
          <a:p>
            <a:pPr marL="0" lvl="0" indent="0">
              <a:lnSpc>
                <a:spcPct val="100000"/>
              </a:lnSpc>
              <a:spcBef>
                <a:spcPts val="0"/>
              </a:spcBef>
              <a:buNone/>
            </a:pP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string </a:t>
            </a:r>
            <a:r>
              <a:rPr lang="en-US" sz="2800" dirty="0" err="1"/>
              <a:t>lvalue</a:t>
            </a:r>
            <a:r>
              <a:rPr lang="en-US" sz="2800" dirty="0"/>
              <a:t> = “movable”;</a:t>
            </a:r>
          </a:p>
          <a:p>
            <a:pPr marL="0" lvl="0" indent="0">
              <a:lnSpc>
                <a:spcPct val="100000"/>
              </a:lnSpc>
              <a:spcBef>
                <a:spcPts val="0"/>
              </a:spcBef>
              <a:buNone/>
            </a:pPr>
            <a:r>
              <a:rPr lang="en-US" sz="2800" dirty="0" err="1"/>
              <a:t>v.push_back</a:t>
            </a:r>
            <a:r>
              <a:rPr lang="en-US" sz="2800" dirty="0"/>
              <a:t>(</a:t>
            </a:r>
            <a:r>
              <a:rPr lang="en-US" sz="2800" dirty="0" err="1"/>
              <a:t>std</a:t>
            </a:r>
            <a:r>
              <a:rPr lang="en-US" sz="2800" dirty="0"/>
              <a:t>::move(</a:t>
            </a:r>
            <a:r>
              <a:rPr lang="en-US" sz="2800" dirty="0" err="1"/>
              <a:t>lvalue</a:t>
            </a: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a:bodyPr>
          <a:lstStyle/>
          <a:p>
            <a:pPr marL="0" lvl="0" indent="0">
              <a:buNone/>
            </a:pPr>
            <a:r>
              <a:rPr lang="en-US" sz="3200" dirty="0"/>
              <a:t>… a folk definition of insanity is to do the same thing over and over again and to expect the results to be different.  By this definition, we in fact require that programmers of multithreaded systems be insane.  Were they sane, they could not understand their programs.</a:t>
            </a:r>
          </a:p>
          <a:p>
            <a:pPr marL="0" lvl="0" indent="0">
              <a:buNone/>
            </a:pPr>
            <a:endParaRPr lang="en-US" sz="3200" dirty="0"/>
          </a:p>
          <a:p>
            <a:pPr marL="0" lvl="0" indent="0">
              <a:buNone/>
            </a:pPr>
            <a:r>
              <a:rPr lang="en-US" sz="3200" dirty="0"/>
              <a:t>-Edward Lee</a:t>
            </a:r>
          </a:p>
          <a:p>
            <a:pPr marL="0" lvl="0" indent="0">
              <a:buNone/>
            </a:pPr>
            <a:r>
              <a:rPr lang="en-US" sz="3200" dirty="0"/>
              <a:t>Professor, EECS Department, UC Berkeley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async</a:t>
            </a:r>
            <a:endParaRPr lang="en-US" dirty="0"/>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400" dirty="0"/>
              <a:t>vector&lt;future&lt;string&gt;&gt; futures;</a:t>
            </a:r>
          </a:p>
          <a:p>
            <a:pPr marL="0" lvl="0" indent="0">
              <a:lnSpc>
                <a:spcPct val="100000"/>
              </a:lnSpc>
              <a:spcBef>
                <a:spcPts val="0"/>
              </a:spcBef>
              <a:buNone/>
            </a:pPr>
            <a:r>
              <a:rPr lang="en-US" sz="2400" dirty="0"/>
              <a:t>vector&lt;string&gt; names = { "</a:t>
            </a:r>
            <a:r>
              <a:rPr lang="en-US" sz="2400" dirty="0" err="1"/>
              <a:t>Futura</a:t>
            </a:r>
            <a:r>
              <a:rPr lang="en-US" sz="2400" dirty="0"/>
              <a:t>", </a:t>
            </a:r>
            <a:r>
              <a:rPr lang="en-US" sz="2400" dirty="0" err="1"/>
              <a:t>Dondi</a:t>
            </a:r>
            <a:r>
              <a:rPr lang="en-US" sz="2400" dirty="0"/>
              <a:t>", "Chaka" };</a:t>
            </a:r>
          </a:p>
          <a:p>
            <a:pPr marL="0" lvl="0" indent="0">
              <a:lnSpc>
                <a:spcPct val="100000"/>
              </a:lnSpc>
              <a:spcBef>
                <a:spcPts val="0"/>
              </a:spcBef>
              <a:buNone/>
            </a:pPr>
            <a:endParaRPr lang="en-US" sz="2400" dirty="0"/>
          </a:p>
          <a:p>
            <a:pPr marL="0" lvl="0" indent="0">
              <a:lnSpc>
                <a:spcPct val="100000"/>
              </a:lnSpc>
              <a:spcBef>
                <a:spcPts val="0"/>
              </a:spcBef>
              <a:buNone/>
            </a:pPr>
            <a:r>
              <a:rPr lang="en-US" sz="2400" dirty="0"/>
              <a:t>for (auto&amp; name : names) {</a:t>
            </a:r>
          </a:p>
          <a:p>
            <a:pPr marL="0" lvl="0" indent="0">
              <a:lnSpc>
                <a:spcPct val="100000"/>
              </a:lnSpc>
              <a:spcBef>
                <a:spcPts val="0"/>
              </a:spcBef>
              <a:buNone/>
            </a:pPr>
            <a:r>
              <a:rPr lang="en-US" sz="2400" dirty="0"/>
              <a:t>   // launch::deferred vs launch::</a:t>
            </a:r>
            <a:r>
              <a:rPr lang="en-US" sz="2400" dirty="0" err="1"/>
              <a:t>async</a:t>
            </a:r>
            <a:endParaRPr lang="en-US" sz="2400" dirty="0"/>
          </a:p>
          <a:p>
            <a:pPr marL="0" lvl="0" indent="0">
              <a:lnSpc>
                <a:spcPct val="100000"/>
              </a:lnSpc>
              <a:spcBef>
                <a:spcPts val="0"/>
              </a:spcBef>
              <a:buNone/>
            </a:pPr>
            <a:r>
              <a:rPr lang="en-US" sz="2400" dirty="0"/>
              <a:t>   </a:t>
            </a:r>
            <a:r>
              <a:rPr lang="en-US" sz="2400" dirty="0" err="1"/>
              <a:t>futures.push_back</a:t>
            </a:r>
            <a:r>
              <a:rPr lang="en-US" sz="2400" dirty="0"/>
              <a:t>(</a:t>
            </a:r>
            <a:r>
              <a:rPr lang="en-US" sz="2400" dirty="0" err="1"/>
              <a:t>async</a:t>
            </a:r>
            <a:r>
              <a:rPr lang="en-US" sz="2400" dirty="0"/>
              <a:t>([&amp;name] { return flip(move(name)); }));</a:t>
            </a:r>
          </a:p>
          <a:p>
            <a:pPr marL="0" lvl="0" indent="0">
              <a:lnSpc>
                <a:spcPct val="100000"/>
              </a:lnSpc>
              <a:spcBef>
                <a:spcPts val="0"/>
              </a:spcBef>
              <a:buNone/>
            </a:pPr>
            <a:r>
              <a:rPr lang="en-US" sz="2400" dirty="0"/>
              <a:t>}</a:t>
            </a:r>
          </a:p>
          <a:p>
            <a:pPr lvl="0">
              <a:lnSpc>
                <a:spcPct val="100000"/>
              </a:lnSpc>
              <a:spcBef>
                <a:spcPts val="0"/>
              </a:spcBef>
            </a:pPr>
            <a:endParaRPr lang="en-US" sz="2400" dirty="0"/>
          </a:p>
          <a:p>
            <a:pPr marL="0" lvl="0" indent="0">
              <a:lnSpc>
                <a:spcPct val="100000"/>
              </a:lnSpc>
              <a:spcBef>
                <a:spcPts val="0"/>
              </a:spcBef>
              <a:buNone/>
            </a:pPr>
            <a:r>
              <a:rPr lang="en-US" sz="2400" dirty="0"/>
              <a:t>for (auto&amp; </a:t>
            </a:r>
            <a:r>
              <a:rPr lang="en-US" sz="2400" dirty="0" err="1"/>
              <a:t>ftr</a:t>
            </a:r>
            <a:r>
              <a:rPr lang="en-US" sz="2400" dirty="0"/>
              <a:t> : futures) {</a:t>
            </a:r>
          </a:p>
          <a:p>
            <a:pPr marL="0" lvl="0" indent="0">
              <a:lnSpc>
                <a:spcPct val="100000"/>
              </a:lnSpc>
              <a:spcBef>
                <a:spcPts val="0"/>
              </a:spcBef>
              <a:buNone/>
            </a:pPr>
            <a:r>
              <a:rPr lang="en-US" sz="2400" dirty="0" smtClean="0"/>
              <a:t>   </a:t>
            </a:r>
            <a:r>
              <a:rPr lang="en-US" sz="2400" dirty="0" err="1"/>
              <a:t>cout</a:t>
            </a:r>
            <a:r>
              <a:rPr lang="en-US" sz="2400" dirty="0"/>
              <a:t> &lt;&lt; </a:t>
            </a:r>
            <a:r>
              <a:rPr lang="en-US" sz="2400" dirty="0" err="1"/>
              <a:t>ftr.get</a:t>
            </a:r>
            <a:r>
              <a:rPr lang="en-US" sz="2400" dirty="0"/>
              <a:t>() &lt;&lt; </a:t>
            </a:r>
            <a:r>
              <a:rPr lang="en-US" sz="2400" dirty="0" err="1"/>
              <a:t>endl</a:t>
            </a:r>
            <a:r>
              <a:rPr lang="en-US" sz="2400" dirty="0"/>
              <a:t>;</a:t>
            </a:r>
          </a:p>
          <a:p>
            <a:pPr marL="0" lvl="0" indent="0">
              <a:lnSpc>
                <a:spcPct val="100000"/>
              </a:lnSpc>
              <a:spcBef>
                <a:spcPts val="0"/>
              </a:spcBef>
              <a:buNone/>
            </a:pPr>
            <a:r>
              <a:rPr 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unique data</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800" dirty="0"/>
              <a:t>string flip(string &amp;&amp; name)</a:t>
            </a:r>
          </a:p>
          <a:p>
            <a:pPr marL="0" lvl="0" indent="0">
              <a:lnSpc>
                <a:spcPct val="100000"/>
              </a:lnSpc>
              <a:spcBef>
                <a:spcPts val="0"/>
              </a:spcBef>
              <a:buNone/>
            </a:pPr>
            <a:r>
              <a:rPr lang="en-US" sz="2800" dirty="0"/>
              <a:t>{</a:t>
            </a:r>
          </a:p>
          <a:p>
            <a:pPr marL="0" lvl="0" indent="0">
              <a:lnSpc>
                <a:spcPct val="100000"/>
              </a:lnSpc>
              <a:spcBef>
                <a:spcPts val="0"/>
              </a:spcBef>
              <a:buNone/>
            </a:pPr>
            <a:r>
              <a:rPr lang="en-US" sz="2800" dirty="0"/>
              <a:t>    </a:t>
            </a:r>
            <a:r>
              <a:rPr lang="en-US" sz="2800" dirty="0" err="1"/>
              <a:t>cout</a:t>
            </a:r>
            <a:r>
              <a:rPr lang="en-US" sz="2800" dirty="0"/>
              <a:t> &lt;&lt; </a:t>
            </a:r>
            <a:r>
              <a:rPr lang="en-US" sz="2800" dirty="0" err="1"/>
              <a:t>this_thread</a:t>
            </a:r>
            <a:r>
              <a:rPr lang="en-US" sz="2800" dirty="0"/>
              <a:t>::</a:t>
            </a:r>
            <a:r>
              <a:rPr lang="en-US" sz="2800" dirty="0" err="1"/>
              <a:t>get_id</a:t>
            </a:r>
            <a:r>
              <a:rPr lang="en-US" sz="2800" dirty="0"/>
              <a:t>() &lt;&lt; </a:t>
            </a:r>
            <a:r>
              <a:rPr lang="en-US" sz="2800" dirty="0" err="1"/>
              <a:t>endl</a:t>
            </a:r>
            <a:r>
              <a:rPr lang="en-US" sz="2800" dirty="0"/>
              <a:t>;</a:t>
            </a:r>
          </a:p>
          <a:p>
            <a:pPr marL="0" lvl="0" indent="0">
              <a:lnSpc>
                <a:spcPct val="100000"/>
              </a:lnSpc>
              <a:spcBef>
                <a:spcPts val="0"/>
              </a:spcBef>
              <a:buNone/>
            </a:pPr>
            <a:r>
              <a:rPr lang="en-US" sz="2800" dirty="0"/>
              <a:t>    reverse(begin(name), end(name));</a:t>
            </a:r>
          </a:p>
          <a:p>
            <a:pPr marL="0" lvl="0" indent="0">
              <a:lnSpc>
                <a:spcPct val="100000"/>
              </a:lnSpc>
              <a:spcBef>
                <a:spcPts val="0"/>
              </a:spcBef>
              <a:buNone/>
            </a:pPr>
            <a:r>
              <a:rPr lang="en-US" sz="2800" dirty="0"/>
              <a:t>    return name;</a:t>
            </a:r>
          </a:p>
          <a:p>
            <a:pPr marL="0" lvl="0" indent="0">
              <a:lnSpc>
                <a:spcPct val="100000"/>
              </a:lnSpc>
              <a:spcBef>
                <a:spcPts val="0"/>
              </a:spcBef>
              <a:buNone/>
            </a:pP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name ownership transferred to flip tasks</a:t>
            </a:r>
          </a:p>
          <a:p>
            <a:pPr marL="0" lvl="0" indent="0">
              <a:lnSpc>
                <a:spcPct val="100000"/>
              </a:lnSpc>
              <a:spcBef>
                <a:spcPts val="0"/>
              </a:spcBef>
              <a:buNone/>
            </a:pPr>
            <a:r>
              <a:rPr lang="en-US" sz="2800" dirty="0"/>
              <a:t>// name[s] empty in main after moving</a:t>
            </a:r>
          </a:p>
          <a:p>
            <a:pPr marL="0" lvl="0" indent="0">
              <a:lnSpc>
                <a:spcPct val="100000"/>
              </a:lnSpc>
              <a:spcBef>
                <a:spcPts val="0"/>
              </a:spcBef>
              <a:buNone/>
            </a:pPr>
            <a:r>
              <a:rPr lang="en-US" sz="2800" dirty="0"/>
              <a:t>// avoids races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p</a:t>
            </a:r>
            <a:r>
              <a:rPr lang="en-US" dirty="0" smtClean="0"/>
              <a:t>rojects</a:t>
            </a:r>
            <a:endParaRPr lang="en-US" dirty="0"/>
          </a:p>
        </p:txBody>
      </p:sp>
      <p:sp>
        <p:nvSpPr>
          <p:cNvPr id="3" name="Text Placeholder 2"/>
          <p:cNvSpPr txBox="1">
            <a:spLocks noGrp="1"/>
          </p:cNvSpPr>
          <p:nvPr>
            <p:ph idx="1"/>
          </p:nvPr>
        </p:nvSpPr>
        <p:spPr/>
        <p:txBody>
          <a:bodyPr>
            <a:normAutofit/>
          </a:bodyPr>
          <a:lstStyle/>
          <a:p>
            <a:pPr marL="0" lvl="0" indent="0">
              <a:buNone/>
            </a:pPr>
            <a:r>
              <a:rPr lang="en-US" sz="3200" dirty="0"/>
              <a:t>Folly</a:t>
            </a:r>
          </a:p>
          <a:p>
            <a:pPr marL="0" lvl="0" indent="0">
              <a:buNone/>
            </a:pPr>
            <a:r>
              <a:rPr lang="en-US" sz="3200" dirty="0">
                <a:solidFill>
                  <a:srgbClr val="FFFFFF"/>
                </a:solidFill>
              </a:rPr>
              <a:t>http://github.com/facebook/folly</a:t>
            </a:r>
          </a:p>
          <a:p>
            <a:pPr marL="0" lvl="0" indent="0">
              <a:buNone/>
            </a:pPr>
            <a:endParaRPr lang="en-US" sz="3200" dirty="0">
              <a:solidFill>
                <a:srgbClr val="FFFFFF"/>
              </a:solidFill>
            </a:endParaRPr>
          </a:p>
          <a:p>
            <a:pPr marL="0" lvl="0" indent="0">
              <a:buNone/>
            </a:pPr>
            <a:r>
              <a:rPr lang="en-US" sz="3200" dirty="0">
                <a:solidFill>
                  <a:srgbClr val="FFFFFF"/>
                </a:solidFill>
              </a:rPr>
              <a:t>Casablanca</a:t>
            </a:r>
          </a:p>
          <a:p>
            <a:pPr marL="0" lvl="0" indent="0">
              <a:buNone/>
            </a:pPr>
            <a:r>
              <a:rPr lang="en-US" sz="3200" dirty="0"/>
              <a:t>http://casablanca.codeplex.com</a:t>
            </a:r>
          </a:p>
          <a:p>
            <a:pPr marL="0" lvl="0" indent="0">
              <a:buNone/>
            </a:pPr>
            <a:endParaRPr lang="en-US" sz="3200" dirty="0"/>
          </a:p>
          <a:p>
            <a:pPr marL="0" lvl="0" indent="0">
              <a:buNone/>
            </a:pPr>
            <a:r>
              <a:rPr lang="en-US" sz="3200" dirty="0"/>
              <a:t>Cinder</a:t>
            </a:r>
          </a:p>
          <a:p>
            <a:pPr marL="0" lvl="0" indent="0">
              <a:buNone/>
            </a:pPr>
            <a:r>
              <a:rPr lang="en-US" sz="3200" dirty="0"/>
              <a:t>http://libcinder.org</a:t>
            </a:r>
          </a:p>
        </p:txBody>
      </p:sp>
      <p:pic>
        <p:nvPicPr>
          <p:cNvPr id="4" name="Picture 3"/>
          <p:cNvPicPr>
            <a:picLocks noChangeAspect="1"/>
          </p:cNvPicPr>
          <p:nvPr/>
        </p:nvPicPr>
        <p:blipFill>
          <a:blip r:embed="rId3">
            <a:alphaModFix/>
            <a:lum/>
          </a:blip>
          <a:srcRect/>
          <a:stretch>
            <a:fillRect/>
          </a:stretch>
        </p:blipFill>
        <p:spPr>
          <a:xfrm>
            <a:off x="6635162" y="1515518"/>
            <a:ext cx="2749464" cy="27494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 </a:t>
            </a:r>
            <a:r>
              <a:rPr lang="en-US" dirty="0" smtClean="0"/>
              <a:t>books</a:t>
            </a:r>
            <a:endParaRPr lang="en-US" dirty="0"/>
          </a:p>
        </p:txBody>
      </p:sp>
      <p:sp>
        <p:nvSpPr>
          <p:cNvPr id="3" name="Text Placeholder 2"/>
          <p:cNvSpPr txBox="1">
            <a:spLocks noGrp="1"/>
          </p:cNvSpPr>
          <p:nvPr>
            <p:ph idx="1"/>
          </p:nvPr>
        </p:nvSpPr>
        <p:spPr/>
        <p:txBody>
          <a:bodyPr>
            <a:normAutofit/>
          </a:bodyPr>
          <a:lstStyle/>
          <a:p>
            <a:pPr marL="0" lvl="0" indent="0">
              <a:buNone/>
            </a:pPr>
            <a:r>
              <a:rPr lang="en-US" sz="3200" dirty="0"/>
              <a:t>C++ Concurrency in Action</a:t>
            </a:r>
          </a:p>
          <a:p>
            <a:pPr marL="0" lvl="0" indent="0">
              <a:buNone/>
            </a:pPr>
            <a:r>
              <a:rPr lang="en-US" sz="3200" dirty="0"/>
              <a:t>by Anthony Williams</a:t>
            </a:r>
          </a:p>
          <a:p>
            <a:pPr marL="0" lvl="0" indent="0">
              <a:buNone/>
            </a:pPr>
            <a:endParaRPr lang="en-US" sz="3200" dirty="0"/>
          </a:p>
          <a:p>
            <a:pPr marL="0" lvl="0" indent="0">
              <a:buNone/>
            </a:pPr>
            <a:r>
              <a:rPr lang="en-US" sz="3200" dirty="0"/>
              <a:t>Effective C++ series</a:t>
            </a:r>
          </a:p>
          <a:p>
            <a:pPr marL="0" lvl="0" indent="0">
              <a:buNone/>
            </a:pPr>
            <a:r>
              <a:rPr lang="en-US" sz="3200" dirty="0"/>
              <a:t>by Scott Meyers</a:t>
            </a:r>
          </a:p>
          <a:p>
            <a:pPr marL="0" lvl="0" indent="0">
              <a:buNone/>
            </a:pPr>
            <a:endParaRPr lang="en-US" sz="3200" dirty="0"/>
          </a:p>
          <a:p>
            <a:pPr marL="0" lvl="0" indent="0">
              <a:buNone/>
            </a:pPr>
            <a:r>
              <a:rPr lang="en-US" sz="3200" dirty="0"/>
              <a:t>Exceptional C++ series</a:t>
            </a:r>
          </a:p>
          <a:p>
            <a:pPr marL="0" lvl="0" indent="0">
              <a:buNone/>
            </a:pPr>
            <a:r>
              <a:rPr lang="en-US" sz="3200" dirty="0"/>
              <a:t>by Herb Sutter</a:t>
            </a:r>
          </a:p>
          <a:p>
            <a:pPr marL="0" lvl="0" indent="0" algn="l">
              <a:buNone/>
            </a:pPr>
            <a:endParaRPr lang="en-US" sz="3200" dirty="0"/>
          </a:p>
        </p:txBody>
      </p:sp>
      <p:pic>
        <p:nvPicPr>
          <p:cNvPr id="4" name="Picture Placeholder 3"/>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5973089" y="2013259"/>
            <a:ext cx="3411537" cy="4385008"/>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c</a:t>
            </a:r>
            <a:r>
              <a:rPr lang="en-US" dirty="0" smtClean="0"/>
              <a:t>redits</a:t>
            </a:r>
            <a:endParaRPr lang="en-US" dirty="0"/>
          </a:p>
        </p:txBody>
      </p:sp>
      <p:sp>
        <p:nvSpPr>
          <p:cNvPr id="3" name="Text Placeholder 2"/>
          <p:cNvSpPr txBox="1">
            <a:spLocks noGrp="1"/>
          </p:cNvSpPr>
          <p:nvPr>
            <p:ph idx="1"/>
          </p:nvPr>
        </p:nvSpPr>
        <p:spPr/>
        <p:txBody>
          <a:bodyPr>
            <a:noAutofit/>
          </a:bodyPr>
          <a:lstStyle/>
          <a:p>
            <a:pPr marL="0" lvl="0" indent="0">
              <a:buNone/>
            </a:pPr>
            <a:r>
              <a:rPr lang="en-US" sz="3000" dirty="0" smtClean="0">
                <a:solidFill>
                  <a:srgbClr val="FFFFFF"/>
                </a:solidFill>
              </a:rPr>
              <a:t>Elements of Modern C++ Style</a:t>
            </a:r>
          </a:p>
          <a:p>
            <a:pPr marL="0" lvl="0" indent="0">
              <a:buNone/>
            </a:pPr>
            <a:r>
              <a:rPr lang="en-US" sz="3000" dirty="0" smtClean="0">
                <a:solidFill>
                  <a:srgbClr val="FFFFFF"/>
                </a:solidFill>
              </a:rPr>
              <a:t>by Herb Sutter</a:t>
            </a:r>
          </a:p>
          <a:p>
            <a:pPr marL="0" lvl="0" indent="0">
              <a:buNone/>
            </a:pPr>
            <a:r>
              <a:rPr lang="en-US" sz="3000" dirty="0" smtClean="0">
                <a:solidFill>
                  <a:srgbClr val="FFFFFF"/>
                </a:solidFill>
              </a:rPr>
              <a:t>http://herbsutter.com/elements-of-modern-c-style</a:t>
            </a:r>
            <a:endParaRPr lang="en-US" sz="3000" dirty="0" smtClean="0">
              <a:solidFill>
                <a:srgbClr val="FFFFFF"/>
              </a:solidFill>
              <a:hlinkClick r:id="rId3"/>
            </a:endParaRPr>
          </a:p>
          <a:p>
            <a:pPr lvl="0"/>
            <a:endParaRPr lang="en-US" sz="3000" dirty="0" smtClean="0">
              <a:solidFill>
                <a:srgbClr val="FFFFFF"/>
              </a:solidFill>
            </a:endParaRPr>
          </a:p>
          <a:p>
            <a:pPr marL="0" lvl="0" indent="0">
              <a:buNone/>
            </a:pPr>
            <a:r>
              <a:rPr lang="en-US" sz="3000" dirty="0" smtClean="0">
                <a:solidFill>
                  <a:srgbClr val="FFFFFF"/>
                </a:solidFill>
              </a:rPr>
              <a:t>C++11 Concurrency</a:t>
            </a:r>
          </a:p>
          <a:p>
            <a:pPr marL="0" lvl="0" indent="0">
              <a:buNone/>
            </a:pPr>
            <a:r>
              <a:rPr lang="en-US" sz="3000" dirty="0" smtClean="0">
                <a:solidFill>
                  <a:srgbClr val="FFFFFF"/>
                </a:solidFill>
              </a:rPr>
              <a:t>9 part video series by </a:t>
            </a:r>
            <a:r>
              <a:rPr lang="en-US" sz="3000" dirty="0" err="1" smtClean="0">
                <a:solidFill>
                  <a:srgbClr val="FFFFFF"/>
                </a:solidFill>
              </a:rPr>
              <a:t>Bartosz</a:t>
            </a:r>
            <a:r>
              <a:rPr lang="en-US" sz="3000" dirty="0" smtClean="0">
                <a:solidFill>
                  <a:srgbClr val="FFFFFF"/>
                </a:solidFill>
              </a:rPr>
              <a:t> </a:t>
            </a:r>
            <a:r>
              <a:rPr lang="en-US" sz="3000" dirty="0" err="1" smtClean="0">
                <a:solidFill>
                  <a:srgbClr val="FFFFFF"/>
                </a:solidFill>
              </a:rPr>
              <a:t>Milewski</a:t>
            </a:r>
            <a:endParaRPr lang="en-US" sz="3000" dirty="0" smtClean="0">
              <a:solidFill>
                <a:srgbClr val="FFFFFF"/>
              </a:solidFill>
            </a:endParaRPr>
          </a:p>
          <a:p>
            <a:pPr marL="0" lvl="0" indent="0">
              <a:buNone/>
            </a:pPr>
            <a:r>
              <a:rPr lang="en-US" sz="3000" dirty="0" smtClean="0">
                <a:solidFill>
                  <a:srgbClr val="FFFFFF"/>
                </a:solidFill>
              </a:rPr>
              <a:t>http://www.youtube.com/watch?v=80ifzK3b8QQ&amp;list</a:t>
            </a:r>
            <a:endParaRPr lang="en-US" sz="30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cs typeface="Arial" panose="020B0604020202020204" pitchFamily="34" charset="0"/>
              </a:rPr>
              <a:t>w</a:t>
            </a:r>
            <a:r>
              <a:rPr lang="en-US" dirty="0" smtClean="0">
                <a:cs typeface="Arial" panose="020B0604020202020204" pitchFamily="34" charset="0"/>
              </a:rPr>
              <a:t>elcome </a:t>
            </a:r>
            <a:r>
              <a:rPr lang="en-US" dirty="0">
                <a:cs typeface="Arial" panose="020B0604020202020204" pitchFamily="34" charset="0"/>
              </a:rPr>
              <a:t>b</a:t>
            </a:r>
            <a:r>
              <a:rPr lang="en-US" dirty="0" smtClean="0">
                <a:cs typeface="Arial" panose="020B0604020202020204" pitchFamily="34" charset="0"/>
              </a:rPr>
              <a:t>ack</a:t>
            </a:r>
            <a:endParaRPr lang="en-US" dirty="0">
              <a:cs typeface="Arial" panose="020B0604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150" y="2228585"/>
            <a:ext cx="8693150" cy="436774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3" name="Title 2"/>
          <p:cNvSpPr txBox="1">
            <a:spLocks noGrp="1"/>
          </p:cNvSpPr>
          <p:nvPr>
            <p:ph type="title"/>
          </p:nvPr>
        </p:nvSpPr>
        <p:spPr>
          <a:xfrm>
            <a:off x="692825" y="751591"/>
            <a:ext cx="8691801" cy="763927"/>
          </a:xfrm>
        </p:spPr>
        <p:txBody>
          <a:bodyPr>
            <a:spAutoFit/>
          </a:bodyPr>
          <a:lstStyle/>
          <a:p>
            <a:pPr lvl="0" algn="ctr"/>
            <a:r>
              <a:rPr lang="en-US" dirty="0"/>
              <a:t>s</a:t>
            </a:r>
            <a:r>
              <a:rPr lang="en-US" dirty="0" smtClean="0"/>
              <a:t>tandards</a:t>
            </a:r>
            <a:endParaRPr lang="en-US" dirty="0"/>
          </a:p>
        </p:txBody>
      </p:sp>
      <p:sp>
        <p:nvSpPr>
          <p:cNvPr id="2" name="Subtitle 1"/>
          <p:cNvSpPr txBox="1">
            <a:spLocks noGrp="1"/>
          </p:cNvSpPr>
          <p:nvPr>
            <p:ph idx="1"/>
          </p:nvPr>
        </p:nvSpPr>
        <p:spPr>
          <a:xfrm>
            <a:off x="692825" y="2396601"/>
            <a:ext cx="8691801" cy="4031873"/>
          </a:xfrm>
        </p:spPr>
        <p:txBody>
          <a:bodyPr anchor="ctr">
            <a:spAutoFit/>
          </a:bodyPr>
          <a:lstStyle/>
          <a:p>
            <a:pPr marL="0" lvl="0" indent="0" algn="ctr">
              <a:lnSpc>
                <a:spcPct val="100000"/>
              </a:lnSpc>
              <a:spcBef>
                <a:spcPts val="0"/>
              </a:spcBef>
              <a:buNone/>
            </a:pPr>
            <a:r>
              <a:rPr lang="en-US" sz="3600" b="1" dirty="0"/>
              <a:t>C++98</a:t>
            </a:r>
          </a:p>
          <a:p>
            <a:pPr marL="0" lvl="0" indent="0" algn="ctr">
              <a:lnSpc>
                <a:spcPct val="100000"/>
              </a:lnSpc>
              <a:spcBef>
                <a:spcPts val="0"/>
              </a:spcBef>
              <a:buNone/>
            </a:pPr>
            <a:endParaRPr lang="en-US" sz="4400" b="1" dirty="0"/>
          </a:p>
          <a:p>
            <a:pPr marL="0" lvl="0" indent="0" algn="ctr">
              <a:lnSpc>
                <a:spcPct val="100000"/>
              </a:lnSpc>
              <a:spcBef>
                <a:spcPts val="0"/>
              </a:spcBef>
              <a:buNone/>
            </a:pPr>
            <a:r>
              <a:rPr lang="en-US" sz="2800" dirty="0"/>
              <a:t>C++03</a:t>
            </a:r>
          </a:p>
          <a:p>
            <a:pPr marL="0" lvl="0" indent="0" algn="ctr">
              <a:lnSpc>
                <a:spcPct val="100000"/>
              </a:lnSpc>
              <a:spcBef>
                <a:spcPts val="0"/>
              </a:spcBef>
              <a:buNone/>
            </a:pPr>
            <a:endParaRPr lang="en-US" sz="4000" dirty="0"/>
          </a:p>
          <a:p>
            <a:pPr marL="0" lvl="0" indent="0" algn="ctr">
              <a:lnSpc>
                <a:spcPct val="100000"/>
              </a:lnSpc>
              <a:spcBef>
                <a:spcPts val="0"/>
              </a:spcBef>
              <a:buNone/>
            </a:pPr>
            <a:r>
              <a:rPr lang="en-US" sz="3600" b="1" dirty="0"/>
              <a:t>C++0x == C++11</a:t>
            </a:r>
          </a:p>
          <a:p>
            <a:pPr marL="0" lvl="0" indent="0" algn="ctr">
              <a:lnSpc>
                <a:spcPct val="100000"/>
              </a:lnSpc>
              <a:spcBef>
                <a:spcPts val="0"/>
              </a:spcBef>
              <a:buNone/>
            </a:pPr>
            <a:endParaRPr lang="en-US" sz="4400" b="1" dirty="0"/>
          </a:p>
          <a:p>
            <a:pPr marL="0" lvl="0" indent="0" algn="ctr">
              <a:lnSpc>
                <a:spcPct val="100000"/>
              </a:lnSpc>
              <a:spcBef>
                <a:spcPts val="0"/>
              </a:spcBef>
              <a:buNone/>
            </a:pPr>
            <a:r>
              <a:rPr lang="en-US" sz="2800" dirty="0"/>
              <a:t>C++0y == C++14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c</a:t>
            </a:r>
            <a:r>
              <a:rPr lang="en-US" dirty="0" smtClean="0"/>
              <a:t>ompilers</a:t>
            </a:r>
            <a:endParaRPr lang="en-US" dirty="0"/>
          </a:p>
        </p:txBody>
      </p:sp>
      <p:sp>
        <p:nvSpPr>
          <p:cNvPr id="3" name="Text Placeholder 2"/>
          <p:cNvSpPr txBox="1">
            <a:spLocks noGrp="1"/>
          </p:cNvSpPr>
          <p:nvPr>
            <p:ph idx="1"/>
          </p:nvPr>
        </p:nvSpPr>
        <p:spPr/>
        <p:txBody>
          <a:bodyPr/>
          <a:lstStyle/>
          <a:p>
            <a:pPr marL="0" lvl="0" indent="0">
              <a:buNone/>
            </a:pPr>
            <a:endParaRPr lang="en-US" sz="4000" dirty="0"/>
          </a:p>
          <a:p>
            <a:pPr marL="0" lvl="0" indent="0" algn="l">
              <a:buNone/>
            </a:pPr>
            <a:r>
              <a:rPr lang="en-US" dirty="0"/>
              <a:t>clang</a:t>
            </a:r>
          </a:p>
          <a:p>
            <a:pPr marL="0" lvl="0" indent="0" algn="l">
              <a:buNone/>
            </a:pPr>
            <a:r>
              <a:rPr lang="en-US" dirty="0" err="1"/>
              <a:t>gcc</a:t>
            </a:r>
            <a:endParaRPr lang="en-US" dirty="0"/>
          </a:p>
          <a:p>
            <a:pPr marL="0" lvl="0" indent="0" algn="l">
              <a:buNone/>
            </a:pPr>
            <a:r>
              <a:rPr lang="en-US" dirty="0"/>
              <a:t>Visual C++</a:t>
            </a:r>
          </a:p>
          <a:p>
            <a:pPr marL="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a:bodyPr>
          <a:lstStyle/>
          <a:p>
            <a:pPr marL="0" lvl="0" indent="0">
              <a:buNone/>
            </a:pPr>
            <a:r>
              <a:rPr lang="en-US" sz="3600" dirty="0"/>
              <a:t>… by and large I think it’s a bad </a:t>
            </a:r>
            <a:r>
              <a:rPr lang="en-US" sz="3600" dirty="0" smtClean="0"/>
              <a:t>language.  It </a:t>
            </a:r>
            <a:r>
              <a:rPr lang="en-US" sz="3600" dirty="0"/>
              <a:t>does a lot of things half well and it’s just a garbage heap of ideas that are mutually </a:t>
            </a:r>
            <a:r>
              <a:rPr lang="en-US" sz="3600" dirty="0" smtClean="0"/>
              <a:t>exclusive.  Everybody </a:t>
            </a:r>
            <a:r>
              <a:rPr lang="en-US" sz="3600" dirty="0"/>
              <a:t>I know, whether it’s personal or corporate, selects a subset and these subsets are different.</a:t>
            </a:r>
          </a:p>
          <a:p>
            <a:pPr marL="0" lvl="0" indent="0">
              <a:buNone/>
            </a:pPr>
            <a:endParaRPr lang="en-US" sz="3600" dirty="0"/>
          </a:p>
          <a:p>
            <a:pPr marL="0" lvl="0" indent="0">
              <a:buNone/>
            </a:pPr>
            <a:r>
              <a:rPr lang="en-US" sz="3600" dirty="0"/>
              <a:t>-Ken Thompson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W</a:t>
            </a:r>
            <a:r>
              <a:rPr lang="en-US" dirty="0" smtClean="0"/>
              <a:t>hy</a:t>
            </a:r>
            <a:r>
              <a:rPr lang="en-US" dirty="0"/>
              <a:t>?</a:t>
            </a:r>
            <a:r>
              <a:rPr lang="en-US" dirty="0">
                <a:solidFill>
                  <a:schemeClr val="bg1"/>
                </a:solidFill>
              </a:rPr>
              <a:t>              </a:t>
            </a:r>
          </a:p>
        </p:txBody>
      </p:sp>
      <p:sp>
        <p:nvSpPr>
          <p:cNvPr id="3" name="Text Placeholder 2"/>
          <p:cNvSpPr txBox="1">
            <a:spLocks noGrp="1"/>
          </p:cNvSpPr>
          <p:nvPr>
            <p:ph idx="1"/>
          </p:nvPr>
        </p:nvSpPr>
        <p:spPr/>
        <p:txBody>
          <a:bodyPr/>
          <a:lstStyle/>
          <a:p>
            <a:pPr marL="0" lvl="0" indent="0">
              <a:buNone/>
            </a:pPr>
            <a:r>
              <a:rPr lang="en-US" sz="3600" dirty="0"/>
              <a:t>classes</a:t>
            </a:r>
          </a:p>
          <a:p>
            <a:pPr marL="0" lvl="0" indent="0">
              <a:buNone/>
            </a:pPr>
            <a:r>
              <a:rPr lang="en-US" sz="3600" dirty="0"/>
              <a:t>templates</a:t>
            </a:r>
          </a:p>
          <a:p>
            <a:pPr marL="0" lvl="0" indent="0">
              <a:buNone/>
            </a:pPr>
            <a:r>
              <a:rPr lang="en-US" sz="3600" dirty="0"/>
              <a:t>cross-platform</a:t>
            </a:r>
          </a:p>
          <a:p>
            <a:pPr marL="0" lvl="0" indent="0">
              <a:buNone/>
            </a:pPr>
            <a:r>
              <a:rPr lang="en-US" sz="3600" dirty="0"/>
              <a:t>threads</a:t>
            </a:r>
          </a:p>
          <a:p>
            <a:pPr marL="0" lvl="0" indent="0">
              <a:buNone/>
            </a:pPr>
            <a:r>
              <a:rPr lang="en-US" sz="3600" dirty="0"/>
              <a:t>r</a:t>
            </a:r>
            <a:r>
              <a:rPr lang="en-US" sz="3600" dirty="0" smtClean="0"/>
              <a:t>eal-time</a:t>
            </a:r>
            <a:endParaRPr lang="en-US" sz="3600" dirty="0"/>
          </a:p>
          <a:p>
            <a:pPr marL="0" lvl="0" indent="0">
              <a:buNone/>
            </a:pPr>
            <a:r>
              <a:rPr lang="en-US" sz="3600" dirty="0"/>
              <a:t>native</a:t>
            </a:r>
          </a:p>
          <a:p>
            <a:pPr marL="0" lvl="0" indent="0">
              <a:buNone/>
            </a:pPr>
            <a:r>
              <a:rPr lang="en-US" sz="3600" dirty="0"/>
              <a:t>legacy code</a:t>
            </a:r>
          </a:p>
          <a:p>
            <a:pPr marL="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g</a:t>
            </a:r>
            <a:r>
              <a:rPr lang="en-US" dirty="0" smtClean="0"/>
              <a:t>oodies</a:t>
            </a:r>
            <a:endParaRPr lang="en-US" dirty="0"/>
          </a:p>
        </p:txBody>
      </p:sp>
      <p:sp>
        <p:nvSpPr>
          <p:cNvPr id="3" name="Text Placeholder 2"/>
          <p:cNvSpPr txBox="1">
            <a:spLocks noGrp="1"/>
          </p:cNvSpPr>
          <p:nvPr>
            <p:ph idx="1"/>
          </p:nvPr>
        </p:nvSpPr>
        <p:spPr/>
        <p:txBody>
          <a:bodyPr>
            <a:normAutofit/>
          </a:bodyPr>
          <a:lstStyle/>
          <a:p>
            <a:pPr marL="0" lvl="0" indent="0">
              <a:buNone/>
            </a:pPr>
            <a:r>
              <a:rPr lang="en-US" sz="3600" dirty="0" smtClean="0"/>
              <a:t>type </a:t>
            </a:r>
            <a:r>
              <a:rPr lang="en-US" sz="3600" dirty="0"/>
              <a:t>inference</a:t>
            </a:r>
          </a:p>
          <a:p>
            <a:pPr marL="0" lvl="0" indent="0">
              <a:buNone/>
            </a:pPr>
            <a:r>
              <a:rPr lang="en-US" sz="3600" dirty="0"/>
              <a:t>terse for loop syntax</a:t>
            </a:r>
          </a:p>
          <a:p>
            <a:pPr marL="0" lvl="0" indent="0">
              <a:buNone/>
            </a:pPr>
            <a:r>
              <a:rPr lang="en-US" sz="3600" dirty="0"/>
              <a:t>lambdas</a:t>
            </a:r>
          </a:p>
          <a:p>
            <a:pPr marL="0" lvl="0" indent="0">
              <a:buNone/>
            </a:pPr>
            <a:r>
              <a:rPr lang="en-US" sz="3600" dirty="0"/>
              <a:t>succinct container initialization</a:t>
            </a:r>
          </a:p>
          <a:p>
            <a:pPr marL="0" lvl="0" indent="0">
              <a:buNone/>
            </a:pPr>
            <a:r>
              <a:rPr lang="en-US" sz="3600" dirty="0"/>
              <a:t>no more new and delete</a:t>
            </a:r>
          </a:p>
          <a:p>
            <a:pPr marL="0" lvl="0" indent="0">
              <a:buNone/>
            </a:pPr>
            <a:r>
              <a:rPr lang="en-US" sz="3600" dirty="0"/>
              <a:t>unique data</a:t>
            </a:r>
          </a:p>
          <a:p>
            <a:pPr marL="0" lvl="0" indent="0">
              <a:buNone/>
            </a:pPr>
            <a:r>
              <a:rPr lang="en-US" sz="3600" dirty="0"/>
              <a:t>simple </a:t>
            </a:r>
            <a:r>
              <a:rPr lang="en-US" sz="3600" dirty="0" err="1"/>
              <a:t>async</a:t>
            </a:r>
            <a:r>
              <a:rPr lang="en-US" sz="3600" dirty="0"/>
              <a:t> tasks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auto</a:t>
            </a:r>
          </a:p>
        </p:txBody>
      </p:sp>
      <p:sp>
        <p:nvSpPr>
          <p:cNvPr id="3" name="Text Placeholder 2"/>
          <p:cNvSpPr txBox="1">
            <a:spLocks noGrp="1"/>
          </p:cNvSpPr>
          <p:nvPr>
            <p:ph idx="1"/>
          </p:nvPr>
        </p:nvSpPr>
        <p:spPr/>
        <p:txBody>
          <a:bodyPr>
            <a:normAutofit/>
          </a:bodyPr>
          <a:lstStyle/>
          <a:p>
            <a:pPr marL="0" lvl="0" indent="0">
              <a:lnSpc>
                <a:spcPct val="100000"/>
              </a:lnSpc>
              <a:buNone/>
            </a:pPr>
            <a:r>
              <a:rPr lang="en-US" sz="2800" dirty="0" err="1" smtClean="0"/>
              <a:t>typedef</a:t>
            </a:r>
            <a:r>
              <a:rPr lang="en-US" sz="2800" dirty="0" smtClean="0"/>
              <a:t> </a:t>
            </a:r>
            <a:r>
              <a:rPr lang="en-US" sz="2800" dirty="0" err="1"/>
              <a:t>std</a:t>
            </a:r>
            <a:r>
              <a:rPr lang="en-US" sz="2800" dirty="0"/>
              <a:t>::vector&lt;</a:t>
            </a:r>
            <a:r>
              <a:rPr lang="en-US" sz="2800" dirty="0" err="1"/>
              <a:t>std</a:t>
            </a:r>
            <a:r>
              <a:rPr lang="en-US" sz="2800" dirty="0"/>
              <a:t>::pair&lt;</a:t>
            </a:r>
            <a:r>
              <a:rPr lang="en-US" sz="2800" dirty="0" err="1"/>
              <a:t>json</a:t>
            </a:r>
            <a:r>
              <a:rPr lang="en-US" sz="2800" dirty="0"/>
              <a:t>::</a:t>
            </a:r>
            <a:r>
              <a:rPr lang="en-US" sz="2800" dirty="0" err="1"/>
              <a:t>value,json</a:t>
            </a:r>
            <a:r>
              <a:rPr lang="en-US" sz="2800" dirty="0"/>
              <a:t>::value&gt;&gt;</a:t>
            </a:r>
          </a:p>
          <a:p>
            <a:pPr marL="0" lvl="0" indent="0">
              <a:lnSpc>
                <a:spcPct val="100000"/>
              </a:lnSpc>
              <a:buNone/>
            </a:pPr>
            <a:r>
              <a:rPr lang="en-US" sz="2800" dirty="0"/>
              <a:t>   </a:t>
            </a:r>
            <a:r>
              <a:rPr lang="en-US" sz="2800" dirty="0" err="1"/>
              <a:t>element_vector</a:t>
            </a:r>
            <a:r>
              <a:rPr lang="en-US" sz="2800" dirty="0"/>
              <a:t>;</a:t>
            </a:r>
          </a:p>
          <a:p>
            <a:pPr marL="0" lvl="0" indent="0">
              <a:lnSpc>
                <a:spcPct val="100000"/>
              </a:lnSpc>
              <a:spcBef>
                <a:spcPts val="0"/>
              </a:spcBef>
              <a:buNone/>
            </a:pPr>
            <a:endParaRPr lang="en-US" sz="2800" dirty="0"/>
          </a:p>
          <a:p>
            <a:pPr marL="0" lvl="0" indent="0">
              <a:lnSpc>
                <a:spcPct val="100000"/>
              </a:lnSpc>
              <a:buNone/>
            </a:pPr>
            <a:r>
              <a:rPr lang="en-US" sz="2800" dirty="0" err="1"/>
              <a:t>json</a:t>
            </a:r>
            <a:r>
              <a:rPr lang="en-US" sz="2800" dirty="0"/>
              <a:t>::value::</a:t>
            </a:r>
            <a:r>
              <a:rPr lang="en-US" sz="2800" dirty="0" err="1"/>
              <a:t>element_vector</a:t>
            </a:r>
            <a:r>
              <a:rPr lang="en-US" sz="2800" dirty="0"/>
              <a:t> </a:t>
            </a:r>
            <a:r>
              <a:rPr lang="en-US" sz="2800" dirty="0" err="1"/>
              <a:t>m_elems</a:t>
            </a:r>
            <a:r>
              <a:rPr lang="en-US" sz="2800" dirty="0"/>
              <a:t>;</a:t>
            </a:r>
          </a:p>
          <a:p>
            <a:pPr marL="0" lvl="0" indent="0">
              <a:lnSpc>
                <a:spcPct val="100000"/>
              </a:lnSpc>
              <a:buNone/>
            </a:pPr>
            <a:endParaRPr lang="en-US" sz="2800" dirty="0"/>
          </a:p>
          <a:p>
            <a:pPr marL="0" lvl="0" indent="0">
              <a:lnSpc>
                <a:spcPct val="100000"/>
              </a:lnSpc>
              <a:buNone/>
            </a:pPr>
            <a:r>
              <a:rPr lang="en-US" sz="2800" dirty="0"/>
              <a:t>// </a:t>
            </a:r>
            <a:r>
              <a:rPr lang="en-US" sz="2800" dirty="0" err="1"/>
              <a:t>json</a:t>
            </a:r>
            <a:r>
              <a:rPr lang="en-US" sz="2800" dirty="0"/>
              <a:t>::value::</a:t>
            </a:r>
            <a:r>
              <a:rPr lang="en-US" sz="2800" dirty="0" err="1"/>
              <a:t>element_vector</a:t>
            </a:r>
            <a:r>
              <a:rPr lang="en-US" sz="2800" dirty="0"/>
              <a:t>::iterator it;</a:t>
            </a:r>
          </a:p>
          <a:p>
            <a:pPr marL="0" lvl="0" indent="0">
              <a:lnSpc>
                <a:spcPct val="100000"/>
              </a:lnSpc>
              <a:buNone/>
            </a:pPr>
            <a:r>
              <a:rPr lang="en-US" sz="2800" dirty="0"/>
              <a:t>auto it = </a:t>
            </a:r>
            <a:r>
              <a:rPr lang="en-US" sz="2800" dirty="0" err="1"/>
              <a:t>std</a:t>
            </a:r>
            <a:r>
              <a:rPr lang="en-US" sz="2800" dirty="0"/>
              <a:t>::begin(</a:t>
            </a:r>
            <a:r>
              <a:rPr lang="en-US" sz="2800" dirty="0" err="1"/>
              <a:t>m_elems</a:t>
            </a:r>
            <a:r>
              <a:rPr lang="en-US" sz="2800" dirty="0"/>
              <a:t>);</a:t>
            </a:r>
          </a:p>
          <a:p>
            <a:pPr marL="0" lvl="0" indent="0">
              <a:buNone/>
            </a:pP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18948</TotalTime>
  <Words>1021</Words>
  <Application>Microsoft Office PowerPoint</Application>
  <PresentationFormat>Custom</PresentationFormat>
  <Paragraphs>248</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DejaVu Sans</vt:lpstr>
      <vt:lpstr>DejaVu Serif Condensed</vt:lpstr>
      <vt:lpstr>Droid Sans</vt:lpstr>
      <vt:lpstr>Liberation Sans</vt:lpstr>
      <vt:lpstr>Liberation Serif</vt:lpstr>
      <vt:lpstr>Lohit Hindi</vt:lpstr>
      <vt:lpstr>Office Theme</vt:lpstr>
      <vt:lpstr>PowerPoint Presentation</vt:lpstr>
      <vt:lpstr>PowerPoint Presentation</vt:lpstr>
      <vt:lpstr>welcome back</vt:lpstr>
      <vt:lpstr>standards</vt:lpstr>
      <vt:lpstr>compilers</vt:lpstr>
      <vt:lpstr>PowerPoint Presentation</vt:lpstr>
      <vt:lpstr>Why?              </vt:lpstr>
      <vt:lpstr>goodies</vt:lpstr>
      <vt:lpstr>auto</vt:lpstr>
      <vt:lpstr>range-based for</vt:lpstr>
      <vt:lpstr>lambda types</vt:lpstr>
      <vt:lpstr>lambdas</vt:lpstr>
      <vt:lpstr>lambda as predicate</vt:lpstr>
      <vt:lpstr>lambda-friendly stl algorithms</vt:lpstr>
      <vt:lpstr>variable capture</vt:lpstr>
      <vt:lpstr>capture specification</vt:lpstr>
      <vt:lpstr>initializer lists</vt:lpstr>
      <vt:lpstr>shared_ptr</vt:lpstr>
      <vt:lpstr>weak_ptr</vt:lpstr>
      <vt:lpstr>unique_ptr</vt:lpstr>
      <vt:lpstr>rvalue references</vt:lpstr>
      <vt:lpstr>move semantics</vt:lpstr>
      <vt:lpstr>PowerPoint Presentation</vt:lpstr>
      <vt:lpstr>async</vt:lpstr>
      <vt:lpstr>unique data</vt:lpstr>
      <vt:lpstr>projects</vt:lpstr>
      <vt:lpstr> books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Vasquez</dc:creator>
  <cp:lastModifiedBy>Frank Vasquez</cp:lastModifiedBy>
  <cp:revision>304</cp:revision>
  <dcterms:created xsi:type="dcterms:W3CDTF">2013-05-18T12:44:17Z</dcterms:created>
  <dcterms:modified xsi:type="dcterms:W3CDTF">2016-02-04T06:29:42Z</dcterms:modified>
</cp:coreProperties>
</file>