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2" r:id="rId4"/>
    <p:sldId id="259" r:id="rId5"/>
    <p:sldId id="265" r:id="rId6"/>
    <p:sldId id="261" r:id="rId7"/>
    <p:sldId id="270" r:id="rId8"/>
    <p:sldId id="269" r:id="rId9"/>
    <p:sldId id="271" r:id="rId10"/>
    <p:sldId id="272" r:id="rId11"/>
    <p:sldId id="273" r:id="rId12"/>
    <p:sldId id="274" r:id="rId13"/>
    <p:sldId id="278" r:id="rId14"/>
    <p:sldId id="262" r:id="rId15"/>
    <p:sldId id="275" r:id="rId16"/>
    <p:sldId id="283" r:id="rId17"/>
    <p:sldId id="284" r:id="rId18"/>
    <p:sldId id="266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9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9.msdn.com/Blogs/Charles/YOW-2011-Simon-Peyton-Jones-and-John-Hughes-Its-Raining-Haske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Functional Programming Matters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vasquez</a:t>
            </a:r>
          </a:p>
        </p:txBody>
      </p:sp>
    </p:spTree>
    <p:extLst>
      <p:ext uri="{BB962C8B-B14F-4D97-AF65-F5344CB8AC3E}">
        <p14:creationId xmlns:p14="http://schemas.microsoft.com/office/powerpoint/2010/main" val="389117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redtree</a:t>
            </a:r>
            <a:r>
              <a:rPr lang="en-US" sz="2400" dirty="0"/>
              <a:t> f g a (node label subtrees) =</a:t>
            </a:r>
          </a:p>
          <a:p>
            <a:pPr marL="0" indent="0">
              <a:buNone/>
            </a:pPr>
            <a:r>
              <a:rPr lang="en-US" sz="2400" dirty="0"/>
              <a:t>	f label (</a:t>
            </a:r>
            <a:r>
              <a:rPr lang="en-US" sz="2400" dirty="0" err="1"/>
              <a:t>redtree</a:t>
            </a:r>
            <a:r>
              <a:rPr lang="en-US" sz="2400" dirty="0"/>
              <a:t>’ f g a subtrees)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redtree</a:t>
            </a:r>
            <a:r>
              <a:rPr lang="en-US" sz="2400" dirty="0"/>
              <a:t>’ f g a (cons subtree rest) =</a:t>
            </a:r>
          </a:p>
          <a:p>
            <a:pPr marL="0" indent="0">
              <a:buNone/>
            </a:pPr>
            <a:r>
              <a:rPr lang="en-US" sz="2400" dirty="0"/>
              <a:t>	g (</a:t>
            </a:r>
            <a:r>
              <a:rPr lang="en-US" sz="2400" dirty="0" err="1"/>
              <a:t>redtree</a:t>
            </a:r>
            <a:r>
              <a:rPr lang="en-US" sz="2400" dirty="0"/>
              <a:t> f g a subtree) (</a:t>
            </a:r>
            <a:r>
              <a:rPr lang="en-US" sz="2400" dirty="0" err="1"/>
              <a:t>redtree</a:t>
            </a:r>
            <a:r>
              <a:rPr lang="en-US" sz="2400" dirty="0"/>
              <a:t>’ f g a rest)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redtree</a:t>
            </a:r>
            <a:r>
              <a:rPr lang="en-US" sz="2400" dirty="0"/>
              <a:t>’ f g a nil = a</a:t>
            </a:r>
          </a:p>
        </p:txBody>
      </p:sp>
    </p:spTree>
    <p:extLst>
      <p:ext uri="{BB962C8B-B14F-4D97-AF65-F5344CB8AC3E}">
        <p14:creationId xmlns:p14="http://schemas.microsoft.com/office/powerpoint/2010/main" val="374279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labels = </a:t>
            </a:r>
            <a:r>
              <a:rPr lang="en-US" sz="2400" dirty="0" err="1"/>
              <a:t>redtree</a:t>
            </a:r>
            <a:r>
              <a:rPr lang="en-US" sz="2400" dirty="0"/>
              <a:t> cons append nil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	1</a:t>
            </a:r>
          </a:p>
          <a:p>
            <a:pPr marL="0" indent="0">
              <a:buNone/>
            </a:pPr>
            <a:r>
              <a:rPr lang="en-US" sz="2400" dirty="0"/>
              <a:t>		(append	(cons 2 nil)</a:t>
            </a:r>
          </a:p>
          <a:p>
            <a:pPr marL="0" indent="0">
              <a:buNone/>
            </a:pPr>
            <a:r>
              <a:rPr lang="en-US" sz="2400" dirty="0"/>
              <a:t>					(append	(cons	3</a:t>
            </a:r>
          </a:p>
          <a:p>
            <a:pPr marL="0" indent="0">
              <a:buNone/>
            </a:pPr>
            <a:r>
              <a:rPr lang="en-US" sz="2400" dirty="0"/>
              <a:t>										(append (cons 4 nil) nil))</a:t>
            </a:r>
          </a:p>
          <a:p>
            <a:pPr marL="0" indent="0">
              <a:buNone/>
            </a:pPr>
            <a:r>
              <a:rPr lang="en-US" sz="2400" dirty="0"/>
              <a:t>								nil))</a:t>
            </a:r>
          </a:p>
          <a:p>
            <a:pPr marL="0" indent="0">
              <a:buNone/>
            </a:pPr>
            <a:r>
              <a:rPr lang="en-US" sz="2400" dirty="0"/>
              <a:t>[1,2,3,4]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28" y="1332467"/>
            <a:ext cx="3325277" cy="49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9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914" y="2534052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/>
              <a:t>(f . g) x = f (g x)		(node . f) x = node (f x)</a:t>
            </a:r>
          </a:p>
          <a:p>
            <a:pPr marL="0" indent="0">
              <a:buNone/>
            </a:pPr>
            <a:r>
              <a:rPr lang="en-US" sz="2400" dirty="0" err="1"/>
              <a:t>maptree</a:t>
            </a:r>
            <a:r>
              <a:rPr lang="en-US" sz="2400" dirty="0"/>
              <a:t> f = </a:t>
            </a:r>
            <a:r>
              <a:rPr lang="en-US" sz="2400" dirty="0" err="1"/>
              <a:t>redtree</a:t>
            </a:r>
            <a:r>
              <a:rPr lang="en-US" sz="2400" dirty="0"/>
              <a:t> (node . f) cons nil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fr-FR" sz="2400" dirty="0" err="1"/>
              <a:t>node</a:t>
            </a:r>
            <a:r>
              <a:rPr lang="fr-FR" sz="2400" dirty="0"/>
              <a:t>	(f 1)</a:t>
            </a:r>
          </a:p>
          <a:p>
            <a:pPr marL="0" indent="0">
              <a:buNone/>
            </a:pPr>
            <a:r>
              <a:rPr lang="fr-FR" sz="2400" dirty="0"/>
              <a:t>		(cons	(</a:t>
            </a:r>
            <a:r>
              <a:rPr lang="fr-FR" sz="2400" dirty="0" err="1"/>
              <a:t>node</a:t>
            </a:r>
            <a:r>
              <a:rPr lang="fr-FR" sz="2400" dirty="0"/>
              <a:t> (f 2) </a:t>
            </a:r>
            <a:r>
              <a:rPr lang="fr-FR" sz="2400" dirty="0" err="1"/>
              <a:t>nil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fr-FR" sz="2400" dirty="0"/>
              <a:t>				(cons (</a:t>
            </a:r>
            <a:r>
              <a:rPr lang="fr-FR" sz="2400" dirty="0" err="1"/>
              <a:t>node</a:t>
            </a:r>
            <a:r>
              <a:rPr lang="fr-FR" sz="2400" dirty="0"/>
              <a:t>	(f 3)</a:t>
            </a:r>
          </a:p>
          <a:p>
            <a:pPr marL="0" indent="0">
              <a:buNone/>
            </a:pPr>
            <a:r>
              <a:rPr lang="fr-FR" sz="2400" dirty="0"/>
              <a:t>								(cons (</a:t>
            </a:r>
            <a:r>
              <a:rPr lang="fr-FR" sz="2400" dirty="0" err="1"/>
              <a:t>node</a:t>
            </a:r>
            <a:r>
              <a:rPr lang="fr-FR" sz="2400" dirty="0"/>
              <a:t> (f 4) </a:t>
            </a:r>
            <a:r>
              <a:rPr lang="fr-FR" sz="2400" dirty="0" err="1"/>
              <a:t>nil</a:t>
            </a:r>
            <a:r>
              <a:rPr lang="fr-FR" sz="2400" dirty="0"/>
              <a:t>) </a:t>
            </a:r>
            <a:r>
              <a:rPr lang="fr-FR" sz="2400" dirty="0" err="1"/>
              <a:t>nil</a:t>
            </a:r>
            <a:r>
              <a:rPr lang="fr-FR" sz="2400" dirty="0"/>
              <a:t>))</a:t>
            </a:r>
          </a:p>
          <a:p>
            <a:pPr marL="0" indent="0">
              <a:buNone/>
            </a:pPr>
            <a:r>
              <a:rPr lang="fr-FR" sz="2400" dirty="0"/>
              <a:t>						</a:t>
            </a:r>
            <a:r>
              <a:rPr lang="fr-FR" sz="2400" dirty="0" err="1"/>
              <a:t>nil</a:t>
            </a:r>
            <a:r>
              <a:rPr lang="fr-FR" sz="2400" dirty="0"/>
              <a:t>))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28" y="1332467"/>
            <a:ext cx="3325277" cy="49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8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Underscore</a:t>
            </a:r>
          </a:p>
          <a:p>
            <a:r>
              <a:rPr lang="en-US" sz="2400" dirty="0"/>
              <a:t>React</a:t>
            </a:r>
          </a:p>
          <a:p>
            <a:r>
              <a:rPr lang="en-US" sz="2400" dirty="0"/>
              <a:t>unidirectional dataflow</a:t>
            </a:r>
          </a:p>
          <a:p>
            <a:r>
              <a:rPr lang="en-US" sz="2400" dirty="0"/>
              <a:t>Om</a:t>
            </a:r>
          </a:p>
          <a:p>
            <a:r>
              <a:rPr lang="en-US" sz="2400" dirty="0"/>
              <a:t>Flux</a:t>
            </a:r>
          </a:p>
          <a:p>
            <a:r>
              <a:rPr lang="en-US" sz="2400" dirty="0"/>
              <a:t>Mori</a:t>
            </a:r>
          </a:p>
          <a:p>
            <a:r>
              <a:rPr lang="en-US" sz="2400" dirty="0"/>
              <a:t>Immutable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64" y="2615183"/>
            <a:ext cx="5899299" cy="39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9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Gluing programs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(g . f)</a:t>
            </a:r>
          </a:p>
          <a:p>
            <a:pPr marL="0" indent="0">
              <a:buNone/>
            </a:pPr>
            <a:r>
              <a:rPr lang="en-US" sz="2400" dirty="0"/>
              <a:t>g (f input)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“F is only started once g tries to read some input, and only runs for long enough to deliver the output g is trying to read.  Then f is suspended and g is run until it tries to read another input.  As an added bonus, if g terminates without reading all of f’s output then f is aborted.”</a:t>
            </a:r>
          </a:p>
        </p:txBody>
      </p:sp>
    </p:spTree>
    <p:extLst>
      <p:ext uri="{BB962C8B-B14F-4D97-AF65-F5344CB8AC3E}">
        <p14:creationId xmlns:p14="http://schemas.microsoft.com/office/powerpoint/2010/main" val="347929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Newton Raphson algorithm: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Start with an initial approximation a0.</a:t>
            </a:r>
          </a:p>
          <a:p>
            <a:pPr marL="0" indent="0">
              <a:buNone/>
            </a:pPr>
            <a:r>
              <a:rPr lang="en-US" sz="2400" dirty="0"/>
              <a:t>Compute better and better approximations based on previous.</a:t>
            </a:r>
          </a:p>
          <a:p>
            <a:pPr marL="0" indent="0">
              <a:buNone/>
            </a:pPr>
            <a:r>
              <a:rPr lang="en-US" sz="2400" dirty="0"/>
              <a:t>Stop when approximations differ by less than a tolerance eps.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sqrt</a:t>
            </a:r>
            <a:r>
              <a:rPr lang="en-US" sz="2400" dirty="0"/>
              <a:t> a0 eps N = within eps (repeat (next N) a0)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19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Generate a list of approximations.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repeat f a = cons a (repeat f (f a))</a:t>
            </a:r>
          </a:p>
          <a:p>
            <a:pPr marL="0" indent="0">
              <a:buNone/>
            </a:pPr>
            <a:r>
              <a:rPr lang="en-US" sz="2400" dirty="0"/>
              <a:t>[a, f a, f(f a), f(f(f a)), …]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pt-BR" sz="2400" dirty="0"/>
              <a:t>next N x = (x + N/x) / 2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repeat (next N) a0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76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“[T]</a:t>
            </a:r>
            <a:r>
              <a:rPr lang="en-US" sz="2400" i="1" dirty="0" err="1"/>
              <a:t>akes</a:t>
            </a:r>
            <a:r>
              <a:rPr lang="en-US" sz="2400" i="1" dirty="0"/>
              <a:t> a tolerance and a list of approximations and looks down the list for two successive approximations that differ by no more than the given tolerance.”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within eps (cons a (cons b rest)) =</a:t>
            </a:r>
          </a:p>
          <a:p>
            <a:pPr marL="0" indent="0">
              <a:buNone/>
            </a:pPr>
            <a:r>
              <a:rPr lang="en-US" sz="2400" dirty="0"/>
              <a:t>	= b,								if abs(a-b) &lt;= eps</a:t>
            </a:r>
          </a:p>
          <a:p>
            <a:pPr marL="0" indent="0">
              <a:buNone/>
            </a:pPr>
            <a:r>
              <a:rPr lang="en-US" sz="2400" dirty="0"/>
              <a:t>	= within eps (cons b rest),	otherwise </a:t>
            </a:r>
          </a:p>
        </p:txBody>
      </p:sp>
    </p:spTree>
    <p:extLst>
      <p:ext uri="{BB962C8B-B14F-4D97-AF65-F5344CB8AC3E}">
        <p14:creationId xmlns:p14="http://schemas.microsoft.com/office/powerpoint/2010/main" val="381642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Lisp </a:t>
            </a:r>
            <a:r>
              <a:rPr lang="en-US" sz="2400" dirty="0" err="1"/>
              <a:t>thunks</a:t>
            </a:r>
            <a:endParaRPr lang="en-US" sz="2400" dirty="0"/>
          </a:p>
          <a:p>
            <a:r>
              <a:rPr lang="en-US" sz="2400" dirty="0"/>
              <a:t>ECMAScript Harmony</a:t>
            </a:r>
          </a:p>
          <a:p>
            <a:r>
              <a:rPr lang="en-US" sz="2400" dirty="0"/>
              <a:t>yield</a:t>
            </a:r>
          </a:p>
          <a:p>
            <a:r>
              <a:rPr lang="en-US" sz="2400" dirty="0"/>
              <a:t>generators</a:t>
            </a:r>
          </a:p>
          <a:p>
            <a:r>
              <a:rPr lang="en-US" sz="2400" dirty="0" err="1"/>
              <a:t>coroutines</a:t>
            </a:r>
            <a:endParaRPr lang="en-US" sz="2400" dirty="0"/>
          </a:p>
          <a:p>
            <a:r>
              <a:rPr lang="en-US" sz="2400" dirty="0"/>
              <a:t>callback hell</a:t>
            </a:r>
          </a:p>
          <a:p>
            <a:r>
              <a:rPr lang="en-US" sz="2400" dirty="0"/>
              <a:t>Koa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6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It’s Raining Haskell</a:t>
            </a:r>
          </a:p>
          <a:p>
            <a:pPr marL="0" indent="0">
              <a:buNone/>
            </a:pPr>
            <a:r>
              <a:rPr lang="en-US" sz="2000" dirty="0"/>
              <a:t>an interview with Simon Peyton-Jones &amp; John Hughes</a:t>
            </a:r>
            <a:endParaRPr lang="en-US" sz="2000" dirty="0">
              <a:hlinkClick r:id="rId2"/>
            </a:endParaRPr>
          </a:p>
          <a:p>
            <a:pPr marL="0" indent="0">
              <a:buNone/>
            </a:pPr>
            <a:r>
              <a:rPr lang="en-US" sz="2000" dirty="0"/>
              <a:t>http://channel9.msdn.com/Blogs/Charles/YOW-2011-Simon-Peyton-Jones-and-John-Hughes-Its-Raining-Haskell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 err="1"/>
              <a:t>Erlang</a:t>
            </a:r>
            <a:r>
              <a:rPr lang="en-US" sz="2400" dirty="0"/>
              <a:t> Factory 2015 Panel Discussion</a:t>
            </a:r>
          </a:p>
          <a:p>
            <a:pPr marL="0" indent="0">
              <a:buNone/>
            </a:pPr>
            <a:r>
              <a:rPr lang="en-US" sz="2000" dirty="0"/>
              <a:t>José </a:t>
            </a:r>
            <a:r>
              <a:rPr lang="en-US" sz="2000" dirty="0" err="1"/>
              <a:t>Valim</a:t>
            </a:r>
            <a:r>
              <a:rPr lang="en-US" sz="2000" dirty="0"/>
              <a:t>, Robert </a:t>
            </a:r>
            <a:r>
              <a:rPr lang="en-US" sz="2000" dirty="0" err="1"/>
              <a:t>Virding</a:t>
            </a:r>
            <a:r>
              <a:rPr lang="en-US" sz="2000" dirty="0"/>
              <a:t>, John Hughes &amp; Guido van Rossum</a:t>
            </a:r>
          </a:p>
          <a:p>
            <a:pPr marL="0" indent="0">
              <a:buNone/>
            </a:pPr>
            <a:r>
              <a:rPr lang="en-US" sz="2000" dirty="0"/>
              <a:t>http://www.youtube.com/watch?v=oZwfi8JZ3kU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4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Who is this guy?</a:t>
            </a:r>
          </a:p>
          <a:p>
            <a:r>
              <a:rPr lang="en-US" sz="2800" dirty="0"/>
              <a:t>Misconceptions</a:t>
            </a:r>
          </a:p>
          <a:p>
            <a:r>
              <a:rPr lang="en-US" sz="2800" dirty="0"/>
              <a:t>What is this strange language?</a:t>
            </a:r>
          </a:p>
          <a:p>
            <a:r>
              <a:rPr lang="en-US" sz="2800" dirty="0"/>
              <a:t>Gluing functions together</a:t>
            </a:r>
          </a:p>
          <a:p>
            <a:r>
              <a:rPr lang="en-US" sz="2800" dirty="0"/>
              <a:t>Gluing programs together</a:t>
            </a:r>
          </a:p>
          <a:p>
            <a:r>
              <a:rPr lang="en-US" sz="2800" dirty="0"/>
              <a:t>Why now?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20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Immutability: Putting the Dream Machine to Work</a:t>
            </a:r>
          </a:p>
          <a:p>
            <a:pPr marL="0" indent="0">
              <a:buNone/>
            </a:pPr>
            <a:r>
              <a:rPr lang="en-US" sz="2000" dirty="0"/>
              <a:t>by David Nolen</a:t>
            </a:r>
          </a:p>
          <a:p>
            <a:pPr marL="0" indent="0">
              <a:buNone/>
            </a:pPr>
            <a:r>
              <a:rPr lang="en-US" sz="2000" dirty="0"/>
              <a:t>https://www.youtube.com/watch?v=SiFwRtCnxv4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Immutable Data in React &amp; Flux</a:t>
            </a:r>
          </a:p>
          <a:p>
            <a:pPr marL="0" indent="0">
              <a:buNone/>
            </a:pPr>
            <a:r>
              <a:rPr lang="en-US" sz="2000" dirty="0"/>
              <a:t>by Lee Byron</a:t>
            </a:r>
          </a:p>
          <a:p>
            <a:pPr marL="0" indent="0">
              <a:buNone/>
            </a:pPr>
            <a:r>
              <a:rPr lang="en-US" sz="2000" dirty="0"/>
              <a:t>http://www.youtube.com/watch?v=I7IdS-PbEgI</a:t>
            </a:r>
          </a:p>
        </p:txBody>
      </p:sp>
    </p:spTree>
    <p:extLst>
      <p:ext uri="{BB962C8B-B14F-4D97-AF65-F5344CB8AC3E}">
        <p14:creationId xmlns:p14="http://schemas.microsoft.com/office/powerpoint/2010/main" val="2647581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Callbacks vs </a:t>
            </a:r>
            <a:r>
              <a:rPr lang="en-US" sz="2400" dirty="0" err="1"/>
              <a:t>Coroutines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by TJ </a:t>
            </a:r>
            <a:r>
              <a:rPr lang="en-US" sz="2000" dirty="0" err="1"/>
              <a:t>Holowaychuk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http://medium.com/@tjholowaychuk/callbacks-vs-coroutines-174f1fe66127</a:t>
            </a:r>
          </a:p>
        </p:txBody>
      </p:sp>
    </p:spTree>
    <p:extLst>
      <p:ext uri="{BB962C8B-B14F-4D97-AF65-F5344CB8AC3E}">
        <p14:creationId xmlns:p14="http://schemas.microsoft.com/office/powerpoint/2010/main" val="209576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Hughes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Trinity College, Cambridge</a:t>
            </a:r>
          </a:p>
          <a:p>
            <a:pPr marL="0" indent="0">
              <a:buNone/>
            </a:pPr>
            <a:r>
              <a:rPr lang="en-US" sz="2400" dirty="0"/>
              <a:t>Oxford PhD</a:t>
            </a:r>
          </a:p>
          <a:p>
            <a:pPr marL="0" indent="0">
              <a:buNone/>
            </a:pPr>
            <a:r>
              <a:rPr lang="en-US" sz="2400" dirty="0"/>
              <a:t>Chalmers University </a:t>
            </a:r>
          </a:p>
          <a:p>
            <a:pPr marL="0" indent="0">
              <a:buNone/>
            </a:pPr>
            <a:r>
              <a:rPr lang="en-US" sz="2400" dirty="0"/>
              <a:t>Haskell</a:t>
            </a:r>
          </a:p>
          <a:p>
            <a:pPr marL="0" indent="0">
              <a:buNone/>
            </a:pPr>
            <a:r>
              <a:rPr lang="en-US" sz="2400" dirty="0" err="1"/>
              <a:t>QuickCheck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QuviQ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Erlang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2" y="2882256"/>
            <a:ext cx="3006883" cy="3365700"/>
          </a:xfrm>
        </p:spPr>
      </p:pic>
    </p:spTree>
    <p:extLst>
      <p:ext uri="{BB962C8B-B14F-4D97-AF65-F5344CB8AC3E}">
        <p14:creationId xmlns:p14="http://schemas.microsoft.com/office/powerpoint/2010/main" val="183200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is not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Omitting features can’t make a language more powerful.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Lack of side-effects cannot account for order of magnitude reduction in LOC.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goto</a:t>
            </a:r>
            <a:r>
              <a:rPr lang="en-US" sz="2400" dirty="0"/>
              <a:t> structured programming analogy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Modular programs are easier to code, extend and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6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“A chair can be made quite easily by making the parts - seat, legs, back etc. and sticking them together in the right way. But this depends on an ability to make joints and wood glue. Lacking that ability, the only way to make a chair is to carve it in one piece out of a solid block of wood, a much harder task.”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 new kinds of glue:  high-order functions &amp; 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117331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Miranda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/>
              <a:t>listof</a:t>
            </a:r>
            <a:r>
              <a:rPr lang="en-US" sz="2200" dirty="0"/>
              <a:t> X ::= nil | cons X (</a:t>
            </a:r>
            <a:r>
              <a:rPr lang="en-US" sz="2200" dirty="0" err="1"/>
              <a:t>listof</a:t>
            </a:r>
            <a:r>
              <a:rPr lang="en-US" sz="2200" dirty="0"/>
              <a:t> X)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[]				means 		nil</a:t>
            </a:r>
          </a:p>
          <a:p>
            <a:pPr marL="0" indent="0">
              <a:buNone/>
            </a:pPr>
            <a:r>
              <a:rPr lang="en-US" sz="2200" dirty="0"/>
              <a:t>[1]				means 		cons 1 nil</a:t>
            </a:r>
          </a:p>
          <a:p>
            <a:pPr marL="0" indent="0">
              <a:buNone/>
            </a:pPr>
            <a:r>
              <a:rPr lang="en-US" sz="2200" dirty="0"/>
              <a:t>[1,2,3]			means 		cons 1 (cons 2 (cons 3 nil))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sum nil = 0</a:t>
            </a:r>
          </a:p>
          <a:p>
            <a:pPr marL="0" indent="0">
              <a:buNone/>
            </a:pPr>
            <a:r>
              <a:rPr lang="pt-BR" sz="2200" dirty="0"/>
              <a:t>sum (cons num list) = num + sum list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1730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Gluing functions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reduce f 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Replaces all occurrences of cons in a list by f, and all occurrences of nil by 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copy = reduce cons nil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sum = reduce add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sum [1,2,3]</a:t>
            </a:r>
          </a:p>
          <a:p>
            <a:pPr marL="0" indent="0">
              <a:buNone/>
            </a:pPr>
            <a:r>
              <a:rPr lang="fr-FR" sz="2400" dirty="0"/>
              <a:t>cons 1 (cons 2 (cons 3 </a:t>
            </a:r>
            <a:r>
              <a:rPr lang="fr-FR" sz="2400" dirty="0" err="1"/>
              <a:t>nil</a:t>
            </a:r>
            <a:r>
              <a:rPr lang="fr-FR" sz="2400" dirty="0"/>
              <a:t>))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add 1 (add 2 (add 3 0))</a:t>
            </a:r>
          </a:p>
          <a:p>
            <a:pPr marL="0" indent="0">
              <a:buNone/>
            </a:pPr>
            <a:r>
              <a:rPr lang="en-US" sz="2400" dirty="0"/>
              <a:t>6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997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append a b = reduce cons b 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append [1,2] [3,4]</a:t>
            </a:r>
          </a:p>
          <a:p>
            <a:pPr marL="0" indent="0">
              <a:buNone/>
            </a:pPr>
            <a:r>
              <a:rPr lang="en-US" sz="2400" dirty="0"/>
              <a:t>reduce cons [3,4] [1,2]</a:t>
            </a:r>
          </a:p>
          <a:p>
            <a:pPr marL="0" indent="0">
              <a:buNone/>
            </a:pPr>
            <a:r>
              <a:rPr lang="en-US" sz="2400" dirty="0"/>
              <a:t>(reduce cons [3,4]) (cons 1 (cons 2 nil))</a:t>
            </a:r>
          </a:p>
          <a:p>
            <a:pPr marL="0" indent="0">
              <a:buNone/>
            </a:pPr>
            <a:r>
              <a:rPr lang="en-US" sz="2400" dirty="0"/>
              <a:t>cons 1 (cons 2 [3,4]))</a:t>
            </a:r>
          </a:p>
          <a:p>
            <a:pPr marL="0" indent="0">
              <a:buNone/>
            </a:pPr>
            <a:r>
              <a:rPr lang="en-US" sz="2400" dirty="0"/>
              <a:t>[1,2,3,4]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296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/>
              <a:t>treeof</a:t>
            </a:r>
            <a:r>
              <a:rPr lang="fr-FR" sz="2400" dirty="0"/>
              <a:t> X ::= </a:t>
            </a:r>
            <a:r>
              <a:rPr lang="fr-FR" sz="2400" dirty="0" err="1"/>
              <a:t>node</a:t>
            </a:r>
            <a:r>
              <a:rPr lang="fr-FR" sz="2400" dirty="0"/>
              <a:t> X (</a:t>
            </a:r>
            <a:r>
              <a:rPr lang="fr-FR" sz="2400" dirty="0" err="1"/>
              <a:t>listof</a:t>
            </a:r>
            <a:r>
              <a:rPr lang="fr-FR" sz="2400" dirty="0"/>
              <a:t> (</a:t>
            </a:r>
            <a:r>
              <a:rPr lang="fr-FR" sz="2400" dirty="0" err="1"/>
              <a:t>treeof</a:t>
            </a:r>
            <a:r>
              <a:rPr lang="fr-FR" sz="2400" dirty="0"/>
              <a:t> X))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node</a:t>
            </a:r>
            <a:r>
              <a:rPr lang="fr-FR" sz="2400" dirty="0"/>
              <a:t> 1</a:t>
            </a:r>
          </a:p>
          <a:p>
            <a:pPr marL="0" indent="0">
              <a:buNone/>
            </a:pPr>
            <a:r>
              <a:rPr lang="fr-FR" sz="2400" dirty="0"/>
              <a:t>		(cons (</a:t>
            </a:r>
            <a:r>
              <a:rPr lang="fr-FR" sz="2400" dirty="0" err="1"/>
              <a:t>node</a:t>
            </a:r>
            <a:r>
              <a:rPr lang="fr-FR" sz="2400" dirty="0"/>
              <a:t> 2 </a:t>
            </a:r>
            <a:r>
              <a:rPr lang="fr-FR" sz="2400" dirty="0" err="1"/>
              <a:t>nil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fr-FR" sz="2400" dirty="0"/>
              <a:t>				(cons (</a:t>
            </a:r>
            <a:r>
              <a:rPr lang="fr-FR" sz="2400" dirty="0" err="1"/>
              <a:t>node</a:t>
            </a:r>
            <a:r>
              <a:rPr lang="fr-FR" sz="2400" dirty="0"/>
              <a:t> 3</a:t>
            </a:r>
          </a:p>
          <a:p>
            <a:pPr marL="0" indent="0">
              <a:buNone/>
            </a:pPr>
            <a:r>
              <a:rPr lang="fr-FR" sz="2400" dirty="0"/>
              <a:t>								(cons (</a:t>
            </a:r>
            <a:r>
              <a:rPr lang="fr-FR" sz="2400" dirty="0" err="1"/>
              <a:t>node</a:t>
            </a:r>
            <a:r>
              <a:rPr lang="fr-FR" sz="2400" dirty="0"/>
              <a:t> 4 </a:t>
            </a:r>
            <a:r>
              <a:rPr lang="fr-FR" sz="2400" dirty="0" err="1"/>
              <a:t>nil</a:t>
            </a:r>
            <a:r>
              <a:rPr lang="fr-FR" sz="2400" dirty="0"/>
              <a:t>) </a:t>
            </a:r>
            <a:r>
              <a:rPr lang="fr-FR" sz="2400" dirty="0" err="1"/>
              <a:t>nil</a:t>
            </a:r>
            <a:r>
              <a:rPr lang="fr-FR" sz="2400" dirty="0"/>
              <a:t>))</a:t>
            </a:r>
          </a:p>
          <a:p>
            <a:pPr marL="0" indent="0">
              <a:buNone/>
            </a:pPr>
            <a:r>
              <a:rPr lang="fr-FR" sz="2400" dirty="0"/>
              <a:t>						</a:t>
            </a:r>
            <a:r>
              <a:rPr lang="fr-FR" sz="2400" dirty="0" err="1"/>
              <a:t>nil</a:t>
            </a:r>
            <a:r>
              <a:rPr lang="fr-FR" sz="2400" dirty="0"/>
              <a:t>))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28" y="1332467"/>
            <a:ext cx="3325277" cy="49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49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1401</TotalTime>
  <Words>652</Words>
  <Application>Microsoft Office PowerPoint</Application>
  <PresentationFormat>Widescreen</PresentationFormat>
  <Paragraphs>155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Why Functional Programming Matters</vt:lpstr>
      <vt:lpstr>Overview</vt:lpstr>
      <vt:lpstr>John Hughes</vt:lpstr>
      <vt:lpstr>Less is not more</vt:lpstr>
      <vt:lpstr>Good glue</vt:lpstr>
      <vt:lpstr>Miranda</vt:lpstr>
      <vt:lpstr>Gluing functions together</vt:lpstr>
      <vt:lpstr>Append</vt:lpstr>
      <vt:lpstr>Datatypes</vt:lpstr>
      <vt:lpstr>Reduce Tree</vt:lpstr>
      <vt:lpstr>Labels</vt:lpstr>
      <vt:lpstr>Map Tree</vt:lpstr>
      <vt:lpstr>Simplicity &amp; Performance</vt:lpstr>
      <vt:lpstr>Gluing programs together</vt:lpstr>
      <vt:lpstr>Square Roots</vt:lpstr>
      <vt:lpstr>Generator</vt:lpstr>
      <vt:lpstr>Selector</vt:lpstr>
      <vt:lpstr>Streams</vt:lpstr>
      <vt:lpstr>Credits</vt:lpstr>
      <vt:lpstr>More Credits</vt:lpstr>
      <vt:lpstr>Final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Functional Programming Matters</dc:title>
  <dc:creator>Frank Vasquez</dc:creator>
  <cp:lastModifiedBy>Frank Vasquez</cp:lastModifiedBy>
  <cp:revision>66</cp:revision>
  <dcterms:created xsi:type="dcterms:W3CDTF">2015-07-18T04:32:30Z</dcterms:created>
  <dcterms:modified xsi:type="dcterms:W3CDTF">2016-10-20T18:26:09Z</dcterms:modified>
</cp:coreProperties>
</file>