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I%C2%B2S#cite_note-Est%C3%A1ndard_I2S-1"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0b3d1e3b8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0b3d1e3b8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e9629bd5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e9629bd5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0b3d1e3b8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90b3d1e3b8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e9629bd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e9629bd5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e9629bd5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e9629bd5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e9629bd5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e9629bd5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 hace una estructura en c paraguardar la informacion</a:t>
            </a:r>
            <a:endParaRPr/>
          </a:p>
          <a:p>
            <a:pPr indent="0" lvl="0" marL="0" rtl="0" algn="l">
              <a:spcBef>
                <a:spcPts val="0"/>
              </a:spcBef>
              <a:spcAft>
                <a:spcPts val="0"/>
              </a:spcAft>
              <a:buNone/>
            </a:pPr>
            <a:r>
              <a:rPr lang="es"/>
              <a:t>init_parse-&gt;inicializa el protocolo spi, inicializa la memoria sd, y se abre el archivo dentro de la memoria para lectura</a:t>
            </a:r>
            <a:endParaRPr/>
          </a:p>
          <a:p>
            <a:pPr indent="0" lvl="0" marL="0" rtl="0" algn="l">
              <a:spcBef>
                <a:spcPts val="0"/>
              </a:spcBef>
              <a:spcAft>
                <a:spcPts val="0"/>
              </a:spcAft>
              <a:buNone/>
            </a:pPr>
            <a:r>
              <a:rPr lang="es"/>
              <a:t>parse_ header-&gt;llena la estructura con la informacion y la convierte de little endian a big endian</a:t>
            </a:r>
            <a:endParaRPr/>
          </a:p>
          <a:p>
            <a:pPr indent="0" lvl="0" marL="0" rtl="0" algn="l">
              <a:spcBef>
                <a:spcPts val="0"/>
              </a:spcBef>
              <a:spcAft>
                <a:spcPts val="0"/>
              </a:spcAft>
              <a:buNone/>
            </a:pPr>
            <a:r>
              <a:rPr lang="es"/>
              <a:t>stop_parse-&gt;cierra el archivo </a:t>
            </a:r>
            <a:endParaRPr/>
          </a:p>
          <a:p>
            <a:pPr indent="0" lvl="0" marL="0" rtl="0" algn="l">
              <a:spcBef>
                <a:spcPts val="0"/>
              </a:spcBef>
              <a:spcAft>
                <a:spcPts val="0"/>
              </a:spcAft>
              <a:buNone/>
            </a:pPr>
            <a:r>
              <a:rPr lang="es"/>
              <a:t>parse_data-&gt;se va a ir llamando a medida que se necesite enciar la informacion por i2s, se le pasa el buffer y el tamaño</a:t>
            </a:r>
            <a:endParaRPr/>
          </a:p>
          <a:p>
            <a:pPr indent="0" lvl="0" marL="0" rtl="0" algn="l">
              <a:spcBef>
                <a:spcPts val="0"/>
              </a:spcBef>
              <a:spcAft>
                <a:spcPts val="0"/>
              </a:spcAft>
              <a:buNone/>
            </a:pPr>
            <a:r>
              <a:rPr lang="es"/>
              <a:t>para esto se utilizo el protocolo i2s y los conceptos que vimos en clase sobre la memoria sd, use de base unos de los ejemplos</a:t>
            </a:r>
            <a:endParaRPr/>
          </a:p>
          <a:p>
            <a:pPr indent="0" lvl="0" marL="0" rtl="0" algn="l">
              <a:spcBef>
                <a:spcPts val="0"/>
              </a:spcBef>
              <a:spcAft>
                <a:spcPts val="0"/>
              </a:spcAft>
              <a:buNone/>
            </a:pPr>
            <a:r>
              <a:rPr lang="es"/>
              <a:t>que vimos en clase. en vez de que este todo en una sola funcion lo separe en funciones. </a:t>
            </a:r>
            <a:endParaRPr/>
          </a:p>
          <a:p>
            <a:pPr indent="0" lvl="0" marL="0" rtl="0" algn="l">
              <a:spcBef>
                <a:spcPts val="0"/>
              </a:spcBef>
              <a:spcAft>
                <a:spcPts val="0"/>
              </a:spcAft>
              <a:buNone/>
            </a:pPr>
            <a:r>
              <a:rPr lang="es"/>
              <a:t>Se utilizo un archivo de 16bit, 44.1Khz 2 canales PCM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e9629bd5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e9629bd5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
                <a:solidFill>
                  <a:schemeClr val="dk1"/>
                </a:solidFill>
              </a:rPr>
              <a:t>El bus I²S consiste de un reloj de bit, una línea de selección de palabra y la línea de datos. El protocolo I²S especifica un tipo de comunicación digital tipo PCM con parámetros bien definidos.</a:t>
            </a:r>
            <a:r>
              <a:rPr baseline="30000" lang="es" u="sng">
                <a:solidFill>
                  <a:schemeClr val="hlink"/>
                </a:solidFill>
                <a:hlinkClick r:id="rId2"/>
              </a:rPr>
              <a:t>1</a:t>
            </a:r>
            <a:r>
              <a:rPr lang="es">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a:solidFill>
                  <a:schemeClr val="dk1"/>
                </a:solidFill>
              </a:rPr>
              <a:t>El reloj de bit pulsa por cada bit discreto presente el la línea de datos. El reloj de bit operará a una frecuencia que es un múltiplo de la razón de muestreo. Este multiplicador dependerá del número de bits por canal, y del número de canales. Por ejemplo, audio de calidad CD con una razón de muestreo de 44.1 kHz, con 32 bits de precisión y 2 canales estéreo tendrá una frecuencia de reloj de bit de 2.8224 MHz (44.1 kHz * 32 * 2). El reloj de palabra permite al circuito receptor conocer si los datos que están siendo enviados pertenecen al canal 1 o al 2 ya que dos canales pueden ser enviados por la misma línea de datos. Para datos estéreo, la especificación I²S establece que la izquierda se transmite en la parte baja del ciclo del reloj de palabra, y la derecha en la parte alta. El reloj de palabra tiene un ciclo de reloj de 50%, y tiene la misma frecuencia que la razón de muestreo.</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a:solidFill>
                  <a:schemeClr val="dk1"/>
                </a:solidFill>
              </a:rPr>
              <a:t>El primer bit transmitido después de una transición del reloj de palabra es el bit menos significativo de la palabra anterior.</a:t>
            </a:r>
            <a:endParaRPr>
              <a:solidFill>
                <a:schemeClr val="dk1"/>
              </a:solidFill>
            </a:endParaRPr>
          </a:p>
          <a:p>
            <a:pPr indent="0" lvl="0" marL="0" rtl="0" algn="l">
              <a:spcBef>
                <a:spcPts val="1200"/>
              </a:spcBef>
              <a:spcAft>
                <a:spcPts val="0"/>
              </a:spcAft>
              <a:buNone/>
            </a:pPr>
            <a:r>
              <a:rPr lang="es"/>
              <a:t>en este caso se usaron 3 lineas porque la edu cia no tiene implementado el master clock. y se busco un dac tambien de 3 lineas. que voy a mostrar mas adelante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e9629bd58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e9629bd58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Cuando solicitas enviar datos por I2S, en realidad lo que haces es ingresar datos en un buffer FIFO.</a:t>
            </a:r>
            <a:endParaRPr/>
          </a:p>
          <a:p>
            <a:pPr indent="0" lvl="0" marL="0" rtl="0" algn="l">
              <a:spcBef>
                <a:spcPts val="0"/>
              </a:spcBef>
              <a:spcAft>
                <a:spcPts val="0"/>
              </a:spcAft>
              <a:buClr>
                <a:schemeClr val="dk1"/>
              </a:buClr>
              <a:buSzPts val="1100"/>
              <a:buFont typeface="Arial"/>
              <a:buNone/>
            </a:pPr>
            <a:r>
              <a:rPr lang="es"/>
              <a:t>El periférico I2S saca los datos de ese buffer FIFO a la velocidad que configuraste (o data rate) y los envía al DAC.</a:t>
            </a:r>
            <a:endParaRPr/>
          </a:p>
          <a:p>
            <a:pPr indent="0" lvl="0" marL="0" rtl="0" algn="l">
              <a:spcBef>
                <a:spcPts val="0"/>
              </a:spcBef>
              <a:spcAft>
                <a:spcPts val="0"/>
              </a:spcAft>
              <a:buClr>
                <a:schemeClr val="dk1"/>
              </a:buClr>
              <a:buSzPts val="1100"/>
              <a:buFont typeface="Arial"/>
              <a:buNone/>
            </a:pPr>
            <a:r>
              <a:rPr lang="es"/>
              <a:t>A mayor frecuencia, naturalmente los datos se consumen más rápido.</a:t>
            </a:r>
            <a:endParaRPr/>
          </a:p>
          <a:p>
            <a:pPr indent="0" lvl="0" marL="0" rtl="0" algn="l">
              <a:spcBef>
                <a:spcPts val="0"/>
              </a:spcBef>
              <a:spcAft>
                <a:spcPts val="0"/>
              </a:spcAft>
              <a:buClr>
                <a:schemeClr val="dk1"/>
              </a:buClr>
              <a:buSzPts val="1100"/>
              <a:buFont typeface="Arial"/>
              <a:buNone/>
            </a:pPr>
            <a:r>
              <a:rPr lang="es"/>
              <a:t>Entonces tu tarea sería evitar que ese buffer se vacíe, ya que en ese caso el sonido se cortaría.</a:t>
            </a:r>
            <a:endParaRPr/>
          </a:p>
          <a:p>
            <a:pPr indent="0" lvl="0" marL="0" rtl="0" algn="l">
              <a:spcBef>
                <a:spcPts val="0"/>
              </a:spcBef>
              <a:spcAft>
                <a:spcPts val="0"/>
              </a:spcAft>
              <a:buNone/>
            </a:pPr>
            <a:r>
              <a:rPr lang="es"/>
              <a:t>La función para determinar el "nivel actual de llenado del buffer" es Chip_I2S_GetTxLevel().</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1)Polling implica revisar continuamente si el buffer está casi consumido y si es así, ingresar nuevos datos.</a:t>
            </a:r>
            <a:endParaRPr/>
          </a:p>
          <a:p>
            <a:pPr indent="0" lvl="0" marL="0" rtl="0" algn="l">
              <a:spcBef>
                <a:spcPts val="0"/>
              </a:spcBef>
              <a:spcAft>
                <a:spcPts val="0"/>
              </a:spcAft>
              <a:buNone/>
            </a:pPr>
            <a:r>
              <a:rPr lang="es"/>
              <a:t>2)</a:t>
            </a:r>
            <a:r>
              <a:rPr lang="es"/>
              <a:t>Interrupción</a:t>
            </a:r>
            <a:r>
              <a:rPr lang="es"/>
              <a:t>: También es posible que, al llenar el buffer, indiques que queres que ocurra una interrupción cuando el buffer está a determinado nivel. La ventaja de esto es que no gastas ciclos del micro en chequear continuamente el nivel del buffer.</a:t>
            </a:r>
            <a:endParaRPr/>
          </a:p>
          <a:p>
            <a:pPr indent="0" lvl="0" marL="0" rtl="0" algn="l">
              <a:spcBef>
                <a:spcPts val="0"/>
              </a:spcBef>
              <a:spcAft>
                <a:spcPts val="0"/>
              </a:spcAft>
              <a:buNone/>
            </a:pPr>
            <a:r>
              <a:rPr lang="es"/>
              <a:t>3)Otra opción es reservar buffers en memoria (por ejemplo de 512 bytes) en donde vayas guardando los pedazos de sonido que queres reproducir e iniciar una transferencia DMA. Para esto indicas el buffer, el periférico destino (I2S) y a qué nivel del buffer debería generarse una interrupción para que puedas solicitar otra transferencia DMA. La ventaja de DMA es que el micro se libera de hacer la copia de datos hacia el periférico I2S.</a:t>
            </a:r>
            <a:endParaRPr/>
          </a:p>
          <a:p>
            <a:pPr indent="0" lvl="0" marL="0" rtl="0" algn="l">
              <a:spcBef>
                <a:spcPts val="0"/>
              </a:spcBef>
              <a:spcAft>
                <a:spcPts val="0"/>
              </a:spcAft>
              <a:buNone/>
            </a:pPr>
            <a:r>
              <a:rPr lang="es"/>
              <a:t>Buffer ping pong: mientras uno se </a:t>
            </a:r>
            <a:r>
              <a:rPr lang="es"/>
              <a:t>está</a:t>
            </a:r>
            <a:r>
              <a:rPr lang="es"/>
              <a:t> utilizando el otro se esta </a:t>
            </a:r>
            <a:r>
              <a:rPr lang="es"/>
              <a:t>llenando</a:t>
            </a:r>
            <a:r>
              <a:rPr lang="es"/>
              <a:t> de nuevos datos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e9629bd58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e9629bd58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e9629bd58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e9629bd58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e9629bd58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e9629bd58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AUTOLAYOUT">
    <p:bg>
      <p:bgPr>
        <a:solidFill>
          <a:srgbClr val="FFFFFF"/>
        </a:solidFill>
      </p:bgPr>
    </p:bg>
    <p:spTree>
      <p:nvGrpSpPr>
        <p:cNvPr id="124" name="Shape 124"/>
        <p:cNvGrpSpPr/>
        <p:nvPr/>
      </p:nvGrpSpPr>
      <p:grpSpPr>
        <a:xfrm>
          <a:off x="0" y="0"/>
          <a:ext cx="0" cy="0"/>
          <a:chOff x="0" y="0"/>
          <a:chExt cx="0" cy="0"/>
        </a:xfrm>
      </p:grpSpPr>
      <p:sp>
        <p:nvSpPr>
          <p:cNvPr id="125" name="Google Shape;125;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25" y="0"/>
            <a:ext cx="9144000" cy="174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rot="10800000">
            <a:off x="3991228" y="0"/>
            <a:ext cx="1727100" cy="1741500"/>
          </a:xfrm>
          <a:prstGeom prst="flowChartDelay">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rot="10800000">
            <a:off x="4431837" y="0"/>
            <a:ext cx="1727100" cy="1741500"/>
          </a:xfrm>
          <a:prstGeom prst="flowChartDelay">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rot="10800000">
            <a:off x="4856511" y="0"/>
            <a:ext cx="1727100" cy="1741500"/>
          </a:xfrm>
          <a:prstGeom prst="flowChartDelay">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txBox="1"/>
          <p:nvPr>
            <p:ph type="title"/>
          </p:nvPr>
        </p:nvSpPr>
        <p:spPr>
          <a:xfrm>
            <a:off x="324475" y="148225"/>
            <a:ext cx="3559500" cy="13737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None/>
              <a:defRPr b="1" sz="2800">
                <a:solidFill>
                  <a:schemeClr val="lt1"/>
                </a:solidFill>
              </a:defRPr>
            </a:lvl1pPr>
            <a:lvl2pPr lvl="1" algn="l">
              <a:lnSpc>
                <a:spcPct val="100000"/>
              </a:lnSpc>
              <a:spcBef>
                <a:spcPts val="0"/>
              </a:spcBef>
              <a:spcAft>
                <a:spcPts val="0"/>
              </a:spcAft>
              <a:buNone/>
              <a:defRPr b="1" sz="2800">
                <a:solidFill>
                  <a:schemeClr val="lt1"/>
                </a:solidFill>
              </a:defRPr>
            </a:lvl2pPr>
            <a:lvl3pPr lvl="2" algn="l">
              <a:lnSpc>
                <a:spcPct val="100000"/>
              </a:lnSpc>
              <a:spcBef>
                <a:spcPts val="0"/>
              </a:spcBef>
              <a:spcAft>
                <a:spcPts val="0"/>
              </a:spcAft>
              <a:buNone/>
              <a:defRPr b="1" sz="2800">
                <a:solidFill>
                  <a:schemeClr val="lt1"/>
                </a:solidFill>
              </a:defRPr>
            </a:lvl3pPr>
            <a:lvl4pPr lvl="3" algn="l">
              <a:lnSpc>
                <a:spcPct val="100000"/>
              </a:lnSpc>
              <a:spcBef>
                <a:spcPts val="0"/>
              </a:spcBef>
              <a:spcAft>
                <a:spcPts val="0"/>
              </a:spcAft>
              <a:buNone/>
              <a:defRPr b="1" sz="2800">
                <a:solidFill>
                  <a:schemeClr val="lt1"/>
                </a:solidFill>
              </a:defRPr>
            </a:lvl4pPr>
            <a:lvl5pPr lvl="4" algn="l">
              <a:lnSpc>
                <a:spcPct val="100000"/>
              </a:lnSpc>
              <a:spcBef>
                <a:spcPts val="0"/>
              </a:spcBef>
              <a:spcAft>
                <a:spcPts val="0"/>
              </a:spcAft>
              <a:buNone/>
              <a:defRPr b="1" sz="2800">
                <a:solidFill>
                  <a:schemeClr val="lt1"/>
                </a:solidFill>
              </a:defRPr>
            </a:lvl5pPr>
            <a:lvl6pPr lvl="5" algn="l">
              <a:lnSpc>
                <a:spcPct val="100000"/>
              </a:lnSpc>
              <a:spcBef>
                <a:spcPts val="0"/>
              </a:spcBef>
              <a:spcAft>
                <a:spcPts val="0"/>
              </a:spcAft>
              <a:buNone/>
              <a:defRPr b="1" sz="2800">
                <a:solidFill>
                  <a:schemeClr val="lt1"/>
                </a:solidFill>
              </a:defRPr>
            </a:lvl6pPr>
            <a:lvl7pPr lvl="6" algn="l">
              <a:lnSpc>
                <a:spcPct val="100000"/>
              </a:lnSpc>
              <a:spcBef>
                <a:spcPts val="0"/>
              </a:spcBef>
              <a:spcAft>
                <a:spcPts val="0"/>
              </a:spcAft>
              <a:buNone/>
              <a:defRPr b="1" sz="2800">
                <a:solidFill>
                  <a:schemeClr val="lt1"/>
                </a:solidFill>
              </a:defRPr>
            </a:lvl7pPr>
            <a:lvl8pPr lvl="7" algn="l">
              <a:lnSpc>
                <a:spcPct val="100000"/>
              </a:lnSpc>
              <a:spcBef>
                <a:spcPts val="0"/>
              </a:spcBef>
              <a:spcAft>
                <a:spcPts val="0"/>
              </a:spcAft>
              <a:buNone/>
              <a:defRPr b="1" sz="2800">
                <a:solidFill>
                  <a:schemeClr val="lt1"/>
                </a:solidFill>
              </a:defRPr>
            </a:lvl8pPr>
            <a:lvl9pPr lvl="8" algn="l">
              <a:lnSpc>
                <a:spcPct val="100000"/>
              </a:lnSpc>
              <a:spcBef>
                <a:spcPts val="0"/>
              </a:spcBef>
              <a:spcAft>
                <a:spcPts val="0"/>
              </a:spcAft>
              <a:buNone/>
              <a:defRPr b="1" sz="2800">
                <a:solidFill>
                  <a:schemeClr val="lt1"/>
                </a:solidFill>
              </a:defRPr>
            </a:lvl9pPr>
          </a:lstStyle>
          <a:p/>
        </p:txBody>
      </p:sp>
      <p:sp>
        <p:nvSpPr>
          <p:cNvPr id="135" name="Google Shape;135;p13"/>
          <p:cNvSpPr txBox="1"/>
          <p:nvPr>
            <p:ph idx="1" type="body"/>
          </p:nvPr>
        </p:nvSpPr>
        <p:spPr>
          <a:xfrm>
            <a:off x="324475" y="1920450"/>
            <a:ext cx="8494800" cy="27042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298450" lvl="1" marL="914400" algn="l">
              <a:lnSpc>
                <a:spcPct val="115000"/>
              </a:lnSpc>
              <a:spcBef>
                <a:spcPts val="1600"/>
              </a:spcBef>
              <a:spcAft>
                <a:spcPts val="0"/>
              </a:spcAft>
              <a:buClr>
                <a:schemeClr val="dk2"/>
              </a:buClr>
              <a:buSzPts val="1100"/>
              <a:buChar char="○"/>
              <a:defRPr sz="1400">
                <a:solidFill>
                  <a:schemeClr val="dk2"/>
                </a:solidFill>
              </a:defRPr>
            </a:lvl2pPr>
            <a:lvl3pPr indent="-298450" lvl="2" marL="1371600" algn="l">
              <a:lnSpc>
                <a:spcPct val="115000"/>
              </a:lnSpc>
              <a:spcBef>
                <a:spcPts val="1600"/>
              </a:spcBef>
              <a:spcAft>
                <a:spcPts val="0"/>
              </a:spcAft>
              <a:buClr>
                <a:schemeClr val="dk2"/>
              </a:buClr>
              <a:buSzPts val="1100"/>
              <a:buChar char="■"/>
              <a:defRPr sz="1400">
                <a:solidFill>
                  <a:schemeClr val="dk2"/>
                </a:solidFill>
              </a:defRPr>
            </a:lvl3pPr>
            <a:lvl4pPr indent="-298450" lvl="3" marL="1828800" algn="l">
              <a:lnSpc>
                <a:spcPct val="115000"/>
              </a:lnSpc>
              <a:spcBef>
                <a:spcPts val="1600"/>
              </a:spcBef>
              <a:spcAft>
                <a:spcPts val="0"/>
              </a:spcAft>
              <a:buClr>
                <a:schemeClr val="dk2"/>
              </a:buClr>
              <a:buSzPts val="1100"/>
              <a:buChar char="●"/>
              <a:defRPr sz="1400">
                <a:solidFill>
                  <a:schemeClr val="dk2"/>
                </a:solidFill>
              </a:defRPr>
            </a:lvl4pPr>
            <a:lvl5pPr indent="-298450" lvl="4" marL="2286000" algn="l">
              <a:lnSpc>
                <a:spcPct val="115000"/>
              </a:lnSpc>
              <a:spcBef>
                <a:spcPts val="1600"/>
              </a:spcBef>
              <a:spcAft>
                <a:spcPts val="0"/>
              </a:spcAft>
              <a:buClr>
                <a:schemeClr val="dk2"/>
              </a:buClr>
              <a:buSzPts val="1100"/>
              <a:buChar char="○"/>
              <a:defRPr sz="1400">
                <a:solidFill>
                  <a:schemeClr val="dk2"/>
                </a:solidFill>
              </a:defRPr>
            </a:lvl5pPr>
            <a:lvl6pPr indent="-298450" lvl="5" marL="2743200" algn="l">
              <a:lnSpc>
                <a:spcPct val="115000"/>
              </a:lnSpc>
              <a:spcBef>
                <a:spcPts val="1600"/>
              </a:spcBef>
              <a:spcAft>
                <a:spcPts val="0"/>
              </a:spcAft>
              <a:buClr>
                <a:schemeClr val="dk2"/>
              </a:buClr>
              <a:buSzPts val="1100"/>
              <a:buChar char="■"/>
              <a:defRPr sz="1400">
                <a:solidFill>
                  <a:schemeClr val="dk2"/>
                </a:solidFill>
              </a:defRPr>
            </a:lvl6pPr>
            <a:lvl7pPr indent="-298450" lvl="6" marL="3200400" algn="l">
              <a:lnSpc>
                <a:spcPct val="115000"/>
              </a:lnSpc>
              <a:spcBef>
                <a:spcPts val="1600"/>
              </a:spcBef>
              <a:spcAft>
                <a:spcPts val="0"/>
              </a:spcAft>
              <a:buClr>
                <a:schemeClr val="dk2"/>
              </a:buClr>
              <a:buSzPts val="1100"/>
              <a:buChar char="●"/>
              <a:defRPr sz="1400">
                <a:solidFill>
                  <a:schemeClr val="dk2"/>
                </a:solidFill>
              </a:defRPr>
            </a:lvl7pPr>
            <a:lvl8pPr indent="-298450" lvl="7" marL="3657600" algn="l">
              <a:lnSpc>
                <a:spcPct val="115000"/>
              </a:lnSpc>
              <a:spcBef>
                <a:spcPts val="1600"/>
              </a:spcBef>
              <a:spcAft>
                <a:spcPts val="0"/>
              </a:spcAft>
              <a:buClr>
                <a:schemeClr val="dk2"/>
              </a:buClr>
              <a:buSzPts val="1100"/>
              <a:buChar char="○"/>
              <a:defRPr sz="1400">
                <a:solidFill>
                  <a:schemeClr val="dk2"/>
                </a:solidFill>
              </a:defRPr>
            </a:lvl8pPr>
            <a:lvl9pPr indent="-298450" lvl="8" marL="4114800" algn="l">
              <a:lnSpc>
                <a:spcPct val="115000"/>
              </a:lnSpc>
              <a:spcBef>
                <a:spcPts val="1600"/>
              </a:spcBef>
              <a:spcAft>
                <a:spcPts val="1600"/>
              </a:spcAft>
              <a:buClr>
                <a:schemeClr val="dk2"/>
              </a:buClr>
              <a:buSzPts val="1100"/>
              <a:buChar char="■"/>
              <a:defRPr sz="1400">
                <a:solidFill>
                  <a:schemeClr val="dk2"/>
                </a:solidFill>
              </a:defRPr>
            </a:lvl9pPr>
          </a:lstStyle>
          <a:p/>
        </p:txBody>
      </p:sp>
      <p:sp>
        <p:nvSpPr>
          <p:cNvPr id="136" name="Google Shape;13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ctrTitle"/>
          </p:nvPr>
        </p:nvSpPr>
        <p:spPr>
          <a:xfrm>
            <a:off x="442975" y="919625"/>
            <a:ext cx="8310000" cy="109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2100"/>
              <a:t>Proyecto Final Protocolos</a:t>
            </a:r>
            <a:endParaRPr sz="2600"/>
          </a:p>
        </p:txBody>
      </p:sp>
      <p:sp>
        <p:nvSpPr>
          <p:cNvPr id="142" name="Google Shape;142;p14"/>
          <p:cNvSpPr txBox="1"/>
          <p:nvPr>
            <p:ph idx="1" type="subTitle"/>
          </p:nvPr>
        </p:nvSpPr>
        <p:spPr>
          <a:xfrm>
            <a:off x="238675" y="1788725"/>
            <a:ext cx="8251200" cy="138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600">
                <a:latin typeface="Nunito"/>
                <a:ea typeface="Nunito"/>
                <a:cs typeface="Nunito"/>
                <a:sym typeface="Nunito"/>
              </a:rPr>
              <a:t>Implementación</a:t>
            </a:r>
            <a:r>
              <a:rPr lang="es" sz="2600">
                <a:latin typeface="Nunito"/>
                <a:ea typeface="Nunito"/>
                <a:cs typeface="Nunito"/>
                <a:sym typeface="Nunito"/>
              </a:rPr>
              <a:t> del protocolo I2S.</a:t>
            </a:r>
            <a:endParaRPr sz="2600">
              <a:latin typeface="Nunito"/>
              <a:ea typeface="Nunito"/>
              <a:cs typeface="Nunito"/>
              <a:sym typeface="Nunito"/>
            </a:endParaRPr>
          </a:p>
          <a:p>
            <a:pPr indent="0" lvl="0" marL="0" rtl="0" algn="ctr">
              <a:spcBef>
                <a:spcPts val="0"/>
              </a:spcBef>
              <a:spcAft>
                <a:spcPts val="0"/>
              </a:spcAft>
              <a:buNone/>
            </a:pPr>
            <a:r>
              <a:rPr lang="es" sz="2600">
                <a:latin typeface="Nunito"/>
                <a:ea typeface="Nunito"/>
                <a:cs typeface="Nunito"/>
                <a:sym typeface="Nunito"/>
              </a:rPr>
              <a:t>Reproductor de audio digital con control de velocidad.</a:t>
            </a:r>
            <a:endParaRPr sz="2600">
              <a:latin typeface="Nunito"/>
              <a:ea typeface="Nunito"/>
              <a:cs typeface="Nunito"/>
              <a:sym typeface="Nunito"/>
            </a:endParaRPr>
          </a:p>
        </p:txBody>
      </p:sp>
      <p:sp>
        <p:nvSpPr>
          <p:cNvPr id="143" name="Google Shape;143;p14"/>
          <p:cNvSpPr txBox="1"/>
          <p:nvPr>
            <p:ph idx="1" type="subTitle"/>
          </p:nvPr>
        </p:nvSpPr>
        <p:spPr>
          <a:xfrm>
            <a:off x="3343275" y="3735075"/>
            <a:ext cx="4677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600">
                <a:latin typeface="Nunito"/>
                <a:ea typeface="Nunito"/>
                <a:cs typeface="Nunito"/>
                <a:sym typeface="Nunito"/>
              </a:rPr>
              <a:t>Director: Ing. Pablo Slavkin</a:t>
            </a:r>
            <a:endParaRPr sz="2600">
              <a:latin typeface="Nunito"/>
              <a:ea typeface="Nunito"/>
              <a:cs typeface="Nunito"/>
              <a:sym typeface="Nunito"/>
            </a:endParaRPr>
          </a:p>
        </p:txBody>
      </p:sp>
      <p:sp>
        <p:nvSpPr>
          <p:cNvPr id="144" name="Google Shape;144;p14"/>
          <p:cNvSpPr txBox="1"/>
          <p:nvPr>
            <p:ph idx="1" type="subTitle"/>
          </p:nvPr>
        </p:nvSpPr>
        <p:spPr>
          <a:xfrm>
            <a:off x="3343275" y="3277638"/>
            <a:ext cx="53511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600">
                <a:latin typeface="Nunito"/>
                <a:ea typeface="Nunito"/>
                <a:cs typeface="Nunito"/>
                <a:sym typeface="Nunito"/>
              </a:rPr>
              <a:t>Alumna: Ing. Florencia Battocchia</a:t>
            </a:r>
            <a:endParaRPr sz="2600">
              <a:latin typeface="Nunito"/>
              <a:ea typeface="Nunito"/>
              <a:cs typeface="Nunito"/>
              <a:sym typeface="Nunito"/>
            </a:endParaRPr>
          </a:p>
        </p:txBody>
      </p:sp>
      <p:pic>
        <p:nvPicPr>
          <p:cNvPr id="145" name="Google Shape;145;p14"/>
          <p:cNvPicPr preferRelativeResize="0"/>
          <p:nvPr/>
        </p:nvPicPr>
        <p:blipFill>
          <a:blip r:embed="rId3">
            <a:alphaModFix/>
          </a:blip>
          <a:stretch>
            <a:fillRect/>
          </a:stretch>
        </p:blipFill>
        <p:spPr>
          <a:xfrm>
            <a:off x="3419687" y="339900"/>
            <a:ext cx="2790825" cy="699625"/>
          </a:xfrm>
          <a:prstGeom prst="rect">
            <a:avLst/>
          </a:prstGeom>
          <a:noFill/>
          <a:ln>
            <a:noFill/>
          </a:ln>
        </p:spPr>
      </p:pic>
      <p:sp>
        <p:nvSpPr>
          <p:cNvPr id="146" name="Google Shape;146;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47" name="Google Shape;147;p14"/>
          <p:cNvPicPr preferRelativeResize="0"/>
          <p:nvPr/>
        </p:nvPicPr>
        <p:blipFill>
          <a:blip r:embed="rId4">
            <a:alphaModFix/>
          </a:blip>
          <a:stretch>
            <a:fillRect/>
          </a:stretch>
        </p:blipFill>
        <p:spPr>
          <a:xfrm>
            <a:off x="3419675" y="4414675"/>
            <a:ext cx="2460251" cy="52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819150" y="277675"/>
            <a:ext cx="7505700" cy="70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DAC PCM500a</a:t>
            </a:r>
            <a:endParaRPr/>
          </a:p>
        </p:txBody>
      </p:sp>
      <p:sp>
        <p:nvSpPr>
          <p:cNvPr id="216" name="Google Shape;216;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17" name="Google Shape;217;p23"/>
          <p:cNvSpPr txBox="1"/>
          <p:nvPr>
            <p:ph idx="2" type="body"/>
          </p:nvPr>
        </p:nvSpPr>
        <p:spPr>
          <a:xfrm>
            <a:off x="4488650" y="1479788"/>
            <a:ext cx="3686100" cy="277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8" name="Google Shape;218;p23"/>
          <p:cNvPicPr preferRelativeResize="0"/>
          <p:nvPr/>
        </p:nvPicPr>
        <p:blipFill>
          <a:blip r:embed="rId3">
            <a:alphaModFix/>
          </a:blip>
          <a:stretch>
            <a:fillRect/>
          </a:stretch>
        </p:blipFill>
        <p:spPr>
          <a:xfrm>
            <a:off x="326150" y="1121537"/>
            <a:ext cx="2620650" cy="3494226"/>
          </a:xfrm>
          <a:prstGeom prst="rect">
            <a:avLst/>
          </a:prstGeom>
          <a:noFill/>
          <a:ln>
            <a:noFill/>
          </a:ln>
        </p:spPr>
      </p:pic>
      <p:pic>
        <p:nvPicPr>
          <p:cNvPr id="219" name="Google Shape;219;p23"/>
          <p:cNvPicPr preferRelativeResize="0"/>
          <p:nvPr/>
        </p:nvPicPr>
        <p:blipFill>
          <a:blip r:embed="rId4">
            <a:alphaModFix/>
          </a:blip>
          <a:stretch>
            <a:fillRect/>
          </a:stretch>
        </p:blipFill>
        <p:spPr>
          <a:xfrm>
            <a:off x="3193275" y="1124225"/>
            <a:ext cx="5553901" cy="2895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1385850" y="1383850"/>
            <a:ext cx="6372300" cy="13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¡Gracias!</a:t>
            </a:r>
            <a:endParaRPr/>
          </a:p>
        </p:txBody>
      </p:sp>
      <p:sp>
        <p:nvSpPr>
          <p:cNvPr id="225" name="Google Shape;225;p24"/>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4200"/>
              <a:t>¿Preguntas?</a:t>
            </a:r>
            <a:endParaRPr sz="4200"/>
          </a:p>
        </p:txBody>
      </p:sp>
      <p:sp>
        <p:nvSpPr>
          <p:cNvPr id="226" name="Google Shape;226;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dk2"/>
                </a:solidFill>
              </a:rPr>
              <a:t>Descripción</a:t>
            </a:r>
            <a:r>
              <a:rPr lang="es">
                <a:solidFill>
                  <a:schemeClr val="dk2"/>
                </a:solidFill>
              </a:rPr>
              <a:t> del proyecto</a:t>
            </a:r>
            <a:endParaRPr>
              <a:solidFill>
                <a:schemeClr val="dk2"/>
              </a:solidFill>
            </a:endParaRPr>
          </a:p>
        </p:txBody>
      </p:sp>
      <p:sp>
        <p:nvSpPr>
          <p:cNvPr id="153" name="Google Shape;153;p15"/>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Parsear un archivo de audio .wav de la memoria sd</a:t>
            </a:r>
            <a:endParaRPr/>
          </a:p>
          <a:p>
            <a:pPr indent="-342900" lvl="0" marL="457200" rtl="0" algn="l">
              <a:spcBef>
                <a:spcPts val="0"/>
              </a:spcBef>
              <a:spcAft>
                <a:spcPts val="0"/>
              </a:spcAft>
              <a:buSzPts val="1800"/>
              <a:buChar char="●"/>
            </a:pPr>
            <a:r>
              <a:rPr lang="es"/>
              <a:t>Enviar la información por i2s</a:t>
            </a:r>
            <a:endParaRPr/>
          </a:p>
          <a:p>
            <a:pPr indent="-342900" lvl="0" marL="457200" rtl="0" algn="l">
              <a:spcBef>
                <a:spcPts val="0"/>
              </a:spcBef>
              <a:spcAft>
                <a:spcPts val="0"/>
              </a:spcAft>
              <a:buSzPts val="1800"/>
              <a:buChar char="●"/>
            </a:pPr>
            <a:r>
              <a:rPr lang="es"/>
              <a:t>Aplicar un sistema operativo de tiempo real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54" name="Google Shape;15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819150" y="280775"/>
            <a:ext cx="7505700" cy="63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Parsear archivo wav</a:t>
            </a:r>
            <a:endParaRPr/>
          </a:p>
        </p:txBody>
      </p:sp>
      <p:sp>
        <p:nvSpPr>
          <p:cNvPr id="160" name="Google Shape;160;p16"/>
          <p:cNvSpPr txBox="1"/>
          <p:nvPr>
            <p:ph idx="1" type="body"/>
          </p:nvPr>
        </p:nvSpPr>
        <p:spPr>
          <a:xfrm>
            <a:off x="733075" y="853250"/>
            <a:ext cx="3772200" cy="397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1" name="Google Shape;161;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62" name="Google Shape;162;p16"/>
          <p:cNvPicPr preferRelativeResize="0"/>
          <p:nvPr/>
        </p:nvPicPr>
        <p:blipFill>
          <a:blip r:embed="rId3">
            <a:alphaModFix/>
          </a:blip>
          <a:stretch>
            <a:fillRect/>
          </a:stretch>
        </p:blipFill>
        <p:spPr>
          <a:xfrm>
            <a:off x="348499" y="853250"/>
            <a:ext cx="4686535" cy="3977701"/>
          </a:xfrm>
          <a:prstGeom prst="rect">
            <a:avLst/>
          </a:prstGeom>
          <a:noFill/>
          <a:ln>
            <a:noFill/>
          </a:ln>
        </p:spPr>
      </p:pic>
      <p:pic>
        <p:nvPicPr>
          <p:cNvPr id="163" name="Google Shape;163;p16"/>
          <p:cNvPicPr preferRelativeResize="0"/>
          <p:nvPr/>
        </p:nvPicPr>
        <p:blipFill>
          <a:blip r:embed="rId4">
            <a:alphaModFix/>
          </a:blip>
          <a:stretch>
            <a:fillRect/>
          </a:stretch>
        </p:blipFill>
        <p:spPr>
          <a:xfrm>
            <a:off x="5391734" y="1179400"/>
            <a:ext cx="3325394" cy="33253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885025" y="316850"/>
            <a:ext cx="7505700" cy="6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a:t>
            </a:r>
            <a:r>
              <a:rPr lang="es"/>
              <a:t>mplementación</a:t>
            </a:r>
            <a:r>
              <a:rPr lang="es"/>
              <a:t> </a:t>
            </a:r>
            <a:endParaRPr/>
          </a:p>
        </p:txBody>
      </p:sp>
      <p:sp>
        <p:nvSpPr>
          <p:cNvPr id="169" name="Google Shape;169;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70" name="Google Shape;170;p17"/>
          <p:cNvPicPr preferRelativeResize="0"/>
          <p:nvPr/>
        </p:nvPicPr>
        <p:blipFill>
          <a:blip r:embed="rId3">
            <a:alphaModFix/>
          </a:blip>
          <a:stretch>
            <a:fillRect/>
          </a:stretch>
        </p:blipFill>
        <p:spPr>
          <a:xfrm>
            <a:off x="2323300" y="1100475"/>
            <a:ext cx="4629150" cy="3562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819150" y="220675"/>
            <a:ext cx="7505700" cy="58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Protocolo I2S</a:t>
            </a:r>
            <a:endParaRPr/>
          </a:p>
        </p:txBody>
      </p:sp>
      <p:sp>
        <p:nvSpPr>
          <p:cNvPr id="176" name="Google Shape;176;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77" name="Google Shape;177;p18"/>
          <p:cNvSpPr txBox="1"/>
          <p:nvPr>
            <p:ph idx="1" type="body"/>
          </p:nvPr>
        </p:nvSpPr>
        <p:spPr>
          <a:xfrm>
            <a:off x="819150" y="733075"/>
            <a:ext cx="7505700" cy="4073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Arial"/>
              <a:buChar char="●"/>
            </a:pPr>
            <a:r>
              <a:rPr b="1" lang="es">
                <a:solidFill>
                  <a:srgbClr val="000000"/>
                </a:solidFill>
                <a:latin typeface="Arial"/>
                <a:ea typeface="Arial"/>
                <a:cs typeface="Arial"/>
                <a:sym typeface="Arial"/>
              </a:rPr>
              <a:t>I</a:t>
            </a:r>
            <a:r>
              <a:rPr b="1" baseline="30000" lang="es">
                <a:solidFill>
                  <a:srgbClr val="000000"/>
                </a:solidFill>
                <a:latin typeface="Arial"/>
                <a:ea typeface="Arial"/>
                <a:cs typeface="Arial"/>
                <a:sym typeface="Arial"/>
              </a:rPr>
              <a:t>2</a:t>
            </a:r>
            <a:r>
              <a:rPr b="1" lang="es">
                <a:solidFill>
                  <a:srgbClr val="000000"/>
                </a:solidFill>
                <a:latin typeface="Arial"/>
                <a:ea typeface="Arial"/>
                <a:cs typeface="Arial"/>
                <a:sym typeface="Arial"/>
              </a:rPr>
              <a:t>S</a:t>
            </a:r>
            <a:r>
              <a:rPr lang="es">
                <a:solidFill>
                  <a:srgbClr val="000000"/>
                </a:solidFill>
                <a:latin typeface="Arial"/>
                <a:ea typeface="Arial"/>
                <a:cs typeface="Arial"/>
                <a:sym typeface="Arial"/>
              </a:rPr>
              <a:t>, conocido también como </a:t>
            </a:r>
            <a:r>
              <a:rPr b="1" lang="es">
                <a:solidFill>
                  <a:srgbClr val="000000"/>
                </a:solidFill>
                <a:latin typeface="Arial"/>
                <a:ea typeface="Arial"/>
                <a:cs typeface="Arial"/>
                <a:sym typeface="Arial"/>
              </a:rPr>
              <a:t>Inter-IC Sound</a:t>
            </a:r>
            <a:r>
              <a:rPr lang="es">
                <a:solidFill>
                  <a:srgbClr val="000000"/>
                </a:solidFill>
                <a:latin typeface="Arial"/>
                <a:ea typeface="Arial"/>
                <a:cs typeface="Arial"/>
                <a:sym typeface="Arial"/>
              </a:rPr>
              <a:t>, </a:t>
            </a:r>
            <a:r>
              <a:rPr b="1" lang="es">
                <a:solidFill>
                  <a:srgbClr val="000000"/>
                </a:solidFill>
                <a:latin typeface="Arial"/>
                <a:ea typeface="Arial"/>
                <a:cs typeface="Arial"/>
                <a:sym typeface="Arial"/>
              </a:rPr>
              <a:t>Integrated Interchip Sound</a:t>
            </a:r>
            <a:r>
              <a:rPr lang="es">
                <a:solidFill>
                  <a:srgbClr val="000000"/>
                </a:solidFill>
                <a:latin typeface="Arial"/>
                <a:ea typeface="Arial"/>
                <a:cs typeface="Arial"/>
                <a:sym typeface="Arial"/>
              </a:rPr>
              <a:t>, o </a:t>
            </a:r>
            <a:r>
              <a:rPr b="1" lang="es">
                <a:solidFill>
                  <a:srgbClr val="000000"/>
                </a:solidFill>
                <a:latin typeface="Arial"/>
                <a:ea typeface="Arial"/>
                <a:cs typeface="Arial"/>
                <a:sym typeface="Arial"/>
              </a:rPr>
              <a:t>IIS</a:t>
            </a:r>
            <a:r>
              <a:rPr lang="es">
                <a:solidFill>
                  <a:srgbClr val="000000"/>
                </a:solidFill>
                <a:latin typeface="Arial"/>
                <a:ea typeface="Arial"/>
                <a:cs typeface="Arial"/>
                <a:sym typeface="Arial"/>
              </a:rPr>
              <a:t>, es un estándar eléctrico de bus serial usado para interconectar circuitos de audio digital. (ADC, DAC)</a:t>
            </a:r>
            <a:endParaRPr>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El bus consiste de al menos tres líneas:</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La línea de reloj de bit</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La línea de reloj de palabra (llamada también selección de palabra, </a:t>
            </a:r>
            <a:r>
              <a:rPr i="1" lang="es" sz="1200">
                <a:solidFill>
                  <a:srgbClr val="000000"/>
                </a:solidFill>
                <a:latin typeface="Arial"/>
                <a:ea typeface="Arial"/>
                <a:cs typeface="Arial"/>
                <a:sym typeface="Arial"/>
              </a:rPr>
              <a:t>WS</a:t>
            </a:r>
            <a:r>
              <a:rPr lang="es" sz="1200">
                <a:solidFill>
                  <a:srgbClr val="000000"/>
                </a:solidFill>
                <a:latin typeface="Arial"/>
                <a:ea typeface="Arial"/>
                <a:cs typeface="Arial"/>
                <a:sym typeface="Arial"/>
              </a:rPr>
              <a:t>, o reloj izquierda-derecha (</a:t>
            </a:r>
            <a:r>
              <a:rPr i="1" lang="es" sz="1200">
                <a:solidFill>
                  <a:srgbClr val="000000"/>
                </a:solidFill>
                <a:latin typeface="Arial"/>
                <a:ea typeface="Arial"/>
                <a:cs typeface="Arial"/>
                <a:sym typeface="Arial"/>
              </a:rPr>
              <a:t>LRCLK</a:t>
            </a:r>
            <a:r>
              <a:rPr lang="es"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Por lo menos una línea de datos multiplexados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Opcionalmente, puede también incluir las siguientes líneas:</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Reloj maestro (típicamente 256 x </a:t>
            </a:r>
            <a:r>
              <a:rPr i="1" lang="es" sz="1200">
                <a:solidFill>
                  <a:srgbClr val="000000"/>
                </a:solidFill>
                <a:latin typeface="Arial"/>
                <a:ea typeface="Arial"/>
                <a:cs typeface="Arial"/>
                <a:sym typeface="Arial"/>
              </a:rPr>
              <a:t>LRCLK</a:t>
            </a:r>
            <a:r>
              <a:rPr lang="es"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s" sz="1200">
                <a:solidFill>
                  <a:srgbClr val="000000"/>
                </a:solidFill>
                <a:latin typeface="Arial"/>
                <a:ea typeface="Arial"/>
                <a:cs typeface="Arial"/>
                <a:sym typeface="Arial"/>
              </a:rPr>
              <a:t>Una línea multiplexada de entrada para obtener comunicación bidireccional.</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solidFill>
                <a:srgbClr val="000000"/>
              </a:solidFill>
              <a:latin typeface="Arial"/>
              <a:ea typeface="Arial"/>
              <a:cs typeface="Arial"/>
              <a:sym typeface="Arial"/>
            </a:endParaRPr>
          </a:p>
        </p:txBody>
      </p:sp>
      <p:pic>
        <p:nvPicPr>
          <p:cNvPr id="178" name="Google Shape;178;p18"/>
          <p:cNvPicPr preferRelativeResize="0"/>
          <p:nvPr/>
        </p:nvPicPr>
        <p:blipFill>
          <a:blip r:embed="rId3">
            <a:alphaModFix/>
          </a:blip>
          <a:stretch>
            <a:fillRect/>
          </a:stretch>
        </p:blipFill>
        <p:spPr>
          <a:xfrm>
            <a:off x="1710413" y="3371222"/>
            <a:ext cx="5122325" cy="1566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686950" y="322950"/>
            <a:ext cx="6424200" cy="7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Implementación</a:t>
            </a:r>
            <a:r>
              <a:rPr lang="es"/>
              <a:t> Protocolo I2S</a:t>
            </a:r>
            <a:endParaRPr/>
          </a:p>
        </p:txBody>
      </p:sp>
      <p:sp>
        <p:nvSpPr>
          <p:cNvPr id="184" name="Google Shape;184;p19"/>
          <p:cNvSpPr txBox="1"/>
          <p:nvPr>
            <p:ph idx="2" type="body"/>
          </p:nvPr>
        </p:nvSpPr>
        <p:spPr>
          <a:xfrm>
            <a:off x="747050" y="1421550"/>
            <a:ext cx="5526000" cy="330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I</a:t>
            </a:r>
            <a:r>
              <a:rPr lang="es"/>
              <a:t>ngresar datos en un buffer FIFO.</a:t>
            </a:r>
            <a:endParaRPr/>
          </a:p>
          <a:p>
            <a:pPr indent="-311150" lvl="0" marL="457200" rtl="0" algn="l">
              <a:spcBef>
                <a:spcPts val="0"/>
              </a:spcBef>
              <a:spcAft>
                <a:spcPts val="0"/>
              </a:spcAft>
              <a:buSzPts val="1300"/>
              <a:buChar char="●"/>
            </a:pPr>
            <a:r>
              <a:rPr lang="es"/>
              <a:t>Evitar que ese buffer se vacíe, ya que en ese caso el sonido se cortaría.</a:t>
            </a:r>
            <a:endParaRPr/>
          </a:p>
          <a:p>
            <a:pPr indent="-311150" lvl="0" marL="457200" rtl="0" algn="l">
              <a:spcBef>
                <a:spcPts val="0"/>
              </a:spcBef>
              <a:spcAft>
                <a:spcPts val="0"/>
              </a:spcAft>
              <a:buSzPts val="1300"/>
              <a:buChar char="●"/>
            </a:pPr>
            <a:r>
              <a:rPr lang="es"/>
              <a:t>Tres métodos para ir llenando el buffer: polling, interrupción o DMA.</a:t>
            </a:r>
            <a:endParaRPr/>
          </a:p>
          <a:p>
            <a:pPr indent="-311150" lvl="0" marL="457200" rtl="0" algn="l">
              <a:spcBef>
                <a:spcPts val="0"/>
              </a:spcBef>
              <a:spcAft>
                <a:spcPts val="0"/>
              </a:spcAft>
              <a:buSzPts val="1300"/>
              <a:buChar char="●"/>
            </a:pPr>
            <a:r>
              <a:rPr lang="es"/>
              <a:t>Se </a:t>
            </a:r>
            <a:r>
              <a:rPr lang="es"/>
              <a:t>eligió</a:t>
            </a:r>
            <a:r>
              <a:rPr lang="es"/>
              <a:t> el </a:t>
            </a:r>
            <a:r>
              <a:rPr lang="es"/>
              <a:t>método</a:t>
            </a:r>
            <a:r>
              <a:rPr lang="es"/>
              <a:t> por </a:t>
            </a:r>
            <a:r>
              <a:rPr lang="es"/>
              <a:t>interrupción</a:t>
            </a:r>
            <a:endParaRPr/>
          </a:p>
          <a:p>
            <a:pPr indent="-298450" lvl="1" marL="914400" rtl="0" algn="l">
              <a:spcBef>
                <a:spcPts val="0"/>
              </a:spcBef>
              <a:spcAft>
                <a:spcPts val="0"/>
              </a:spcAft>
              <a:buSzPts val="1100"/>
              <a:buChar char="○"/>
            </a:pPr>
            <a:r>
              <a:rPr lang="es"/>
              <a:t>Método de buffer ping-pong</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85" name="Google Shape;185;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86" name="Google Shape;186;p19"/>
          <p:cNvSpPr txBox="1"/>
          <p:nvPr>
            <p:ph idx="1" type="subTitle"/>
          </p:nvPr>
        </p:nvSpPr>
        <p:spPr>
          <a:xfrm>
            <a:off x="819150" y="937800"/>
            <a:ext cx="58599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Periferico</a:t>
            </a:r>
            <a:r>
              <a:rPr lang="es"/>
              <a:t> I2S </a:t>
            </a:r>
            <a:r>
              <a:rPr lang="es"/>
              <a:t>presente en</a:t>
            </a:r>
            <a:r>
              <a:rPr lang="es"/>
              <a:t> el micro LPC4337</a:t>
            </a:r>
            <a:endParaRPr/>
          </a:p>
        </p:txBody>
      </p:sp>
      <p:pic>
        <p:nvPicPr>
          <p:cNvPr id="187" name="Google Shape;187;p19"/>
          <p:cNvPicPr preferRelativeResize="0"/>
          <p:nvPr/>
        </p:nvPicPr>
        <p:blipFill>
          <a:blip r:embed="rId3">
            <a:alphaModFix/>
          </a:blip>
          <a:stretch>
            <a:fillRect/>
          </a:stretch>
        </p:blipFill>
        <p:spPr>
          <a:xfrm>
            <a:off x="686950" y="2828920"/>
            <a:ext cx="3700350" cy="1963350"/>
          </a:xfrm>
          <a:prstGeom prst="rect">
            <a:avLst/>
          </a:prstGeom>
          <a:noFill/>
          <a:ln>
            <a:noFill/>
          </a:ln>
        </p:spPr>
      </p:pic>
      <p:pic>
        <p:nvPicPr>
          <p:cNvPr id="188" name="Google Shape;188;p19"/>
          <p:cNvPicPr preferRelativeResize="0"/>
          <p:nvPr/>
        </p:nvPicPr>
        <p:blipFill>
          <a:blip r:embed="rId4">
            <a:alphaModFix/>
          </a:blip>
          <a:stretch>
            <a:fillRect/>
          </a:stretch>
        </p:blipFill>
        <p:spPr>
          <a:xfrm>
            <a:off x="5220075" y="3730500"/>
            <a:ext cx="3449250" cy="992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885025" y="2883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Implementación</a:t>
            </a:r>
            <a:r>
              <a:rPr lang="es"/>
              <a:t> del protocolo I2S por </a:t>
            </a:r>
            <a:r>
              <a:rPr lang="es"/>
              <a:t>interrupción</a:t>
            </a:r>
            <a:r>
              <a:rPr lang="es"/>
              <a:t> en FreeRTOS</a:t>
            </a:r>
            <a:endParaRPr/>
          </a:p>
        </p:txBody>
      </p:sp>
      <p:sp>
        <p:nvSpPr>
          <p:cNvPr id="194" name="Google Shape;194;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95" name="Google Shape;195;p20"/>
          <p:cNvSpPr txBox="1"/>
          <p:nvPr>
            <p:ph idx="1" type="body"/>
          </p:nvPr>
        </p:nvSpPr>
        <p:spPr>
          <a:xfrm>
            <a:off x="692150" y="1412100"/>
            <a:ext cx="5835300" cy="307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
              <a:t>Se configura el </a:t>
            </a:r>
            <a:r>
              <a:rPr lang="es"/>
              <a:t>periférico</a:t>
            </a:r>
            <a:r>
              <a:rPr lang="es"/>
              <a:t> I2S</a:t>
            </a:r>
            <a:endParaRPr/>
          </a:p>
          <a:p>
            <a:pPr indent="-298450" lvl="1" marL="914400" rtl="0" algn="l">
              <a:spcBef>
                <a:spcPts val="0"/>
              </a:spcBef>
              <a:spcAft>
                <a:spcPts val="0"/>
              </a:spcAft>
              <a:buSzPts val="1100"/>
              <a:buChar char="○"/>
            </a:pPr>
            <a:r>
              <a:rPr lang="es"/>
              <a:t>Se settea los Pines de I2S </a:t>
            </a:r>
            <a:endParaRPr/>
          </a:p>
          <a:p>
            <a:pPr indent="-298450" lvl="1" marL="914400" rtl="0" algn="l">
              <a:spcBef>
                <a:spcPts val="0"/>
              </a:spcBef>
              <a:spcAft>
                <a:spcPts val="0"/>
              </a:spcAft>
              <a:buSzPts val="1100"/>
              <a:buChar char="○"/>
            </a:pPr>
            <a:r>
              <a:rPr lang="es"/>
              <a:t>Se configura la frecuencia de muestreo</a:t>
            </a:r>
            <a:endParaRPr/>
          </a:p>
          <a:p>
            <a:pPr indent="-298450" lvl="1" marL="914400" rtl="0" algn="l">
              <a:spcBef>
                <a:spcPts val="0"/>
              </a:spcBef>
              <a:spcAft>
                <a:spcPts val="0"/>
              </a:spcAft>
              <a:buSzPts val="1100"/>
              <a:buChar char="○"/>
            </a:pPr>
            <a:r>
              <a:rPr lang="es"/>
              <a:t>Número</a:t>
            </a:r>
            <a:r>
              <a:rPr lang="es"/>
              <a:t> de canales</a:t>
            </a:r>
            <a:endParaRPr/>
          </a:p>
          <a:p>
            <a:pPr indent="-298450" lvl="1" marL="914400" rtl="0" algn="l">
              <a:spcBef>
                <a:spcPts val="0"/>
              </a:spcBef>
              <a:spcAft>
                <a:spcPts val="0"/>
              </a:spcAft>
              <a:buSzPts val="1100"/>
              <a:buChar char="○"/>
            </a:pPr>
            <a:r>
              <a:rPr lang="es"/>
              <a:t>Profundidad</a:t>
            </a:r>
            <a:r>
              <a:rPr lang="es"/>
              <a:t> de bit</a:t>
            </a:r>
            <a:endParaRPr/>
          </a:p>
          <a:p>
            <a:pPr indent="-298450" lvl="1" marL="914400" rtl="0" algn="l">
              <a:spcBef>
                <a:spcPts val="0"/>
              </a:spcBef>
              <a:spcAft>
                <a:spcPts val="0"/>
              </a:spcAft>
              <a:buSzPts val="1100"/>
              <a:buChar char="○"/>
            </a:pPr>
            <a:r>
              <a:rPr lang="es"/>
              <a:t>Se inicializa el </a:t>
            </a:r>
            <a:r>
              <a:rPr lang="es"/>
              <a:t>periférico</a:t>
            </a:r>
            <a:endParaRPr/>
          </a:p>
          <a:p>
            <a:pPr indent="-298450" lvl="1" marL="914400" rtl="0" algn="l">
              <a:spcBef>
                <a:spcPts val="0"/>
              </a:spcBef>
              <a:spcAft>
                <a:spcPts val="0"/>
              </a:spcAft>
              <a:buSzPts val="1100"/>
              <a:buChar char="○"/>
            </a:pPr>
            <a:r>
              <a:rPr lang="es"/>
              <a:t>Se habilita la interrupción por i2s cuando el nivel del buffer sea menor a 4 palabras</a:t>
            </a:r>
            <a:endParaRPr/>
          </a:p>
          <a:p>
            <a:pPr indent="-311150" lvl="0" marL="457200" rtl="0" algn="l">
              <a:spcBef>
                <a:spcPts val="0"/>
              </a:spcBef>
              <a:spcAft>
                <a:spcPts val="0"/>
              </a:spcAft>
              <a:buSzPts val="1300"/>
              <a:buChar char="●"/>
            </a:pPr>
            <a:r>
              <a:rPr lang="es"/>
              <a:t>Tarea de control y parser de los buffer</a:t>
            </a:r>
            <a:endParaRPr/>
          </a:p>
          <a:p>
            <a:pPr indent="-311150" lvl="0" marL="457200" rtl="0" algn="l">
              <a:spcBef>
                <a:spcPts val="0"/>
              </a:spcBef>
              <a:spcAft>
                <a:spcPts val="0"/>
              </a:spcAft>
              <a:buSzPts val="1300"/>
              <a:buChar char="●"/>
            </a:pPr>
            <a:r>
              <a:rPr lang="es"/>
              <a:t>Tarea que llena el buffer FIFO I2S cuando se libera un semáforo</a:t>
            </a:r>
            <a:endParaRPr/>
          </a:p>
          <a:p>
            <a:pPr indent="-311150" lvl="0" marL="457200" rtl="0" algn="l">
              <a:spcBef>
                <a:spcPts val="0"/>
              </a:spcBef>
              <a:spcAft>
                <a:spcPts val="0"/>
              </a:spcAft>
              <a:buSzPts val="1300"/>
              <a:buChar char="●"/>
            </a:pPr>
            <a:r>
              <a:rPr lang="es"/>
              <a:t>Interrupcion encargada de liberar el semaforo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885025" y="2883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Implementación del protocolo I2S por interrupción en FreeRTOS</a:t>
            </a:r>
            <a:endParaRPr/>
          </a:p>
        </p:txBody>
      </p:sp>
      <p:sp>
        <p:nvSpPr>
          <p:cNvPr id="201" name="Google Shape;201;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02" name="Google Shape;202;p21"/>
          <p:cNvPicPr preferRelativeResize="0"/>
          <p:nvPr/>
        </p:nvPicPr>
        <p:blipFill>
          <a:blip r:embed="rId3">
            <a:alphaModFix/>
          </a:blip>
          <a:stretch>
            <a:fillRect/>
          </a:stretch>
        </p:blipFill>
        <p:spPr>
          <a:xfrm>
            <a:off x="321475" y="1242975"/>
            <a:ext cx="3606775" cy="3647550"/>
          </a:xfrm>
          <a:prstGeom prst="rect">
            <a:avLst/>
          </a:prstGeom>
          <a:noFill/>
          <a:ln>
            <a:noFill/>
          </a:ln>
        </p:spPr>
      </p:pic>
      <p:pic>
        <p:nvPicPr>
          <p:cNvPr id="203" name="Google Shape;203;p21"/>
          <p:cNvPicPr preferRelativeResize="0"/>
          <p:nvPr/>
        </p:nvPicPr>
        <p:blipFill>
          <a:blip r:embed="rId4">
            <a:alphaModFix/>
          </a:blip>
          <a:stretch>
            <a:fillRect/>
          </a:stretch>
        </p:blipFill>
        <p:spPr>
          <a:xfrm>
            <a:off x="4372375" y="1242975"/>
            <a:ext cx="4498226" cy="354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819150" y="363400"/>
            <a:ext cx="7505700" cy="57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Ejecución</a:t>
            </a:r>
            <a:r>
              <a:rPr lang="es"/>
              <a:t> del programa</a:t>
            </a:r>
            <a:endParaRPr/>
          </a:p>
        </p:txBody>
      </p:sp>
      <p:sp>
        <p:nvSpPr>
          <p:cNvPr id="209" name="Google Shape;209;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10" name="Google Shape;210;p22"/>
          <p:cNvPicPr preferRelativeResize="0"/>
          <p:nvPr/>
        </p:nvPicPr>
        <p:blipFill>
          <a:blip r:embed="rId3">
            <a:alphaModFix/>
          </a:blip>
          <a:stretch>
            <a:fillRect/>
          </a:stretch>
        </p:blipFill>
        <p:spPr>
          <a:xfrm>
            <a:off x="741775" y="943000"/>
            <a:ext cx="7892588" cy="3895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